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Economica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iGzIEatMPzdIL8y6yqHMT0PL40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regular.fntdata"/><Relationship Id="rId20" Type="http://schemas.openxmlformats.org/officeDocument/2006/relationships/slide" Target="slides/slide15.xml"/><Relationship Id="rId42" Type="http://schemas.openxmlformats.org/officeDocument/2006/relationships/font" Target="fonts/Economica-italic.fntdata"/><Relationship Id="rId41" Type="http://schemas.openxmlformats.org/officeDocument/2006/relationships/font" Target="fonts/Economica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Economica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8ec202f0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f8ec202f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f8ec202f0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7f8ec202f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f8ec202f0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7f8ec202f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f8ec202f0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7f8ec202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f8ec202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7f8ec202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f8ec202f0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7f8ec202f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f8ec202f0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7f8ec202f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f8ec202f0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7f8ec202f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f8ec202f0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f8ec202f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f8ec202f0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7f8ec202f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3344668b4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83344668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f8ec202f0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7f8ec202f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f8ec202f0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7f8ec202f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f8ec202f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7f8ec202f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f8ec202f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27f8ec202f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f8ec202f0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7f8ec202f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f8ec202f0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7f8ec202f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f8ec202f0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7f8ec202f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f8ec202f0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7f8ec202f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f8ec202f0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7f8ec202f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f8ec202f0_0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7f8ec202f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f8ec202f0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7f8ec202f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f8ec202f0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7f8ec202f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f8ec202f0_0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7f8ec202f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f8ec202f0_0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7f8ec202f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f8ec202f0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7f8ec202f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f8ec20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27f8ec20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f8ec202f0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7f8ec202f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8ec202f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7f8ec202f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f8ec202f0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7f8ec202f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XML or JSON or Text: all very common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8ec202f0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7f8ec202f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https://www.w3schools.com/tags/ref_httpmessages.asp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f8ec202f0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7f8ec202f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f8ec202f0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7f8ec202f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7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7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7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7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7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7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76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7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7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4" name="Google Shape;44;p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8" name="Google Shape;48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0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8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71"/>
          <p:cNvSpPr txBox="1"/>
          <p:nvPr/>
        </p:nvSpPr>
        <p:spPr>
          <a:xfrm>
            <a:off x="3956050" y="0"/>
            <a:ext cx="125412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is216-krazy-2024-js-part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ocalhost/is216/REST/blog/getPosts.ph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loud.google.com/maps-platform/" TargetMode="External"/><Relationship Id="rId4" Type="http://schemas.openxmlformats.org/officeDocument/2006/relationships/hyperlink" Target="https://developers.google.com/maps/documentation/javascript/reference" TargetMode="External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3schools.com/html/html5_geolocation.asp" TargetMode="External"/><Relationship Id="rId4" Type="http://schemas.openxmlformats.org/officeDocument/2006/relationships/hyperlink" Target="https://developer.mozilla.org/en-US/docs/Web/API/Geolocation_API" TargetMode="External"/><Relationship Id="rId5" Type="http://schemas.openxmlformats.org/officeDocument/2006/relationships/hyperlink" Target="https://developers.google.com/maps/documentation/javascript/examples/map-geolocation#maps_map_geolocation-javascrip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maps.googleapis.com/maps/api/geocode/json?address=1600+Amphitheatre+Parkway,+Mountain+View,+CA&amp;key=yourapikey" TargetMode="External"/><Relationship Id="rId4" Type="http://schemas.openxmlformats.org/officeDocument/2006/relationships/hyperlink" Target="https://maps.googleapis.com/maps/api/geocode/json?address=1600+Amphitheatre+Parkway,+Mountain+View,+CA&amp;key=yourapikey" TargetMode="External"/><Relationship Id="rId5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xios/axi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2516569" y="727586"/>
            <a:ext cx="4110861" cy="20839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IS216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r>
              <a:rPr b="1" lang="en" sz="3200">
                <a:latin typeface="Arial"/>
                <a:ea typeface="Arial"/>
                <a:cs typeface="Arial"/>
                <a:sym typeface="Arial"/>
              </a:rPr>
              <a:t>Web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r>
              <a:rPr b="1" lang="en" sz="3200">
                <a:latin typeface="Arial"/>
                <a:ea typeface="Arial"/>
                <a:cs typeface="Arial"/>
                <a:sym typeface="Arial"/>
              </a:rPr>
              <a:t>Application Development II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2382189" y="2872730"/>
            <a:ext cx="4379620" cy="1647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</a:rPr>
              <a:t>Week 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JavaScript – Part 3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i="1" lang="en" sz="1250">
                <a:latin typeface="Arial"/>
                <a:ea typeface="Arial"/>
                <a:cs typeface="Arial"/>
                <a:sym typeface="Arial"/>
              </a:rPr>
              <a:t>(APIs, Axios, JSON)</a:t>
            </a:r>
            <a:endParaRPr i="1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1" lang="en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K. J. Shim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Sections: G3/G4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5741234" y="4905925"/>
            <a:ext cx="33660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https://tinyurl.com/is216-krazy-2024-js-part3</a:t>
            </a:r>
            <a:r>
              <a:rPr lang="en" sz="1000">
                <a:solidFill>
                  <a:srgbClr val="0000FF"/>
                </a:solidFill>
              </a:rPr>
              <a:t> 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f8ec202f0_0_1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Does Axios Work?</a:t>
            </a:r>
            <a:endParaRPr/>
          </a:p>
        </p:txBody>
      </p:sp>
      <p:sp>
        <p:nvSpPr>
          <p:cNvPr id="119" name="Google Shape;119;g27f8ec202f0_0_15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Sending </a:t>
            </a:r>
            <a:r>
              <a:rPr b="1" lang="en"/>
              <a:t>POST requests with parameters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r>
              <a:rPr b="1" lang="en"/>
              <a:t> </a:t>
            </a:r>
            <a:endParaRPr/>
          </a:p>
        </p:txBody>
      </p:sp>
      <p:sp>
        <p:nvSpPr>
          <p:cNvPr id="120" name="Google Shape;120;g27f8ec202f0_0_153"/>
          <p:cNvSpPr txBox="1"/>
          <p:nvPr>
            <p:ph idx="2" type="body"/>
          </p:nvPr>
        </p:nvSpPr>
        <p:spPr>
          <a:xfrm>
            <a:off x="3917482" y="1225225"/>
            <a:ext cx="49149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	Example: </a:t>
            </a:r>
            <a:r>
              <a:rPr i="1" lang="en"/>
              <a:t>wk5e</a:t>
            </a:r>
            <a:r>
              <a:rPr i="1" lang="en"/>
              <a:t>xample3.html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axios.post(url, </a:t>
            </a:r>
            <a:r>
              <a:rPr b="1" i="1" lang="en">
                <a:solidFill>
                  <a:schemeClr val="dk1"/>
                </a:solidFill>
              </a:rPr>
              <a:t>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>
                <a:solidFill>
                  <a:schemeClr val="dk1"/>
                </a:solidFill>
              </a:rPr>
              <a:t>        	name1 : value1,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>
                <a:solidFill>
                  <a:schemeClr val="dk1"/>
                </a:solidFill>
              </a:rPr>
              <a:t>            	name2 : value2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>
                <a:solidFill>
                  <a:schemeClr val="dk1"/>
                </a:solidFill>
              </a:rPr>
              <a:t>      })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.then(response =&gt; 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      	 // process response.data object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})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.catch(error =&gt; 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	// process error object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});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8ec202f0_0_159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Javascript Arrow Functions</a:t>
            </a:r>
            <a:endParaRPr/>
          </a:p>
        </p:txBody>
      </p:sp>
      <p:sp>
        <p:nvSpPr>
          <p:cNvPr id="126" name="Google Shape;126;g27f8ec202f0_0_159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Arrow functions allow us to write shorter function syntax.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 arrow function is a function which has no name and is used once only.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r>
              <a:rPr b="1" lang="en"/>
              <a:t> </a:t>
            </a:r>
            <a:endParaRPr/>
          </a:p>
        </p:txBody>
      </p:sp>
      <p:sp>
        <p:nvSpPr>
          <p:cNvPr id="127" name="Google Shape;127;g27f8ec202f0_0_159"/>
          <p:cNvSpPr txBox="1"/>
          <p:nvPr>
            <p:ph idx="2" type="body"/>
          </p:nvPr>
        </p:nvSpPr>
        <p:spPr>
          <a:xfrm>
            <a:off x="48324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onceFunc (msg)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"Hello World!" + msg;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Is equivalent to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msg =&gt;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"Hello World!" + msg;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f8ec202f0_0_165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Promise</a:t>
            </a:r>
            <a:endParaRPr/>
          </a:p>
        </p:txBody>
      </p:sp>
      <p:sp>
        <p:nvSpPr>
          <p:cNvPr id="133" name="Google Shape;133;g27f8ec202f0_0_165"/>
          <p:cNvSpPr txBox="1"/>
          <p:nvPr>
            <p:ph idx="1" type="body"/>
          </p:nvPr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Javascript, a Promise is an object used as a proxy for a value not yet known (similar to Future in Java).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r>
              <a:rPr b="1" lang="en"/>
              <a:t> </a:t>
            </a:r>
            <a:endParaRPr/>
          </a:p>
        </p:txBody>
      </p:sp>
      <p:pic>
        <p:nvPicPr>
          <p:cNvPr id="134" name="Google Shape;134;g27f8ec202f0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650" y="1955850"/>
            <a:ext cx="7424000" cy="27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f8ec202f0_0_171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then() and catch() </a:t>
            </a:r>
            <a:endParaRPr/>
          </a:p>
        </p:txBody>
      </p:sp>
      <p:sp>
        <p:nvSpPr>
          <p:cNvPr id="140" name="Google Shape;140;g27f8ec202f0_0_171"/>
          <p:cNvSpPr txBox="1"/>
          <p:nvPr>
            <p:ph idx="1" type="body"/>
          </p:nvPr>
        </p:nvSpPr>
        <p:spPr>
          <a:xfrm>
            <a:off x="311700" y="1149025"/>
            <a:ext cx="3511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Given a Promise object x,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x.then(fn) executes the function fn if the x is in a fulfilled state; and returns another Promise object; otherwise x is returned.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x.catch(fn) execute the function fn if x is in a rejected state; and returns another Promise object; otherwise x is returned.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7f8ec202f0_0_171"/>
          <p:cNvSpPr txBox="1"/>
          <p:nvPr>
            <p:ph idx="2" type="body"/>
          </p:nvPr>
        </p:nvSpPr>
        <p:spPr>
          <a:xfrm>
            <a:off x="4174800" y="1149025"/>
            <a:ext cx="4657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 </a:t>
            </a:r>
            <a:r>
              <a:rPr i="1" lang="en"/>
              <a:t>wk5e</a:t>
            </a:r>
            <a:r>
              <a:rPr i="1" lang="en"/>
              <a:t>xample1.html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//returns a promise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axios.get('http://api.adviceslip.com/advice')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//call then to handle the good case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.then(response =&gt;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console.log(response.data.slip.advice)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//call catch to handle the bad case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.catch(error =&gt; 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console.log(error.message)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f8ec202f0_0_177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1: Search</a:t>
            </a:r>
            <a:endParaRPr/>
          </a:p>
        </p:txBody>
      </p:sp>
      <p:sp>
        <p:nvSpPr>
          <p:cNvPr id="147" name="Google Shape;147;g27f8ec202f0_0_177"/>
          <p:cNvSpPr txBox="1"/>
          <p:nvPr>
            <p:ph idx="1" type="body"/>
          </p:nvPr>
        </p:nvSpPr>
        <p:spPr>
          <a:xfrm>
            <a:off x="311700" y="1149025"/>
            <a:ext cx="8520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1400"/>
              <a:t>Given the resources: search.html, getHint.php (endpoint that returns Text data)</a:t>
            </a:r>
            <a:endParaRPr sz="1400"/>
          </a:p>
          <a:p>
            <a:pPr indent="-2032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" sz="1400"/>
              <a:t>Modify </a:t>
            </a:r>
            <a:r>
              <a:rPr b="1" lang="en" sz="1400"/>
              <a:t>search.html </a:t>
            </a:r>
            <a:r>
              <a:rPr lang="en" sz="1400"/>
              <a:t>such that when a user types a character in the input field (</a:t>
            </a:r>
            <a:r>
              <a:rPr b="1" lang="en" sz="1400"/>
              <a:t>onkeyup</a:t>
            </a:r>
            <a:r>
              <a:rPr lang="en" sz="1400"/>
              <a:t> event), a function called </a:t>
            </a:r>
            <a:r>
              <a:rPr b="1" lang="en" sz="1400"/>
              <a:t>showHint() </a:t>
            </a:r>
            <a:r>
              <a:rPr lang="en" sz="1400"/>
              <a:t>is executed, which suggests the possible names that the user is searching for.</a:t>
            </a:r>
            <a:endParaRPr sz="1400"/>
          </a:p>
          <a:p>
            <a:pPr indent="-2032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b="1" lang="en" sz="1400"/>
              <a:t>showHint()</a:t>
            </a:r>
            <a:r>
              <a:rPr lang="en" sz="1400"/>
              <a:t> uses Asynchronous GET request to getHint.php to obtain those possible names</a:t>
            </a:r>
            <a:endParaRPr sz="1400"/>
          </a:p>
        </p:txBody>
      </p:sp>
      <p:pic>
        <p:nvPicPr>
          <p:cNvPr id="148" name="Google Shape;148;g27f8ec202f0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871" y="3224696"/>
            <a:ext cx="2814119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7f8ec202f0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841" y="3227375"/>
            <a:ext cx="27559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7f8ec202f0_0_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120" y="3256246"/>
            <a:ext cx="2882900" cy="1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f8ec202f0_0_18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8ec202f0_0_1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Why JSON?</a:t>
            </a:r>
            <a:endParaRPr/>
          </a:p>
        </p:txBody>
      </p:sp>
      <p:pic>
        <p:nvPicPr>
          <p:cNvPr id="161" name="Google Shape;161;g27f8ec202f0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662" y="1277850"/>
            <a:ext cx="5848675" cy="27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7f8ec202f0_0_189"/>
          <p:cNvSpPr/>
          <p:nvPr/>
        </p:nvSpPr>
        <p:spPr>
          <a:xfrm>
            <a:off x="1936338" y="4071925"/>
            <a:ext cx="6651000" cy="674700"/>
          </a:xfrm>
          <a:prstGeom prst="wedgeRoundRectCallout">
            <a:avLst>
              <a:gd fmla="val 48094" name="adj1"/>
              <a:gd fmla="val 6700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can’t just send JS objects directly to servers. Servers only understand Text. JSON or XML can be used to transfer data in text format.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8ec202f0_0_195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68" name="Google Shape;168;g27f8ec202f0_0_195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What is JSON?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Lightweight data-interchange format for storing and exchanging data.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JSON has a JavaScript syntax but is text only.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JavaScript values/objects can be converted into JSON and send it to the server; JSON received from the server can be converted into JavaScript values/objects.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Language independent; can be used by any programming language.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7f8ec202f0_0_195"/>
          <p:cNvSpPr txBox="1"/>
          <p:nvPr>
            <p:ph idx="2" type="body"/>
          </p:nvPr>
        </p:nvSpPr>
        <p:spPr>
          <a:xfrm>
            <a:off x="4269100" y="385825"/>
            <a:ext cx="4563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Example: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"coord": { "lon": 139,"lat": 35},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"weather": [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     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		"id": 800,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		"main": "Clear",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		"description": "clear sky",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		"icon": "01n"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],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"base": "stations",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…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f8ec202f0_0_2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JSON Syntax</a:t>
            </a:r>
            <a:endParaRPr/>
          </a:p>
        </p:txBody>
      </p:sp>
      <p:sp>
        <p:nvSpPr>
          <p:cNvPr id="175" name="Google Shape;175;g27f8ec202f0_0_20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JSON objects are written in key/value pairs, separated by commas and surrounded by curly braces: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 JSON, keys must be strings, written with double quotes.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file type for JSON files is ".json".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7f8ec202f0_0_201"/>
          <p:cNvSpPr txBox="1"/>
          <p:nvPr>
            <p:ph idx="2" type="body"/>
          </p:nvPr>
        </p:nvSpPr>
        <p:spPr>
          <a:xfrm>
            <a:off x="4311600" y="1147225"/>
            <a:ext cx="45207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"name" : "Mary",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"age" : 26,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"hobby" : ["swimming", "badminton"],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"isMarried" : false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f8ec202f0_0_207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JSON Data Types</a:t>
            </a:r>
            <a:endParaRPr/>
          </a:p>
        </p:txBody>
      </p:sp>
      <p:sp>
        <p:nvSpPr>
          <p:cNvPr id="182" name="Google Shape;182;g27f8ec202f0_0_207"/>
          <p:cNvSpPr txBox="1"/>
          <p:nvPr>
            <p:ph idx="1" type="body"/>
          </p:nvPr>
        </p:nvSpPr>
        <p:spPr>
          <a:xfrm>
            <a:off x="311700" y="1149025"/>
            <a:ext cx="4103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In JSON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There are 6 types: null, string, number, Boolean, JSON object, and array.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 Javascript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typeof returns 6 different values.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Object, boolean, function, number, string, and undefined</a:t>
            </a:r>
            <a:r>
              <a:rPr b="1" lang="en"/>
              <a:t>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7f8ec202f0_0_207"/>
          <p:cNvSpPr txBox="1"/>
          <p:nvPr>
            <p:ph idx="2" type="body"/>
          </p:nvPr>
        </p:nvSpPr>
        <p:spPr>
          <a:xfrm>
            <a:off x="4500575" y="1114425"/>
            <a:ext cx="44406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 </a:t>
            </a:r>
            <a:r>
              <a:rPr i="1" lang="en"/>
              <a:t>wk5e</a:t>
            </a:r>
            <a:r>
              <a:rPr i="1" lang="en"/>
              <a:t>xample4.html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“employee”: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"name" : "Mary", "age" : 26,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"hobby" : ["swimming"],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"isMarried" : false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3B9267"/>
                </a:solidFill>
              </a:rPr>
              <a:t>"</a:t>
            </a:r>
            <a:r>
              <a:rPr lang="en">
                <a:solidFill>
                  <a:srgbClr val="3B9267"/>
                </a:solidFill>
              </a:rPr>
              <a:t>...</a:t>
            </a:r>
            <a:r>
              <a:rPr lang="en">
                <a:solidFill>
                  <a:srgbClr val="3B9267"/>
                </a:solidFill>
              </a:rPr>
              <a:t>"</a:t>
            </a:r>
            <a:r>
              <a:rPr lang="en">
                <a:solidFill>
                  <a:srgbClr val="3B9267"/>
                </a:solidFill>
              </a:rPr>
              <a:t> is string</a:t>
            </a:r>
            <a:endParaRPr>
              <a:solidFill>
                <a:srgbClr val="3B926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3B9267"/>
                </a:solidFill>
              </a:rPr>
              <a:t>26 is a number</a:t>
            </a:r>
            <a:endParaRPr>
              <a:solidFill>
                <a:srgbClr val="3B926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3B9267"/>
                </a:solidFill>
              </a:rPr>
              <a:t>[...] is an array</a:t>
            </a:r>
            <a:endParaRPr>
              <a:solidFill>
                <a:srgbClr val="3B926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3B9267"/>
                </a:solidFill>
              </a:rPr>
              <a:t>false / true: boolean</a:t>
            </a:r>
            <a:endParaRPr>
              <a:solidFill>
                <a:srgbClr val="3B926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3B9267"/>
                </a:solidFill>
              </a:rPr>
              <a:t>{ … }: object</a:t>
            </a:r>
            <a:endParaRPr>
              <a:solidFill>
                <a:srgbClr val="3B926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7f8ec202f0_0_207"/>
          <p:cNvSpPr/>
          <p:nvPr/>
        </p:nvSpPr>
        <p:spPr>
          <a:xfrm>
            <a:off x="387892" y="4133525"/>
            <a:ext cx="2540700" cy="659400"/>
          </a:xfrm>
          <a:prstGeom prst="wedgeRoundRectCallout">
            <a:avLst>
              <a:gd fmla="val -35758" name="adj1"/>
              <a:gd fmla="val 6375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typeof([1,2,3]); // object!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3344668b4_2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Source Code Files</a:t>
            </a:r>
            <a:endParaRPr b="1"/>
          </a:p>
        </p:txBody>
      </p:sp>
      <p:sp>
        <p:nvSpPr>
          <p:cNvPr id="66" name="Google Shape;66;g283344668b4_2_0"/>
          <p:cNvSpPr txBox="1"/>
          <p:nvPr>
            <p:ph idx="1" type="body"/>
          </p:nvPr>
        </p:nvSpPr>
        <p:spPr>
          <a:xfrm>
            <a:off x="311699" y="1225224"/>
            <a:ext cx="81969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eLearn → Content → Week 5 → Before Class → </a:t>
            </a:r>
            <a:r>
              <a:rPr b="1" lang="en" sz="1800"/>
              <a:t>Week5.zip</a:t>
            </a:r>
            <a:endParaRPr/>
          </a:p>
          <a:p>
            <a:pPr indent="-196850" lvl="0" marL="28575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SzPts val="1400"/>
              <a:buChar char="●"/>
            </a:pPr>
            <a:r>
              <a:rPr b="1" lang="en" sz="1800"/>
              <a:t>Unzip</a:t>
            </a:r>
            <a:r>
              <a:rPr lang="en" sz="1800"/>
              <a:t> it into your </a:t>
            </a:r>
            <a:r>
              <a:rPr b="1" lang="en" sz="1800">
                <a:solidFill>
                  <a:srgbClr val="FF0000"/>
                </a:solidFill>
              </a:rPr>
              <a:t>webroot</a:t>
            </a:r>
            <a:r>
              <a:rPr b="1" lang="en" sz="1800"/>
              <a:t> </a:t>
            </a:r>
            <a:r>
              <a:rPr lang="en" sz="1800"/>
              <a:t>(</a:t>
            </a:r>
            <a:r>
              <a:rPr i="1" lang="en" sz="1800"/>
              <a:t>any meaningful sub-directory), for example:</a:t>
            </a:r>
            <a:endParaRPr sz="1800"/>
          </a:p>
          <a:p>
            <a:pPr indent="-304800" lvl="1" marL="914400" rtl="0" algn="l"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(WAMP) C:\wamp64\</a:t>
            </a:r>
            <a:r>
              <a:rPr b="1" lang="en" sz="1600">
                <a:solidFill>
                  <a:srgbClr val="FF0000"/>
                </a:solidFill>
              </a:rPr>
              <a:t>www</a:t>
            </a:r>
            <a:r>
              <a:rPr lang="en" sz="1600"/>
              <a:t>\is216\...\</a:t>
            </a:r>
            <a:r>
              <a:rPr b="1" lang="en" sz="1600"/>
              <a:t>Week5</a:t>
            </a:r>
            <a:endParaRPr sz="1600"/>
          </a:p>
          <a:p>
            <a:pPr indent="-304800" lvl="1" marL="914400" rtl="0" algn="l"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(MAMP) /Applications/MAMP/</a:t>
            </a:r>
            <a:r>
              <a:rPr b="1" lang="en" sz="1600">
                <a:solidFill>
                  <a:srgbClr val="FF0000"/>
                </a:solidFill>
              </a:rPr>
              <a:t>htdocs</a:t>
            </a:r>
            <a:r>
              <a:rPr lang="en" sz="1600"/>
              <a:t>/is216/…/</a:t>
            </a:r>
            <a:r>
              <a:rPr b="1" lang="en" sz="1600"/>
              <a:t>Week5</a:t>
            </a:r>
            <a:endParaRPr sz="1800"/>
          </a:p>
          <a:p>
            <a:pPr indent="-196850" lvl="0" marL="2857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285750" lvl="0" marL="2857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Visit web pages (.html) </a:t>
            </a:r>
            <a:r>
              <a:rPr b="1" lang="en" sz="1800"/>
              <a:t>via HTTP protocol</a:t>
            </a:r>
            <a:endParaRPr sz="1800"/>
          </a:p>
          <a:p>
            <a:pPr indent="-285750" lvl="1" marL="7429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400">
                <a:solidFill>
                  <a:srgbClr val="FF0000"/>
                </a:solidFill>
              </a:rPr>
              <a:t>Do NOT double-click on the HTML file. Your computer will </a:t>
            </a:r>
            <a:r>
              <a:rPr b="1" lang="en" sz="1400">
                <a:solidFill>
                  <a:srgbClr val="FF0000"/>
                </a:solidFill>
              </a:rPr>
              <a:t>open the HTML file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i="1" lang="en" sz="1400">
                <a:solidFill>
                  <a:srgbClr val="FF0000"/>
                </a:solidFill>
              </a:rPr>
              <a:t>as a file</a:t>
            </a:r>
            <a:r>
              <a:rPr lang="en" sz="1400">
                <a:solidFill>
                  <a:srgbClr val="FF0000"/>
                </a:solidFill>
              </a:rPr>
              <a:t>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                                       → </a:t>
            </a:r>
            <a:r>
              <a:rPr b="1" lang="en" sz="1400">
                <a:solidFill>
                  <a:srgbClr val="FF0000"/>
                </a:solidFill>
              </a:rPr>
              <a:t>OH NO…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400">
                <a:solidFill>
                  <a:srgbClr val="0070C0"/>
                </a:solidFill>
              </a:rPr>
              <a:t>Open web pages via HTTP protocol. How? Go to the web browser’s </a:t>
            </a:r>
            <a:r>
              <a:rPr b="1" lang="en" sz="1400">
                <a:solidFill>
                  <a:srgbClr val="0070C0"/>
                </a:solidFill>
              </a:rPr>
              <a:t>address bar</a:t>
            </a:r>
            <a:endParaRPr sz="1400">
              <a:solidFill>
                <a:srgbClr val="0070C0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                                                   → </a:t>
            </a:r>
            <a:r>
              <a:rPr b="1" lang="en" sz="1400">
                <a:solidFill>
                  <a:srgbClr val="00B0F0"/>
                </a:solidFill>
              </a:rPr>
              <a:t>GOOD</a:t>
            </a:r>
            <a:endParaRPr b="1" sz="1400">
              <a:solidFill>
                <a:srgbClr val="00B0F0"/>
              </a:solidFill>
            </a:endParaRPr>
          </a:p>
        </p:txBody>
      </p:sp>
      <p:pic>
        <p:nvPicPr>
          <p:cNvPr id="67" name="Google Shape;67;g283344668b4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233" y="3828098"/>
            <a:ext cx="1774507" cy="39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83344668b4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233" y="4428290"/>
            <a:ext cx="2292667" cy="25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f8ec202f0_0_2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Nested JSON</a:t>
            </a:r>
            <a:endParaRPr/>
          </a:p>
        </p:txBody>
      </p:sp>
      <p:sp>
        <p:nvSpPr>
          <p:cNvPr id="190" name="Google Shape;190;g27f8ec202f0_0_214"/>
          <p:cNvSpPr txBox="1"/>
          <p:nvPr>
            <p:ph idx="1" type="body"/>
          </p:nvPr>
        </p:nvSpPr>
        <p:spPr>
          <a:xfrm>
            <a:off x="311700" y="1225225"/>
            <a:ext cx="24402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Nested Objects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person =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"name":"John",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"age":30,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"cars":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"car1":"Ford",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"car2":"BMW",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"car3":"Fiat"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7f8ec202f0_0_214"/>
          <p:cNvSpPr txBox="1"/>
          <p:nvPr>
            <p:ph idx="2" type="body"/>
          </p:nvPr>
        </p:nvSpPr>
        <p:spPr>
          <a:xfrm>
            <a:off x="3068975" y="1225225"/>
            <a:ext cx="5892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Nested Arrays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person =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"name":"John",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"Age":30,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"cars": [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    { "name":"Ford", "models":[ "Fiesta", "Mustang" ] 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 "name":"BMW", "models":[ "320", "X3", "X5" ] 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 "name":"Fiat", "models":[ "500", "Panda" ]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f8ec202f0_0_2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JSON vs Form Data</a:t>
            </a:r>
            <a:endParaRPr/>
          </a:p>
        </p:txBody>
      </p:sp>
      <p:sp>
        <p:nvSpPr>
          <p:cNvPr id="197" name="Google Shape;197;g27f8ec202f0_0_22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Form Data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Typically, we exchange data between client and server using forms (&lt;form&gt; tag) in HTML via POST or GET request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But this is a synchronous activity – request/response protocol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98" name="Google Shape;198;g27f8ec202f0_0_22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JSON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With JSON, we can also now grab the contents of the &lt;input&gt; in a form and submit those with JSON instead of form data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submit to server whenever you want through </a:t>
            </a:r>
            <a:r>
              <a:rPr lang="en">
                <a:solidFill>
                  <a:srgbClr val="3B9267"/>
                </a:solidFill>
              </a:rPr>
              <a:t>Asynchronous HTTP requests </a:t>
            </a:r>
            <a:endParaRPr>
              <a:solidFill>
                <a:srgbClr val="3B926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f8ec202f0_0_226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2: Dynamic Table</a:t>
            </a:r>
            <a:endParaRPr/>
          </a:p>
        </p:txBody>
      </p:sp>
      <p:sp>
        <p:nvSpPr>
          <p:cNvPr id="204" name="Google Shape;204;g27f8ec202f0_0_226"/>
          <p:cNvSpPr txBox="1"/>
          <p:nvPr>
            <p:ph idx="1" type="body"/>
          </p:nvPr>
        </p:nvSpPr>
        <p:spPr>
          <a:xfrm>
            <a:off x="311700" y="1149025"/>
            <a:ext cx="85206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1400"/>
              <a:t>Given the resources: info.html and getData.php (endpoint that returns JSON)</a:t>
            </a:r>
            <a:endParaRPr sz="1400"/>
          </a:p>
          <a:p>
            <a:pPr indent="-2032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" sz="1400"/>
              <a:t>Modify </a:t>
            </a:r>
            <a:r>
              <a:rPr b="1" lang="en" sz="1400"/>
              <a:t>info.html </a:t>
            </a:r>
            <a:r>
              <a:rPr lang="en" sz="1400"/>
              <a:t>so that it generates the HTML table dynamically based on the value of a drop down menu and the limit value</a:t>
            </a:r>
            <a:endParaRPr sz="1400"/>
          </a:p>
          <a:p>
            <a:pPr indent="-2032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" sz="1400"/>
              <a:t>Requirement: use Async. POST request to getData.php</a:t>
            </a:r>
            <a:endParaRPr sz="1400"/>
          </a:p>
        </p:txBody>
      </p:sp>
      <p:pic>
        <p:nvPicPr>
          <p:cNvPr id="205" name="Google Shape;205;g27f8ec202f0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301" y="2609225"/>
            <a:ext cx="2139750" cy="9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7f8ec202f0_0_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4550" y="3250275"/>
            <a:ext cx="2314349" cy="16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7f8ec202f0_0_2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875" y="3514700"/>
            <a:ext cx="2372925" cy="1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f8ec202f0_0_234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2 ctd.</a:t>
            </a:r>
            <a:endParaRPr/>
          </a:p>
        </p:txBody>
      </p:sp>
      <p:sp>
        <p:nvSpPr>
          <p:cNvPr id="213" name="Google Shape;213;g27f8ec202f0_0_234"/>
          <p:cNvSpPr txBox="1"/>
          <p:nvPr>
            <p:ph idx="1" type="body"/>
          </p:nvPr>
        </p:nvSpPr>
        <p:spPr>
          <a:xfrm>
            <a:off x="311700" y="1149025"/>
            <a:ext cx="8520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400"/>
              <a:t>Modify </a:t>
            </a:r>
            <a:r>
              <a:rPr b="1" lang="en" sz="1400"/>
              <a:t>info.html </a:t>
            </a:r>
            <a:r>
              <a:rPr lang="en" sz="1400"/>
              <a:t>so that it generates the HTML table dynamically based on the value of a dropdown menu and the limit value:  </a:t>
            </a:r>
            <a:endParaRPr sz="1400"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</p:txBody>
      </p:sp>
      <p:pic>
        <p:nvPicPr>
          <p:cNvPr id="214" name="Google Shape;214;g27f8ec202f0_0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54" y="1900548"/>
            <a:ext cx="3570577" cy="2935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7f8ec202f0_0_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8890" y="1900548"/>
            <a:ext cx="4031354" cy="293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f8ec202f0_0_241"/>
          <p:cNvSpPr txBox="1"/>
          <p:nvPr>
            <p:ph idx="2" type="body"/>
          </p:nvPr>
        </p:nvSpPr>
        <p:spPr>
          <a:xfrm>
            <a:off x="4832400" y="10728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Test Case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../REST/blog/getPosts.php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Open the above (customize the relative path according to where the blog folder is on your WAMP/MAMP server) and make sure some JSON data is received.</a:t>
            </a:r>
            <a:endParaRPr/>
          </a:p>
        </p:txBody>
      </p:sp>
      <p:sp>
        <p:nvSpPr>
          <p:cNvPr id="221" name="Google Shape;221;g27f8ec202f0_0_241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200"/>
              <a:t>Extra Exercise: A Blog Service</a:t>
            </a:r>
            <a:endParaRPr sz="3200"/>
          </a:p>
        </p:txBody>
      </p:sp>
      <p:sp>
        <p:nvSpPr>
          <p:cNvPr id="222" name="Google Shape;222;g27f8ec202f0_0_241"/>
          <p:cNvSpPr txBox="1"/>
          <p:nvPr>
            <p:ph idx="1" type="body"/>
          </p:nvPr>
        </p:nvSpPr>
        <p:spPr>
          <a:xfrm>
            <a:off x="311700" y="1072825"/>
            <a:ext cx="43002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Given: </a:t>
            </a:r>
            <a:r>
              <a:rPr b="1" lang="en"/>
              <a:t>blog/</a:t>
            </a:r>
            <a:r>
              <a:rPr lang="en"/>
              <a:t> folder containing several server files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Set up a blog service on your WAMP server.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your WAMP server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Import create.sql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Modify the password and port number accordingly in ConnectionManagement.php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Put the folder blog on your server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Username: “root”;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password is “” for windows; “root” for MAC);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Default port is: 3308 (or 3306)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f8ec202f0_0_247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200">
                <a:solidFill>
                  <a:srgbClr val="000000"/>
                </a:solidFill>
              </a:rPr>
              <a:t>Extra Exercise: A Blog Service ct.</a:t>
            </a:r>
            <a:endParaRPr/>
          </a:p>
        </p:txBody>
      </p:sp>
      <p:sp>
        <p:nvSpPr>
          <p:cNvPr id="228" name="Google Shape;228;g27f8ec202f0_0_247"/>
          <p:cNvSpPr txBox="1"/>
          <p:nvPr>
            <p:ph idx="1" type="body"/>
          </p:nvPr>
        </p:nvSpPr>
        <p:spPr>
          <a:xfrm>
            <a:off x="311700" y="10728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Complete the TODO in extra-addpost.html so that it uses the service provided by addPost.php to add a new blog post.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, email&#10;&#10;Description automatically generated" id="229" name="Google Shape;229;g27f8ec202f0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2" y="1598212"/>
            <a:ext cx="3940036" cy="23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f8ec202f0_0_25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Using Google Map APIs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f8ec202f0_0_257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Google Map API</a:t>
            </a:r>
            <a:endParaRPr/>
          </a:p>
        </p:txBody>
      </p:sp>
      <p:sp>
        <p:nvSpPr>
          <p:cNvPr id="240" name="Google Shape;240;g27f8ec202f0_0_257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Google Map API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https://cloud.google.com/maps-platform/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API: Maps, Routes, Places, Gaming Solution and more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Maps JavaScript API V3 Reference</a:t>
            </a:r>
            <a:endParaRPr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1" name="Google Shape;241;g27f8ec202f0_0_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3625" y="1430413"/>
            <a:ext cx="4527600" cy="213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f8ec202f0_0_263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Google Map API</a:t>
            </a:r>
            <a:endParaRPr/>
          </a:p>
        </p:txBody>
      </p:sp>
      <p:sp>
        <p:nvSpPr>
          <p:cNvPr id="247" name="Google Shape;247;g27f8ec202f0_0_263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Let’s now take another look at the program that we did in Week 1.</a:t>
            </a:r>
            <a:endParaRPr/>
          </a:p>
        </p:txBody>
      </p:sp>
      <p:sp>
        <p:nvSpPr>
          <p:cNvPr id="248" name="Google Shape;248;g27f8ec202f0_0_263"/>
          <p:cNvSpPr txBox="1"/>
          <p:nvPr>
            <p:ph idx="2" type="body"/>
          </p:nvPr>
        </p:nvSpPr>
        <p:spPr>
          <a:xfrm>
            <a:off x="48324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i="1" lang="en"/>
              <a:t>wk5e</a:t>
            </a:r>
            <a:r>
              <a:rPr i="1" lang="en"/>
              <a:t>xample5.html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f8ec202f0_0_269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Geolocation and Google Map</a:t>
            </a:r>
            <a:endParaRPr/>
          </a:p>
        </p:txBody>
      </p:sp>
      <p:sp>
        <p:nvSpPr>
          <p:cNvPr id="254" name="Google Shape;254;g27f8ec202f0_0_269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HTML Geolocation API is used to locate a user's position.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HTML Geolocation API</a:t>
            </a:r>
            <a:endParaRPr sz="1200" u="sng">
              <a:solidFill>
                <a:schemeClr val="hlink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Geolocation API - Web APIs | MDN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200" u="sng">
              <a:solidFill>
                <a:schemeClr val="hlink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g27f8ec202f0_0_269"/>
          <p:cNvSpPr txBox="1"/>
          <p:nvPr>
            <p:ph idx="2" type="body"/>
          </p:nvPr>
        </p:nvSpPr>
        <p:spPr>
          <a:xfrm>
            <a:off x="48324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 </a:t>
            </a:r>
            <a:r>
              <a:rPr i="1" lang="en"/>
              <a:t>wk5e</a:t>
            </a:r>
            <a:r>
              <a:rPr i="1" lang="en"/>
              <a:t>xample6.html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https://developers.google.com/maps/documentation/javascript/examples/map-geolocation#maps_map_geolocation-javascript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f8ec202f0_0_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4" name="Google Shape;74;g27f8ec202f0_0_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Asynchronous HTTP Requests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JSON Data Processing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Google Map APIs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Firebase Database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f8ec202f0_0_275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3: Preparation  </a:t>
            </a:r>
            <a:endParaRPr/>
          </a:p>
        </p:txBody>
      </p:sp>
      <p:sp>
        <p:nvSpPr>
          <p:cNvPr id="261" name="Google Shape;261;g27f8ec202f0_0_275"/>
          <p:cNvSpPr txBox="1"/>
          <p:nvPr>
            <p:ph idx="2" type="body"/>
          </p:nvPr>
        </p:nvSpPr>
        <p:spPr>
          <a:xfrm>
            <a:off x="48324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Check your API key works using </a:t>
            </a:r>
            <a:r>
              <a:rPr i="1" lang="en"/>
              <a:t>wk5e</a:t>
            </a:r>
            <a:r>
              <a:rPr i="1" lang="en"/>
              <a:t>xample6.html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Try the following URL in your browser and make sure that some JSON data is received. Analyze the data a bit.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https://maps.googleapis.com/maps/api/geocode/json?address=1600+Amphitheatre+Parkway,+Mountain+View,+CA&amp;key=</a:t>
            </a:r>
            <a:r>
              <a:rPr b="1"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yourapikey</a:t>
            </a:r>
            <a:endParaRPr/>
          </a:p>
        </p:txBody>
      </p:sp>
      <p:sp>
        <p:nvSpPr>
          <p:cNvPr id="262" name="Google Shape;262;g27f8ec202f0_0_275"/>
          <p:cNvSpPr txBox="1"/>
          <p:nvPr/>
        </p:nvSpPr>
        <p:spPr>
          <a:xfrm>
            <a:off x="311700" y="1071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Enable Geocoding API.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A screenshot of a computer&#10;&#10;Description automatically generated" id="263" name="Google Shape;263;g27f8ec202f0_0_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058" y="1415615"/>
            <a:ext cx="379857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f8ec202f0_0_282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269" name="Google Shape;269;g27f8ec202f0_0_282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Given ex3.html, implement a client app (for geoencoding) such that given a street address, the app should show its geolocation on the map and put a mark.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The app should make use of Google’s Geocoding API provided as web services.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0" name="Google Shape;270;g27f8ec202f0_0_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8075" y="980288"/>
            <a:ext cx="418683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f8ec202f0_0_288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3 (Cont’d) </a:t>
            </a:r>
            <a:endParaRPr/>
          </a:p>
        </p:txBody>
      </p:sp>
      <p:sp>
        <p:nvSpPr>
          <p:cNvPr id="276" name="Google Shape;276;g27f8ec202f0_0_288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On page load, the app shows a map with a marker at a default address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It has an input field where the user can either enter a partial address or a postal code.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Upon clicking the button, the app shows the corresponding information.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Also the map automatically refreshes to the new address that the user just provided.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Your code should properly deal with invalid addresses.</a:t>
            </a:r>
            <a:endParaRPr/>
          </a:p>
        </p:txBody>
      </p:sp>
      <p:pic>
        <p:nvPicPr>
          <p:cNvPr id="277" name="Google Shape;277;g27f8ec202f0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9300" y="1092574"/>
            <a:ext cx="408477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f8ec202f0_0_3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Take-Away Message</a:t>
            </a:r>
            <a:endParaRPr/>
          </a:p>
        </p:txBody>
      </p:sp>
      <p:sp>
        <p:nvSpPr>
          <p:cNvPr id="283" name="Google Shape;283;g27f8ec202f0_0_396"/>
          <p:cNvSpPr txBox="1"/>
          <p:nvPr>
            <p:ph idx="1" type="body"/>
          </p:nvPr>
        </p:nvSpPr>
        <p:spPr>
          <a:xfrm>
            <a:off x="311700" y="1225225"/>
            <a:ext cx="6618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JSON - a structured text for server-client communication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Axios – send asynchronous HTTP GET/POST requests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axios.get( url, { params: { … } } ) 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.then( response =&gt; { … } )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.catch( error =&gt; { … }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f8ec202f0_0_0"/>
          <p:cNvSpPr/>
          <p:nvPr/>
        </p:nvSpPr>
        <p:spPr>
          <a:xfrm>
            <a:off x="770206" y="873100"/>
            <a:ext cx="76035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ED4D00"/>
                </a:solidFill>
                <a:latin typeface="Arial"/>
                <a:ea typeface="Arial"/>
                <a:cs typeface="Arial"/>
                <a:sym typeface="Arial"/>
              </a:rPr>
              <a:t>Questions? Need Help?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11175E"/>
                </a:solidFill>
                <a:latin typeface="Arial"/>
                <a:ea typeface="Arial"/>
                <a:cs typeface="Arial"/>
                <a:sym typeface="Arial"/>
              </a:rPr>
              <a:t>Join us in Slack</a:t>
            </a:r>
            <a:endParaRPr b="1" i="0" sz="3400" u="none" cap="none" strike="noStrike">
              <a:solidFill>
                <a:srgbClr val="1117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11175E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FF00DF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b="1" i="0" lang="en" sz="3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is216-oppa</a:t>
            </a:r>
            <a:r>
              <a:rPr b="1" i="0" lang="en" sz="3400" u="none" cap="none" strike="noStrike">
                <a:solidFill>
                  <a:srgbClr val="FF00DF"/>
                </a:solidFill>
                <a:latin typeface="Arial"/>
                <a:ea typeface="Arial"/>
                <a:cs typeface="Arial"/>
                <a:sym typeface="Arial"/>
              </a:rPr>
              <a:t>.slack.com</a:t>
            </a:r>
            <a:endParaRPr b="1" i="0" sz="3400" u="none" cap="none" strike="noStrike">
              <a:solidFill>
                <a:srgbClr val="FF00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7f8ec202f0_0_0"/>
          <p:cNvSpPr/>
          <p:nvPr/>
        </p:nvSpPr>
        <p:spPr>
          <a:xfrm>
            <a:off x="942610" y="3885215"/>
            <a:ext cx="72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1" lang="en" sz="3400" u="none" cap="none" strike="noStrike">
                <a:solidFill>
                  <a:srgbClr val="1C2E6E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f8ec202f0_0_1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Asynchronous HTTP Requests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f8ec202f0_0_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400"/>
              <a:t>What is Asynchronous Request?</a:t>
            </a:r>
            <a:endParaRPr/>
          </a:p>
        </p:txBody>
      </p:sp>
      <p:sp>
        <p:nvSpPr>
          <p:cNvPr id="85" name="Google Shape;85;g27f8ec202f0_0_1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requests can be used to: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data (e.g. JSON, XML, Text) from backend server - after the page has loaded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a web page without reloading the page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data to the server - in the background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Synchronous requests (e.g. requests sent via HTML Forms),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data usage, faster, more interactive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f8ec202f0_0_129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Axios</a:t>
            </a:r>
            <a:endParaRPr/>
          </a:p>
        </p:txBody>
      </p:sp>
      <p:sp>
        <p:nvSpPr>
          <p:cNvPr id="91" name="Google Shape;91;g27f8ec202f0_0_129"/>
          <p:cNvSpPr txBox="1"/>
          <p:nvPr>
            <p:ph idx="1" type="body"/>
          </p:nvPr>
        </p:nvSpPr>
        <p:spPr>
          <a:xfrm>
            <a:off x="311700" y="10728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Promise based API </a:t>
            </a:r>
            <a:r>
              <a:rPr b="1" lang="en"/>
              <a:t>for sending Asynchronous HTTP requests to backend server / REST endpoints and doing create/read/update/delete (CRUD) operations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Can be used with plain JavaScript or with frameworks like Vue.js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2" name="Google Shape;92;g27f8ec202f0_0_129"/>
          <p:cNvSpPr/>
          <p:nvPr/>
        </p:nvSpPr>
        <p:spPr>
          <a:xfrm>
            <a:off x="6207600" y="3991250"/>
            <a:ext cx="2624700" cy="659400"/>
          </a:xfrm>
          <a:prstGeom prst="wedgeRoundRectCallout">
            <a:avLst>
              <a:gd fmla="val 46071" name="adj1"/>
              <a:gd fmla="val 6549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promise-based?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f8ec202f0_0_135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Basic Axios Methods</a:t>
            </a:r>
            <a:endParaRPr/>
          </a:p>
        </p:txBody>
      </p:sp>
      <p:sp>
        <p:nvSpPr>
          <p:cNvPr id="98" name="Google Shape;98;g27f8ec202f0_0_135"/>
          <p:cNvSpPr txBox="1"/>
          <p:nvPr>
            <p:ph idx="1" type="body"/>
          </p:nvPr>
        </p:nvSpPr>
        <p:spPr>
          <a:xfrm>
            <a:off x="148074" y="1043950"/>
            <a:ext cx="3682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Axios Methods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axios.get(url[, config])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axios.post(url[, data[, config]])</a:t>
            </a:r>
            <a:endParaRPr/>
          </a:p>
        </p:txBody>
      </p:sp>
      <p:sp>
        <p:nvSpPr>
          <p:cNvPr id="99" name="Google Shape;99;g27f8ec202f0_0_135"/>
          <p:cNvSpPr txBox="1"/>
          <p:nvPr/>
        </p:nvSpPr>
        <p:spPr>
          <a:xfrm>
            <a:off x="3551722" y="1054787"/>
            <a:ext cx="5388600" cy="3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Axios Response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sending an async. request, server returns a response.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Axios response object consists of: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– payload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– HTTP code (2xx, 3xx, 4xx)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statusText – HTTP status message (‘OK’, ‘Moved Permanently’, ‘Client Error’)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headers – information about the response, e.g. content type, cookies, etc.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f8ec202f0_0_141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Does Axios Work?</a:t>
            </a:r>
            <a:endParaRPr/>
          </a:p>
        </p:txBody>
      </p:sp>
      <p:sp>
        <p:nvSpPr>
          <p:cNvPr id="105" name="Google Shape;105;g27f8ec202f0_0_141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import AXIOS library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execute GET/POST request to the  endpoint of your backend server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the </a:t>
            </a:r>
            <a:r>
              <a:rPr i="1" lang="en">
                <a:solidFill>
                  <a:srgbClr val="3B9267"/>
                </a:solidFill>
              </a:rPr>
              <a:t>then</a:t>
            </a:r>
            <a:r>
              <a:rPr lang="en"/>
              <a:t> method to act on the response result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r>
              <a:rPr b="1" lang="en"/>
              <a:t> </a:t>
            </a:r>
            <a:endParaRPr/>
          </a:p>
        </p:txBody>
      </p:sp>
      <p:sp>
        <p:nvSpPr>
          <p:cNvPr id="106" name="Google Shape;106;g27f8ec202f0_0_141"/>
          <p:cNvSpPr txBox="1"/>
          <p:nvPr>
            <p:ph idx="2" type="body"/>
          </p:nvPr>
        </p:nvSpPr>
        <p:spPr>
          <a:xfrm>
            <a:off x="3917482" y="1149025"/>
            <a:ext cx="49149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 </a:t>
            </a:r>
            <a:r>
              <a:rPr i="1" lang="en"/>
              <a:t>wk5e</a:t>
            </a:r>
            <a:r>
              <a:rPr i="1" lang="en"/>
              <a:t>xample1.html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&lt;script src="https://unpkg.com/axios/dist/axios.min.js"&gt;&lt;/script&gt;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&lt;button type="button" onclick="getAdvice()"&gt;Click Me!&lt;/button&gt;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&lt;script&gt;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function getAdvice() 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axios.get(url)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.then(response =&gt; 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      	 // process response.data object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})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.catch(error =&gt; 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	// process error object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}); 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&lt;/script&gt;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8ec202f0_0_147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Does Axios Work?</a:t>
            </a:r>
            <a:endParaRPr/>
          </a:p>
        </p:txBody>
      </p:sp>
      <p:sp>
        <p:nvSpPr>
          <p:cNvPr id="112" name="Google Shape;112;g27f8ec202f0_0_147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Sending </a:t>
            </a:r>
            <a:r>
              <a:rPr b="1" lang="en"/>
              <a:t>GET requests with parameters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r>
              <a:rPr b="1" lang="en"/>
              <a:t> </a:t>
            </a:r>
            <a:endParaRPr/>
          </a:p>
        </p:txBody>
      </p:sp>
      <p:sp>
        <p:nvSpPr>
          <p:cNvPr id="113" name="Google Shape;113;g27f8ec202f0_0_147"/>
          <p:cNvSpPr txBox="1"/>
          <p:nvPr>
            <p:ph idx="2" type="body"/>
          </p:nvPr>
        </p:nvSpPr>
        <p:spPr>
          <a:xfrm>
            <a:off x="3917482" y="1149025"/>
            <a:ext cx="49149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	Example: </a:t>
            </a:r>
            <a:r>
              <a:rPr i="1" lang="en"/>
              <a:t>wk5e</a:t>
            </a:r>
            <a:r>
              <a:rPr i="1" lang="en"/>
              <a:t>xample2.html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axios.get(url, </a:t>
            </a:r>
            <a:r>
              <a:rPr b="1" i="1" lang="en">
                <a:solidFill>
                  <a:schemeClr val="dk1"/>
                </a:solidFill>
              </a:rPr>
              <a:t>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>
                <a:solidFill>
                  <a:schemeClr val="dk1"/>
                </a:solidFill>
              </a:rPr>
              <a:t>        params: 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>
                <a:solidFill>
                  <a:schemeClr val="dk1"/>
                </a:solidFill>
              </a:rPr>
              <a:t>        	name1 : value1,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>
                <a:solidFill>
                  <a:schemeClr val="dk1"/>
                </a:solidFill>
              </a:rPr>
              <a:t>            	name2 : value2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>
                <a:solidFill>
                  <a:schemeClr val="dk1"/>
                </a:solidFill>
              </a:rPr>
              <a:t>	}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>
                <a:solidFill>
                  <a:schemeClr val="dk1"/>
                </a:solidFill>
              </a:rPr>
              <a:t>      })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.then(response =&gt; 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      	 // process response.data object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})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.catch(error =&gt; {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	// process error object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>
                <a:solidFill>
                  <a:schemeClr val="dk1"/>
                </a:solidFill>
              </a:rPr>
              <a:t>});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 Shim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2022-09-19T15:38:47Z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d5bceb6d-ba66-4dd6-bef1-383e380352c4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Luxe:3</vt:lpwstr>
  </property>
  <property fmtid="{D5CDD505-2E9C-101B-9397-08002B2CF9AE}" pid="10" name="ClassificationContentMarkingHeaderText">
    <vt:lpwstr>SMU Classification: Restricted</vt:lpwstr>
  </property>
</Properties>
</file>