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BBq/OAKBiRIf1yt5RcLjTHVw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boldItalic.fntdata"/><Relationship Id="rId6" Type="http://schemas.openxmlformats.org/officeDocument/2006/relationships/slide" Target="slides/slide1.xml"/><Relationship Id="rId18" Type="http://schemas.openxmlformats.org/officeDocument/2006/relationships/font" Target="fonts/Economic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f8ec202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7f8ec202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5e1e13d2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f5e1e13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aec52527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8aec5252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0b561bb4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80b561bb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7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" name="Google Shape;13;p7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" name="Google Shape;14;p7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5" name="Google Shape;1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7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7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7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7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" name="Google Shape;25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" name="Google Shape;29;p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76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8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7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7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78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4" name="Google Shape;44;p7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8" name="Google Shape;4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80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80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7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71"/>
          <p:cNvSpPr txBox="1"/>
          <p:nvPr/>
        </p:nvSpPr>
        <p:spPr>
          <a:xfrm>
            <a:off x="3956050" y="0"/>
            <a:ext cx="125412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ostman.com/downloads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penweathermap.org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jpg"/><Relationship Id="rId5" Type="http://schemas.openxmlformats.org/officeDocument/2006/relationships/hyperlink" Target="https://openweathermap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r7DXWZZ-g4I&amp;list=PLtG7vQpkpehK2f5I11NCQCLVqybahOIwD&amp;index=39" TargetMode="External"/><Relationship Id="rId4" Type="http://schemas.openxmlformats.org/officeDocument/2006/relationships/hyperlink" Target="https://github.com/RealKrazyWoman/IS216/tree/master/session6/challenges/Bootstrap5/re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2516569" y="727586"/>
            <a:ext cx="4110861" cy="208398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IS216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r>
              <a:rPr b="1" lang="en" sz="3200">
                <a:latin typeface="Arial"/>
                <a:ea typeface="Arial"/>
                <a:cs typeface="Arial"/>
                <a:sym typeface="Arial"/>
              </a:rPr>
              <a:t>Web</a:t>
            </a:r>
            <a:br>
              <a:rPr b="1" lang="en" sz="3200">
                <a:latin typeface="Arial"/>
                <a:ea typeface="Arial"/>
                <a:cs typeface="Arial"/>
                <a:sym typeface="Arial"/>
              </a:rPr>
            </a:br>
            <a:r>
              <a:rPr b="1" lang="en" sz="3200">
                <a:latin typeface="Arial"/>
                <a:ea typeface="Arial"/>
                <a:cs typeface="Arial"/>
                <a:sym typeface="Arial"/>
              </a:rPr>
              <a:t>Application Development II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>
            <p:ph idx="1" type="subTitle"/>
          </p:nvPr>
        </p:nvSpPr>
        <p:spPr>
          <a:xfrm>
            <a:off x="2382189" y="2872730"/>
            <a:ext cx="4379620" cy="1647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 u="sng">
                <a:latin typeface="Arial"/>
                <a:ea typeface="Arial"/>
                <a:cs typeface="Arial"/>
                <a:sym typeface="Arial"/>
              </a:rPr>
              <a:t>Week 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JavaScript – Part 3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i="1" lang="en" sz="1250">
                <a:latin typeface="Arial"/>
                <a:ea typeface="Arial"/>
                <a:cs typeface="Arial"/>
                <a:sym typeface="Arial"/>
              </a:rPr>
              <a:t>(APIs, Axios, JSON)</a:t>
            </a:r>
            <a:endParaRPr i="1"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1" lang="en" sz="1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K. J. Shim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Sections: G3/G4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f8ec202f0_0_0"/>
          <p:cNvSpPr/>
          <p:nvPr/>
        </p:nvSpPr>
        <p:spPr>
          <a:xfrm>
            <a:off x="770206" y="873100"/>
            <a:ext cx="76035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ED4D00"/>
                </a:solidFill>
                <a:latin typeface="Arial"/>
                <a:ea typeface="Arial"/>
                <a:cs typeface="Arial"/>
                <a:sym typeface="Arial"/>
              </a:rPr>
              <a:t>Questions? Need Help?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BF9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11175E"/>
                </a:solidFill>
                <a:latin typeface="Arial"/>
                <a:ea typeface="Arial"/>
                <a:cs typeface="Arial"/>
                <a:sym typeface="Arial"/>
              </a:rPr>
              <a:t>Join us in Slack</a:t>
            </a:r>
            <a:endParaRPr b="1" i="0" sz="3400" u="none" cap="none" strike="noStrike">
              <a:solidFill>
                <a:srgbClr val="1117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11175E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FF00DF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b="1" i="0" lang="en" sz="3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is216-oppa</a:t>
            </a:r>
            <a:r>
              <a:rPr b="1" i="0" lang="en" sz="3400" u="none" cap="none" strike="noStrike">
                <a:solidFill>
                  <a:srgbClr val="FF00DF"/>
                </a:solidFill>
                <a:latin typeface="Arial"/>
                <a:ea typeface="Arial"/>
                <a:cs typeface="Arial"/>
                <a:sym typeface="Arial"/>
              </a:rPr>
              <a:t>.slack.com</a:t>
            </a:r>
            <a:endParaRPr b="1" i="0" sz="3400" u="none" cap="none" strike="noStrike">
              <a:solidFill>
                <a:srgbClr val="FF00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7f8ec202f0_0_0"/>
          <p:cNvSpPr/>
          <p:nvPr/>
        </p:nvSpPr>
        <p:spPr>
          <a:xfrm>
            <a:off x="942610" y="3885215"/>
            <a:ext cx="725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1" lang="en" sz="3400" u="none" cap="none" strike="noStrike">
                <a:solidFill>
                  <a:srgbClr val="1C2E6E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5e1e13d23_0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Source Code Files &amp; Tools</a:t>
            </a:r>
            <a:endParaRPr b="1"/>
          </a:p>
        </p:txBody>
      </p:sp>
      <p:sp>
        <p:nvSpPr>
          <p:cNvPr id="65" name="Google Shape;65;g2f5e1e13d23_0_0"/>
          <p:cNvSpPr txBox="1"/>
          <p:nvPr>
            <p:ph idx="1" type="body"/>
          </p:nvPr>
        </p:nvSpPr>
        <p:spPr>
          <a:xfrm>
            <a:off x="311700" y="1225225"/>
            <a:ext cx="81969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eLearn → Content → Week 5 → In Class → </a:t>
            </a:r>
            <a:r>
              <a:rPr b="1" lang="en" sz="1800"/>
              <a:t>Week5_InClass.zip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Unzip</a:t>
            </a:r>
            <a:r>
              <a:rPr lang="en" sz="1800"/>
              <a:t> it into: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 to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https://www.postman.com/downloads/</a:t>
            </a:r>
            <a:endParaRPr b="1">
              <a:solidFill>
                <a:srgbClr val="0070C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rgbClr val="0070C0"/>
                </a:solidFill>
              </a:rPr>
              <a:t>Sign Up</a:t>
            </a:r>
            <a:r>
              <a:rPr lang="en" sz="1400"/>
              <a:t> </a:t>
            </a:r>
            <a:r>
              <a:rPr i="1" lang="en" sz="1400"/>
              <a:t>(create an account)</a:t>
            </a:r>
            <a:endParaRPr i="1" sz="1400"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Download and install locally on your computer.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Please do NOT use the browser version</a:t>
            </a:r>
            <a:r>
              <a:rPr lang="en"/>
              <a:t> !!!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Later on, we will </a:t>
            </a:r>
            <a:r>
              <a:rPr b="1" lang="en" sz="1400"/>
              <a:t>host API apps locally </a:t>
            </a:r>
            <a:r>
              <a:rPr lang="en" sz="1400"/>
              <a:t>@localhost which is obviously only accessible </a:t>
            </a:r>
            <a:r>
              <a:rPr i="1" lang="en" sz="1400"/>
              <a:t>locally</a:t>
            </a:r>
            <a:r>
              <a:rPr lang="en" sz="1400"/>
              <a:t> (and thus inaccessible from </a:t>
            </a:r>
            <a:r>
              <a:rPr b="1" lang="en" sz="1400"/>
              <a:t>the Internet</a:t>
            </a:r>
            <a:r>
              <a:rPr lang="en" sz="1400"/>
              <a:t>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</p:txBody>
      </p:sp>
      <p:sp>
        <p:nvSpPr>
          <p:cNvPr id="66" name="Google Shape;66;g2f5e1e13d23_0_0"/>
          <p:cNvSpPr/>
          <p:nvPr/>
        </p:nvSpPr>
        <p:spPr>
          <a:xfrm>
            <a:off x="1748797" y="1979025"/>
            <a:ext cx="3754500" cy="228600"/>
          </a:xfrm>
          <a:prstGeom prst="rect">
            <a:avLst/>
          </a:prstGeom>
          <a:solidFill>
            <a:srgbClr val="FFE1FD"/>
          </a:solidFill>
          <a:ln cap="flat" cmpd="sng" w="127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lang="en" sz="1150">
                <a:solidFill>
                  <a:srgbClr val="002060"/>
                </a:solidFill>
              </a:rPr>
              <a:t>&lt;WebRoot&gt; → is216 → </a:t>
            </a:r>
            <a:r>
              <a:rPr b="1" i="0" lang="en" sz="115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Week</a:t>
            </a:r>
            <a:r>
              <a:rPr b="1" lang="en" sz="1150">
                <a:solidFill>
                  <a:srgbClr val="002060"/>
                </a:solidFill>
              </a:rPr>
              <a:t>5</a:t>
            </a:r>
            <a:r>
              <a:rPr b="1" i="0" lang="en" sz="115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lang="en" sz="1150">
                <a:solidFill>
                  <a:srgbClr val="002060"/>
                </a:solidFill>
              </a:rPr>
              <a:t>InClass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f5e1e13d2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6350" y="2465812"/>
            <a:ext cx="2110949" cy="164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311700" y="16934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Tools </a:t>
            </a:r>
            <a:r>
              <a:rPr b="1" i="1" lang="en"/>
              <a:t>(continued…)</a:t>
            </a:r>
            <a:endParaRPr b="1"/>
          </a:p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288025" y="1000650"/>
            <a:ext cx="8463300" cy="3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en" sz="1200"/>
              <a:t>Go to </a:t>
            </a:r>
            <a:r>
              <a:rPr b="1" lang="en" sz="1200" u="sng">
                <a:solidFill>
                  <a:schemeClr val="hlink"/>
                </a:solidFill>
                <a:hlinkClick r:id="rId3"/>
              </a:rPr>
              <a:t>https://openweathermap.org/</a:t>
            </a:r>
            <a:r>
              <a:rPr b="1" lang="en" sz="1200"/>
              <a:t> </a:t>
            </a:r>
            <a:r>
              <a:rPr lang="en" sz="1200"/>
              <a:t>and </a:t>
            </a:r>
            <a:r>
              <a:rPr b="1" lang="en" sz="1200"/>
              <a:t>Sign Up</a:t>
            </a:r>
            <a:r>
              <a:rPr lang="en" sz="1200"/>
              <a:t> → </a:t>
            </a:r>
            <a:r>
              <a:rPr b="1" i="1" lang="en" sz="1200"/>
              <a:t>Verify Your Email</a:t>
            </a:r>
            <a:endParaRPr sz="1200"/>
          </a:p>
          <a:p>
            <a:pPr indent="-2540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i="1" sz="1200"/>
          </a:p>
          <a:p>
            <a:pPr indent="-2540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-3302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AutoNum type="arabicPeriod" startAt="2"/>
            </a:pPr>
            <a:r>
              <a:rPr lang="en" sz="1200"/>
              <a:t>Sign In → (menu) → Click on your username → </a:t>
            </a:r>
            <a:r>
              <a:rPr b="1" lang="en" sz="1200"/>
              <a:t>My API keys</a:t>
            </a:r>
            <a:endParaRPr sz="1200"/>
          </a:p>
          <a:p>
            <a:pPr indent="-2540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/>
          </a:p>
          <a:p>
            <a:pPr indent="-3302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Arial"/>
              <a:buAutoNum type="arabicPeriod" startAt="3"/>
            </a:pPr>
            <a:r>
              <a:rPr lang="en" sz="1200"/>
              <a:t>You will see the </a:t>
            </a:r>
            <a:r>
              <a:rPr b="1" lang="en" sz="1200"/>
              <a:t>default key</a:t>
            </a:r>
            <a:r>
              <a:rPr lang="en" sz="1200"/>
              <a:t> → this is your </a:t>
            </a:r>
            <a:r>
              <a:rPr b="1" lang="en" sz="1200"/>
              <a:t>API Key</a:t>
            </a:r>
            <a:endParaRPr sz="1200"/>
          </a:p>
          <a:p>
            <a:pPr indent="-2540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sz="1200"/>
          </a:p>
          <a:p>
            <a:pPr indent="-2540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sz="1200"/>
          </a:p>
          <a:p>
            <a:pPr indent="-254000" lvl="0" marL="342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sz="1200"/>
          </a:p>
          <a:p>
            <a:pPr indent="0" lvl="0" marL="889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b="1" lang="en" sz="1200"/>
              <a:t>          </a:t>
            </a:r>
            <a:r>
              <a:rPr b="1" lang="en" sz="1200">
                <a:solidFill>
                  <a:srgbClr val="7030A0"/>
                </a:solidFill>
              </a:rPr>
              <a:t>It is NOT activated yet! It takes ~30 minutes to 1 hour.</a:t>
            </a:r>
            <a:br>
              <a:rPr b="1" lang="en" sz="1200"/>
            </a:br>
            <a:r>
              <a:rPr b="1" lang="en" sz="1200"/>
              <a:t>          </a:t>
            </a:r>
            <a:r>
              <a:rPr b="1" lang="en" sz="1200" u="sng"/>
              <a:t>LATER today…</a:t>
            </a:r>
            <a:r>
              <a:rPr lang="en" sz="1200"/>
              <a:t> </a:t>
            </a:r>
            <a:r>
              <a:rPr b="1" lang="en" sz="1200">
                <a:solidFill>
                  <a:srgbClr val="0070C0"/>
                </a:solidFill>
              </a:rPr>
              <a:t>You will need </a:t>
            </a:r>
            <a:r>
              <a:rPr b="1" lang="en" sz="1200">
                <a:solidFill>
                  <a:srgbClr val="FF0000"/>
                </a:solidFill>
              </a:rPr>
              <a:t>this API Key</a:t>
            </a:r>
            <a:r>
              <a:rPr b="1" lang="en" sz="1200">
                <a:solidFill>
                  <a:srgbClr val="0070C0"/>
                </a:solidFill>
              </a:rPr>
              <a:t> to </a:t>
            </a:r>
            <a:r>
              <a:rPr b="1" lang="en" sz="1200">
                <a:solidFill>
                  <a:srgbClr val="00B050"/>
                </a:solidFill>
              </a:rPr>
              <a:t>programmatically CALL</a:t>
            </a:r>
            <a:r>
              <a:rPr b="1" lang="en" sz="1200">
                <a:solidFill>
                  <a:srgbClr val="0070C0"/>
                </a:solidFill>
              </a:rPr>
              <a:t> OpenWeatherMap.org’s </a:t>
            </a:r>
            <a:r>
              <a:rPr b="1" lang="en" sz="1200">
                <a:solidFill>
                  <a:srgbClr val="7030A0"/>
                </a:solidFill>
              </a:rPr>
              <a:t>weather API endpoints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800">
              <a:solidFill>
                <a:srgbClr val="7030A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</a:pPr>
            <a:r>
              <a:rPr b="1" lang="en" sz="1200">
                <a:solidFill>
                  <a:schemeClr val="dk1"/>
                </a:solidFill>
              </a:rPr>
              <a:t>    Copy this API Key into a Sticky Note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i="1" lang="en" sz="1200">
                <a:solidFill>
                  <a:schemeClr val="dk1"/>
                </a:solidFill>
              </a:rPr>
              <a:t>(or somewhere on your computer for easy access – </a:t>
            </a:r>
            <a:r>
              <a:rPr i="1" lang="en" sz="1200">
                <a:solidFill>
                  <a:srgbClr val="FF0000"/>
                </a:solidFill>
              </a:rPr>
              <a:t>Do </a:t>
            </a:r>
            <a:r>
              <a:rPr b="1" i="1" lang="en" sz="1200" u="sng">
                <a:solidFill>
                  <a:srgbClr val="FF0000"/>
                </a:solidFill>
              </a:rPr>
              <a:t>NOT</a:t>
            </a:r>
            <a:r>
              <a:rPr i="1" lang="en" sz="1200">
                <a:solidFill>
                  <a:srgbClr val="FF0000"/>
                </a:solidFill>
              </a:rPr>
              <a:t> share it with others</a:t>
            </a:r>
            <a:r>
              <a:rPr i="1" lang="en" sz="1200">
                <a:solidFill>
                  <a:schemeClr val="dk1"/>
                </a:solidFill>
              </a:rPr>
              <a:t>)</a:t>
            </a:r>
            <a:endParaRPr sz="1200"/>
          </a:p>
        </p:txBody>
      </p:sp>
      <p:pic>
        <p:nvPicPr>
          <p:cNvPr id="74" name="Google Shape;7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4926" y="797250"/>
            <a:ext cx="2979850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7225" y="1696950"/>
            <a:ext cx="1893650" cy="14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473" y="2771424"/>
            <a:ext cx="3404384" cy="831300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7"/>
          <p:cNvSpPr/>
          <p:nvPr/>
        </p:nvSpPr>
        <p:spPr>
          <a:xfrm>
            <a:off x="819250" y="3212075"/>
            <a:ext cx="2061000" cy="276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 NOT SHARE WITH OTHERS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305379" y="1765978"/>
            <a:ext cx="2909251" cy="29648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/>
              <a:t>APIs</a:t>
            </a:r>
            <a:br>
              <a:rPr lang="en" sz="1200"/>
            </a:br>
            <a:r>
              <a:rPr lang="en" sz="1100"/>
              <a:t>- Axios &amp; Async HTTP requests</a:t>
            </a:r>
            <a:br>
              <a:rPr lang="en" sz="1100"/>
            </a:br>
            <a:r>
              <a:rPr lang="en" sz="1100"/>
              <a:t>- JSON Data Processing</a:t>
            </a:r>
            <a:endParaRPr/>
          </a:p>
        </p:txBody>
      </p:sp>
      <p:pic>
        <p:nvPicPr>
          <p:cNvPr descr="jQuery Document Ready Explained: $(document).ready() Function | wShop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202" y="477384"/>
            <a:ext cx="1477419" cy="8125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b Application for Senior Infrastructure Engineer at Axios" id="85" name="Google Shape;8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9936" y="402696"/>
            <a:ext cx="2175450" cy="97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81514" y="528235"/>
            <a:ext cx="2277121" cy="69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3529" y="1700457"/>
            <a:ext cx="5493092" cy="289157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>
            <a:off x="2076893" y="1847768"/>
            <a:ext cx="4798828" cy="176021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rgbClr val="432E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>
            <p:ph type="title"/>
          </p:nvPr>
        </p:nvSpPr>
        <p:spPr>
          <a:xfrm>
            <a:off x="191197" y="209091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400"/>
              <a:t>Solution Architecture </a:t>
            </a:r>
            <a:r>
              <a:rPr i="1" lang="en" sz="4400">
                <a:solidFill>
                  <a:srgbClr val="7F7F7F"/>
                </a:solidFill>
              </a:rPr>
              <a:t>(in IS113)</a:t>
            </a:r>
            <a:endParaRPr i="1">
              <a:solidFill>
                <a:srgbClr val="7F7F7F"/>
              </a:solidFill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2205782" y="1974603"/>
            <a:ext cx="1905473" cy="73238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B05E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2205782" y="2748418"/>
            <a:ext cx="1905473" cy="7323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4FECB"/>
              </a:gs>
              <a:gs pos="35000">
                <a:srgbClr val="BFFED7"/>
              </a:gs>
              <a:gs pos="100000">
                <a:srgbClr val="E6FEF0"/>
              </a:gs>
            </a:gsLst>
            <a:lin ang="16200000" scaled="0"/>
          </a:gradFill>
          <a:ln cap="flat" cmpd="sng" w="9525">
            <a:solidFill>
              <a:srgbClr val="51B88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311700" y="1573621"/>
            <a:ext cx="8520600" cy="2573077"/>
          </a:xfrm>
          <a:prstGeom prst="rect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/>
          <p:nvPr/>
        </p:nvSpPr>
        <p:spPr>
          <a:xfrm>
            <a:off x="5476435" y="2745605"/>
            <a:ext cx="1258802" cy="732382"/>
          </a:xfrm>
          <a:prstGeom prst="roundRect">
            <a:avLst>
              <a:gd fmla="val 16667" name="adj"/>
            </a:avLst>
          </a:prstGeom>
          <a:solidFill>
            <a:srgbClr val="DEE5E7"/>
          </a:solidFill>
          <a:ln cap="flat" cmpd="sng" w="9525">
            <a:solidFill>
              <a:srgbClr val="9CB1B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b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/>
          <p:nvPr/>
        </p:nvSpPr>
        <p:spPr>
          <a:xfrm>
            <a:off x="4207607" y="2894637"/>
            <a:ext cx="1172476" cy="43431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0C8A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2894255" y="1290191"/>
            <a:ext cx="34733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Krazy Company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3971728" y="3649413"/>
            <a:ext cx="1318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(Development)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http://localhost/...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581248" y="4134371"/>
            <a:ext cx="79673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EB05E0"/>
                </a:solidFill>
                <a:latin typeface="Arial"/>
                <a:ea typeface="Arial"/>
                <a:cs typeface="Arial"/>
                <a:sym typeface="Arial"/>
              </a:rPr>
              <a:t>Front-End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b="1" i="1" lang="en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1" i="1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tightly coupled</a:t>
            </a:r>
            <a:r>
              <a:rPr b="0" i="1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(belong to the same code base)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Web App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1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reside on the same server </a:t>
            </a:r>
            <a:r>
              <a:rPr b="0" i="1" lang="en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(yikes! Single point of failure…)</a:t>
            </a:r>
            <a:endParaRPr b="1" i="1" sz="12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/>
          <p:nvPr/>
        </p:nvSpPr>
        <p:spPr>
          <a:xfrm>
            <a:off x="311700" y="1573621"/>
            <a:ext cx="8520600" cy="2417100"/>
          </a:xfrm>
          <a:prstGeom prst="rect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877105" y="1265841"/>
            <a:ext cx="34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Krazy Company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>
            <p:ph type="title"/>
          </p:nvPr>
        </p:nvSpPr>
        <p:spPr>
          <a:xfrm>
            <a:off x="191197" y="209091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400"/>
              <a:t>Solution Architecture </a:t>
            </a:r>
            <a:r>
              <a:rPr i="1" lang="en" sz="4400">
                <a:solidFill>
                  <a:srgbClr val="AD8376"/>
                </a:solidFill>
              </a:rPr>
              <a:t>(in IS216 - Phase 1)</a:t>
            </a:r>
            <a:endParaRPr i="1">
              <a:solidFill>
                <a:srgbClr val="AD8376"/>
              </a:solidFill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547104" y="2161985"/>
            <a:ext cx="1239140" cy="98936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B05E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4568214" y="2135356"/>
            <a:ext cx="1192117" cy="10159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4FECB"/>
              </a:gs>
              <a:gs pos="35000">
                <a:srgbClr val="BFFED7"/>
              </a:gs>
              <a:gs pos="100000">
                <a:srgbClr val="E6FEF0"/>
              </a:gs>
            </a:gsLst>
            <a:lin ang="16200000" scaled="0"/>
          </a:gradFill>
          <a:ln cap="flat" cmpd="sng" w="9525">
            <a:solidFill>
              <a:srgbClr val="51B88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Krazy</a:t>
            </a:r>
            <a:r>
              <a:rPr b="1" lang="en" sz="1200">
                <a:solidFill>
                  <a:schemeClr val="dk1"/>
                </a:solidFill>
              </a:rPr>
              <a:t>Dating</a:t>
            </a:r>
            <a:b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517853" y="3221744"/>
            <a:ext cx="1318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(Development)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http://server1…/...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4050273" y="3221744"/>
            <a:ext cx="22589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(Production)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http://server2…/</a:t>
            </a:r>
            <a:r>
              <a:rPr lang="en" sz="1000"/>
              <a:t>krazydating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3"/>
          <p:cNvCxnSpPr/>
          <p:nvPr/>
        </p:nvCxnSpPr>
        <p:spPr>
          <a:xfrm>
            <a:off x="1915942" y="2313395"/>
            <a:ext cx="2535555" cy="0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114" name="Google Shape;114;p13"/>
          <p:cNvSpPr/>
          <p:nvPr/>
        </p:nvSpPr>
        <p:spPr>
          <a:xfrm>
            <a:off x="1879476" y="2005150"/>
            <a:ext cx="312300" cy="2463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2142126" y="2026422"/>
            <a:ext cx="241191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sends an HTTP </a:t>
            </a: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3"/>
          <p:cNvCxnSpPr/>
          <p:nvPr/>
        </p:nvCxnSpPr>
        <p:spPr>
          <a:xfrm flipH="1">
            <a:off x="1879485" y="2987752"/>
            <a:ext cx="2572012" cy="10128"/>
          </a:xfrm>
          <a:prstGeom prst="straightConnector1">
            <a:avLst/>
          </a:prstGeom>
          <a:noFill/>
          <a:ln cap="flat" cmpd="sng" w="28575">
            <a:solidFill>
              <a:srgbClr val="7030A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7" name="Google Shape;117;p13"/>
          <p:cNvSpPr txBox="1"/>
          <p:nvPr/>
        </p:nvSpPr>
        <p:spPr>
          <a:xfrm>
            <a:off x="2454600" y="3053175"/>
            <a:ext cx="1996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sends an HTTP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7694" y="3299391"/>
            <a:ext cx="709997" cy="216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191196" y="4134371"/>
            <a:ext cx="87643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EB05E0"/>
                </a:solidFill>
                <a:latin typeface="Arial"/>
                <a:ea typeface="Arial"/>
                <a:cs typeface="Arial"/>
                <a:sym typeface="Arial"/>
              </a:rPr>
              <a:t>Front-End Web App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1" lang="en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API App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1" i="1" lang="en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de-coupled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EB05E0"/>
                </a:solidFill>
                <a:latin typeface="Arial"/>
                <a:ea typeface="Arial"/>
                <a:cs typeface="Arial"/>
                <a:sym typeface="Arial"/>
              </a:rPr>
              <a:t>Front-End Web App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1" lang="en" sz="1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API App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i="1" lang="en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hosted in 3 different locations </a:t>
            </a:r>
            <a:r>
              <a:rPr b="0" i="1" lang="en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(no single point of failure)</a:t>
            </a:r>
            <a:endParaRPr b="1" i="1" sz="1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/>
          <p:nvPr/>
        </p:nvSpPr>
        <p:spPr>
          <a:xfrm>
            <a:off x="2199575" y="3057275"/>
            <a:ext cx="312300" cy="2463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733624" y="1900200"/>
            <a:ext cx="75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“Client”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4801135" y="1900195"/>
            <a:ext cx="7572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“Server”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7296489" y="2128268"/>
            <a:ext cx="1192117" cy="1015994"/>
          </a:xfrm>
          <a:prstGeom prst="roundRect">
            <a:avLst>
              <a:gd fmla="val 16667" name="adj"/>
            </a:avLst>
          </a:prstGeom>
          <a:solidFill>
            <a:srgbClr val="DEE5E7"/>
          </a:solidFill>
          <a:ln cap="flat" cmpd="sng" w="9525">
            <a:solidFill>
              <a:srgbClr val="9CB1B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b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7014992" y="3221744"/>
            <a:ext cx="175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(Production)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Somewhere in AWS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https://...aws.../.../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5879172" y="2434615"/>
            <a:ext cx="1311767" cy="58616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0C8A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3121899" y="1749545"/>
            <a:ext cx="5779800" cy="1721700"/>
          </a:xfrm>
          <a:prstGeom prst="rect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4"/>
          <p:cNvSpPr txBox="1"/>
          <p:nvPr>
            <p:ph type="title"/>
          </p:nvPr>
        </p:nvSpPr>
        <p:spPr>
          <a:xfrm>
            <a:off x="191197" y="209091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400"/>
              <a:t>Solution Architecture </a:t>
            </a:r>
            <a:r>
              <a:rPr i="1" lang="en" sz="4400">
                <a:solidFill>
                  <a:srgbClr val="3B9267"/>
                </a:solidFill>
              </a:rPr>
              <a:t>(in IS216 - Phase 2)</a:t>
            </a:r>
            <a:endParaRPr i="1">
              <a:solidFill>
                <a:srgbClr val="7F7F7F"/>
              </a:solidFill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3388107" y="2019374"/>
            <a:ext cx="1239140" cy="989365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EB05E0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5360684" y="1992745"/>
            <a:ext cx="1192117" cy="10159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4FECB"/>
              </a:gs>
              <a:gs pos="35000">
                <a:srgbClr val="BFFED7"/>
              </a:gs>
              <a:gs pos="100000">
                <a:srgbClr val="E6FEF0"/>
              </a:gs>
            </a:gsLst>
            <a:lin ang="16200000" scaled="0"/>
          </a:gradFill>
          <a:ln cap="flat" cmpd="sng" w="9525">
            <a:solidFill>
              <a:srgbClr val="51B886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KrazyDating</a:t>
            </a:r>
            <a:b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3358856" y="3079133"/>
            <a:ext cx="1318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(Development)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http://server1…/...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4842743" y="3079133"/>
            <a:ext cx="22589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(Production)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http://server2…/</a:t>
            </a:r>
            <a:r>
              <a:rPr lang="en" sz="1000"/>
              <a:t>krazydating</a:t>
            </a: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847" y="2125435"/>
            <a:ext cx="709997" cy="21688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3658526" y="1757575"/>
            <a:ext cx="76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“Client”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5593605" y="1757584"/>
            <a:ext cx="7572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“Server”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7517378" y="2013746"/>
            <a:ext cx="1001364" cy="1015994"/>
          </a:xfrm>
          <a:prstGeom prst="roundRect">
            <a:avLst>
              <a:gd fmla="val 16667" name="adj"/>
            </a:avLst>
          </a:prstGeom>
          <a:solidFill>
            <a:srgbClr val="DEE5E7"/>
          </a:solidFill>
          <a:ln cap="flat" cmpd="sng" w="9525">
            <a:solidFill>
              <a:srgbClr val="9CB1B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MySQL</a:t>
            </a:r>
            <a:b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7156198" y="3080692"/>
            <a:ext cx="17455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(Production)</a:t>
            </a:r>
            <a:b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Somewhere in AWS Cloud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6607359" y="2282245"/>
            <a:ext cx="881667" cy="586164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E0C8A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4275111" y="1441744"/>
            <a:ext cx="34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highlight>
                  <a:srgbClr val="FFFF00"/>
                </a:highlight>
              </a:rPr>
              <a:t>Krazy Company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enWeatherMap - Wikipedia" id="143" name="Google Shape;143;p14"/>
          <p:cNvPicPr preferRelativeResize="0"/>
          <p:nvPr/>
        </p:nvPicPr>
        <p:blipFill rotWithShape="1">
          <a:blip r:embed="rId4">
            <a:alphaModFix/>
          </a:blip>
          <a:srcRect b="16882" l="12454" r="12837" t="14948"/>
          <a:stretch/>
        </p:blipFill>
        <p:spPr>
          <a:xfrm>
            <a:off x="617587" y="2243086"/>
            <a:ext cx="1033664" cy="53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398401" y="2016100"/>
            <a:ext cx="1745400" cy="969300"/>
          </a:xfrm>
          <a:prstGeom prst="rect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512208" y="2500307"/>
            <a:ext cx="57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14"/>
          <p:cNvCxnSpPr/>
          <p:nvPr/>
        </p:nvCxnSpPr>
        <p:spPr>
          <a:xfrm flipH="1" rot="10800000">
            <a:off x="1685850" y="2430275"/>
            <a:ext cx="1783800" cy="2310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7" name="Google Shape;147;p14"/>
          <p:cNvCxnSpPr/>
          <p:nvPr/>
        </p:nvCxnSpPr>
        <p:spPr>
          <a:xfrm>
            <a:off x="4677276" y="2571750"/>
            <a:ext cx="647917" cy="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8" name="Google Shape;148;p14"/>
          <p:cNvSpPr txBox="1"/>
          <p:nvPr/>
        </p:nvSpPr>
        <p:spPr>
          <a:xfrm>
            <a:off x="0" y="1683525"/>
            <a:ext cx="2607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highlight>
                  <a:srgbClr val="00FFFF"/>
                </a:highlight>
              </a:rPr>
              <a:t>3rd party to Krazy Company, Inc.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85050" y="2923225"/>
            <a:ext cx="237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https://openweathermap.org/</a:t>
            </a:r>
            <a:r>
              <a:rPr lang="en" sz="1200">
                <a:solidFill>
                  <a:srgbClr val="0000FF"/>
                </a:solidFill>
              </a:rPr>
              <a:t> 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aec52527c_0_6"/>
          <p:cNvSpPr txBox="1"/>
          <p:nvPr>
            <p:ph idx="1" type="body"/>
          </p:nvPr>
        </p:nvSpPr>
        <p:spPr>
          <a:xfrm>
            <a:off x="311699" y="1071664"/>
            <a:ext cx="81969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Terminal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 to </a:t>
            </a:r>
            <a:r>
              <a:rPr b="1" lang="en"/>
              <a:t>/Applications/MAMP/conf/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 cd </a:t>
            </a:r>
            <a:r>
              <a:rPr b="1" lang="en"/>
              <a:t>/Applications/MAMP/conf/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</a:t>
            </a:r>
            <a:r>
              <a:rPr b="1" lang="en"/>
              <a:t>my.cnf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      sudo nano my.cnf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will see a line that points to some </a:t>
            </a:r>
            <a:r>
              <a:rPr b="1" lang="en"/>
              <a:t>IS112</a:t>
            </a:r>
            <a:r>
              <a:rPr lang="en"/>
              <a:t> related folder path…</a:t>
            </a:r>
            <a:endParaRPr/>
          </a:p>
          <a:p>
            <a:pPr indent="-342900" lvl="1" marL="800100" rtl="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Go to the beginning of the line and put </a:t>
            </a:r>
            <a:r>
              <a:rPr b="1" lang="en"/>
              <a:t>#</a:t>
            </a:r>
            <a:r>
              <a:rPr lang="en"/>
              <a:t> (this will comment that line out)</a:t>
            </a:r>
            <a:endParaRPr/>
          </a:p>
          <a:p>
            <a:pPr indent="-342900" lvl="1" marL="800100" rtl="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probably won’t repeat IS112 so it’s okay (or will you?)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Restart </a:t>
            </a:r>
            <a:r>
              <a:rPr b="1" lang="en"/>
              <a:t>MAMP</a:t>
            </a:r>
            <a:endParaRPr/>
          </a:p>
          <a:p>
            <a:pPr indent="-342900" lvl="1" marL="800100" rtl="0" algn="l">
              <a:lnSpc>
                <a:spcPct val="116666"/>
              </a:lnSpc>
              <a:spcBef>
                <a:spcPts val="4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You should see </a:t>
            </a:r>
            <a:r>
              <a:rPr b="1" lang="en"/>
              <a:t>Start</a:t>
            </a:r>
            <a:r>
              <a:rPr lang="en"/>
              <a:t> (GREEN) – indicating both Web Server &amp; MySQL Server started successfully.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2540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254000" lvl="0" marL="342900" rtl="0" algn="l">
              <a:lnSpc>
                <a:spcPct val="875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-2540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8aec52527c_0_6"/>
          <p:cNvSpPr txBox="1"/>
          <p:nvPr>
            <p:ph type="title"/>
          </p:nvPr>
        </p:nvSpPr>
        <p:spPr>
          <a:xfrm>
            <a:off x="311700" y="169342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(Mac)</a:t>
            </a:r>
            <a:r>
              <a:rPr lang="en"/>
              <a:t> My MAMP won’t start MySQL !!!</a:t>
            </a:r>
            <a:endParaRPr i="1">
              <a:solidFill>
                <a:srgbClr val="3B926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0b561bb47_0_1"/>
          <p:cNvSpPr txBox="1"/>
          <p:nvPr>
            <p:ph type="title"/>
          </p:nvPr>
        </p:nvSpPr>
        <p:spPr>
          <a:xfrm>
            <a:off x="311700" y="333516"/>
            <a:ext cx="8520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/>
              <a:t>Things to Finish Before Week 6</a:t>
            </a:r>
            <a:endParaRPr b="1"/>
          </a:p>
        </p:txBody>
      </p:sp>
      <p:sp>
        <p:nvSpPr>
          <p:cNvPr id="161" name="Google Shape;161;g280b561bb47_0_1"/>
          <p:cNvSpPr txBox="1"/>
          <p:nvPr>
            <p:ph idx="1" type="body"/>
          </p:nvPr>
        </p:nvSpPr>
        <p:spPr>
          <a:xfrm>
            <a:off x="311700" y="981379"/>
            <a:ext cx="85206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/>
              <a:t>Complete: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○"/>
            </a:pPr>
            <a:r>
              <a:rPr b="1" lang="en" sz="11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JavaScript – Part 3 (API, JSON &amp; AJAX) – Challenges 13, 14, 15</a:t>
            </a:r>
            <a:endParaRPr b="1" sz="1100">
              <a:solidFill>
                <a:srgbClr val="0000FF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>
                <a:solidFill>
                  <a:srgbClr val="7030A0"/>
                </a:solidFill>
              </a:rPr>
              <a:t>Resource files</a:t>
            </a:r>
            <a:r>
              <a:rPr lang="en" sz="1100">
                <a:solidFill>
                  <a:srgbClr val="7030A0"/>
                </a:solidFill>
              </a:rPr>
              <a:t> (</a:t>
            </a:r>
            <a:r>
              <a:rPr b="1" i="1" lang="en" sz="1100">
                <a:solidFill>
                  <a:srgbClr val="7030A0"/>
                </a:solidFill>
              </a:rPr>
              <a:t>Bootstrap 5.2 version !!!</a:t>
            </a:r>
            <a:r>
              <a:rPr i="1" lang="en" sz="1100">
                <a:solidFill>
                  <a:srgbClr val="7030A0"/>
                </a:solidFill>
              </a:rPr>
              <a:t>) </a:t>
            </a:r>
            <a:r>
              <a:rPr lang="en" sz="1100">
                <a:solidFill>
                  <a:srgbClr val="7030A0"/>
                </a:solidFill>
              </a:rPr>
              <a:t>can be downloaded from </a:t>
            </a:r>
            <a:r>
              <a:rPr b="1" lang="en" sz="1100" u="sng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link</a:t>
            </a:r>
            <a:br>
              <a:rPr lang="en"/>
            </a:br>
            <a:r>
              <a:rPr lang="en" sz="1200">
                <a:solidFill>
                  <a:srgbClr val="FF0000"/>
                </a:solidFill>
              </a:rPr>
              <a:t>(please replace Bootstrap CSS/JavaScript CDN with the </a:t>
            </a:r>
            <a:r>
              <a:rPr b="1" lang="en" sz="1200">
                <a:solidFill>
                  <a:srgbClr val="FF0000"/>
                </a:solidFill>
              </a:rPr>
              <a:t>latest V5.3</a:t>
            </a:r>
            <a:r>
              <a:rPr lang="en" sz="1200">
                <a:solidFill>
                  <a:srgbClr val="FF0000"/>
                </a:solidFill>
              </a:rPr>
              <a:t>)</a:t>
            </a:r>
            <a:br>
              <a:rPr lang="en" sz="1200">
                <a:solidFill>
                  <a:srgbClr val="FF0000"/>
                </a:solidFill>
              </a:rPr>
            </a:b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2"/>
            </a:pPr>
            <a:r>
              <a:rPr lang="en" sz="1400">
                <a:highlight>
                  <a:srgbClr val="FFFF00"/>
                </a:highlight>
              </a:rPr>
              <a:t>[GitHub Pages – Personal Website]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Adding API keys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inside of your GitHub Pages files would expose the keys to the public. This is not desirable.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 startAt="3"/>
            </a:pPr>
            <a:r>
              <a:rPr lang="en" sz="1400"/>
              <a:t>eLearn → Content → Week 6 → Before Class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Watch the video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Complete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Week 6: Pre-Class Quiz (Vue.js - Basics)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 Shim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2022-09-19T15:38:47Z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d5bceb6d-ba66-4dd6-bef1-383e380352c4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Luxe:3</vt:lpwstr>
  </property>
  <property fmtid="{D5CDD505-2E9C-101B-9397-08002B2CF9AE}" pid="10" name="ClassificationContentMarkingHeaderText">
    <vt:lpwstr>SMU Classification: Restricted</vt:lpwstr>
  </property>
</Properties>
</file>