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78" r:id="rId13"/>
    <p:sldId id="266" r:id="rId14"/>
    <p:sldId id="267" r:id="rId15"/>
    <p:sldId id="268" r:id="rId16"/>
    <p:sldId id="269" r:id="rId17"/>
    <p:sldId id="257" r:id="rId18"/>
    <p:sldId id="270" r:id="rId19"/>
    <p:sldId id="271" r:id="rId20"/>
    <p:sldId id="272" r:id="rId21"/>
    <p:sldId id="273" r:id="rId22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1"/>
    <p:restoredTop sz="94765"/>
  </p:normalViewPr>
  <p:slideViewPr>
    <p:cSldViewPr>
      <p:cViewPr varScale="1">
        <p:scale>
          <a:sx n="168" d="100"/>
          <a:sy n="168" d="100"/>
        </p:scale>
        <p:origin x="224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20250" y="2315063"/>
            <a:ext cx="5551499" cy="196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5826" y="0"/>
            <a:ext cx="11245291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8963" y="359829"/>
            <a:ext cx="1454073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289300"/>
            <a:ext cx="10464799" cy="266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c.fi/student-services/schedules-and-holiday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c.inschool.fi/profiles/classes/1488/schedule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ija.vuorjoki@bc.fi" TargetMode="External"/><Relationship Id="rId2" Type="http://schemas.openxmlformats.org/officeDocument/2006/relationships/hyperlink" Target="mailto:eija.kallunki@edu.hel.f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tlook.office365.com/owa/calendar/Guidancecouncelling@businesscollege.onmicrosoft.com/booking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Q_SNIAtXEyo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tudentID@edu.bc.f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ntoshkalwar" TargetMode="External"/><Relationship Id="rId2" Type="http://schemas.openxmlformats.org/officeDocument/2006/relationships/hyperlink" Target="mailto:Santosh.Kalwar@bc.f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c.fi/student-services/guidande-and-support/pcdp-instruc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mailto:ilkka.helio@bc.fi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margit.tennosaar@bc.f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10" Type="http://schemas.openxmlformats.org/officeDocument/2006/relationships/image" Target="../media/image6.jpg"/><Relationship Id="rId4" Type="http://schemas.openxmlformats.org/officeDocument/2006/relationships/hyperlink" Target="mailto:elina.kuutti@bc.fi" TargetMode="External"/><Relationship Id="rId9" Type="http://schemas.openxmlformats.org/officeDocument/2006/relationships/hyperlink" Target="mailto:joonas.iivonen@bc.f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84860" marR="5080" indent="-772795">
              <a:lnSpc>
                <a:spcPts val="7700"/>
              </a:lnSpc>
              <a:spcBef>
                <a:spcPts val="215"/>
              </a:spcBef>
            </a:pPr>
            <a:r>
              <a:rPr spc="235" dirty="0"/>
              <a:t>Getting</a:t>
            </a:r>
            <a:r>
              <a:rPr spc="-25" dirty="0"/>
              <a:t> </a:t>
            </a:r>
            <a:r>
              <a:rPr spc="110" dirty="0"/>
              <a:t>started  </a:t>
            </a:r>
            <a:r>
              <a:rPr spc="-120" dirty="0"/>
              <a:t>REACT2</a:t>
            </a:r>
            <a:r>
              <a:rPr lang="fi-FI" spc="-120" dirty="0"/>
              <a:t>4K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4260449" y="4648200"/>
            <a:ext cx="3671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Info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.0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176" y="359829"/>
            <a:ext cx="16700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Courses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320009"/>
            <a:ext cx="4340862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i-FI" sz="1950" spc="25" dirty="0" err="1">
                <a:solidFill>
                  <a:srgbClr val="FF9300"/>
                </a:solidFill>
                <a:latin typeface="Arial"/>
                <a:cs typeface="Arial"/>
              </a:rPr>
              <a:t>First</a:t>
            </a:r>
            <a:r>
              <a:rPr lang="fi-FI" sz="1950" spc="25" dirty="0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lang="fi-FI" sz="1950" spc="25" dirty="0" err="1">
                <a:solidFill>
                  <a:srgbClr val="FF9300"/>
                </a:solidFill>
                <a:latin typeface="Arial"/>
                <a:cs typeface="Arial"/>
              </a:rPr>
              <a:t>period</a:t>
            </a:r>
            <a:r>
              <a:rPr lang="fi-FI" sz="1950" spc="25" dirty="0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sz="1950" spc="25" dirty="0">
                <a:solidFill>
                  <a:srgbClr val="FF9300"/>
                </a:solidFill>
                <a:latin typeface="Arial"/>
                <a:cs typeface="Arial"/>
              </a:rPr>
              <a:t>202</a:t>
            </a:r>
            <a:r>
              <a:rPr lang="fi-FI" sz="1950" spc="25" dirty="0">
                <a:solidFill>
                  <a:srgbClr val="FF9300"/>
                </a:solidFill>
                <a:latin typeface="Arial"/>
                <a:cs typeface="Arial"/>
              </a:rPr>
              <a:t>3 (10.1-20.03.2024)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239" y="1913635"/>
            <a:ext cx="4553585" cy="34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Working in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BPG Sans GPL&amp;GNU"/>
              <a:buChar char="-"/>
            </a:pP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HTML5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CSS3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35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UI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325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lang="fi-FI" sz="1800" spc="-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 indent="-228600">
              <a:spcBef>
                <a:spcPts val="2325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en-GB" sz="1800" spc="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lang="en-GB"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spc="-25" dirty="0">
                <a:solidFill>
                  <a:srgbClr val="FFFFFF"/>
                </a:solidFill>
                <a:latin typeface="Arial"/>
                <a:cs typeface="Arial"/>
              </a:rPr>
              <a:t>PHP</a:t>
            </a:r>
          </a:p>
          <a:p>
            <a:pPr marL="241300" indent="-228600">
              <a:lnSpc>
                <a:spcPct val="100000"/>
              </a:lnSpc>
              <a:spcBef>
                <a:spcPts val="2325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BPG Sans GPL&amp;GNU"/>
              <a:buChar char="-"/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6940" y="1320009"/>
            <a:ext cx="5494060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i-FI" sz="1950" spc="-10" dirty="0">
                <a:solidFill>
                  <a:srgbClr val="FF9300"/>
                </a:solidFill>
                <a:latin typeface="Arial"/>
                <a:cs typeface="Arial"/>
              </a:rPr>
              <a:t>Second </a:t>
            </a:r>
            <a:r>
              <a:rPr lang="fi-FI" sz="1950" spc="-10" dirty="0" err="1">
                <a:solidFill>
                  <a:srgbClr val="FF9300"/>
                </a:solidFill>
                <a:latin typeface="Arial"/>
                <a:cs typeface="Arial"/>
              </a:rPr>
              <a:t>period</a:t>
            </a:r>
            <a:r>
              <a:rPr lang="fi-FI" sz="1950" spc="-10" dirty="0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lang="fi-FI" sz="1950" spc="25" dirty="0">
                <a:solidFill>
                  <a:srgbClr val="FF9300"/>
                </a:solidFill>
                <a:latin typeface="Arial"/>
                <a:cs typeface="Arial"/>
              </a:rPr>
              <a:t>2023 (21.03-22.05.2024)</a:t>
            </a:r>
            <a:endParaRPr lang="fi-FI" sz="1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8241" y="1913635"/>
            <a:ext cx="4338359" cy="198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en-GB" sz="1800" spc="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lang="en-GB"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spc="-25" dirty="0">
                <a:solidFill>
                  <a:srgbClr val="FFFFFF"/>
                </a:solidFill>
                <a:latin typeface="Arial"/>
                <a:cs typeface="Arial"/>
              </a:rPr>
              <a:t>PHP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endParaRPr lang="fi-FI" sz="1800" spc="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fi-FI" sz="1800" spc="15" dirty="0">
                <a:solidFill>
                  <a:srgbClr val="FFFFFF"/>
                </a:solidFill>
                <a:latin typeface="Arial"/>
                <a:cs typeface="Arial"/>
              </a:rPr>
              <a:t>Symfony Framework</a:t>
            </a:r>
            <a:endParaRPr lang="en-FI"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35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fi-FI" sz="1800" spc="-50" dirty="0" err="1">
                <a:solidFill>
                  <a:srgbClr val="FFFFFF"/>
                </a:solidFill>
                <a:latin typeface="Arial"/>
                <a:cs typeface="Arial"/>
              </a:rPr>
              <a:t>Databases</a:t>
            </a:r>
            <a:r>
              <a:rPr lang="fi-FI" sz="1800" spc="-50" dirty="0">
                <a:solidFill>
                  <a:srgbClr val="FFFFFF"/>
                </a:solidFill>
                <a:latin typeface="Arial"/>
                <a:cs typeface="Arial"/>
              </a:rPr>
              <a:t> and Data </a:t>
            </a:r>
            <a:r>
              <a:rPr lang="fi-FI" sz="1800" spc="-50" dirty="0" err="1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endParaRPr lang="fi-FI" sz="1800" spc="-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 indent="-228600">
              <a:spcBef>
                <a:spcPts val="2235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fi-FI" sz="1800" spc="-15" dirty="0" err="1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lang="fi-FI" sz="1800" spc="-15" dirty="0">
                <a:solidFill>
                  <a:srgbClr val="FFFFFF"/>
                </a:solidFill>
                <a:latin typeface="Arial"/>
                <a:cs typeface="Arial"/>
              </a:rPr>
              <a:t> Basics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EB89D32-9F1E-0804-FE65-126988065A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3176" y="359829"/>
            <a:ext cx="16700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Courses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BBFC060-3CFD-3368-C9A5-94E4AF5AA921}"/>
              </a:ext>
            </a:extLst>
          </p:cNvPr>
          <p:cNvSpPr txBox="1"/>
          <p:nvPr/>
        </p:nvSpPr>
        <p:spPr>
          <a:xfrm>
            <a:off x="916938" y="1320009"/>
            <a:ext cx="4036062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i-FI" sz="1950" spc="25" dirty="0">
                <a:solidFill>
                  <a:srgbClr val="FF9300"/>
                </a:solidFill>
                <a:latin typeface="Arial"/>
                <a:cs typeface="Arial"/>
              </a:rPr>
              <a:t>Summer </a:t>
            </a:r>
            <a:r>
              <a:rPr sz="1950" spc="25" dirty="0">
                <a:solidFill>
                  <a:srgbClr val="FF9300"/>
                </a:solidFill>
                <a:latin typeface="Arial"/>
                <a:cs typeface="Arial"/>
              </a:rPr>
              <a:t>202</a:t>
            </a:r>
            <a:r>
              <a:rPr lang="fi-FI" sz="1950" spc="25" dirty="0">
                <a:solidFill>
                  <a:srgbClr val="FF9300"/>
                </a:solidFill>
                <a:latin typeface="Arial"/>
                <a:cs typeface="Arial"/>
              </a:rPr>
              <a:t>3 (23.05-10.06.2024)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EBAF276-008B-87B1-E8D7-BCD73B564BD7}"/>
              </a:ext>
            </a:extLst>
          </p:cNvPr>
          <p:cNvSpPr txBox="1"/>
          <p:nvPr/>
        </p:nvSpPr>
        <p:spPr>
          <a:xfrm>
            <a:off x="1066800" y="1906261"/>
            <a:ext cx="4260176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fi-FI" sz="1800" spc="1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fi-FI" sz="1800" spc="15" dirty="0" err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lang="fi-FI" sz="1800" spc="15" dirty="0">
                <a:solidFill>
                  <a:srgbClr val="FFFFFF"/>
                </a:solidFill>
                <a:latin typeface="Arial"/>
                <a:cs typeface="Arial"/>
              </a:rPr>
              <a:t> team </a:t>
            </a:r>
            <a:r>
              <a:rPr lang="fi-FI" sz="1800" spc="15" dirty="0" err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lang="fi-FI" sz="1800" spc="15" dirty="0">
                <a:solidFill>
                  <a:srgbClr val="FFFFFF"/>
                </a:solidFill>
                <a:latin typeface="Arial"/>
                <a:cs typeface="Arial"/>
              </a:rPr>
              <a:t> 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BPG Sans GPL&amp;GNU"/>
              <a:buChar char="-"/>
            </a:pP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325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BPG Sans GPL&amp;GNU"/>
              <a:buChar char="-"/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C89C8F0-147B-0C88-4C21-AFDCB03F0004}"/>
              </a:ext>
            </a:extLst>
          </p:cNvPr>
          <p:cNvSpPr txBox="1"/>
          <p:nvPr/>
        </p:nvSpPr>
        <p:spPr>
          <a:xfrm>
            <a:off x="6316940" y="1320009"/>
            <a:ext cx="5494060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i-FI" sz="1950" spc="-10" dirty="0" err="1">
                <a:solidFill>
                  <a:srgbClr val="FF9300"/>
                </a:solidFill>
                <a:latin typeface="Arial"/>
                <a:cs typeface="Arial"/>
              </a:rPr>
              <a:t>First</a:t>
            </a:r>
            <a:r>
              <a:rPr lang="fi-FI" sz="1950" spc="-10" dirty="0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lang="fi-FI" sz="1950" spc="-10" dirty="0" err="1">
                <a:solidFill>
                  <a:srgbClr val="FF9300"/>
                </a:solidFill>
                <a:latin typeface="Arial"/>
                <a:cs typeface="Arial"/>
              </a:rPr>
              <a:t>period</a:t>
            </a:r>
            <a:r>
              <a:rPr lang="fi-FI" sz="1950" spc="-10" dirty="0">
                <a:solidFill>
                  <a:srgbClr val="FF9300"/>
                </a:solidFill>
                <a:latin typeface="Arial"/>
                <a:cs typeface="Arial"/>
              </a:rPr>
              <a:t> of </a:t>
            </a:r>
            <a:r>
              <a:rPr lang="fi-FI" sz="1950" spc="-10" dirty="0" err="1">
                <a:solidFill>
                  <a:srgbClr val="FF9300"/>
                </a:solidFill>
                <a:latin typeface="Arial"/>
                <a:cs typeface="Arial"/>
              </a:rPr>
              <a:t>fall</a:t>
            </a:r>
            <a:r>
              <a:rPr sz="1950" spc="-45" dirty="0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sz="1950" spc="25" dirty="0">
                <a:solidFill>
                  <a:srgbClr val="FF9300"/>
                </a:solidFill>
                <a:latin typeface="Arial"/>
                <a:cs typeface="Arial"/>
              </a:rPr>
              <a:t>202</a:t>
            </a:r>
            <a:r>
              <a:rPr lang="fi-FI" sz="1950" spc="25" dirty="0">
                <a:solidFill>
                  <a:srgbClr val="FF9300"/>
                </a:solidFill>
                <a:latin typeface="Arial"/>
                <a:cs typeface="Arial"/>
              </a:rPr>
              <a:t>3 (08.08-09.10.2024)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583BBB6-131F-855E-50F1-A57BB7AC5BCF}"/>
              </a:ext>
            </a:extLst>
          </p:cNvPr>
          <p:cNvSpPr txBox="1"/>
          <p:nvPr/>
        </p:nvSpPr>
        <p:spPr>
          <a:xfrm>
            <a:off x="6558241" y="1913635"/>
            <a:ext cx="5252759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fi-FI" sz="1800" spc="15" dirty="0">
                <a:solidFill>
                  <a:srgbClr val="FFFFFF"/>
                </a:solidFill>
                <a:latin typeface="Arial"/>
                <a:cs typeface="Arial"/>
              </a:rPr>
              <a:t>Drupal module </a:t>
            </a:r>
            <a:r>
              <a:rPr lang="fi-FI" sz="1800" spc="15" dirty="0" err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lang="fi-FI" sz="1800" spc="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fi-FI" spc="15" dirty="0" err="1">
                <a:solidFill>
                  <a:srgbClr val="FFFFFF"/>
                </a:solidFill>
                <a:latin typeface="Arial"/>
                <a:cs typeface="Arial"/>
              </a:rPr>
              <a:t>Continuous</a:t>
            </a:r>
            <a:r>
              <a:rPr lang="fi-FI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pc="15" dirty="0" err="1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lang="fi-FI" spc="15" dirty="0">
                <a:solidFill>
                  <a:srgbClr val="FFFFFF"/>
                </a:solidFill>
                <a:latin typeface="Arial"/>
                <a:cs typeface="Arial"/>
              </a:rPr>
              <a:t> and AWS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fi-FI" sz="1800" spc="15" dirty="0" err="1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lang="fi-FI" sz="1800" spc="15" dirty="0">
                <a:solidFill>
                  <a:srgbClr val="FFFFFF"/>
                </a:solidFill>
                <a:latin typeface="Arial"/>
                <a:cs typeface="Arial"/>
              </a:rPr>
              <a:t> Advanced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fi-FI" spc="15" dirty="0" err="1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lang="fi-FI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pc="15" dirty="0" err="1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lang="fi-FI" spc="15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fi-FI" spc="15" dirty="0" err="1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lang="fi-FI" spc="15" dirty="0">
                <a:solidFill>
                  <a:srgbClr val="FFFFFF"/>
                </a:solidFill>
                <a:latin typeface="Arial"/>
                <a:cs typeface="Arial"/>
              </a:rPr>
              <a:t> Assurance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EB2D77D-B830-5240-01B3-2FD8133321C2}"/>
              </a:ext>
            </a:extLst>
          </p:cNvPr>
          <p:cNvSpPr txBox="1"/>
          <p:nvPr/>
        </p:nvSpPr>
        <p:spPr>
          <a:xfrm>
            <a:off x="6316940" y="3438396"/>
            <a:ext cx="5494060" cy="314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i-FI" sz="1950" spc="-10" dirty="0" err="1">
                <a:solidFill>
                  <a:srgbClr val="FF9300"/>
                </a:solidFill>
                <a:latin typeface="Arial"/>
                <a:cs typeface="Arial"/>
              </a:rPr>
              <a:t>Internship</a:t>
            </a:r>
            <a:r>
              <a:rPr lang="fi-FI" sz="1950" spc="-10" dirty="0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lang="fi-FI" sz="1950" spc="-10" dirty="0" err="1">
                <a:solidFill>
                  <a:srgbClr val="FF9300"/>
                </a:solidFill>
                <a:latin typeface="Arial"/>
                <a:cs typeface="Arial"/>
              </a:rPr>
              <a:t>period</a:t>
            </a:r>
            <a:r>
              <a:rPr lang="fi-FI" sz="1950" spc="-10" dirty="0">
                <a:solidFill>
                  <a:srgbClr val="FF9300"/>
                </a:solidFill>
                <a:latin typeface="Arial"/>
                <a:cs typeface="Arial"/>
              </a:rPr>
              <a:t> (09.01-05.05.2025)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1C6FEF5-F070-0976-294B-E2BFA432192D}"/>
              </a:ext>
            </a:extLst>
          </p:cNvPr>
          <p:cNvSpPr txBox="1"/>
          <p:nvPr/>
        </p:nvSpPr>
        <p:spPr>
          <a:xfrm>
            <a:off x="6558241" y="4114800"/>
            <a:ext cx="525275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r>
              <a:rPr lang="en-GB" dirty="0">
                <a:solidFill>
                  <a:schemeClr val="bg1"/>
                </a:solidFill>
              </a:rPr>
              <a:t>On-the-job learning period as an unpaid internship (training agreement contract) or as a paid internship (apprenticeship + employment contract).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0665" algn="l"/>
                <a:tab pos="241300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70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389" y="356108"/>
            <a:ext cx="5282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Semesters </a:t>
            </a:r>
            <a:r>
              <a:rPr sz="3600" spc="15" dirty="0"/>
              <a:t>and</a:t>
            </a:r>
            <a:r>
              <a:rPr sz="3600" spc="35" dirty="0"/>
              <a:t> timetables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361946"/>
            <a:ext cx="4645661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period,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.202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period, 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.202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44729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period,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-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.20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lang="en-FI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FI"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period, 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.202</a:t>
            </a:r>
            <a:r>
              <a:rPr lang="fi-FI" sz="24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Internship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fi-FI" sz="2400" spc="-30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.0</a:t>
            </a:r>
            <a:r>
              <a:rPr lang="fi-FI" sz="240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spc="-2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fi-FI" sz="2400" spc="-20" dirty="0">
                <a:solidFill>
                  <a:srgbClr val="FFFFFF"/>
                </a:solidFill>
                <a:latin typeface="Arial"/>
                <a:cs typeface="Arial"/>
              </a:rPr>
              <a:t>05.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fi-FI" sz="24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8401" y="359829"/>
            <a:ext cx="17792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0" dirty="0"/>
              <a:t>Ho</a:t>
            </a:r>
            <a:r>
              <a:rPr spc="80" dirty="0"/>
              <a:t>li</a:t>
            </a:r>
            <a:r>
              <a:rPr spc="85" dirty="0"/>
              <a:t>d</a:t>
            </a:r>
            <a:r>
              <a:rPr spc="90" dirty="0"/>
              <a:t>a</a:t>
            </a:r>
            <a:r>
              <a:rPr spc="-120" dirty="0"/>
              <a:t>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61947"/>
            <a:ext cx="868426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Autumn break: 14.10.2024 – 18.10.2024</a:t>
            </a:r>
          </a:p>
          <a:p>
            <a:pPr marL="12700">
              <a:lnSpc>
                <a:spcPct val="100000"/>
              </a:lnSpc>
            </a:pPr>
            <a:b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Christmas break: 21.12.2024- 06.01.2025</a:t>
            </a:r>
          </a:p>
          <a:p>
            <a:pPr marL="12700">
              <a:lnSpc>
                <a:spcPct val="100000"/>
              </a:lnSpc>
            </a:pPr>
            <a:b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break: 19.2.2024- 25.2.2024</a:t>
            </a:r>
          </a:p>
          <a:p>
            <a:pPr marL="12700">
              <a:lnSpc>
                <a:spcPct val="100000"/>
              </a:lnSpc>
            </a:pPr>
            <a:b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Easter break: 29.3.2024- 1.4.2024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20E04-2591-C6A6-5E80-2FE7817AC2A8}"/>
              </a:ext>
            </a:extLst>
          </p:cNvPr>
          <p:cNvSpPr txBox="1"/>
          <p:nvPr/>
        </p:nvSpPr>
        <p:spPr>
          <a:xfrm>
            <a:off x="6096000" y="631350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https://en.bc.fi/student-services/schedules-and-holidays/</a:t>
            </a:r>
            <a:r>
              <a:rPr lang="en-FI" i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339" y="359829"/>
            <a:ext cx="33889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Study </a:t>
            </a:r>
            <a:r>
              <a:rPr spc="-70" dirty="0"/>
              <a:t>is </a:t>
            </a:r>
            <a:r>
              <a:rPr spc="75" dirty="0"/>
              <a:t>full</a:t>
            </a:r>
            <a:r>
              <a:rPr spc="40" dirty="0"/>
              <a:t> </a:t>
            </a:r>
            <a:r>
              <a:rPr spc="13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619" y="1676400"/>
            <a:ext cx="9890761" cy="4980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Monday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Friday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400" dirty="0">
                <a:solidFill>
                  <a:srgbClr val="FFFFFF"/>
                </a:solidFill>
                <a:latin typeface="BPG Sans GPL&amp;GNU"/>
                <a:cs typeface="BPG Sans GPL&amp;GNU"/>
              </a:rPr>
              <a:t>-</a:t>
            </a:r>
            <a:r>
              <a:rPr sz="2400" spc="190" dirty="0">
                <a:solidFill>
                  <a:srgbClr val="FFFFFF"/>
                </a:solidFill>
                <a:latin typeface="BPG Sans GPL&amp;GNU"/>
                <a:cs typeface="BPG Sans GPL&amp;GNU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9:30-15:00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1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School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premises</a:t>
            </a:r>
            <a:r>
              <a:rPr lang="fi-FI" sz="2400" spc="-25" dirty="0">
                <a:solidFill>
                  <a:srgbClr val="FFFFFF"/>
                </a:solidFill>
                <a:latin typeface="Arial"/>
                <a:cs typeface="Arial"/>
              </a:rPr>
              <a:t> only</a:t>
            </a:r>
          </a:p>
          <a:p>
            <a:pPr marL="241300" indent="-228600">
              <a:lnSpc>
                <a:spcPct val="100000"/>
              </a:lnSpc>
              <a:spcBef>
                <a:spcPts val="261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lang="fi-FI" sz="2400" spc="-25" dirty="0" err="1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lang="fi-FI" sz="2400" spc="-25" dirty="0">
                <a:solidFill>
                  <a:srgbClr val="FFFFFF"/>
                </a:solidFill>
                <a:latin typeface="Arial"/>
                <a:cs typeface="Arial"/>
              </a:rPr>
              <a:t> Wilma for </a:t>
            </a:r>
            <a:r>
              <a:rPr lang="fi-FI" sz="2400" spc="-25" dirty="0" err="1">
                <a:solidFill>
                  <a:srgbClr val="FFFFFF"/>
                </a:solidFill>
                <a:latin typeface="Arial"/>
                <a:cs typeface="Arial"/>
              </a:rPr>
              <a:t>classroom</a:t>
            </a:r>
            <a:r>
              <a:rPr lang="fi-FI"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spc="-25" dirty="0" err="1">
                <a:solidFill>
                  <a:srgbClr val="FFFFFF"/>
                </a:solidFill>
                <a:latin typeface="Arial"/>
                <a:cs typeface="Arial"/>
              </a:rPr>
              <a:t>allocation</a:t>
            </a:r>
            <a:endParaRPr lang="fi-FI" sz="2400" spc="-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15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Presence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checked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20"/>
              </a:spcBef>
              <a:buFont typeface="BPG Sans GPL&amp;GNU"/>
              <a:buChar char="-"/>
              <a:tabLst>
                <a:tab pos="241300" algn="l"/>
              </a:tabLst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Leaves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marked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Wilma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spc="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fi-FI" sz="2400" spc="25" dirty="0" err="1">
                <a:solidFill>
                  <a:srgbClr val="FFFFFF"/>
                </a:solidFill>
                <a:latin typeface="Arial"/>
                <a:cs typeface="Arial"/>
              </a:rPr>
              <a:t>advance</a:t>
            </a:r>
            <a:r>
              <a:rPr lang="fi-FI"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469900" lvl="1">
              <a:spcBef>
                <a:spcPts val="2620"/>
              </a:spcBef>
              <a:tabLst>
                <a:tab pos="241300" algn="l"/>
              </a:tabLst>
            </a:pP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fi-FI" sz="2400" b="1" i="1" spc="25" dirty="0" err="1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Alway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inform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in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advance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anything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PCDP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instructor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and/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400" i="1" spc="25" dirty="0" err="1">
                <a:solidFill>
                  <a:srgbClr val="FFFFFF"/>
                </a:solidFill>
                <a:latin typeface="Arial"/>
                <a:cs typeface="Arial"/>
              </a:rPr>
              <a:t>teacher</a:t>
            </a:r>
            <a:r>
              <a:rPr lang="fi-FI" sz="2400" i="1" spc="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485" y="199974"/>
            <a:ext cx="443103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First </a:t>
            </a:r>
            <a:r>
              <a:rPr lang="fi-FI" spc="140" dirty="0" err="1"/>
              <a:t>week</a:t>
            </a:r>
            <a:r>
              <a:rPr spc="15" dirty="0"/>
              <a:t> </a:t>
            </a:r>
            <a:r>
              <a:rPr spc="114" dirty="0"/>
              <a:t>timetable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4800" y="6543892"/>
            <a:ext cx="41363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i="1" dirty="0">
                <a:solidFill>
                  <a:schemeClr val="bg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https://bc.inschool.fi/profiles/classes/1488/schedule</a:t>
            </a:r>
            <a:r>
              <a:rPr lang="en-GB" sz="1400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E1874E05-307E-1046-FD1A-E5F443168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10325100" cy="53760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5605"/>
            <a:ext cx="11046461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Essential</a:t>
            </a:r>
            <a:r>
              <a:rPr spc="-50" dirty="0"/>
              <a:t> </a:t>
            </a:r>
            <a:r>
              <a:rPr spc="105" dirty="0"/>
              <a:t>information</a:t>
            </a:r>
            <a:r>
              <a:rPr lang="fi-FI" spc="105" dirty="0"/>
              <a:t> 	                                          1/2  </a:t>
            </a:r>
            <a:endParaRPr spc="10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71676"/>
            <a:ext cx="3226435" cy="9645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150" spc="20" dirty="0">
                <a:solidFill>
                  <a:srgbClr val="FF9300"/>
                </a:solidFill>
                <a:latin typeface="Arial"/>
                <a:cs typeface="Arial"/>
              </a:rPr>
              <a:t>Students</a:t>
            </a:r>
            <a:r>
              <a:rPr sz="2150" spc="10" dirty="0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F9300"/>
                </a:solidFill>
                <a:latin typeface="Arial"/>
                <a:cs typeface="Arial"/>
              </a:rPr>
              <a:t>intra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00" u="sng" spc="40" dirty="0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https://opiskelija.bc.fi/en/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63600" y="2843226"/>
            <a:ext cx="10464799" cy="367728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155"/>
              </a:spcBef>
            </a:pPr>
            <a:r>
              <a:rPr sz="2200" spc="-15" dirty="0">
                <a:solidFill>
                  <a:srgbClr val="FFFFFF"/>
                </a:solidFill>
              </a:rPr>
              <a:t>Psychologist </a:t>
            </a:r>
            <a:r>
              <a:rPr sz="3225" spc="-37" baseline="1291" dirty="0"/>
              <a:t>Eija</a:t>
            </a:r>
            <a:r>
              <a:rPr sz="3225" spc="37" baseline="1291" dirty="0"/>
              <a:t> </a:t>
            </a:r>
            <a:r>
              <a:rPr sz="3225" spc="15" baseline="1291" dirty="0"/>
              <a:t>Kallunki</a:t>
            </a:r>
            <a:endParaRPr sz="3225" baseline="1291" dirty="0"/>
          </a:p>
          <a:p>
            <a:pPr marL="65405">
              <a:lnSpc>
                <a:spcPct val="100000"/>
              </a:lnSpc>
              <a:spcBef>
                <a:spcPts val="1055"/>
              </a:spcBef>
            </a:pPr>
            <a:r>
              <a:rPr sz="2200" spc="30" dirty="0">
                <a:solidFill>
                  <a:srgbClr val="FFFFFF"/>
                </a:solidFill>
              </a:rPr>
              <a:t>room </a:t>
            </a:r>
            <a:r>
              <a:rPr sz="2200" spc="-5" dirty="0">
                <a:solidFill>
                  <a:srgbClr val="FFFFFF"/>
                </a:solidFill>
              </a:rPr>
              <a:t>217, </a:t>
            </a:r>
            <a:r>
              <a:rPr sz="2200" spc="40" dirty="0">
                <a:solidFill>
                  <a:srgbClr val="FFFFFF"/>
                </a:solidFill>
              </a:rPr>
              <a:t>phone </a:t>
            </a:r>
            <a:r>
              <a:rPr sz="2200" spc="-5" dirty="0">
                <a:solidFill>
                  <a:srgbClr val="FFFFFF"/>
                </a:solidFill>
              </a:rPr>
              <a:t>050 401 3277,</a:t>
            </a:r>
            <a:r>
              <a:rPr sz="2200" spc="-60" dirty="0">
                <a:solidFill>
                  <a:srgbClr val="FFFFFF"/>
                </a:solidFill>
              </a:rPr>
              <a:t> </a:t>
            </a:r>
            <a:r>
              <a:rPr sz="2200" u="sng" spc="-15" dirty="0">
                <a:solidFill>
                  <a:schemeClr val="bg1"/>
                </a:solidFill>
                <a:uFill>
                  <a:solidFill>
                    <a:srgbClr val="FEFFFF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eija.kallunki@edu.hel.fi</a:t>
            </a:r>
            <a:endParaRPr sz="2200" dirty="0">
              <a:solidFill>
                <a:schemeClr val="bg1"/>
              </a:solidFill>
            </a:endParaRPr>
          </a:p>
          <a:p>
            <a:pPr marL="52705">
              <a:lnSpc>
                <a:spcPct val="100000"/>
              </a:lnSpc>
            </a:pPr>
            <a:endParaRPr sz="3000" dirty="0"/>
          </a:p>
          <a:p>
            <a:pPr marL="52705">
              <a:lnSpc>
                <a:spcPct val="100000"/>
              </a:lnSpc>
              <a:spcBef>
                <a:spcPts val="40"/>
              </a:spcBef>
            </a:pPr>
            <a:endParaRPr sz="3100" dirty="0"/>
          </a:p>
          <a:p>
            <a:pPr marL="65405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</a:rPr>
              <a:t>Study </a:t>
            </a:r>
            <a:r>
              <a:rPr sz="2200" dirty="0">
                <a:solidFill>
                  <a:srgbClr val="FFFFFF"/>
                </a:solidFill>
              </a:rPr>
              <a:t>counsellor </a:t>
            </a:r>
            <a:r>
              <a:rPr sz="3225" spc="44" baseline="1291" dirty="0"/>
              <a:t>Maija</a:t>
            </a:r>
            <a:r>
              <a:rPr sz="3225" spc="22" baseline="1291" dirty="0"/>
              <a:t> </a:t>
            </a:r>
            <a:r>
              <a:rPr sz="3225" spc="30" baseline="1291" dirty="0"/>
              <a:t>Vuorjoki</a:t>
            </a:r>
            <a:endParaRPr sz="3225" baseline="1291" dirty="0"/>
          </a:p>
          <a:p>
            <a:pPr marL="65405">
              <a:lnSpc>
                <a:spcPct val="100000"/>
              </a:lnSpc>
              <a:spcBef>
                <a:spcPts val="1080"/>
              </a:spcBef>
            </a:pPr>
            <a:r>
              <a:rPr sz="2200" spc="30" dirty="0">
                <a:solidFill>
                  <a:srgbClr val="FFFFFF"/>
                </a:solidFill>
              </a:rPr>
              <a:t>room </a:t>
            </a:r>
            <a:r>
              <a:rPr sz="2200" spc="-20" dirty="0">
                <a:solidFill>
                  <a:srgbClr val="FFFFFF"/>
                </a:solidFill>
              </a:rPr>
              <a:t>218a, </a:t>
            </a:r>
            <a:r>
              <a:rPr sz="2200" spc="30" dirty="0">
                <a:solidFill>
                  <a:srgbClr val="FFFFFF"/>
                </a:solidFill>
              </a:rPr>
              <a:t>phone: </a:t>
            </a:r>
            <a:r>
              <a:rPr sz="2200" spc="-5" dirty="0">
                <a:solidFill>
                  <a:srgbClr val="FFFFFF"/>
                </a:solidFill>
              </a:rPr>
              <a:t>044 775 6419 </a:t>
            </a:r>
            <a:r>
              <a:rPr sz="2200" spc="10" dirty="0">
                <a:solidFill>
                  <a:srgbClr val="FFFFFF"/>
                </a:solidFill>
              </a:rPr>
              <a:t>(call/text- and </a:t>
            </a:r>
            <a:r>
              <a:rPr sz="2200" spc="-35" dirty="0">
                <a:solidFill>
                  <a:srgbClr val="FFFFFF"/>
                </a:solidFill>
              </a:rPr>
              <a:t>WA-message),</a:t>
            </a:r>
            <a:r>
              <a:rPr sz="2200" spc="65" dirty="0">
                <a:solidFill>
                  <a:srgbClr val="FFFFFF"/>
                </a:solidFill>
              </a:rPr>
              <a:t> </a:t>
            </a:r>
            <a:r>
              <a:rPr sz="2200" spc="-15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maija.vuorjoki@bc.fi</a:t>
            </a:r>
            <a:br>
              <a:rPr lang="fi-FI" sz="2200" spc="-15" dirty="0">
                <a:solidFill>
                  <a:schemeClr val="bg1"/>
                </a:solidFill>
              </a:rPr>
            </a:br>
            <a:br>
              <a:rPr lang="fi-FI" sz="2200" spc="-15" dirty="0">
                <a:solidFill>
                  <a:schemeClr val="bg1"/>
                </a:solidFill>
              </a:rPr>
            </a:br>
            <a:r>
              <a:rPr lang="fi-FI" sz="2200" spc="-15" dirty="0">
                <a:solidFill>
                  <a:schemeClr val="bg1"/>
                </a:solidFill>
              </a:rPr>
              <a:t>Appointment booking with Maija</a:t>
            </a:r>
            <a:r>
              <a:rPr lang="en-GB" sz="2400" dirty="0"/>
              <a:t> </a:t>
            </a:r>
            <a:r>
              <a:rPr lang="en-GB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https://outlook.office365.com/owa/calendar/Guidancecouncelling@businesscollege.onmicrosoft.com/bookings/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0F2AC6-7BD8-147D-8F90-C54672664618}"/>
              </a:ext>
            </a:extLst>
          </p:cNvPr>
          <p:cNvSpPr txBox="1"/>
          <p:nvPr/>
        </p:nvSpPr>
        <p:spPr>
          <a:xfrm>
            <a:off x="7162800" y="6400800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https://</a:t>
            </a:r>
            <a:r>
              <a:rPr lang="en-GB" i="1" dirty="0" err="1">
                <a:solidFill>
                  <a:schemeClr val="bg1"/>
                </a:solidFill>
              </a:rPr>
              <a:t>www.youtube.com</a:t>
            </a:r>
            <a:r>
              <a:rPr lang="en-GB" i="1" dirty="0">
                <a:solidFill>
                  <a:schemeClr val="bg1"/>
                </a:solidFill>
              </a:rPr>
              <a:t>/</a:t>
            </a:r>
            <a:r>
              <a:rPr lang="en-GB" i="1" dirty="0" err="1">
                <a:solidFill>
                  <a:schemeClr val="bg1"/>
                </a:solidFill>
              </a:rPr>
              <a:t>watch?v</a:t>
            </a:r>
            <a:r>
              <a:rPr lang="en-GB" i="1" dirty="0">
                <a:solidFill>
                  <a:schemeClr val="bg1"/>
                </a:solidFill>
              </a:rPr>
              <a:t>=</a:t>
            </a:r>
            <a:r>
              <a:rPr lang="en-GB" i="1" dirty="0" err="1">
                <a:solidFill>
                  <a:schemeClr val="bg1"/>
                </a:solidFill>
              </a:rPr>
              <a:t>Q_SNIAtXEyo</a:t>
            </a:r>
            <a:endParaRPr lang="en-FI" i="1" dirty="0">
              <a:solidFill>
                <a:schemeClr val="bg1"/>
              </a:solidFill>
            </a:endParaRPr>
          </a:p>
        </p:txBody>
      </p:sp>
      <p:pic>
        <p:nvPicPr>
          <p:cNvPr id="5" name="Online Media 4" descr="Welcome to study at Business College Helsinki">
            <a:hlinkClick r:id="" action="ppaction://media"/>
            <a:extLst>
              <a:ext uri="{FF2B5EF4-FFF2-40B4-BE49-F238E27FC236}">
                <a16:creationId xmlns:a16="http://schemas.microsoft.com/office/drawing/2014/main" id="{9EBCFB5B-42AD-D9B3-C10C-36009716955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980694"/>
            <a:ext cx="9296400" cy="5252466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631FA64-FCE8-4137-1E65-64080531A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42063"/>
            <a:ext cx="11122662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Essential</a:t>
            </a:r>
            <a:r>
              <a:rPr spc="-50" dirty="0"/>
              <a:t> </a:t>
            </a:r>
            <a:r>
              <a:rPr spc="105" dirty="0"/>
              <a:t>information</a:t>
            </a:r>
            <a:r>
              <a:rPr lang="fi-FI" spc="105" dirty="0"/>
              <a:t> 	                                          2/2  </a:t>
            </a:r>
            <a:endParaRPr spc="10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651" y="359829"/>
            <a:ext cx="33661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Mandatory</a:t>
            </a:r>
            <a:r>
              <a:rPr spc="-20" dirty="0"/>
              <a:t> </a:t>
            </a:r>
            <a:r>
              <a:rPr spc="9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8259"/>
            <a:ext cx="705294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925" spc="-104" baseline="1424" dirty="0">
                <a:solidFill>
                  <a:srgbClr val="FF9300"/>
                </a:solidFill>
                <a:latin typeface="Arial"/>
                <a:cs typeface="Arial"/>
              </a:rPr>
              <a:t>MS </a:t>
            </a:r>
            <a:r>
              <a:rPr sz="2925" spc="-104" baseline="1424" dirty="0">
                <a:solidFill>
                  <a:srgbClr val="FF9300"/>
                </a:solidFill>
                <a:latin typeface="Arial"/>
                <a:cs typeface="Arial"/>
              </a:rPr>
              <a:t>Teams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instant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messages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25" spc="60" baseline="1424" dirty="0">
                <a:solidFill>
                  <a:srgbClr val="FF9300"/>
                </a:solidFill>
                <a:latin typeface="Arial"/>
                <a:cs typeface="Arial"/>
              </a:rPr>
              <a:t>Wilma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official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communication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student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teachers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25" spc="37" baseline="1424" dirty="0">
                <a:solidFill>
                  <a:srgbClr val="FF9300"/>
                </a:solidFill>
                <a:latin typeface="Arial"/>
                <a:cs typeface="Arial"/>
              </a:rPr>
              <a:t>Itslearning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materials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25" baseline="1424" dirty="0">
                <a:solidFill>
                  <a:srgbClr val="FF9300"/>
                </a:solidFill>
                <a:latin typeface="Arial"/>
                <a:cs typeface="Arial"/>
              </a:rPr>
              <a:t>Email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communication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teacher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internship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25" spc="97" baseline="1424" dirty="0">
                <a:solidFill>
                  <a:srgbClr val="FF9300"/>
                </a:solidFill>
                <a:latin typeface="Arial"/>
                <a:cs typeface="Arial"/>
              </a:rPr>
              <a:t>Github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lang="fi-FI" sz="2000" spc="25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fi-FI" sz="2000" spc="25" dirty="0" err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lang="fi-FI"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000" spc="25" dirty="0" err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lang="fi-FI"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2000" spc="25" dirty="0" err="1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710428"/>
            <a:ext cx="2184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Visual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Studio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1F93-BC31-10E6-2988-59B545BF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28600"/>
            <a:ext cx="5562599" cy="1077218"/>
          </a:xfrm>
        </p:spPr>
        <p:txBody>
          <a:bodyPr/>
          <a:lstStyle/>
          <a:p>
            <a:r>
              <a:rPr lang="en-FI" dirty="0"/>
              <a:t>Agenda for the first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6862-BDF9-6DF9-50B6-2E64B4FA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066800"/>
            <a:ext cx="10464799" cy="5955476"/>
          </a:xfrm>
        </p:spPr>
        <p:txBody>
          <a:bodyPr/>
          <a:lstStyle/>
          <a:p>
            <a:r>
              <a:rPr lang="en-FI" dirty="0">
                <a:solidFill>
                  <a:schemeClr val="bg1"/>
                </a:solidFill>
              </a:rPr>
              <a:t>08:30 – 11:00  Meeting with the PCDP instructor, room 460</a:t>
            </a:r>
            <a:endParaRPr lang="en-FI" b="1" dirty="0">
              <a:solidFill>
                <a:schemeClr val="bg1"/>
              </a:solidFill>
            </a:endParaRPr>
          </a:p>
          <a:p>
            <a:r>
              <a:rPr lang="en-FI" dirty="0">
                <a:solidFill>
                  <a:schemeClr val="bg1"/>
                </a:solidFill>
              </a:rPr>
              <a:t>		08.30 – 08.45  Agenda for the first day</a:t>
            </a:r>
          </a:p>
          <a:p>
            <a:r>
              <a:rPr lang="en-FI" dirty="0">
                <a:solidFill>
                  <a:schemeClr val="bg1"/>
                </a:solidFill>
              </a:rPr>
              <a:t>		08.30 – 08.45  Getting to know you, and your classmates</a:t>
            </a:r>
          </a:p>
          <a:p>
            <a:r>
              <a:rPr lang="en-FI" dirty="0">
                <a:solidFill>
                  <a:schemeClr val="bg1"/>
                </a:solidFill>
              </a:rPr>
              <a:t>		08:45 – 11.00   Practical information session and Tools</a:t>
            </a:r>
          </a:p>
          <a:p>
            <a:r>
              <a:rPr lang="en-FI" dirty="0">
                <a:solidFill>
                  <a:schemeClr val="bg1"/>
                </a:solidFill>
              </a:rPr>
              <a:t>	             		- Wilma</a:t>
            </a:r>
          </a:p>
          <a:p>
            <a:r>
              <a:rPr lang="en-FI" dirty="0">
                <a:solidFill>
                  <a:schemeClr val="bg1"/>
                </a:solidFill>
              </a:rPr>
              <a:t>		 		- itsLearning</a:t>
            </a:r>
          </a:p>
          <a:p>
            <a:r>
              <a:rPr lang="en-FI" dirty="0">
                <a:solidFill>
                  <a:schemeClr val="bg1"/>
                </a:solidFill>
              </a:rPr>
              <a:t>	 	 		- MS Teams</a:t>
            </a:r>
          </a:p>
          <a:p>
            <a:r>
              <a:rPr lang="en-FI" dirty="0">
                <a:solidFill>
                  <a:schemeClr val="bg1"/>
                </a:solidFill>
              </a:rPr>
              <a:t>		 		- Office 365</a:t>
            </a:r>
          </a:p>
          <a:p>
            <a:r>
              <a:rPr lang="en-FI" dirty="0">
                <a:solidFill>
                  <a:schemeClr val="bg1"/>
                </a:solidFill>
              </a:rPr>
              <a:t>                         		- VS Code</a:t>
            </a:r>
          </a:p>
          <a:p>
            <a:r>
              <a:rPr lang="en-FI" dirty="0">
                <a:solidFill>
                  <a:schemeClr val="bg1"/>
                </a:solidFill>
              </a:rPr>
              <a:t>11.30 – 11.45  Lunch break</a:t>
            </a:r>
          </a:p>
          <a:p>
            <a:endParaRPr lang="en-FI" dirty="0">
              <a:solidFill>
                <a:schemeClr val="bg1"/>
              </a:solidFill>
            </a:endParaRPr>
          </a:p>
          <a:p>
            <a:r>
              <a:rPr lang="en-FI" dirty="0">
                <a:solidFill>
                  <a:schemeClr val="bg1"/>
                </a:solidFill>
              </a:rPr>
              <a:t>11:45 –	Teaching begins according to the timetable, classroom 259</a:t>
            </a:r>
          </a:p>
          <a:p>
            <a:endParaRPr lang="en-FI" dirty="0">
              <a:solidFill>
                <a:schemeClr val="bg1"/>
              </a:solidFill>
            </a:endParaRPr>
          </a:p>
          <a:p>
            <a:endParaRPr lang="en-FI" b="1" dirty="0">
              <a:solidFill>
                <a:schemeClr val="bg1"/>
              </a:solidFill>
            </a:endParaRPr>
          </a:p>
          <a:p>
            <a:endParaRPr lang="en-FI" b="1" dirty="0">
              <a:solidFill>
                <a:schemeClr val="bg1"/>
              </a:solidFill>
            </a:endParaRPr>
          </a:p>
          <a:p>
            <a:endParaRPr lang="en-FI" b="1" dirty="0">
              <a:solidFill>
                <a:schemeClr val="bg1"/>
              </a:solidFill>
            </a:endParaRPr>
          </a:p>
          <a:p>
            <a:r>
              <a:rPr lang="en-FI" b="1" dirty="0">
                <a:solidFill>
                  <a:schemeClr val="bg1"/>
                </a:solidFill>
              </a:rPr>
              <a:t>Note</a:t>
            </a:r>
            <a:r>
              <a:rPr lang="en-FI" dirty="0">
                <a:solidFill>
                  <a:schemeClr val="bg1"/>
                </a:solidFill>
              </a:rPr>
              <a:t>: Must login to these tools before you leave today</a:t>
            </a:r>
          </a:p>
          <a:p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Lo</a:t>
            </a:r>
            <a:r>
              <a:rPr spc="250" dirty="0"/>
              <a:t>g</a:t>
            </a:r>
            <a:r>
              <a:rPr spc="80" dirty="0"/>
              <a:t>i</a:t>
            </a:r>
            <a:r>
              <a:rPr spc="5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71675"/>
            <a:ext cx="972693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login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environments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(Wilma,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ItsLearnging,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MS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Office365…) using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credentials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you.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28364"/>
            <a:ext cx="6125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9300"/>
                </a:solidFill>
                <a:latin typeface="Arial"/>
                <a:cs typeface="Arial"/>
              </a:rPr>
              <a:t>Username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studentID@edu.bc.fi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studentID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324347"/>
            <a:ext cx="99796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25" dirty="0">
                <a:solidFill>
                  <a:srgbClr val="FFFFFF"/>
                </a:solidFill>
                <a:latin typeface="Arial"/>
                <a:cs typeface="Arial"/>
              </a:rPr>
              <a:t>studentID </a:t>
            </a:r>
            <a:r>
              <a:rPr sz="2400" i="1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i="1" spc="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i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spc="5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lang="fi-FI" sz="24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i="1" spc="-18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i="1" spc="195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b="1" i="1" spc="25" dirty="0">
                <a:solidFill>
                  <a:srgbClr val="FFFFFF"/>
                </a:solidFill>
                <a:latin typeface="Arial"/>
                <a:cs typeface="Arial"/>
              </a:rPr>
              <a:t>student number </a:t>
            </a:r>
            <a:r>
              <a:rPr sz="2400" i="1" spc="-15" dirty="0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r>
              <a:rPr sz="2400" i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40" dirty="0">
                <a:solidFill>
                  <a:srgbClr val="FFFFFF"/>
                </a:solidFill>
                <a:latin typeface="Arial"/>
                <a:cs typeface="Arial"/>
              </a:rPr>
              <a:t>s1234567)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5486" y="2455329"/>
            <a:ext cx="2305685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Welcome!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644" y="3581400"/>
            <a:ext cx="5295368" cy="121571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Let’s </a:t>
            </a:r>
            <a:r>
              <a:rPr lang="fi-FI" sz="3900" spc="20" dirty="0" err="1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lang="fi-FI" sz="39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i-FI" sz="3900" spc="20" dirty="0" err="1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lang="fi-FI" sz="3900" spc="2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fi-FI" sz="3900" spc="20" dirty="0" err="1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lang="fi-FI" sz="3900" spc="20" dirty="0">
                <a:solidFill>
                  <a:srgbClr val="FFFFFF"/>
                </a:solidFill>
                <a:latin typeface="Arial"/>
                <a:cs typeface="Arial"/>
              </a:rPr>
              <a:t> IT!</a:t>
            </a:r>
            <a:endParaRPr sz="3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1376367"/>
            <a:ext cx="8227062" cy="25564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i-FI" sz="3100" spc="114" dirty="0">
                <a:solidFill>
                  <a:srgbClr val="FF9300"/>
                </a:solidFill>
                <a:latin typeface="Arial"/>
                <a:cs typeface="Arial"/>
              </a:rPr>
              <a:t>Santosh Kalwar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i-FI" sz="3100" spc="114" dirty="0">
                <a:solidFill>
                  <a:srgbClr val="FF9300"/>
                </a:solidFill>
                <a:latin typeface="Arial"/>
                <a:cs typeface="Arial"/>
              </a:rPr>
              <a:t>Doctor of Science in Tech., LUT, 2014</a:t>
            </a:r>
            <a:endParaRPr sz="3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fi-FI" sz="3400" dirty="0">
                <a:solidFill>
                  <a:schemeClr val="bg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Santosh.Kalwar@bc.fi</a:t>
            </a:r>
            <a:r>
              <a:rPr lang="fi-FI" sz="3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marL="12700"/>
            <a:r>
              <a:rPr lang="en-FI" sz="3200" b="1" dirty="0">
                <a:solidFill>
                  <a:schemeClr val="bg1"/>
                </a:solidFill>
                <a:latin typeface="Arial" panose="020B0604020202020204" pitchFamily="34" charset="0"/>
              </a:rPr>
              <a:t>+358 447 756 412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736" y="4232157"/>
            <a:ext cx="937006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u="sng" spc="35" dirty="0">
                <a:solidFill>
                  <a:schemeClr val="bg1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https://www.linkedin.com/in/santoshkalwar</a:t>
            </a:r>
            <a:endParaRPr lang="en-GB" sz="2400" u="sng" spc="35" dirty="0">
              <a:solidFill>
                <a:schemeClr val="bg1"/>
              </a:solidFill>
              <a:uFill>
                <a:solidFill>
                  <a:srgbClr val="FEFFFF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u="sng" spc="35" dirty="0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https://</a:t>
            </a:r>
            <a:r>
              <a:rPr lang="en-GB" sz="2400" u="sng" spc="35" dirty="0" err="1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github.com</a:t>
            </a:r>
            <a:r>
              <a:rPr lang="en-GB" sz="2400" u="sng" spc="35" dirty="0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/</a:t>
            </a:r>
            <a:r>
              <a:rPr lang="en-GB" sz="2400" u="sng" spc="35" dirty="0" err="1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kalwar</a:t>
            </a:r>
            <a:endParaRPr lang="en-GB" sz="2400" u="sng" spc="35" dirty="0">
              <a:solidFill>
                <a:srgbClr val="FEFFFF"/>
              </a:solidFill>
              <a:uFill>
                <a:solidFill>
                  <a:srgbClr val="FEFFFF"/>
                </a:solidFill>
              </a:u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00" y="312734"/>
            <a:ext cx="741733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5" dirty="0"/>
              <a:t>Tutor </a:t>
            </a:r>
            <a:r>
              <a:rPr sz="3500" spc="45" dirty="0"/>
              <a:t>teacher </a:t>
            </a:r>
            <a:r>
              <a:rPr sz="3500" spc="-185" dirty="0"/>
              <a:t>(</a:t>
            </a:r>
            <a:r>
              <a:rPr sz="3600" spc="-185" dirty="0"/>
              <a:t>PCDP</a:t>
            </a:r>
            <a:r>
              <a:rPr sz="3600" spc="-50" dirty="0"/>
              <a:t> </a:t>
            </a:r>
            <a:r>
              <a:rPr sz="3600" dirty="0"/>
              <a:t>instructor</a:t>
            </a:r>
            <a:r>
              <a:rPr sz="35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9AEE-F518-54D7-4DCA-987868453557}"/>
              </a:ext>
            </a:extLst>
          </p:cNvPr>
          <p:cNvSpPr txBox="1"/>
          <p:nvPr/>
        </p:nvSpPr>
        <p:spPr>
          <a:xfrm>
            <a:off x="838200" y="6060102"/>
            <a:ext cx="5956570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fi-FI" dirty="0">
                <a:solidFill>
                  <a:schemeClr val="bg1"/>
                </a:solidFill>
                <a:latin typeface="Arial"/>
                <a:cs typeface="Arial"/>
              </a:rPr>
              <a:t>Preferred name: </a:t>
            </a:r>
            <a:r>
              <a:rPr lang="fi-FI" b="1" dirty="0">
                <a:solidFill>
                  <a:schemeClr val="bg1"/>
                </a:solidFill>
                <a:latin typeface="Arial"/>
                <a:cs typeface="Arial"/>
              </a:rPr>
              <a:t>Santosh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fi-FI" sz="1800" dirty="0">
                <a:solidFill>
                  <a:schemeClr val="bg1"/>
                </a:solidFill>
                <a:latin typeface="Arial"/>
                <a:cs typeface="Arial"/>
              </a:rPr>
              <a:t>Preferred communication channel</a:t>
            </a:r>
            <a:r>
              <a:rPr lang="fi-FI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fi-FI" b="1" dirty="0">
                <a:solidFill>
                  <a:schemeClr val="bg1"/>
                </a:solidFill>
                <a:latin typeface="Arial"/>
                <a:cs typeface="Arial"/>
              </a:rPr>
              <a:t>MS Teams Chat</a:t>
            </a:r>
            <a:endParaRPr lang="fi-FI" sz="1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8C551AA-55ED-C285-92A7-061344F29C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7743" y="356108"/>
            <a:ext cx="632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PCDP</a:t>
            </a:r>
            <a:r>
              <a:rPr sz="3600" spc="-50" dirty="0"/>
              <a:t> </a:t>
            </a:r>
            <a:r>
              <a:rPr lang="fi-FI" sz="3600" spc="-50" dirty="0"/>
              <a:t>mandatory </a:t>
            </a:r>
            <a:r>
              <a:rPr lang="fi-FI" sz="3600" dirty="0"/>
              <a:t>meeting</a:t>
            </a:r>
            <a:endParaRPr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E5C32-5C03-2365-EA7A-85E0B2F2B287}"/>
              </a:ext>
            </a:extLst>
          </p:cNvPr>
          <p:cNvSpPr txBox="1"/>
          <p:nvPr/>
        </p:nvSpPr>
        <p:spPr>
          <a:xfrm>
            <a:off x="7239000" y="6363392"/>
            <a:ext cx="4722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https://en.bc.fi/student-services/guidande-and-support/pcdp-instructor/</a:t>
            </a:r>
            <a:r>
              <a:rPr lang="en-FI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C1BE0BA-FBC2-D503-346F-DBBF574DD293}"/>
              </a:ext>
            </a:extLst>
          </p:cNvPr>
          <p:cNvSpPr txBox="1"/>
          <p:nvPr/>
        </p:nvSpPr>
        <p:spPr>
          <a:xfrm>
            <a:off x="914400" y="1201549"/>
            <a:ext cx="10894062" cy="32335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PCDP stands for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ersonal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ompetence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evelopment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GB"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GB" sz="2800" dirty="0">
                <a:solidFill>
                  <a:schemeClr val="bg1"/>
                </a:solidFill>
                <a:latin typeface="Arial"/>
                <a:cs typeface="Arial"/>
              </a:rPr>
              <a:t>Will be scheduled soon, 1</a:t>
            </a:r>
            <a:r>
              <a:rPr lang="en-GB" sz="2800" baseline="3000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n-GB" sz="2800" dirty="0">
                <a:solidFill>
                  <a:schemeClr val="bg1"/>
                </a:solidFill>
                <a:latin typeface="Arial"/>
                <a:cs typeface="Arial"/>
              </a:rPr>
              <a:t> – 3</a:t>
            </a:r>
            <a:r>
              <a:rPr lang="en-GB" sz="2800" baseline="30000" dirty="0">
                <a:solidFill>
                  <a:schemeClr val="bg1"/>
                </a:solidFill>
                <a:latin typeface="Arial"/>
                <a:cs typeface="Arial"/>
              </a:rPr>
              <a:t>rd</a:t>
            </a:r>
            <a:r>
              <a:rPr lang="en-GB" sz="2800" dirty="0">
                <a:solidFill>
                  <a:schemeClr val="bg1"/>
                </a:solidFill>
                <a:latin typeface="Arial"/>
                <a:cs typeface="Arial"/>
              </a:rPr>
              <a:t> week</a:t>
            </a: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30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minutes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per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student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Together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develop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study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plan</a:t>
            </a:r>
            <a:endParaRPr lang="fi-FI"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I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send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invitation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in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official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school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email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via MS Teams</a:t>
            </a: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Make sure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MS Teams is </a:t>
            </a:r>
            <a:r>
              <a:rPr lang="fi-FI" sz="2800" b="1" dirty="0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during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study</a:t>
            </a:r>
            <a:r>
              <a:rPr lang="fi-FI" sz="2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i-FI" sz="2800" dirty="0" err="1">
                <a:solidFill>
                  <a:schemeClr val="bg1"/>
                </a:solidFill>
                <a:latin typeface="Arial"/>
                <a:cs typeface="Arial"/>
              </a:rPr>
              <a:t>time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965" y="3509505"/>
            <a:ext cx="250431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Margit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Tennosaar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077" y="3931985"/>
            <a:ext cx="273352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chemeClr val="bg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margit.tennosaar@bc.fi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5774" y="3523428"/>
            <a:ext cx="16687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Ilkka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Heliö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25831" y="3917060"/>
            <a:ext cx="22021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chemeClr val="bg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ilkka.helio@bc.fi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33800" y="304800"/>
            <a:ext cx="5624068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Program</a:t>
            </a:r>
            <a:r>
              <a:rPr spc="-20" dirty="0"/>
              <a:t> </a:t>
            </a:r>
            <a:r>
              <a:rPr lang="fi-FI" spc="-20" dirty="0"/>
              <a:t>course </a:t>
            </a:r>
            <a:r>
              <a:rPr spc="10" dirty="0"/>
              <a:t>teachers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3BDA07D-0C5B-76CE-CD5D-A23F92674881}"/>
              </a:ext>
            </a:extLst>
          </p:cNvPr>
          <p:cNvSpPr txBox="1"/>
          <p:nvPr/>
        </p:nvSpPr>
        <p:spPr>
          <a:xfrm>
            <a:off x="3170872" y="3523428"/>
            <a:ext cx="243903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Elina 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Kuutti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F95BF146-0CE6-74AF-A29C-6848BBC036EF}"/>
              </a:ext>
            </a:extLst>
          </p:cNvPr>
          <p:cNvSpPr txBox="1"/>
          <p:nvPr/>
        </p:nvSpPr>
        <p:spPr>
          <a:xfrm>
            <a:off x="2858316" y="3923210"/>
            <a:ext cx="28371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elina.kuutti@bc.fi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FC71B-D04C-CD59-ACBF-E6C182C6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332" y="1324386"/>
            <a:ext cx="2050116" cy="2050116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A0FB490-45AF-E570-D955-B6F10D26D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8884"/>
            <a:ext cx="1675010" cy="2050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6C6354-7E58-78F9-A653-44B5DB94D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4600" y="1319767"/>
            <a:ext cx="1982406" cy="215040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D834FDD-5FB7-B6D7-4DE7-6134EE354341}"/>
              </a:ext>
            </a:extLst>
          </p:cNvPr>
          <p:cNvSpPr txBox="1"/>
          <p:nvPr/>
        </p:nvSpPr>
        <p:spPr>
          <a:xfrm>
            <a:off x="5472817" y="3523428"/>
            <a:ext cx="243903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Vera Schneider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667E36-5228-013F-DCA7-358160458A13}"/>
              </a:ext>
            </a:extLst>
          </p:cNvPr>
          <p:cNvSpPr txBox="1"/>
          <p:nvPr/>
        </p:nvSpPr>
        <p:spPr>
          <a:xfrm>
            <a:off x="5273744" y="3917060"/>
            <a:ext cx="2837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vera.schneider@bc.fi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person with pink hair and a black jacket&#10;&#10;Description automatically generated">
            <a:extLst>
              <a:ext uri="{FF2B5EF4-FFF2-40B4-BE49-F238E27FC236}">
                <a16:creationId xmlns:a16="http://schemas.microsoft.com/office/drawing/2014/main" id="{73D2E7B6-E749-414B-1C37-8CEF344E0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46" y="1312731"/>
            <a:ext cx="1828800" cy="2140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2FF17E-8A59-174E-06D6-6215F5B6B8B7}"/>
              </a:ext>
            </a:extLst>
          </p:cNvPr>
          <p:cNvSpPr txBox="1"/>
          <p:nvPr/>
        </p:nvSpPr>
        <p:spPr>
          <a:xfrm>
            <a:off x="7856120" y="3536785"/>
            <a:ext cx="2439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Joonas Iivonen</a:t>
            </a:r>
          </a:p>
          <a:p>
            <a:r>
              <a:rPr lang="en-GB" sz="20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joonas.iivonen@bc.fi</a:t>
            </a:r>
            <a:r>
              <a:rPr lang="en-GB" sz="2000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18" name="Picture 17" descr="A person with a mustache and glasses&#10;&#10;Description automatically generated">
            <a:extLst>
              <a:ext uri="{FF2B5EF4-FFF2-40B4-BE49-F238E27FC236}">
                <a16:creationId xmlns:a16="http://schemas.microsoft.com/office/drawing/2014/main" id="{5BC5759E-4946-11AB-3C87-038571F294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18" y="1324386"/>
            <a:ext cx="2132430" cy="2132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202" y="359829"/>
            <a:ext cx="445643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First </a:t>
            </a:r>
            <a:r>
              <a:rPr spc="70" dirty="0"/>
              <a:t>things </a:t>
            </a:r>
            <a:r>
              <a:rPr spc="45" dirty="0"/>
              <a:t>first </a:t>
            </a:r>
            <a:r>
              <a:rPr spc="30" dirty="0"/>
              <a:t>-</a:t>
            </a:r>
            <a:r>
              <a:rPr spc="-60" dirty="0"/>
              <a:t> </a:t>
            </a:r>
            <a:r>
              <a:rPr spc="50" dirty="0"/>
              <a:t>WiFi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66444"/>
            <a:ext cx="635571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School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laptop,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network: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20" dirty="0">
                <a:solidFill>
                  <a:srgbClr val="FF9300"/>
                </a:solidFill>
                <a:latin typeface="Arial"/>
                <a:cs typeface="Arial"/>
              </a:rPr>
              <a:t>BC-WLAN</a:t>
            </a:r>
            <a:endParaRPr sz="1950" dirty="0">
              <a:latin typeface="Arial"/>
              <a:cs typeface="Arial"/>
            </a:endParaRPr>
          </a:p>
          <a:p>
            <a:pPr marL="12700" marR="2960370" algn="just">
              <a:lnSpc>
                <a:spcPct val="229999"/>
              </a:lnSpc>
              <a:spcBef>
                <a:spcPts val="1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username: </a:t>
            </a:r>
            <a:r>
              <a:rPr sz="2925" spc="15" baseline="1424" dirty="0">
                <a:solidFill>
                  <a:srgbClr val="FF9300"/>
                </a:solidFill>
                <a:latin typeface="Arial"/>
                <a:cs typeface="Arial"/>
              </a:rPr>
              <a:t>your-AD-username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password: </a:t>
            </a:r>
            <a:r>
              <a:rPr sz="2925" spc="22" baseline="1424" dirty="0">
                <a:solidFill>
                  <a:srgbClr val="FF9300"/>
                </a:solidFill>
                <a:latin typeface="Arial"/>
                <a:cs typeface="Arial"/>
              </a:rPr>
              <a:t>your-AD-password  </a:t>
            </a:r>
            <a:r>
              <a:rPr sz="1950" spc="-45" dirty="0">
                <a:solidFill>
                  <a:srgbClr val="FF9300"/>
                </a:solidFill>
                <a:latin typeface="Arial"/>
                <a:cs typeface="Arial"/>
              </a:rPr>
              <a:t>BC-PUBLIC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username: </a:t>
            </a:r>
            <a:r>
              <a:rPr sz="2925" spc="-67" baseline="1424" dirty="0">
                <a:solidFill>
                  <a:srgbClr val="FF9300"/>
                </a:solidFill>
                <a:latin typeface="Arial"/>
                <a:cs typeface="Arial"/>
              </a:rPr>
              <a:t>BC-PUBLIC</a:t>
            </a:r>
            <a:endParaRPr sz="2925" baseline="1424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password: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25" spc="30" baseline="1424" dirty="0">
                <a:solidFill>
                  <a:srgbClr val="FF9300"/>
                </a:solidFill>
                <a:latin typeface="Arial"/>
                <a:cs typeface="Arial"/>
              </a:rPr>
              <a:t>freenetBC</a:t>
            </a:r>
            <a:endParaRPr sz="2925" baseline="1424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4296" y="2761488"/>
            <a:ext cx="3084830" cy="3084830"/>
            <a:chOff x="844296" y="2761488"/>
            <a:chExt cx="3084830" cy="3084830"/>
          </a:xfrm>
        </p:grpSpPr>
        <p:sp>
          <p:nvSpPr>
            <p:cNvPr id="3" name="object 3"/>
            <p:cNvSpPr/>
            <p:nvPr/>
          </p:nvSpPr>
          <p:spPr>
            <a:xfrm>
              <a:off x="2328672" y="2761488"/>
              <a:ext cx="1600200" cy="3057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4296" y="2761488"/>
              <a:ext cx="1880615" cy="3084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86215" y="2800794"/>
              <a:ext cx="1483995" cy="2941320"/>
            </a:xfrm>
            <a:custGeom>
              <a:avLst/>
              <a:gdLst/>
              <a:ahLst/>
              <a:cxnLst/>
              <a:rect l="l" t="t" r="r" b="b"/>
              <a:pathLst>
                <a:path w="1483995" h="2941320">
                  <a:moveTo>
                    <a:pt x="0" y="0"/>
                  </a:moveTo>
                  <a:lnTo>
                    <a:pt x="0" y="1483982"/>
                  </a:lnTo>
                  <a:lnTo>
                    <a:pt x="280835" y="2941138"/>
                  </a:lnTo>
                  <a:lnTo>
                    <a:pt x="328151" y="2931226"/>
                  </a:lnTo>
                  <a:lnTo>
                    <a:pt x="374846" y="2919863"/>
                  </a:lnTo>
                  <a:lnTo>
                    <a:pt x="420896" y="2907076"/>
                  </a:lnTo>
                  <a:lnTo>
                    <a:pt x="466280" y="2892891"/>
                  </a:lnTo>
                  <a:lnTo>
                    <a:pt x="510976" y="2877335"/>
                  </a:lnTo>
                  <a:lnTo>
                    <a:pt x="554962" y="2860435"/>
                  </a:lnTo>
                  <a:lnTo>
                    <a:pt x="598217" y="2842216"/>
                  </a:lnTo>
                  <a:lnTo>
                    <a:pt x="640717" y="2822706"/>
                  </a:lnTo>
                  <a:lnTo>
                    <a:pt x="682442" y="2801931"/>
                  </a:lnTo>
                  <a:lnTo>
                    <a:pt x="723369" y="2779918"/>
                  </a:lnTo>
                  <a:lnTo>
                    <a:pt x="763477" y="2756693"/>
                  </a:lnTo>
                  <a:lnTo>
                    <a:pt x="802744" y="2732282"/>
                  </a:lnTo>
                  <a:lnTo>
                    <a:pt x="841147" y="2706712"/>
                  </a:lnTo>
                  <a:lnTo>
                    <a:pt x="878665" y="2680010"/>
                  </a:lnTo>
                  <a:lnTo>
                    <a:pt x="915276" y="2652203"/>
                  </a:lnTo>
                  <a:lnTo>
                    <a:pt x="950958" y="2623316"/>
                  </a:lnTo>
                  <a:lnTo>
                    <a:pt x="985689" y="2593376"/>
                  </a:lnTo>
                  <a:lnTo>
                    <a:pt x="1019448" y="2562410"/>
                  </a:lnTo>
                  <a:lnTo>
                    <a:pt x="1052211" y="2530444"/>
                  </a:lnTo>
                  <a:lnTo>
                    <a:pt x="1083959" y="2497505"/>
                  </a:lnTo>
                  <a:lnTo>
                    <a:pt x="1114667" y="2463619"/>
                  </a:lnTo>
                  <a:lnTo>
                    <a:pt x="1144316" y="2428814"/>
                  </a:lnTo>
                  <a:lnTo>
                    <a:pt x="1172882" y="2393114"/>
                  </a:lnTo>
                  <a:lnTo>
                    <a:pt x="1200343" y="2356548"/>
                  </a:lnTo>
                  <a:lnTo>
                    <a:pt x="1226679" y="2319141"/>
                  </a:lnTo>
                  <a:lnTo>
                    <a:pt x="1251867" y="2280920"/>
                  </a:lnTo>
                  <a:lnTo>
                    <a:pt x="1275885" y="2241911"/>
                  </a:lnTo>
                  <a:lnTo>
                    <a:pt x="1298711" y="2202141"/>
                  </a:lnTo>
                  <a:lnTo>
                    <a:pt x="1320323" y="2161638"/>
                  </a:lnTo>
                  <a:lnTo>
                    <a:pt x="1340700" y="2120426"/>
                  </a:lnTo>
                  <a:lnTo>
                    <a:pt x="1359819" y="2078532"/>
                  </a:lnTo>
                  <a:lnTo>
                    <a:pt x="1377659" y="2035984"/>
                  </a:lnTo>
                  <a:lnTo>
                    <a:pt x="1394197" y="1992808"/>
                  </a:lnTo>
                  <a:lnTo>
                    <a:pt x="1409412" y="1949029"/>
                  </a:lnTo>
                  <a:lnTo>
                    <a:pt x="1423282" y="1904676"/>
                  </a:lnTo>
                  <a:lnTo>
                    <a:pt x="1435785" y="1859773"/>
                  </a:lnTo>
                  <a:lnTo>
                    <a:pt x="1446900" y="1814349"/>
                  </a:lnTo>
                  <a:lnTo>
                    <a:pt x="1456603" y="1768428"/>
                  </a:lnTo>
                  <a:lnTo>
                    <a:pt x="1464874" y="1722039"/>
                  </a:lnTo>
                  <a:lnTo>
                    <a:pt x="1471690" y="1675207"/>
                  </a:lnTo>
                  <a:lnTo>
                    <a:pt x="1477029" y="1627958"/>
                  </a:lnTo>
                  <a:lnTo>
                    <a:pt x="1480870" y="1580320"/>
                  </a:lnTo>
                  <a:lnTo>
                    <a:pt x="1483191" y="1532319"/>
                  </a:lnTo>
                  <a:lnTo>
                    <a:pt x="1483969" y="1483982"/>
                  </a:lnTo>
                  <a:lnTo>
                    <a:pt x="1483207" y="1435954"/>
                  </a:lnTo>
                  <a:lnTo>
                    <a:pt x="1480935" y="1388307"/>
                  </a:lnTo>
                  <a:lnTo>
                    <a:pt x="1477176" y="1341064"/>
                  </a:lnTo>
                  <a:lnTo>
                    <a:pt x="1471954" y="1294248"/>
                  </a:lnTo>
                  <a:lnTo>
                    <a:pt x="1465291" y="1247883"/>
                  </a:lnTo>
                  <a:lnTo>
                    <a:pt x="1457211" y="1201990"/>
                  </a:lnTo>
                  <a:lnTo>
                    <a:pt x="1447736" y="1156594"/>
                  </a:lnTo>
                  <a:lnTo>
                    <a:pt x="1436890" y="1111717"/>
                  </a:lnTo>
                  <a:lnTo>
                    <a:pt x="1424696" y="1067382"/>
                  </a:lnTo>
                  <a:lnTo>
                    <a:pt x="1411176" y="1023612"/>
                  </a:lnTo>
                  <a:lnTo>
                    <a:pt x="1396354" y="980431"/>
                  </a:lnTo>
                  <a:lnTo>
                    <a:pt x="1380252" y="937861"/>
                  </a:lnTo>
                  <a:lnTo>
                    <a:pt x="1362895" y="895925"/>
                  </a:lnTo>
                  <a:lnTo>
                    <a:pt x="1344304" y="854647"/>
                  </a:lnTo>
                  <a:lnTo>
                    <a:pt x="1324503" y="814049"/>
                  </a:lnTo>
                  <a:lnTo>
                    <a:pt x="1303515" y="774155"/>
                  </a:lnTo>
                  <a:lnTo>
                    <a:pt x="1281363" y="734987"/>
                  </a:lnTo>
                  <a:lnTo>
                    <a:pt x="1258069" y="696569"/>
                  </a:lnTo>
                  <a:lnTo>
                    <a:pt x="1233658" y="658923"/>
                  </a:lnTo>
                  <a:lnTo>
                    <a:pt x="1208152" y="622073"/>
                  </a:lnTo>
                  <a:lnTo>
                    <a:pt x="1181573" y="586041"/>
                  </a:lnTo>
                  <a:lnTo>
                    <a:pt x="1153946" y="550851"/>
                  </a:lnTo>
                  <a:lnTo>
                    <a:pt x="1125293" y="516526"/>
                  </a:lnTo>
                  <a:lnTo>
                    <a:pt x="1095637" y="483089"/>
                  </a:lnTo>
                  <a:lnTo>
                    <a:pt x="1065001" y="450562"/>
                  </a:lnTo>
                  <a:lnTo>
                    <a:pt x="1033408" y="418969"/>
                  </a:lnTo>
                  <a:lnTo>
                    <a:pt x="1000882" y="388333"/>
                  </a:lnTo>
                  <a:lnTo>
                    <a:pt x="967444" y="358677"/>
                  </a:lnTo>
                  <a:lnTo>
                    <a:pt x="933120" y="330024"/>
                  </a:lnTo>
                  <a:lnTo>
                    <a:pt x="897930" y="302396"/>
                  </a:lnTo>
                  <a:lnTo>
                    <a:pt x="861899" y="275818"/>
                  </a:lnTo>
                  <a:lnTo>
                    <a:pt x="825049" y="250311"/>
                  </a:lnTo>
                  <a:lnTo>
                    <a:pt x="787403" y="225900"/>
                  </a:lnTo>
                  <a:lnTo>
                    <a:pt x="748985" y="202606"/>
                  </a:lnTo>
                  <a:lnTo>
                    <a:pt x="709818" y="180454"/>
                  </a:lnTo>
                  <a:lnTo>
                    <a:pt x="669924" y="159466"/>
                  </a:lnTo>
                  <a:lnTo>
                    <a:pt x="629326" y="139665"/>
                  </a:lnTo>
                  <a:lnTo>
                    <a:pt x="588049" y="121074"/>
                  </a:lnTo>
                  <a:lnTo>
                    <a:pt x="546113" y="103716"/>
                  </a:lnTo>
                  <a:lnTo>
                    <a:pt x="503544" y="87615"/>
                  </a:lnTo>
                  <a:lnTo>
                    <a:pt x="460363" y="72793"/>
                  </a:lnTo>
                  <a:lnTo>
                    <a:pt x="416594" y="59273"/>
                  </a:lnTo>
                  <a:lnTo>
                    <a:pt x="372259" y="47079"/>
                  </a:lnTo>
                  <a:lnTo>
                    <a:pt x="327383" y="36233"/>
                  </a:lnTo>
                  <a:lnTo>
                    <a:pt x="281987" y="26758"/>
                  </a:lnTo>
                  <a:lnTo>
                    <a:pt x="236095" y="18678"/>
                  </a:lnTo>
                  <a:lnTo>
                    <a:pt x="189730" y="12015"/>
                  </a:lnTo>
                  <a:lnTo>
                    <a:pt x="142915" y="6793"/>
                  </a:lnTo>
                  <a:lnTo>
                    <a:pt x="95673" y="3034"/>
                  </a:lnTo>
                  <a:lnTo>
                    <a:pt x="48027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1958" y="2800794"/>
              <a:ext cx="1765300" cy="2968625"/>
            </a:xfrm>
            <a:custGeom>
              <a:avLst/>
              <a:gdLst/>
              <a:ahLst/>
              <a:cxnLst/>
              <a:rect l="l" t="t" r="r" b="b"/>
              <a:pathLst>
                <a:path w="1765300" h="2968625">
                  <a:moveTo>
                    <a:pt x="1484257" y="0"/>
                  </a:moveTo>
                  <a:lnTo>
                    <a:pt x="1437151" y="747"/>
                  </a:lnTo>
                  <a:lnTo>
                    <a:pt x="1390117" y="2988"/>
                  </a:lnTo>
                  <a:lnTo>
                    <a:pt x="1343190" y="6719"/>
                  </a:lnTo>
                  <a:lnTo>
                    <a:pt x="1296406" y="11937"/>
                  </a:lnTo>
                  <a:lnTo>
                    <a:pt x="1249800" y="18639"/>
                  </a:lnTo>
                  <a:lnTo>
                    <a:pt x="1203409" y="26822"/>
                  </a:lnTo>
                  <a:lnTo>
                    <a:pt x="1156393" y="36660"/>
                  </a:lnTo>
                  <a:lnTo>
                    <a:pt x="1110037" y="47908"/>
                  </a:lnTo>
                  <a:lnTo>
                    <a:pt x="1064359" y="60539"/>
                  </a:lnTo>
                  <a:lnTo>
                    <a:pt x="1019378" y="74527"/>
                  </a:lnTo>
                  <a:lnTo>
                    <a:pt x="975111" y="89844"/>
                  </a:lnTo>
                  <a:lnTo>
                    <a:pt x="931577" y="106463"/>
                  </a:lnTo>
                  <a:lnTo>
                    <a:pt x="888794" y="124358"/>
                  </a:lnTo>
                  <a:lnTo>
                    <a:pt x="846780" y="143501"/>
                  </a:lnTo>
                  <a:lnTo>
                    <a:pt x="805554" y="163865"/>
                  </a:lnTo>
                  <a:lnTo>
                    <a:pt x="765134" y="185424"/>
                  </a:lnTo>
                  <a:lnTo>
                    <a:pt x="725538" y="208150"/>
                  </a:lnTo>
                  <a:lnTo>
                    <a:pt x="686785" y="232017"/>
                  </a:lnTo>
                  <a:lnTo>
                    <a:pt x="648892" y="256997"/>
                  </a:lnTo>
                  <a:lnTo>
                    <a:pt x="611878" y="283064"/>
                  </a:lnTo>
                  <a:lnTo>
                    <a:pt x="575762" y="310190"/>
                  </a:lnTo>
                  <a:lnTo>
                    <a:pt x="540560" y="338349"/>
                  </a:lnTo>
                  <a:lnTo>
                    <a:pt x="506293" y="367514"/>
                  </a:lnTo>
                  <a:lnTo>
                    <a:pt x="472977" y="397657"/>
                  </a:lnTo>
                  <a:lnTo>
                    <a:pt x="440632" y="428751"/>
                  </a:lnTo>
                  <a:lnTo>
                    <a:pt x="409275" y="460771"/>
                  </a:lnTo>
                  <a:lnTo>
                    <a:pt x="378924" y="493688"/>
                  </a:lnTo>
                  <a:lnTo>
                    <a:pt x="349599" y="527475"/>
                  </a:lnTo>
                  <a:lnTo>
                    <a:pt x="321317" y="562107"/>
                  </a:lnTo>
                  <a:lnTo>
                    <a:pt x="294096" y="597555"/>
                  </a:lnTo>
                  <a:lnTo>
                    <a:pt x="267955" y="633793"/>
                  </a:lnTo>
                  <a:lnTo>
                    <a:pt x="242913" y="670794"/>
                  </a:lnTo>
                  <a:lnTo>
                    <a:pt x="218986" y="708531"/>
                  </a:lnTo>
                  <a:lnTo>
                    <a:pt x="196194" y="746976"/>
                  </a:lnTo>
                  <a:lnTo>
                    <a:pt x="174555" y="786104"/>
                  </a:lnTo>
                  <a:lnTo>
                    <a:pt x="154086" y="825886"/>
                  </a:lnTo>
                  <a:lnTo>
                    <a:pt x="134807" y="866297"/>
                  </a:lnTo>
                  <a:lnTo>
                    <a:pt x="116736" y="907308"/>
                  </a:lnTo>
                  <a:lnTo>
                    <a:pt x="99890" y="948893"/>
                  </a:lnTo>
                  <a:lnTo>
                    <a:pt x="84289" y="991026"/>
                  </a:lnTo>
                  <a:lnTo>
                    <a:pt x="69949" y="1033678"/>
                  </a:lnTo>
                  <a:lnTo>
                    <a:pt x="56890" y="1076823"/>
                  </a:lnTo>
                  <a:lnTo>
                    <a:pt x="45131" y="1120435"/>
                  </a:lnTo>
                  <a:lnTo>
                    <a:pt x="34688" y="1164486"/>
                  </a:lnTo>
                  <a:lnTo>
                    <a:pt x="25580" y="1208948"/>
                  </a:lnTo>
                  <a:lnTo>
                    <a:pt x="17826" y="1253796"/>
                  </a:lnTo>
                  <a:lnTo>
                    <a:pt x="11444" y="1299002"/>
                  </a:lnTo>
                  <a:lnTo>
                    <a:pt x="6452" y="1344540"/>
                  </a:lnTo>
                  <a:lnTo>
                    <a:pt x="2869" y="1390381"/>
                  </a:lnTo>
                  <a:lnTo>
                    <a:pt x="712" y="1436500"/>
                  </a:lnTo>
                  <a:lnTo>
                    <a:pt x="0" y="1482869"/>
                  </a:lnTo>
                  <a:lnTo>
                    <a:pt x="751" y="1529462"/>
                  </a:lnTo>
                  <a:lnTo>
                    <a:pt x="2983" y="1576251"/>
                  </a:lnTo>
                  <a:lnTo>
                    <a:pt x="6715" y="1623209"/>
                  </a:lnTo>
                  <a:lnTo>
                    <a:pt x="11965" y="1670309"/>
                  </a:lnTo>
                  <a:lnTo>
                    <a:pt x="18751" y="1717525"/>
                  </a:lnTo>
                  <a:lnTo>
                    <a:pt x="27092" y="1764830"/>
                  </a:lnTo>
                  <a:lnTo>
                    <a:pt x="36930" y="1811845"/>
                  </a:lnTo>
                  <a:lnTo>
                    <a:pt x="48178" y="1858200"/>
                  </a:lnTo>
                  <a:lnTo>
                    <a:pt x="60809" y="1903877"/>
                  </a:lnTo>
                  <a:lnTo>
                    <a:pt x="74797" y="1948858"/>
                  </a:lnTo>
                  <a:lnTo>
                    <a:pt x="90114" y="1993124"/>
                  </a:lnTo>
                  <a:lnTo>
                    <a:pt x="106734" y="2036658"/>
                  </a:lnTo>
                  <a:lnTo>
                    <a:pt x="124628" y="2079440"/>
                  </a:lnTo>
                  <a:lnTo>
                    <a:pt x="143771" y="2121453"/>
                  </a:lnTo>
                  <a:lnTo>
                    <a:pt x="164136" y="2162679"/>
                  </a:lnTo>
                  <a:lnTo>
                    <a:pt x="185695" y="2203098"/>
                  </a:lnTo>
                  <a:lnTo>
                    <a:pt x="208421" y="2242694"/>
                  </a:lnTo>
                  <a:lnTo>
                    <a:pt x="232288" y="2281447"/>
                  </a:lnTo>
                  <a:lnTo>
                    <a:pt x="257268" y="2319340"/>
                  </a:lnTo>
                  <a:lnTo>
                    <a:pt x="283335" y="2356353"/>
                  </a:lnTo>
                  <a:lnTo>
                    <a:pt x="310461" y="2392470"/>
                  </a:lnTo>
                  <a:lnTo>
                    <a:pt x="338620" y="2427671"/>
                  </a:lnTo>
                  <a:lnTo>
                    <a:pt x="367785" y="2461938"/>
                  </a:lnTo>
                  <a:lnTo>
                    <a:pt x="397928" y="2495253"/>
                  </a:lnTo>
                  <a:lnTo>
                    <a:pt x="429022" y="2527599"/>
                  </a:lnTo>
                  <a:lnTo>
                    <a:pt x="461042" y="2558956"/>
                  </a:lnTo>
                  <a:lnTo>
                    <a:pt x="493959" y="2589306"/>
                  </a:lnTo>
                  <a:lnTo>
                    <a:pt x="527747" y="2618631"/>
                  </a:lnTo>
                  <a:lnTo>
                    <a:pt x="562378" y="2646913"/>
                  </a:lnTo>
                  <a:lnTo>
                    <a:pt x="597826" y="2674133"/>
                  </a:lnTo>
                  <a:lnTo>
                    <a:pt x="634064" y="2700274"/>
                  </a:lnTo>
                  <a:lnTo>
                    <a:pt x="671065" y="2725317"/>
                  </a:lnTo>
                  <a:lnTo>
                    <a:pt x="708802" y="2749244"/>
                  </a:lnTo>
                  <a:lnTo>
                    <a:pt x="747247" y="2772036"/>
                  </a:lnTo>
                  <a:lnTo>
                    <a:pt x="786375" y="2793675"/>
                  </a:lnTo>
                  <a:lnTo>
                    <a:pt x="826157" y="2814143"/>
                  </a:lnTo>
                  <a:lnTo>
                    <a:pt x="866567" y="2833422"/>
                  </a:lnTo>
                  <a:lnTo>
                    <a:pt x="907578" y="2851494"/>
                  </a:lnTo>
                  <a:lnTo>
                    <a:pt x="949164" y="2868339"/>
                  </a:lnTo>
                  <a:lnTo>
                    <a:pt x="991296" y="2883941"/>
                  </a:lnTo>
                  <a:lnTo>
                    <a:pt x="1033948" y="2898280"/>
                  </a:lnTo>
                  <a:lnTo>
                    <a:pt x="1077093" y="2911339"/>
                  </a:lnTo>
                  <a:lnTo>
                    <a:pt x="1120704" y="2923099"/>
                  </a:lnTo>
                  <a:lnTo>
                    <a:pt x="1164754" y="2933542"/>
                  </a:lnTo>
                  <a:lnTo>
                    <a:pt x="1209217" y="2942649"/>
                  </a:lnTo>
                  <a:lnTo>
                    <a:pt x="1254064" y="2950403"/>
                  </a:lnTo>
                  <a:lnTo>
                    <a:pt x="1299270" y="2956786"/>
                  </a:lnTo>
                  <a:lnTo>
                    <a:pt x="1344807" y="2961777"/>
                  </a:lnTo>
                  <a:lnTo>
                    <a:pt x="1390648" y="2965361"/>
                  </a:lnTo>
                  <a:lnTo>
                    <a:pt x="1436767" y="2967518"/>
                  </a:lnTo>
                  <a:lnTo>
                    <a:pt x="1483135" y="2968230"/>
                  </a:lnTo>
                  <a:lnTo>
                    <a:pt x="1529727" y="2967479"/>
                  </a:lnTo>
                  <a:lnTo>
                    <a:pt x="1576515" y="2965247"/>
                  </a:lnTo>
                  <a:lnTo>
                    <a:pt x="1623473" y="2961515"/>
                  </a:lnTo>
                  <a:lnTo>
                    <a:pt x="1670573" y="2956265"/>
                  </a:lnTo>
                  <a:lnTo>
                    <a:pt x="1717788" y="2949478"/>
                  </a:lnTo>
                  <a:lnTo>
                    <a:pt x="1765092" y="2941138"/>
                  </a:lnTo>
                  <a:lnTo>
                    <a:pt x="1484257" y="1483982"/>
                  </a:lnTo>
                  <a:lnTo>
                    <a:pt x="148425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57679" y="2273652"/>
            <a:ext cx="457834" cy="33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-50" dirty="0">
                <a:solidFill>
                  <a:srgbClr val="FFFFFF"/>
                </a:solidFill>
                <a:latin typeface="Arial"/>
                <a:cs typeface="Arial"/>
              </a:rPr>
              <a:t>Sex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5861" y="601924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8" y="0"/>
                </a:moveTo>
                <a:lnTo>
                  <a:pt x="0" y="0"/>
                </a:lnTo>
                <a:lnTo>
                  <a:pt x="0" y="121158"/>
                </a:lnTo>
                <a:lnTo>
                  <a:pt x="121158" y="121158"/>
                </a:lnTo>
                <a:lnTo>
                  <a:pt x="12115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0136" y="5916676"/>
            <a:ext cx="633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4140" y="601924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7" y="0"/>
                </a:moveTo>
                <a:lnTo>
                  <a:pt x="0" y="0"/>
                </a:lnTo>
                <a:lnTo>
                  <a:pt x="0" y="121158"/>
                </a:lnTo>
                <a:lnTo>
                  <a:pt x="121157" y="121158"/>
                </a:lnTo>
                <a:lnTo>
                  <a:pt x="12115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8414" y="5916676"/>
            <a:ext cx="468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07255" y="398779"/>
            <a:ext cx="3840479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41985" marR="5080" indent="-629920">
              <a:lnSpc>
                <a:spcPct val="98800"/>
              </a:lnSpc>
              <a:spcBef>
                <a:spcPts val="135"/>
              </a:spcBef>
            </a:pPr>
            <a:r>
              <a:rPr sz="2400" dirty="0"/>
              <a:t>Average </a:t>
            </a:r>
            <a:r>
              <a:rPr sz="2400" spc="5" dirty="0"/>
              <a:t>age: </a:t>
            </a:r>
            <a:r>
              <a:rPr sz="2400" spc="-5" dirty="0"/>
              <a:t>32,6 </a:t>
            </a:r>
            <a:r>
              <a:rPr sz="2400" spc="-65" dirty="0"/>
              <a:t>years </a:t>
            </a:r>
            <a:r>
              <a:rPr sz="2400" spc="85" dirty="0"/>
              <a:t>old  </a:t>
            </a:r>
            <a:r>
              <a:rPr sz="2400" spc="-35" dirty="0"/>
              <a:t>Youngest: </a:t>
            </a:r>
            <a:r>
              <a:rPr sz="2400" spc="-5" dirty="0"/>
              <a:t>20 </a:t>
            </a:r>
            <a:r>
              <a:rPr sz="2400" spc="-65" dirty="0"/>
              <a:t>years  </a:t>
            </a:r>
            <a:r>
              <a:rPr sz="2400" spc="35" dirty="0"/>
              <a:t>Oldest: </a:t>
            </a:r>
            <a:r>
              <a:rPr sz="2400" spc="-5" dirty="0"/>
              <a:t>55</a:t>
            </a:r>
            <a:r>
              <a:rPr sz="2400" spc="-60" dirty="0"/>
              <a:t> </a:t>
            </a:r>
            <a:r>
              <a:rPr sz="2400" spc="-65" dirty="0"/>
              <a:t>years</a:t>
            </a:r>
            <a:endParaRPr sz="2400"/>
          </a:p>
        </p:txBody>
      </p:sp>
      <p:grpSp>
        <p:nvGrpSpPr>
          <p:cNvPr id="13" name="object 13"/>
          <p:cNvGrpSpPr/>
          <p:nvPr/>
        </p:nvGrpSpPr>
        <p:grpSpPr>
          <a:xfrm>
            <a:off x="4870703" y="2761488"/>
            <a:ext cx="2761615" cy="2761615"/>
            <a:chOff x="4870703" y="2761488"/>
            <a:chExt cx="2761615" cy="2761615"/>
          </a:xfrm>
        </p:grpSpPr>
        <p:sp>
          <p:nvSpPr>
            <p:cNvPr id="14" name="object 14"/>
            <p:cNvSpPr/>
            <p:nvPr/>
          </p:nvSpPr>
          <p:spPr>
            <a:xfrm>
              <a:off x="6193535" y="2761488"/>
              <a:ext cx="1438656" cy="2307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3535" y="4084320"/>
              <a:ext cx="1112519" cy="13594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0703" y="2761488"/>
              <a:ext cx="1892807" cy="2761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52489" y="2800794"/>
              <a:ext cx="1322705" cy="2192020"/>
            </a:xfrm>
            <a:custGeom>
              <a:avLst/>
              <a:gdLst/>
              <a:ahLst/>
              <a:cxnLst/>
              <a:rect l="l" t="t" r="r" b="b"/>
              <a:pathLst>
                <a:path w="1322704" h="2192020">
                  <a:moveTo>
                    <a:pt x="0" y="0"/>
                  </a:moveTo>
                  <a:lnTo>
                    <a:pt x="0" y="1322133"/>
                  </a:lnTo>
                  <a:lnTo>
                    <a:pt x="996137" y="2191461"/>
                  </a:lnTo>
                  <a:lnTo>
                    <a:pt x="1028536" y="2152876"/>
                  </a:lnTo>
                  <a:lnTo>
                    <a:pt x="1059348" y="2113212"/>
                  </a:lnTo>
                  <a:lnTo>
                    <a:pt x="1088554" y="2072518"/>
                  </a:lnTo>
                  <a:lnTo>
                    <a:pt x="1116135" y="2030843"/>
                  </a:lnTo>
                  <a:lnTo>
                    <a:pt x="1142073" y="1988239"/>
                  </a:lnTo>
                  <a:lnTo>
                    <a:pt x="1166348" y="1944755"/>
                  </a:lnTo>
                  <a:lnTo>
                    <a:pt x="1188941" y="1900441"/>
                  </a:lnTo>
                  <a:lnTo>
                    <a:pt x="1209835" y="1855347"/>
                  </a:lnTo>
                  <a:lnTo>
                    <a:pt x="1229011" y="1809523"/>
                  </a:lnTo>
                  <a:lnTo>
                    <a:pt x="1246449" y="1763019"/>
                  </a:lnTo>
                  <a:lnTo>
                    <a:pt x="1262130" y="1715885"/>
                  </a:lnTo>
                  <a:lnTo>
                    <a:pt x="1276038" y="1668171"/>
                  </a:lnTo>
                  <a:lnTo>
                    <a:pt x="1288151" y="1619927"/>
                  </a:lnTo>
                  <a:lnTo>
                    <a:pt x="1298453" y="1571203"/>
                  </a:lnTo>
                  <a:lnTo>
                    <a:pt x="1306923" y="1522049"/>
                  </a:lnTo>
                  <a:lnTo>
                    <a:pt x="1313544" y="1472515"/>
                  </a:lnTo>
                  <a:lnTo>
                    <a:pt x="1318296" y="1422651"/>
                  </a:lnTo>
                  <a:lnTo>
                    <a:pt x="1321161" y="1372507"/>
                  </a:lnTo>
                  <a:lnTo>
                    <a:pt x="1322120" y="1322133"/>
                  </a:lnTo>
                  <a:lnTo>
                    <a:pt x="1321248" y="1273663"/>
                  </a:lnTo>
                  <a:lnTo>
                    <a:pt x="1318652" y="1225632"/>
                  </a:lnTo>
                  <a:lnTo>
                    <a:pt x="1314362" y="1178071"/>
                  </a:lnTo>
                  <a:lnTo>
                    <a:pt x="1308408" y="1131009"/>
                  </a:lnTo>
                  <a:lnTo>
                    <a:pt x="1300819" y="1084477"/>
                  </a:lnTo>
                  <a:lnTo>
                    <a:pt x="1291626" y="1038503"/>
                  </a:lnTo>
                  <a:lnTo>
                    <a:pt x="1280858" y="993118"/>
                  </a:lnTo>
                  <a:lnTo>
                    <a:pt x="1268545" y="948352"/>
                  </a:lnTo>
                  <a:lnTo>
                    <a:pt x="1254718" y="904235"/>
                  </a:lnTo>
                  <a:lnTo>
                    <a:pt x="1239405" y="860796"/>
                  </a:lnTo>
                  <a:lnTo>
                    <a:pt x="1222637" y="818065"/>
                  </a:lnTo>
                  <a:lnTo>
                    <a:pt x="1204444" y="776073"/>
                  </a:lnTo>
                  <a:lnTo>
                    <a:pt x="1184856" y="734849"/>
                  </a:lnTo>
                  <a:lnTo>
                    <a:pt x="1163902" y="694423"/>
                  </a:lnTo>
                  <a:lnTo>
                    <a:pt x="1141612" y="654825"/>
                  </a:lnTo>
                  <a:lnTo>
                    <a:pt x="1118016" y="616084"/>
                  </a:lnTo>
                  <a:lnTo>
                    <a:pt x="1093145" y="578231"/>
                  </a:lnTo>
                  <a:lnTo>
                    <a:pt x="1067027" y="541296"/>
                  </a:lnTo>
                  <a:lnTo>
                    <a:pt x="1039694" y="505308"/>
                  </a:lnTo>
                  <a:lnTo>
                    <a:pt x="1011174" y="470297"/>
                  </a:lnTo>
                  <a:lnTo>
                    <a:pt x="981497" y="436293"/>
                  </a:lnTo>
                  <a:lnTo>
                    <a:pt x="950694" y="403327"/>
                  </a:lnTo>
                  <a:lnTo>
                    <a:pt x="918795" y="371427"/>
                  </a:lnTo>
                  <a:lnTo>
                    <a:pt x="885828" y="340624"/>
                  </a:lnTo>
                  <a:lnTo>
                    <a:pt x="851825" y="310947"/>
                  </a:lnTo>
                  <a:lnTo>
                    <a:pt x="816814" y="282427"/>
                  </a:lnTo>
                  <a:lnTo>
                    <a:pt x="780827" y="255093"/>
                  </a:lnTo>
                  <a:lnTo>
                    <a:pt x="743892" y="228976"/>
                  </a:lnTo>
                  <a:lnTo>
                    <a:pt x="706039" y="204104"/>
                  </a:lnTo>
                  <a:lnTo>
                    <a:pt x="667299" y="180508"/>
                  </a:lnTo>
                  <a:lnTo>
                    <a:pt x="627701" y="158219"/>
                  </a:lnTo>
                  <a:lnTo>
                    <a:pt x="587275" y="137264"/>
                  </a:lnTo>
                  <a:lnTo>
                    <a:pt x="546052" y="117676"/>
                  </a:lnTo>
                  <a:lnTo>
                    <a:pt x="504060" y="99483"/>
                  </a:lnTo>
                  <a:lnTo>
                    <a:pt x="461330" y="82715"/>
                  </a:lnTo>
                  <a:lnTo>
                    <a:pt x="417892" y="67402"/>
                  </a:lnTo>
                  <a:lnTo>
                    <a:pt x="373775" y="53575"/>
                  </a:lnTo>
                  <a:lnTo>
                    <a:pt x="329009" y="41262"/>
                  </a:lnTo>
                  <a:lnTo>
                    <a:pt x="283625" y="30494"/>
                  </a:lnTo>
                  <a:lnTo>
                    <a:pt x="237652" y="21301"/>
                  </a:lnTo>
                  <a:lnTo>
                    <a:pt x="191120" y="13712"/>
                  </a:lnTo>
                  <a:lnTo>
                    <a:pt x="144059" y="7758"/>
                  </a:lnTo>
                  <a:lnTo>
                    <a:pt x="96499" y="3467"/>
                  </a:lnTo>
                  <a:lnTo>
                    <a:pt x="48469" y="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2489" y="4122927"/>
              <a:ext cx="996315" cy="1242695"/>
            </a:xfrm>
            <a:custGeom>
              <a:avLst/>
              <a:gdLst/>
              <a:ahLst/>
              <a:cxnLst/>
              <a:rect l="l" t="t" r="r" b="b"/>
              <a:pathLst>
                <a:path w="996315" h="1242695">
                  <a:moveTo>
                    <a:pt x="0" y="0"/>
                  </a:moveTo>
                  <a:lnTo>
                    <a:pt x="452196" y="1242390"/>
                  </a:lnTo>
                  <a:lnTo>
                    <a:pt x="500226" y="1223842"/>
                  </a:lnTo>
                  <a:lnTo>
                    <a:pt x="547400" y="1203482"/>
                  </a:lnTo>
                  <a:lnTo>
                    <a:pt x="593669" y="1181344"/>
                  </a:lnTo>
                  <a:lnTo>
                    <a:pt x="638987" y="1157459"/>
                  </a:lnTo>
                  <a:lnTo>
                    <a:pt x="683304" y="1131862"/>
                  </a:lnTo>
                  <a:lnTo>
                    <a:pt x="726575" y="1104584"/>
                  </a:lnTo>
                  <a:lnTo>
                    <a:pt x="768750" y="1075658"/>
                  </a:lnTo>
                  <a:lnTo>
                    <a:pt x="809783" y="1045116"/>
                  </a:lnTo>
                  <a:lnTo>
                    <a:pt x="849625" y="1012993"/>
                  </a:lnTo>
                  <a:lnTo>
                    <a:pt x="888230" y="979319"/>
                  </a:lnTo>
                  <a:lnTo>
                    <a:pt x="925548" y="944129"/>
                  </a:lnTo>
                  <a:lnTo>
                    <a:pt x="961533" y="907454"/>
                  </a:lnTo>
                  <a:lnTo>
                    <a:pt x="996137" y="869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30037" y="2800794"/>
              <a:ext cx="1774647" cy="26445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57926" y="2273652"/>
            <a:ext cx="1387475" cy="33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5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50" spc="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50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50" spc="15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50" spc="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50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50" spc="1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50" spc="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50" spc="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52200" y="5695547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7" y="0"/>
                </a:moveTo>
                <a:lnTo>
                  <a:pt x="0" y="0"/>
                </a:lnTo>
                <a:lnTo>
                  <a:pt x="0" y="121158"/>
                </a:lnTo>
                <a:lnTo>
                  <a:pt x="121157" y="121158"/>
                </a:lnTo>
                <a:lnTo>
                  <a:pt x="121157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2593" y="5695547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8" y="0"/>
                </a:moveTo>
                <a:lnTo>
                  <a:pt x="0" y="0"/>
                </a:lnTo>
                <a:lnTo>
                  <a:pt x="0" y="121158"/>
                </a:lnTo>
                <a:lnTo>
                  <a:pt x="121158" y="121158"/>
                </a:lnTo>
                <a:lnTo>
                  <a:pt x="12115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86868" y="5593588"/>
            <a:ext cx="1151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2199" y="6038293"/>
            <a:ext cx="121157" cy="1211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6474" y="5493004"/>
            <a:ext cx="1114425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200"/>
              </a:lnSpc>
              <a:spcBef>
                <a:spcPts val="100"/>
              </a:spcBef>
            </a:pP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graduated 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91728" y="2761488"/>
            <a:ext cx="3048000" cy="3048000"/>
            <a:chOff x="8491728" y="2761488"/>
            <a:chExt cx="3048000" cy="3048000"/>
          </a:xfrm>
        </p:grpSpPr>
        <p:sp>
          <p:nvSpPr>
            <p:cNvPr id="27" name="object 27"/>
            <p:cNvSpPr/>
            <p:nvPr/>
          </p:nvSpPr>
          <p:spPr>
            <a:xfrm>
              <a:off x="8503920" y="2761488"/>
              <a:ext cx="3035807" cy="3048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91728" y="3956304"/>
              <a:ext cx="1581912" cy="5821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16112" y="2761488"/>
              <a:ext cx="1557527" cy="1581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63216" y="2800794"/>
              <a:ext cx="2919095" cy="2932430"/>
            </a:xfrm>
            <a:custGeom>
              <a:avLst/>
              <a:gdLst/>
              <a:ahLst/>
              <a:cxnLst/>
              <a:rect l="l" t="t" r="r" b="b"/>
              <a:pathLst>
                <a:path w="2919095" h="2932429">
                  <a:moveTo>
                    <a:pt x="1453070" y="0"/>
                  </a:moveTo>
                  <a:lnTo>
                    <a:pt x="1453070" y="1466037"/>
                  </a:lnTo>
                  <a:lnTo>
                    <a:pt x="0" y="1660613"/>
                  </a:lnTo>
                  <a:lnTo>
                    <a:pt x="7270" y="1708867"/>
                  </a:lnTo>
                  <a:lnTo>
                    <a:pt x="16065" y="1756551"/>
                  </a:lnTo>
                  <a:lnTo>
                    <a:pt x="26357" y="1803640"/>
                  </a:lnTo>
                  <a:lnTo>
                    <a:pt x="38119" y="1850112"/>
                  </a:lnTo>
                  <a:lnTo>
                    <a:pt x="51326" y="1895943"/>
                  </a:lnTo>
                  <a:lnTo>
                    <a:pt x="65948" y="1941110"/>
                  </a:lnTo>
                  <a:lnTo>
                    <a:pt x="81960" y="1985587"/>
                  </a:lnTo>
                  <a:lnTo>
                    <a:pt x="99335" y="2029353"/>
                  </a:lnTo>
                  <a:lnTo>
                    <a:pt x="118044" y="2072383"/>
                  </a:lnTo>
                  <a:lnTo>
                    <a:pt x="138063" y="2114654"/>
                  </a:lnTo>
                  <a:lnTo>
                    <a:pt x="159362" y="2156141"/>
                  </a:lnTo>
                  <a:lnTo>
                    <a:pt x="181916" y="2196823"/>
                  </a:lnTo>
                  <a:lnTo>
                    <a:pt x="205697" y="2236673"/>
                  </a:lnTo>
                  <a:lnTo>
                    <a:pt x="230679" y="2275670"/>
                  </a:lnTo>
                  <a:lnTo>
                    <a:pt x="256833" y="2313790"/>
                  </a:lnTo>
                  <a:lnTo>
                    <a:pt x="284135" y="2351008"/>
                  </a:lnTo>
                  <a:lnTo>
                    <a:pt x="312555" y="2387302"/>
                  </a:lnTo>
                  <a:lnTo>
                    <a:pt x="342068" y="2422647"/>
                  </a:lnTo>
                  <a:lnTo>
                    <a:pt x="372645" y="2457020"/>
                  </a:lnTo>
                  <a:lnTo>
                    <a:pt x="404262" y="2490397"/>
                  </a:lnTo>
                  <a:lnTo>
                    <a:pt x="436889" y="2522755"/>
                  </a:lnTo>
                  <a:lnTo>
                    <a:pt x="470500" y="2554069"/>
                  </a:lnTo>
                  <a:lnTo>
                    <a:pt x="505069" y="2584318"/>
                  </a:lnTo>
                  <a:lnTo>
                    <a:pt x="540568" y="2613475"/>
                  </a:lnTo>
                  <a:lnTo>
                    <a:pt x="576970" y="2641519"/>
                  </a:lnTo>
                  <a:lnTo>
                    <a:pt x="614248" y="2668426"/>
                  </a:lnTo>
                  <a:lnTo>
                    <a:pt x="652375" y="2694171"/>
                  </a:lnTo>
                  <a:lnTo>
                    <a:pt x="691325" y="2718731"/>
                  </a:lnTo>
                  <a:lnTo>
                    <a:pt x="731069" y="2742083"/>
                  </a:lnTo>
                  <a:lnTo>
                    <a:pt x="771582" y="2764203"/>
                  </a:lnTo>
                  <a:lnTo>
                    <a:pt x="812836" y="2785067"/>
                  </a:lnTo>
                  <a:lnTo>
                    <a:pt x="854803" y="2804652"/>
                  </a:lnTo>
                  <a:lnTo>
                    <a:pt x="897458" y="2822933"/>
                  </a:lnTo>
                  <a:lnTo>
                    <a:pt x="940773" y="2839888"/>
                  </a:lnTo>
                  <a:lnTo>
                    <a:pt x="984720" y="2855493"/>
                  </a:lnTo>
                  <a:lnTo>
                    <a:pt x="1029274" y="2869723"/>
                  </a:lnTo>
                  <a:lnTo>
                    <a:pt x="1074407" y="2882556"/>
                  </a:lnTo>
                  <a:lnTo>
                    <a:pt x="1120092" y="2893968"/>
                  </a:lnTo>
                  <a:lnTo>
                    <a:pt x="1166301" y="2903935"/>
                  </a:lnTo>
                  <a:lnTo>
                    <a:pt x="1213009" y="2912433"/>
                  </a:lnTo>
                  <a:lnTo>
                    <a:pt x="1260187" y="2919439"/>
                  </a:lnTo>
                  <a:lnTo>
                    <a:pt x="1307810" y="2924930"/>
                  </a:lnTo>
                  <a:lnTo>
                    <a:pt x="1355849" y="2928881"/>
                  </a:lnTo>
                  <a:lnTo>
                    <a:pt x="1404278" y="2931269"/>
                  </a:lnTo>
                  <a:lnTo>
                    <a:pt x="1453070" y="2932070"/>
                  </a:lnTo>
                  <a:lnTo>
                    <a:pt x="1501462" y="2931286"/>
                  </a:lnTo>
                  <a:lnTo>
                    <a:pt x="1549462" y="2928952"/>
                  </a:lnTo>
                  <a:lnTo>
                    <a:pt x="1597045" y="2925090"/>
                  </a:lnTo>
                  <a:lnTo>
                    <a:pt x="1644188" y="2919725"/>
                  </a:lnTo>
                  <a:lnTo>
                    <a:pt x="1690867" y="2912882"/>
                  </a:lnTo>
                  <a:lnTo>
                    <a:pt x="1737057" y="2904584"/>
                  </a:lnTo>
                  <a:lnTo>
                    <a:pt x="1782734" y="2894856"/>
                  </a:lnTo>
                  <a:lnTo>
                    <a:pt x="1827874" y="2883721"/>
                  </a:lnTo>
                  <a:lnTo>
                    <a:pt x="1872453" y="2871205"/>
                  </a:lnTo>
                  <a:lnTo>
                    <a:pt x="1916447" y="2857330"/>
                  </a:lnTo>
                  <a:lnTo>
                    <a:pt x="1959832" y="2842122"/>
                  </a:lnTo>
                  <a:lnTo>
                    <a:pt x="2002583" y="2825604"/>
                  </a:lnTo>
                  <a:lnTo>
                    <a:pt x="2044676" y="2807800"/>
                  </a:lnTo>
                  <a:lnTo>
                    <a:pt x="2086087" y="2788735"/>
                  </a:lnTo>
                  <a:lnTo>
                    <a:pt x="2126793" y="2768433"/>
                  </a:lnTo>
                  <a:lnTo>
                    <a:pt x="2166768" y="2746918"/>
                  </a:lnTo>
                  <a:lnTo>
                    <a:pt x="2205989" y="2724214"/>
                  </a:lnTo>
                  <a:lnTo>
                    <a:pt x="2244432" y="2700345"/>
                  </a:lnTo>
                  <a:lnTo>
                    <a:pt x="2282072" y="2675335"/>
                  </a:lnTo>
                  <a:lnTo>
                    <a:pt x="2318885" y="2649209"/>
                  </a:lnTo>
                  <a:lnTo>
                    <a:pt x="2354848" y="2621991"/>
                  </a:lnTo>
                  <a:lnTo>
                    <a:pt x="2389935" y="2593704"/>
                  </a:lnTo>
                  <a:lnTo>
                    <a:pt x="2424123" y="2564374"/>
                  </a:lnTo>
                  <a:lnTo>
                    <a:pt x="2457388" y="2534023"/>
                  </a:lnTo>
                  <a:lnTo>
                    <a:pt x="2489706" y="2502677"/>
                  </a:lnTo>
                  <a:lnTo>
                    <a:pt x="2521052" y="2470359"/>
                  </a:lnTo>
                  <a:lnTo>
                    <a:pt x="2551402" y="2437094"/>
                  </a:lnTo>
                  <a:lnTo>
                    <a:pt x="2580732" y="2402905"/>
                  </a:lnTo>
                  <a:lnTo>
                    <a:pt x="2609019" y="2367818"/>
                  </a:lnTo>
                  <a:lnTo>
                    <a:pt x="2636237" y="2331855"/>
                  </a:lnTo>
                  <a:lnTo>
                    <a:pt x="2662363" y="2295041"/>
                  </a:lnTo>
                  <a:lnTo>
                    <a:pt x="2687372" y="2257401"/>
                  </a:lnTo>
                  <a:lnTo>
                    <a:pt x="2711241" y="2218958"/>
                  </a:lnTo>
                  <a:lnTo>
                    <a:pt x="2733945" y="2179737"/>
                  </a:lnTo>
                  <a:lnTo>
                    <a:pt x="2755460" y="2139761"/>
                  </a:lnTo>
                  <a:lnTo>
                    <a:pt x="2775761" y="2099056"/>
                  </a:lnTo>
                  <a:lnTo>
                    <a:pt x="2794826" y="2057644"/>
                  </a:lnTo>
                  <a:lnTo>
                    <a:pt x="2812630" y="2015551"/>
                  </a:lnTo>
                  <a:lnTo>
                    <a:pt x="2829147" y="1972799"/>
                  </a:lnTo>
                  <a:lnTo>
                    <a:pt x="2844356" y="1929415"/>
                  </a:lnTo>
                  <a:lnTo>
                    <a:pt x="2858230" y="1885421"/>
                  </a:lnTo>
                  <a:lnTo>
                    <a:pt x="2870746" y="1840841"/>
                  </a:lnTo>
                  <a:lnTo>
                    <a:pt x="2881881" y="1795701"/>
                  </a:lnTo>
                  <a:lnTo>
                    <a:pt x="2891609" y="1750024"/>
                  </a:lnTo>
                  <a:lnTo>
                    <a:pt x="2899907" y="1703834"/>
                  </a:lnTo>
                  <a:lnTo>
                    <a:pt x="2906750" y="1657155"/>
                  </a:lnTo>
                  <a:lnTo>
                    <a:pt x="2912114" y="1610012"/>
                  </a:lnTo>
                  <a:lnTo>
                    <a:pt x="2915976" y="1562428"/>
                  </a:lnTo>
                  <a:lnTo>
                    <a:pt x="2918311" y="1514429"/>
                  </a:lnTo>
                  <a:lnTo>
                    <a:pt x="2919095" y="1466037"/>
                  </a:lnTo>
                  <a:lnTo>
                    <a:pt x="2918311" y="1417645"/>
                  </a:lnTo>
                  <a:lnTo>
                    <a:pt x="2915976" y="1369645"/>
                  </a:lnTo>
                  <a:lnTo>
                    <a:pt x="2912114" y="1322062"/>
                  </a:lnTo>
                  <a:lnTo>
                    <a:pt x="2906750" y="1274918"/>
                  </a:lnTo>
                  <a:lnTo>
                    <a:pt x="2899907" y="1228240"/>
                  </a:lnTo>
                  <a:lnTo>
                    <a:pt x="2891609" y="1182049"/>
                  </a:lnTo>
                  <a:lnTo>
                    <a:pt x="2881881" y="1136372"/>
                  </a:lnTo>
                  <a:lnTo>
                    <a:pt x="2870746" y="1091232"/>
                  </a:lnTo>
                  <a:lnTo>
                    <a:pt x="2858230" y="1046652"/>
                  </a:lnTo>
                  <a:lnTo>
                    <a:pt x="2844356" y="1002658"/>
                  </a:lnTo>
                  <a:lnTo>
                    <a:pt x="2829147" y="959273"/>
                  </a:lnTo>
                  <a:lnTo>
                    <a:pt x="2812630" y="916522"/>
                  </a:lnTo>
                  <a:lnTo>
                    <a:pt x="2794826" y="874429"/>
                  </a:lnTo>
                  <a:lnTo>
                    <a:pt x="2775761" y="833017"/>
                  </a:lnTo>
                  <a:lnTo>
                    <a:pt x="2755460" y="792311"/>
                  </a:lnTo>
                  <a:lnTo>
                    <a:pt x="2733945" y="752336"/>
                  </a:lnTo>
                  <a:lnTo>
                    <a:pt x="2711241" y="713114"/>
                  </a:lnTo>
                  <a:lnTo>
                    <a:pt x="2687372" y="674671"/>
                  </a:lnTo>
                  <a:lnTo>
                    <a:pt x="2662363" y="637031"/>
                  </a:lnTo>
                  <a:lnTo>
                    <a:pt x="2636237" y="600217"/>
                  </a:lnTo>
                  <a:lnTo>
                    <a:pt x="2609019" y="564254"/>
                  </a:lnTo>
                  <a:lnTo>
                    <a:pt x="2580732" y="529166"/>
                  </a:lnTo>
                  <a:lnTo>
                    <a:pt x="2551402" y="494978"/>
                  </a:lnTo>
                  <a:lnTo>
                    <a:pt x="2521052" y="461712"/>
                  </a:lnTo>
                  <a:lnTo>
                    <a:pt x="2489706" y="429394"/>
                  </a:lnTo>
                  <a:lnTo>
                    <a:pt x="2457388" y="398048"/>
                  </a:lnTo>
                  <a:lnTo>
                    <a:pt x="2424123" y="367697"/>
                  </a:lnTo>
                  <a:lnTo>
                    <a:pt x="2389935" y="338367"/>
                  </a:lnTo>
                  <a:lnTo>
                    <a:pt x="2354848" y="310080"/>
                  </a:lnTo>
                  <a:lnTo>
                    <a:pt x="2318885" y="282862"/>
                  </a:lnTo>
                  <a:lnTo>
                    <a:pt x="2282072" y="256735"/>
                  </a:lnTo>
                  <a:lnTo>
                    <a:pt x="2244432" y="231726"/>
                  </a:lnTo>
                  <a:lnTo>
                    <a:pt x="2205989" y="207857"/>
                  </a:lnTo>
                  <a:lnTo>
                    <a:pt x="2166768" y="185153"/>
                  </a:lnTo>
                  <a:lnTo>
                    <a:pt x="2126793" y="163637"/>
                  </a:lnTo>
                  <a:lnTo>
                    <a:pt x="2086087" y="143335"/>
                  </a:lnTo>
                  <a:lnTo>
                    <a:pt x="2044676" y="124270"/>
                  </a:lnTo>
                  <a:lnTo>
                    <a:pt x="2002583" y="106466"/>
                  </a:lnTo>
                  <a:lnTo>
                    <a:pt x="1959832" y="89948"/>
                  </a:lnTo>
                  <a:lnTo>
                    <a:pt x="1916447" y="74740"/>
                  </a:lnTo>
                  <a:lnTo>
                    <a:pt x="1872453" y="60865"/>
                  </a:lnTo>
                  <a:lnTo>
                    <a:pt x="1827874" y="48348"/>
                  </a:lnTo>
                  <a:lnTo>
                    <a:pt x="1782734" y="37214"/>
                  </a:lnTo>
                  <a:lnTo>
                    <a:pt x="1737057" y="27486"/>
                  </a:lnTo>
                  <a:lnTo>
                    <a:pt x="1690867" y="19188"/>
                  </a:lnTo>
                  <a:lnTo>
                    <a:pt x="1644188" y="12344"/>
                  </a:lnTo>
                  <a:lnTo>
                    <a:pt x="1597045" y="6980"/>
                  </a:lnTo>
                  <a:lnTo>
                    <a:pt x="1549462" y="3118"/>
                  </a:lnTo>
                  <a:lnTo>
                    <a:pt x="1501462" y="783"/>
                  </a:lnTo>
                  <a:lnTo>
                    <a:pt x="145307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50305" y="3995191"/>
              <a:ext cx="1466215" cy="466725"/>
            </a:xfrm>
            <a:custGeom>
              <a:avLst/>
              <a:gdLst/>
              <a:ahLst/>
              <a:cxnLst/>
              <a:rect l="l" t="t" r="r" b="b"/>
              <a:pathLst>
                <a:path w="1466215" h="466725">
                  <a:moveTo>
                    <a:pt x="25331" y="0"/>
                  </a:moveTo>
                  <a:lnTo>
                    <a:pt x="16585" y="51375"/>
                  </a:lnTo>
                  <a:lnTo>
                    <a:pt x="9678" y="102973"/>
                  </a:lnTo>
                  <a:lnTo>
                    <a:pt x="4610" y="154743"/>
                  </a:lnTo>
                  <a:lnTo>
                    <a:pt x="1384" y="206636"/>
                  </a:lnTo>
                  <a:lnTo>
                    <a:pt x="0" y="258602"/>
                  </a:lnTo>
                  <a:lnTo>
                    <a:pt x="459" y="310593"/>
                  </a:lnTo>
                  <a:lnTo>
                    <a:pt x="2763" y="362558"/>
                  </a:lnTo>
                  <a:lnTo>
                    <a:pt x="6913" y="414449"/>
                  </a:lnTo>
                  <a:lnTo>
                    <a:pt x="12910" y="466217"/>
                  </a:lnTo>
                  <a:lnTo>
                    <a:pt x="1465981" y="271640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75637" y="2800794"/>
              <a:ext cx="1440815" cy="1466215"/>
            </a:xfrm>
            <a:custGeom>
              <a:avLst/>
              <a:gdLst/>
              <a:ahLst/>
              <a:cxnLst/>
              <a:rect l="l" t="t" r="r" b="b"/>
              <a:pathLst>
                <a:path w="1440815" h="1466214">
                  <a:moveTo>
                    <a:pt x="1440649" y="0"/>
                  </a:moveTo>
                  <a:lnTo>
                    <a:pt x="1391636" y="810"/>
                  </a:lnTo>
                  <a:lnTo>
                    <a:pt x="1342975" y="3224"/>
                  </a:lnTo>
                  <a:lnTo>
                    <a:pt x="1294694" y="7220"/>
                  </a:lnTo>
                  <a:lnTo>
                    <a:pt x="1246821" y="12773"/>
                  </a:lnTo>
                  <a:lnTo>
                    <a:pt x="1199386" y="19861"/>
                  </a:lnTo>
                  <a:lnTo>
                    <a:pt x="1152416" y="28459"/>
                  </a:lnTo>
                  <a:lnTo>
                    <a:pt x="1105939" y="38545"/>
                  </a:lnTo>
                  <a:lnTo>
                    <a:pt x="1059984" y="50094"/>
                  </a:lnTo>
                  <a:lnTo>
                    <a:pt x="1014579" y="63084"/>
                  </a:lnTo>
                  <a:lnTo>
                    <a:pt x="969752" y="77491"/>
                  </a:lnTo>
                  <a:lnTo>
                    <a:pt x="925532" y="93291"/>
                  </a:lnTo>
                  <a:lnTo>
                    <a:pt x="881947" y="110462"/>
                  </a:lnTo>
                  <a:lnTo>
                    <a:pt x="839025" y="128979"/>
                  </a:lnTo>
                  <a:lnTo>
                    <a:pt x="796795" y="148819"/>
                  </a:lnTo>
                  <a:lnTo>
                    <a:pt x="755284" y="169959"/>
                  </a:lnTo>
                  <a:lnTo>
                    <a:pt x="714521" y="192376"/>
                  </a:lnTo>
                  <a:lnTo>
                    <a:pt x="674534" y="216045"/>
                  </a:lnTo>
                  <a:lnTo>
                    <a:pt x="635352" y="240944"/>
                  </a:lnTo>
                  <a:lnTo>
                    <a:pt x="597003" y="267048"/>
                  </a:lnTo>
                  <a:lnTo>
                    <a:pt x="559515" y="294335"/>
                  </a:lnTo>
                  <a:lnTo>
                    <a:pt x="522916" y="322782"/>
                  </a:lnTo>
                  <a:lnTo>
                    <a:pt x="487235" y="352364"/>
                  </a:lnTo>
                  <a:lnTo>
                    <a:pt x="452500" y="383058"/>
                  </a:lnTo>
                  <a:lnTo>
                    <a:pt x="418739" y="414841"/>
                  </a:lnTo>
                  <a:lnTo>
                    <a:pt x="385981" y="447689"/>
                  </a:lnTo>
                  <a:lnTo>
                    <a:pt x="354254" y="481579"/>
                  </a:lnTo>
                  <a:lnTo>
                    <a:pt x="323585" y="516487"/>
                  </a:lnTo>
                  <a:lnTo>
                    <a:pt x="294004" y="552391"/>
                  </a:lnTo>
                  <a:lnTo>
                    <a:pt x="265539" y="589266"/>
                  </a:lnTo>
                  <a:lnTo>
                    <a:pt x="238217" y="627089"/>
                  </a:lnTo>
                  <a:lnTo>
                    <a:pt x="212068" y="665836"/>
                  </a:lnTo>
                  <a:lnTo>
                    <a:pt x="187119" y="705485"/>
                  </a:lnTo>
                  <a:lnTo>
                    <a:pt x="163399" y="746012"/>
                  </a:lnTo>
                  <a:lnTo>
                    <a:pt x="140935" y="787393"/>
                  </a:lnTo>
                  <a:lnTo>
                    <a:pt x="119758" y="829604"/>
                  </a:lnTo>
                  <a:lnTo>
                    <a:pt x="99893" y="872624"/>
                  </a:lnTo>
                  <a:lnTo>
                    <a:pt x="81371" y="916427"/>
                  </a:lnTo>
                  <a:lnTo>
                    <a:pt x="64219" y="960990"/>
                  </a:lnTo>
                  <a:lnTo>
                    <a:pt x="48465" y="1006291"/>
                  </a:lnTo>
                  <a:lnTo>
                    <a:pt x="34138" y="1052306"/>
                  </a:lnTo>
                  <a:lnTo>
                    <a:pt x="21266" y="1099010"/>
                  </a:lnTo>
                  <a:lnTo>
                    <a:pt x="9877" y="1146382"/>
                  </a:lnTo>
                  <a:lnTo>
                    <a:pt x="0" y="1194396"/>
                  </a:lnTo>
                  <a:lnTo>
                    <a:pt x="1440649" y="1466037"/>
                  </a:lnTo>
                  <a:lnTo>
                    <a:pt x="1440649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985808" y="2273652"/>
            <a:ext cx="2058670" cy="33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7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0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FFFFFF"/>
                </a:solidFill>
                <a:latin typeface="Arial"/>
                <a:cs typeface="Arial"/>
              </a:rPr>
              <a:t>Graduation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7701" y="5974272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6006" y="0"/>
                </a:moveTo>
                <a:lnTo>
                  <a:pt x="0" y="0"/>
                </a:lnTo>
                <a:lnTo>
                  <a:pt x="0" y="106013"/>
                </a:lnTo>
                <a:lnTo>
                  <a:pt x="106006" y="106013"/>
                </a:lnTo>
                <a:lnTo>
                  <a:pt x="106006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37701" y="6283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6006" y="0"/>
                </a:moveTo>
                <a:lnTo>
                  <a:pt x="0" y="0"/>
                </a:lnTo>
                <a:lnTo>
                  <a:pt x="0" y="106013"/>
                </a:lnTo>
                <a:lnTo>
                  <a:pt x="106006" y="106013"/>
                </a:lnTo>
                <a:lnTo>
                  <a:pt x="1060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37701" y="6593128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6006" y="0"/>
                </a:moveTo>
                <a:lnTo>
                  <a:pt x="0" y="0"/>
                </a:lnTo>
                <a:lnTo>
                  <a:pt x="0" y="106013"/>
                </a:lnTo>
                <a:lnTo>
                  <a:pt x="106006" y="106013"/>
                </a:lnTo>
                <a:lnTo>
                  <a:pt x="106006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79255" y="5789676"/>
            <a:ext cx="1892300" cy="9525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8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SW-business 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Continued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studies 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looking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3BB1F610-B026-D5B4-2197-B4A7A2B0FB88}"/>
              </a:ext>
            </a:extLst>
          </p:cNvPr>
          <p:cNvSpPr txBox="1"/>
          <p:nvPr/>
        </p:nvSpPr>
        <p:spPr>
          <a:xfrm>
            <a:off x="585306" y="6587719"/>
            <a:ext cx="262411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i="1" spc="35" dirty="0">
                <a:solidFill>
                  <a:schemeClr val="bg1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Data provided by: Margit </a:t>
            </a:r>
            <a:r>
              <a:rPr lang="en-GB" sz="1200" i="1" spc="-55" dirty="0">
                <a:solidFill>
                  <a:srgbClr val="FFFFFF"/>
                </a:solidFill>
                <a:latin typeface="Arial"/>
                <a:cs typeface="Arial"/>
              </a:rPr>
              <a:t>Tennosaar</a:t>
            </a:r>
            <a:endParaRPr lang="en-GB" sz="1200" i="1" spc="35" dirty="0">
              <a:solidFill>
                <a:schemeClr val="bg1"/>
              </a:solidFill>
              <a:uFill>
                <a:solidFill>
                  <a:srgbClr val="FEFFFF"/>
                </a:solidFill>
              </a:u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419" y="279908"/>
            <a:ext cx="7190105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94385" marR="5080" indent="-782320">
              <a:lnSpc>
                <a:spcPts val="4300"/>
              </a:lnSpc>
              <a:spcBef>
                <a:spcPts val="260"/>
              </a:spcBef>
            </a:pPr>
            <a:r>
              <a:rPr sz="3600" spc="-25" dirty="0"/>
              <a:t>Full </a:t>
            </a:r>
            <a:r>
              <a:rPr sz="3600" spc="-95" dirty="0"/>
              <a:t>Stack </a:t>
            </a:r>
            <a:r>
              <a:rPr sz="3600" spc="40" dirty="0"/>
              <a:t>Web Developer </a:t>
            </a:r>
            <a:r>
              <a:rPr sz="3600" spc="55" dirty="0"/>
              <a:t>program  </a:t>
            </a:r>
            <a:r>
              <a:rPr sz="3600" spc="-100" dirty="0"/>
              <a:t>React </a:t>
            </a:r>
            <a:r>
              <a:rPr sz="3600" spc="130" dirty="0"/>
              <a:t>&amp; </a:t>
            </a:r>
            <a:r>
              <a:rPr lang="fi-FI" sz="3600" spc="25" dirty="0"/>
              <a:t>Drupal</a:t>
            </a:r>
            <a:r>
              <a:rPr sz="3600" spc="25" dirty="0"/>
              <a:t> </a:t>
            </a:r>
            <a:r>
              <a:rPr sz="3600" spc="-90" dirty="0"/>
              <a:t>(17</a:t>
            </a:r>
            <a:r>
              <a:rPr sz="3600" spc="-70" dirty="0"/>
              <a:t> </a:t>
            </a:r>
            <a:r>
              <a:rPr sz="3600" spc="-25" dirty="0"/>
              <a:t>months)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452"/>
            <a:ext cx="9124950" cy="210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Programming,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developer,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implementation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library,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3702" y="6338316"/>
            <a:ext cx="6065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u="sng" spc="20" dirty="0">
                <a:solidFill>
                  <a:srgbClr val="FEFFFF"/>
                </a:solidFill>
                <a:uFill>
                  <a:solidFill>
                    <a:srgbClr val="FEFFFF"/>
                  </a:solidFill>
                </a:uFill>
                <a:latin typeface="Arial"/>
                <a:cs typeface="Arial"/>
              </a:rPr>
              <a:t>https://eperusteet.opintopolku.fi/#/en/esitys/6779583/reformi/tutkinnonosat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5631274"/>
            <a:ext cx="11101705" cy="1080135"/>
          </a:xfrm>
          <a:custGeom>
            <a:avLst/>
            <a:gdLst/>
            <a:ahLst/>
            <a:cxnLst/>
            <a:rect l="l" t="t" r="r" b="b"/>
            <a:pathLst>
              <a:path w="11101705" h="1080134">
                <a:moveTo>
                  <a:pt x="11101387" y="0"/>
                </a:moveTo>
                <a:lnTo>
                  <a:pt x="0" y="0"/>
                </a:lnTo>
                <a:lnTo>
                  <a:pt x="0" y="1080000"/>
                </a:lnTo>
                <a:lnTo>
                  <a:pt x="11101387" y="1080000"/>
                </a:lnTo>
                <a:lnTo>
                  <a:pt x="11101387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5800" y="314325"/>
            <a:ext cx="11101705" cy="6205220"/>
            <a:chOff x="685800" y="314325"/>
            <a:chExt cx="11101705" cy="6205220"/>
          </a:xfrm>
        </p:grpSpPr>
        <p:sp>
          <p:nvSpPr>
            <p:cNvPr id="4" name="object 4"/>
            <p:cNvSpPr/>
            <p:nvPr/>
          </p:nvSpPr>
          <p:spPr>
            <a:xfrm>
              <a:off x="685800" y="314325"/>
              <a:ext cx="11101705" cy="5076190"/>
            </a:xfrm>
            <a:custGeom>
              <a:avLst/>
              <a:gdLst/>
              <a:ahLst/>
              <a:cxnLst/>
              <a:rect l="l" t="t" r="r" b="b"/>
              <a:pathLst>
                <a:path w="11101705" h="5076190">
                  <a:moveTo>
                    <a:pt x="11101387" y="0"/>
                  </a:moveTo>
                  <a:lnTo>
                    <a:pt x="0" y="0"/>
                  </a:lnTo>
                  <a:lnTo>
                    <a:pt x="0" y="5075999"/>
                  </a:lnTo>
                  <a:lnTo>
                    <a:pt x="11101387" y="5075999"/>
                  </a:lnTo>
                  <a:lnTo>
                    <a:pt x="11101387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1531" y="652119"/>
              <a:ext cx="10833334" cy="58673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3491" y="796035"/>
            <a:ext cx="2588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181717"/>
                </a:solidFill>
              </a:rPr>
              <a:t>1st </a:t>
            </a:r>
            <a:r>
              <a:rPr sz="2200" spc="55" dirty="0">
                <a:solidFill>
                  <a:srgbClr val="181717"/>
                </a:solidFill>
              </a:rPr>
              <a:t>period </a:t>
            </a:r>
            <a:r>
              <a:rPr sz="2200" spc="-125" dirty="0">
                <a:solidFill>
                  <a:srgbClr val="181717"/>
                </a:solidFill>
              </a:rPr>
              <a:t>– </a:t>
            </a:r>
            <a:r>
              <a:rPr sz="2200" spc="-5" dirty="0">
                <a:solidFill>
                  <a:srgbClr val="181717"/>
                </a:solidFill>
              </a:rPr>
              <a:t>9</a:t>
            </a:r>
            <a:r>
              <a:rPr sz="2200" spc="45" dirty="0">
                <a:solidFill>
                  <a:srgbClr val="181717"/>
                </a:solidFill>
              </a:rPr>
              <a:t> </a:t>
            </a:r>
            <a:r>
              <a:rPr sz="2200" spc="-45" dirty="0">
                <a:solidFill>
                  <a:srgbClr val="181717"/>
                </a:solidFill>
              </a:rPr>
              <a:t>weeks</a:t>
            </a:r>
            <a:endParaRPr sz="2200"/>
          </a:p>
        </p:txBody>
      </p:sp>
      <p:sp>
        <p:nvSpPr>
          <p:cNvPr id="7" name="object 7"/>
          <p:cNvSpPr txBox="1"/>
          <p:nvPr/>
        </p:nvSpPr>
        <p:spPr>
          <a:xfrm>
            <a:off x="986823" y="3554476"/>
            <a:ext cx="2635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solidFill>
                  <a:srgbClr val="181717"/>
                </a:solidFill>
                <a:latin typeface="Arial"/>
                <a:cs typeface="Arial"/>
              </a:rPr>
              <a:t>3rd </a:t>
            </a:r>
            <a:r>
              <a:rPr sz="2200" spc="55" dirty="0">
                <a:solidFill>
                  <a:srgbClr val="181717"/>
                </a:solidFill>
                <a:latin typeface="Arial"/>
                <a:cs typeface="Arial"/>
              </a:rPr>
              <a:t>period </a:t>
            </a:r>
            <a:r>
              <a:rPr sz="2200" spc="-125" dirty="0">
                <a:solidFill>
                  <a:srgbClr val="181717"/>
                </a:solidFill>
                <a:latin typeface="Arial"/>
                <a:cs typeface="Arial"/>
              </a:rPr>
              <a:t>– </a:t>
            </a:r>
            <a:r>
              <a:rPr sz="2200" spc="-5" dirty="0">
                <a:solidFill>
                  <a:srgbClr val="181717"/>
                </a:solidFill>
                <a:latin typeface="Arial"/>
                <a:cs typeface="Arial"/>
              </a:rPr>
              <a:t>9</a:t>
            </a:r>
            <a:r>
              <a:rPr sz="2200" spc="10" dirty="0">
                <a:solidFill>
                  <a:srgbClr val="181717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81717"/>
                </a:solidFill>
                <a:latin typeface="Arial"/>
                <a:cs typeface="Arial"/>
              </a:rPr>
              <a:t>weeks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3315" y="2338323"/>
            <a:ext cx="5752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181717"/>
                </a:solidFill>
                <a:latin typeface="Arial"/>
                <a:cs typeface="Arial"/>
              </a:rPr>
              <a:t>Software </a:t>
            </a:r>
            <a:r>
              <a:rPr sz="2200" spc="35" dirty="0">
                <a:solidFill>
                  <a:srgbClr val="181717"/>
                </a:solidFill>
                <a:latin typeface="Arial"/>
                <a:cs typeface="Arial"/>
              </a:rPr>
              <a:t>Development </a:t>
            </a:r>
            <a:r>
              <a:rPr sz="2200" spc="-45" dirty="0">
                <a:solidFill>
                  <a:srgbClr val="181717"/>
                </a:solidFill>
                <a:latin typeface="Arial"/>
                <a:cs typeface="Arial"/>
              </a:rPr>
              <a:t>Teamwork </a:t>
            </a:r>
            <a:r>
              <a:rPr sz="2200" spc="-5" dirty="0">
                <a:solidFill>
                  <a:srgbClr val="181717"/>
                </a:solidFill>
                <a:latin typeface="Arial"/>
                <a:cs typeface="Arial"/>
              </a:rPr>
              <a:t>1</a:t>
            </a:r>
            <a:r>
              <a:rPr lang="fi-FI" sz="2200" spc="-5" dirty="0">
                <a:solidFill>
                  <a:srgbClr val="181717"/>
                </a:solidFill>
                <a:latin typeface="Arial"/>
                <a:cs typeface="Arial"/>
              </a:rPr>
              <a:t> – 3 </a:t>
            </a:r>
            <a:r>
              <a:rPr lang="fi-FI" sz="2200" spc="-5" dirty="0" err="1">
                <a:solidFill>
                  <a:srgbClr val="181717"/>
                </a:solidFill>
                <a:latin typeface="Arial"/>
                <a:cs typeface="Arial"/>
              </a:rPr>
              <a:t>weeks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7963" y="3981195"/>
            <a:ext cx="4457065" cy="98298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25"/>
              </a:spcBef>
            </a:pPr>
            <a:r>
              <a:rPr sz="2200" spc="35" dirty="0">
                <a:solidFill>
                  <a:srgbClr val="181717"/>
                </a:solidFill>
                <a:latin typeface="Arial"/>
                <a:cs typeface="Arial"/>
              </a:rPr>
              <a:t>4th </a:t>
            </a:r>
            <a:r>
              <a:rPr sz="2200" spc="55" dirty="0">
                <a:solidFill>
                  <a:srgbClr val="181717"/>
                </a:solidFill>
                <a:latin typeface="Arial"/>
                <a:cs typeface="Arial"/>
              </a:rPr>
              <a:t>period </a:t>
            </a:r>
            <a:r>
              <a:rPr sz="2200" spc="-125" dirty="0">
                <a:solidFill>
                  <a:srgbClr val="181717"/>
                </a:solidFill>
                <a:latin typeface="Arial"/>
                <a:cs typeface="Arial"/>
              </a:rPr>
              <a:t>– </a:t>
            </a:r>
            <a:r>
              <a:rPr sz="2200" spc="-5" dirty="0">
                <a:solidFill>
                  <a:srgbClr val="181717"/>
                </a:solidFill>
                <a:latin typeface="Arial"/>
                <a:cs typeface="Arial"/>
              </a:rPr>
              <a:t>9</a:t>
            </a:r>
            <a:r>
              <a:rPr sz="2200" spc="25" dirty="0">
                <a:solidFill>
                  <a:srgbClr val="181717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81717"/>
                </a:solidFill>
                <a:latin typeface="Arial"/>
                <a:cs typeface="Arial"/>
              </a:rPr>
              <a:t>weeks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20" dirty="0">
                <a:solidFill>
                  <a:srgbClr val="181717"/>
                </a:solidFill>
                <a:latin typeface="Arial"/>
                <a:cs typeface="Arial"/>
              </a:rPr>
              <a:t>Software </a:t>
            </a:r>
            <a:r>
              <a:rPr sz="2200" spc="35" dirty="0">
                <a:solidFill>
                  <a:srgbClr val="181717"/>
                </a:solidFill>
                <a:latin typeface="Arial"/>
                <a:cs typeface="Arial"/>
              </a:rPr>
              <a:t>Development </a:t>
            </a:r>
            <a:r>
              <a:rPr sz="2200" spc="-45" dirty="0">
                <a:solidFill>
                  <a:srgbClr val="181717"/>
                </a:solidFill>
                <a:latin typeface="Arial"/>
                <a:cs typeface="Arial"/>
              </a:rPr>
              <a:t>Teamwork</a:t>
            </a:r>
            <a:r>
              <a:rPr sz="2200" spc="-100" dirty="0">
                <a:solidFill>
                  <a:srgbClr val="18171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81717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5631274"/>
            <a:ext cx="11101705" cy="10801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</a:pPr>
            <a:r>
              <a:rPr sz="2200" spc="5" dirty="0">
                <a:solidFill>
                  <a:srgbClr val="181717"/>
                </a:solidFill>
                <a:latin typeface="Arial"/>
                <a:cs typeface="Arial"/>
              </a:rPr>
              <a:t>Internship </a:t>
            </a:r>
            <a:r>
              <a:rPr sz="2200" spc="-125" dirty="0">
                <a:solidFill>
                  <a:srgbClr val="181717"/>
                </a:solidFill>
                <a:latin typeface="Arial"/>
                <a:cs typeface="Arial"/>
              </a:rPr>
              <a:t>– </a:t>
            </a:r>
            <a:r>
              <a:rPr sz="2200" spc="-5" dirty="0">
                <a:solidFill>
                  <a:srgbClr val="181717"/>
                </a:solidFill>
                <a:latin typeface="Arial"/>
                <a:cs typeface="Arial"/>
              </a:rPr>
              <a:t>9-18</a:t>
            </a:r>
            <a:r>
              <a:rPr sz="2200" spc="125" dirty="0">
                <a:solidFill>
                  <a:srgbClr val="181717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81717"/>
                </a:solidFill>
                <a:latin typeface="Arial"/>
                <a:cs typeface="Arial"/>
              </a:rPr>
              <a:t>weeks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3844" y="1076452"/>
            <a:ext cx="27038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0" dirty="0">
                <a:solidFill>
                  <a:srgbClr val="181717"/>
                </a:solidFill>
                <a:latin typeface="Arial"/>
                <a:cs typeface="Arial"/>
              </a:rPr>
              <a:t>2nd </a:t>
            </a:r>
            <a:r>
              <a:rPr sz="2200" spc="55" dirty="0">
                <a:solidFill>
                  <a:srgbClr val="181717"/>
                </a:solidFill>
                <a:latin typeface="Arial"/>
                <a:cs typeface="Arial"/>
              </a:rPr>
              <a:t>period </a:t>
            </a:r>
            <a:r>
              <a:rPr sz="2200" spc="-125" dirty="0">
                <a:solidFill>
                  <a:srgbClr val="181717"/>
                </a:solidFill>
                <a:latin typeface="Arial"/>
                <a:cs typeface="Arial"/>
              </a:rPr>
              <a:t>– </a:t>
            </a:r>
            <a:r>
              <a:rPr sz="2200" spc="-5" dirty="0">
                <a:solidFill>
                  <a:srgbClr val="181717"/>
                </a:solidFill>
                <a:latin typeface="Arial"/>
                <a:cs typeface="Arial"/>
              </a:rPr>
              <a:t>9</a:t>
            </a:r>
            <a:r>
              <a:rPr sz="2200" spc="-25" dirty="0">
                <a:solidFill>
                  <a:srgbClr val="181717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181717"/>
                </a:solidFill>
                <a:latin typeface="Arial"/>
                <a:cs typeface="Arial"/>
              </a:rPr>
              <a:t>weeks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3356</TotalTime>
  <Words>945</Words>
  <Application>Microsoft Macintosh PowerPoint</Application>
  <PresentationFormat>Widescreen</PresentationFormat>
  <Paragraphs>163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BPG Sans GPL&amp;GNU</vt:lpstr>
      <vt:lpstr>Calibri</vt:lpstr>
      <vt:lpstr>Times New Roman</vt:lpstr>
      <vt:lpstr>Office Theme</vt:lpstr>
      <vt:lpstr>Getting started  REACT24K</vt:lpstr>
      <vt:lpstr>Agenda for the first day</vt:lpstr>
      <vt:lpstr>Tutor teacher (PCDP instructor)</vt:lpstr>
      <vt:lpstr>PCDP mandatory meeting</vt:lpstr>
      <vt:lpstr>Program course teachers</vt:lpstr>
      <vt:lpstr>First things first - WiFi</vt:lpstr>
      <vt:lpstr>Average age: 32,6 years old  Youngest: 20 years  Oldest: 55 years</vt:lpstr>
      <vt:lpstr>Full Stack Web Developer program  React &amp; Drupal (17 months)</vt:lpstr>
      <vt:lpstr>1st period – 9 weeks</vt:lpstr>
      <vt:lpstr>Courses</vt:lpstr>
      <vt:lpstr>Courses</vt:lpstr>
      <vt:lpstr>Semesters and timetables</vt:lpstr>
      <vt:lpstr>Holidays</vt:lpstr>
      <vt:lpstr>Study is full time</vt:lpstr>
      <vt:lpstr>First week timetable</vt:lpstr>
      <vt:lpstr>Essential information                                            1/2  </vt:lpstr>
      <vt:lpstr>Essential information                                            2/2  </vt:lpstr>
      <vt:lpstr>Mandatory tools</vt:lpstr>
      <vt:lpstr>PowerPoint Presentation</vt:lpstr>
      <vt:lpstr>Login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 REACT22K</dc:title>
  <cp:lastModifiedBy>Kalwar, Santosh (Nokia - FI/Espoo)</cp:lastModifiedBy>
  <cp:revision>148</cp:revision>
  <dcterms:created xsi:type="dcterms:W3CDTF">2022-07-30T08:53:09Z</dcterms:created>
  <dcterms:modified xsi:type="dcterms:W3CDTF">2024-01-09T04:41:43Z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LastSaved">
    <vt:filetime>2022-07-30T00:00:00Z</vt:filetime>
  </property>
</Properties>
</file>