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8" r:id="rId21"/>
    <p:sldId id="272" r:id="rId22"/>
    <p:sldId id="273" r:id="rId23"/>
    <p:sldId id="274" r:id="rId24"/>
    <p:sldId id="275" r:id="rId25"/>
    <p:sldId id="276" r:id="rId26"/>
    <p:sldId id="277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71B5-6F50-44E8-84F1-08A0441DA64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B277-C354-40E9-B4EE-E64BE3F0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71B5-6F50-44E8-84F1-08A0441DA64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B277-C354-40E9-B4EE-E64BE3F0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1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71B5-6F50-44E8-84F1-08A0441DA64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B277-C354-40E9-B4EE-E64BE3F077B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046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71B5-6F50-44E8-84F1-08A0441DA64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B277-C354-40E9-B4EE-E64BE3F0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6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71B5-6F50-44E8-84F1-08A0441DA64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B277-C354-40E9-B4EE-E64BE3F077B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498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71B5-6F50-44E8-84F1-08A0441DA64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B277-C354-40E9-B4EE-E64BE3F0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58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71B5-6F50-44E8-84F1-08A0441DA64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B277-C354-40E9-B4EE-E64BE3F0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81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71B5-6F50-44E8-84F1-08A0441DA64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B277-C354-40E9-B4EE-E64BE3F0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2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71B5-6F50-44E8-84F1-08A0441DA64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B277-C354-40E9-B4EE-E64BE3F0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2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71B5-6F50-44E8-84F1-08A0441DA64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B277-C354-40E9-B4EE-E64BE3F0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8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71B5-6F50-44E8-84F1-08A0441DA64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B277-C354-40E9-B4EE-E64BE3F0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2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71B5-6F50-44E8-84F1-08A0441DA64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B277-C354-40E9-B4EE-E64BE3F0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4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71B5-6F50-44E8-84F1-08A0441DA64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B277-C354-40E9-B4EE-E64BE3F0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71B5-6F50-44E8-84F1-08A0441DA64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B277-C354-40E9-B4EE-E64BE3F0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2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71B5-6F50-44E8-84F1-08A0441DA64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B277-C354-40E9-B4EE-E64BE3F0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5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71B5-6F50-44E8-84F1-08A0441DA64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B277-C354-40E9-B4EE-E64BE3F0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1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D71B5-6F50-44E8-84F1-08A0441DA642}" type="datetimeFigureOut">
              <a:rPr lang="en-US" smtClean="0"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35B277-C354-40E9-B4EE-E64BE3F07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2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Software: Introduction &amp; The Processor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Harn</a:t>
            </a:r>
          </a:p>
          <a:p>
            <a:r>
              <a:rPr lang="en-US" dirty="0" smtClean="0"/>
              <a:t>University of Central Florida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3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Acronyms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Main Storage (MEM) </a:t>
            </a:r>
            <a:r>
              <a:rPr lang="en-US" dirty="0" smtClean="0"/>
              <a:t>is used to store programs and data.</a:t>
            </a:r>
          </a:p>
          <a:p>
            <a:pPr lvl="1"/>
            <a:r>
              <a:rPr lang="en-US" dirty="0" smtClean="0"/>
              <a:t>Random Access Memory (RAM) is an implementation of main storage.</a:t>
            </a:r>
          </a:p>
          <a:p>
            <a:r>
              <a:rPr lang="en-US" b="1" dirty="0" smtClean="0"/>
              <a:t>Memory Address Register (MAR) </a:t>
            </a:r>
            <a:r>
              <a:rPr lang="en-US" dirty="0" smtClean="0"/>
              <a:t>is a register used to store the address to a specific memory location in Main Storage so that data can be written to/read from that location</a:t>
            </a:r>
          </a:p>
          <a:p>
            <a:r>
              <a:rPr lang="en-US" b="1" dirty="0" smtClean="0"/>
              <a:t>Memory Data Register (MDR) </a:t>
            </a:r>
            <a:r>
              <a:rPr lang="en-US" dirty="0" smtClean="0"/>
              <a:t>is a register used to store data that is being written to/read from the Main Storage</a:t>
            </a:r>
          </a:p>
          <a:p>
            <a:pPr lvl="1"/>
            <a:r>
              <a:rPr lang="en-US" dirty="0" smtClean="0"/>
              <a:t>Data can either be instructions or something simpler (such as an integer)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the Machine </a:t>
            </a:r>
            <a:r>
              <a:rPr lang="en-US" dirty="0" err="1" smtClean="0"/>
              <a:t>Cycke</a:t>
            </a:r>
            <a:endParaRPr lang="en-US" dirty="0" smtClean="0"/>
          </a:p>
          <a:p>
            <a:r>
              <a:rPr lang="en-US" dirty="0" smtClean="0"/>
              <a:t>For the Von-Neumann Machine, there are two steps in the cycle:</a:t>
            </a:r>
          </a:p>
          <a:p>
            <a:pPr lvl="1"/>
            <a:r>
              <a:rPr lang="en-US" dirty="0" smtClean="0"/>
              <a:t>Fetch Step: Instruction is retrieved from memory</a:t>
            </a:r>
          </a:p>
          <a:p>
            <a:pPr lvl="1"/>
            <a:r>
              <a:rPr lang="en-US" dirty="0" smtClean="0"/>
              <a:t>Execution Cycle: Instruction is executed</a:t>
            </a:r>
          </a:p>
          <a:p>
            <a:r>
              <a:rPr lang="en-US" dirty="0" smtClean="0"/>
              <a:t>A simple Hardware Description Language (HDL) will be used in order to understand how this cycle works in VN</a:t>
            </a:r>
          </a:p>
          <a:p>
            <a:pPr lvl="1"/>
            <a:r>
              <a:rPr lang="en-US" dirty="0" smtClean="0"/>
              <a:t>An HDL simply is a language to describe the actions of the processor over time</a:t>
            </a:r>
          </a:p>
          <a:p>
            <a:pPr lvl="1"/>
            <a:r>
              <a:rPr lang="en-US" dirty="0" smtClean="0"/>
              <a:t>The one used for this presentation is intended to be overly intuitive and should require minimal explaining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1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HDL: Data Movement, 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2491535" cy="3880773"/>
          </a:xfrm>
        </p:spPr>
        <p:txBody>
          <a:bodyPr/>
          <a:lstStyle/>
          <a:p>
            <a:r>
              <a:rPr lang="en-US" dirty="0" smtClean="0"/>
              <a:t>Suppose we wish to transfer the contents of the Program Counter into the Memory Address Register.</a:t>
            </a:r>
          </a:p>
          <a:p>
            <a:r>
              <a:rPr lang="en-US" dirty="0" smtClean="0"/>
              <a:t>This transfer of data can be described as such:</a:t>
            </a:r>
          </a:p>
          <a:p>
            <a:pPr marL="336550" indent="-336550">
              <a:spcBef>
                <a:spcPts val="600"/>
              </a:spcBef>
              <a:buClrTx/>
              <a:buSzTx/>
              <a:buFontTx/>
              <a:buNone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sz="2400" dirty="0" smtClean="0">
                <a:solidFill>
                  <a:srgbClr val="0000FF"/>
                </a:solidFill>
              </a:rPr>
              <a:t>	MAR</a:t>
            </a:r>
            <a:r>
              <a:rPr lang="en-US" sz="2400" dirty="0">
                <a:solidFill>
                  <a:srgbClr val="0000FF"/>
                </a:solidFill>
                <a:latin typeface="Wingdings" pitchFamily="-105" charset="2"/>
              </a:rPr>
              <a:t></a:t>
            </a:r>
            <a:r>
              <a:rPr lang="en-US" sz="2400" dirty="0">
                <a:solidFill>
                  <a:srgbClr val="0000FF"/>
                </a:solidFill>
              </a:rPr>
              <a:t>PC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183273" y="4334800"/>
            <a:ext cx="1009650" cy="3032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A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6949911" y="6035012"/>
            <a:ext cx="11652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8115136" y="4631662"/>
            <a:ext cx="1587" cy="1409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6094248" y="3660112"/>
            <a:ext cx="1588" cy="255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395748" y="1844012"/>
            <a:ext cx="1087438" cy="3032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PC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395748" y="2390112"/>
            <a:ext cx="1087438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MAR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395748" y="4334800"/>
            <a:ext cx="1165225" cy="3032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MDR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686011" y="4334800"/>
            <a:ext cx="1320800" cy="3032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OP    ADDRESS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5084598" y="2998125"/>
            <a:ext cx="2098675" cy="850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MEMORY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094248" y="4212562"/>
            <a:ext cx="1588" cy="1222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V="1">
            <a:off x="6094248" y="3842675"/>
            <a:ext cx="1588" cy="3762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6094248" y="2694912"/>
            <a:ext cx="1588" cy="30321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6094248" y="2147225"/>
            <a:ext cx="1588" cy="242887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V="1">
            <a:off x="4230523" y="1959900"/>
            <a:ext cx="1588" cy="23812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4230523" y="1966250"/>
            <a:ext cx="11652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4230523" y="2572675"/>
            <a:ext cx="11652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000461" y="4515775"/>
            <a:ext cx="40163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>
            <a:off x="6272048" y="5044412"/>
            <a:ext cx="1398588" cy="7286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>
              <a:solidFill>
                <a:srgbClr val="000000"/>
              </a:solidFill>
              <a:latin typeface="Times New Roman" pitchFamily="-105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   A L U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>
              <a:solidFill>
                <a:srgbClr val="000000"/>
              </a:solidFill>
              <a:latin typeface="Times New Roman" pitchFamily="-105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  <a:latin typeface="Times New Roman" pitchFamily="-105" charset="0"/>
              </a:rPr>
              <a:t>    </a:t>
            </a: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6716548" y="5063462"/>
            <a:ext cx="233363" cy="3635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 flipH="1">
            <a:off x="6943561" y="5063462"/>
            <a:ext cx="168275" cy="3635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6483186" y="4638012"/>
            <a:ext cx="1587" cy="4254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7415048" y="4638012"/>
            <a:ext cx="1588" cy="4254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29"/>
          <p:cNvSpPr>
            <a:spLocks noChangeArrowheads="1"/>
          </p:cNvSpPr>
          <p:nvPr/>
        </p:nvSpPr>
        <p:spPr bwMode="auto">
          <a:xfrm rot="10800000">
            <a:off x="3458998" y="4898362"/>
            <a:ext cx="1398588" cy="425450"/>
          </a:xfrm>
          <a:prstGeom prst="flowChartManualOperation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>
            <a:off x="3997161" y="4334800"/>
            <a:ext cx="1587" cy="303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3841586" y="4638012"/>
            <a:ext cx="1587" cy="2428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>
            <a:off x="4367048" y="5349212"/>
            <a:ext cx="17463" cy="139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>
            <a:off x="4384511" y="5488912"/>
            <a:ext cx="20208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4152736" y="5306350"/>
            <a:ext cx="4762" cy="3651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4157498" y="5671475"/>
            <a:ext cx="23304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6683211" y="4533237"/>
            <a:ext cx="4841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 flipH="1">
            <a:off x="6578436" y="4533237"/>
            <a:ext cx="1111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3757448" y="4968212"/>
            <a:ext cx="8382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87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Times New Roman" pitchFamily="-105" charset="0"/>
              </a:rPr>
              <a:t>Decoder</a:t>
            </a:r>
          </a:p>
        </p:txBody>
      </p:sp>
      <p:sp>
        <p:nvSpPr>
          <p:cNvPr id="36" name="Line 24"/>
          <p:cNvSpPr>
            <a:spLocks noChangeShapeType="1"/>
          </p:cNvSpPr>
          <p:nvPr/>
        </p:nvSpPr>
        <p:spPr bwMode="auto">
          <a:xfrm>
            <a:off x="6949911" y="5785878"/>
            <a:ext cx="1587" cy="2428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2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HDL: Data Movement, Example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2948735" cy="4596524"/>
          </a:xfrm>
        </p:spPr>
        <p:txBody>
          <a:bodyPr>
            <a:normAutofit/>
          </a:bodyPr>
          <a:lstStyle/>
          <a:p>
            <a:r>
              <a:rPr lang="en-US" dirty="0" smtClean="0"/>
              <a:t>To transfer data from memory to the memory data register, we use the following statement: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MDR</a:t>
            </a:r>
            <a:r>
              <a:rPr lang="en-US" dirty="0">
                <a:solidFill>
                  <a:srgbClr val="0000FF"/>
                </a:solidFill>
                <a:latin typeface="Wingdings" pitchFamily="-105" charset="2"/>
              </a:rPr>
              <a:t></a:t>
            </a:r>
            <a:r>
              <a:rPr lang="en-US" dirty="0">
                <a:solidFill>
                  <a:srgbClr val="0000FF"/>
                </a:solidFill>
              </a:rPr>
              <a:t>MEM[MAR]</a:t>
            </a:r>
          </a:p>
          <a:p>
            <a:r>
              <a:rPr lang="en-US" dirty="0" smtClean="0"/>
              <a:t>The enclosing brackets are used to indicate where in the memory access should be made</a:t>
            </a:r>
          </a:p>
          <a:p>
            <a:r>
              <a:rPr lang="en-US" dirty="0" smtClean="0"/>
              <a:t>For this instruction to be relevant, the memory address register should be set to a meaningful value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562819" y="1930400"/>
            <a:ext cx="1087438" cy="3032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PC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562819" y="2476500"/>
            <a:ext cx="1087438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MAR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819" y="4421188"/>
            <a:ext cx="1165225" cy="3032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MDR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853082" y="4421188"/>
            <a:ext cx="1320800" cy="3032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OP    ADDRESS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219919" y="3073400"/>
            <a:ext cx="2057400" cy="762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MEMORY(MEM)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6261319" y="2781300"/>
            <a:ext cx="1588" cy="303213"/>
          </a:xfrm>
          <a:prstGeom prst="line">
            <a:avLst/>
          </a:prstGeom>
          <a:noFill/>
          <a:ln w="19050">
            <a:solidFill>
              <a:srgbClr val="0000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6261319" y="2233613"/>
            <a:ext cx="1588" cy="2428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4397594" y="2046288"/>
            <a:ext cx="1588" cy="23812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4397594" y="2052638"/>
            <a:ext cx="11652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4397594" y="2659063"/>
            <a:ext cx="11652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>
            <a:off x="5167532" y="4602163"/>
            <a:ext cx="40163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6439119" y="5130800"/>
            <a:ext cx="1398588" cy="7286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>
              <a:solidFill>
                <a:srgbClr val="000000"/>
              </a:solidFill>
              <a:latin typeface="Times New Roman" pitchFamily="-105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   A L U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>
              <a:solidFill>
                <a:srgbClr val="000000"/>
              </a:solidFill>
              <a:latin typeface="Times New Roman" pitchFamily="-105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  <a:latin typeface="Times New Roman" pitchFamily="-105" charset="0"/>
              </a:rPr>
              <a:t>    </a:t>
            </a: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7116982" y="5878513"/>
            <a:ext cx="1587" cy="2428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6883619" y="5149850"/>
            <a:ext cx="233363" cy="3635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H="1">
            <a:off x="7110632" y="5149850"/>
            <a:ext cx="168275" cy="3635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6650257" y="4724400"/>
            <a:ext cx="1587" cy="4254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7582119" y="4724400"/>
            <a:ext cx="1588" cy="4254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23"/>
          <p:cNvSpPr>
            <a:spLocks noChangeArrowheads="1"/>
          </p:cNvSpPr>
          <p:nvPr/>
        </p:nvSpPr>
        <p:spPr bwMode="auto">
          <a:xfrm rot="10800000">
            <a:off x="3626069" y="4984750"/>
            <a:ext cx="1398588" cy="425450"/>
          </a:xfrm>
          <a:prstGeom prst="flowChartManualOperation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164232" y="4421188"/>
            <a:ext cx="1587" cy="303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4008657" y="4724400"/>
            <a:ext cx="1587" cy="2428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4534119" y="5435600"/>
            <a:ext cx="17463" cy="139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4551582" y="5575300"/>
            <a:ext cx="20208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>
            <a:off x="4319807" y="5392738"/>
            <a:ext cx="4762" cy="3651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4324569" y="5757863"/>
            <a:ext cx="23304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6850282" y="4619625"/>
            <a:ext cx="4841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H="1">
            <a:off x="6745507" y="4619625"/>
            <a:ext cx="1111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3924519" y="5054600"/>
            <a:ext cx="8382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87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Times New Roman" pitchFamily="-105" charset="0"/>
              </a:rPr>
              <a:t>Decoder</a:t>
            </a: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7334469" y="4445000"/>
            <a:ext cx="1009650" cy="3032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A</a:t>
            </a: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 flipV="1">
            <a:off x="6286719" y="3600450"/>
            <a:ext cx="1588" cy="774700"/>
          </a:xfrm>
          <a:prstGeom prst="line">
            <a:avLst/>
          </a:prstGeom>
          <a:noFill/>
          <a:ln w="19050">
            <a:solidFill>
              <a:srgbClr val="0000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6286719" y="4064000"/>
            <a:ext cx="1588" cy="381000"/>
          </a:xfrm>
          <a:prstGeom prst="line">
            <a:avLst/>
          </a:prstGeom>
          <a:noFill/>
          <a:ln w="19050">
            <a:solidFill>
              <a:srgbClr val="0000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5219919" y="3454400"/>
            <a:ext cx="2057400" cy="15240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 flipH="1">
            <a:off x="7270969" y="3454400"/>
            <a:ext cx="3937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7353519" y="3225800"/>
            <a:ext cx="12192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MEM[MAR]</a:t>
            </a:r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7116982" y="6140450"/>
            <a:ext cx="1082675" cy="34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8"/>
          <p:cNvSpPr>
            <a:spLocks noChangeShapeType="1"/>
          </p:cNvSpPr>
          <p:nvPr/>
        </p:nvSpPr>
        <p:spPr bwMode="auto">
          <a:xfrm flipV="1">
            <a:off x="8199657" y="4770437"/>
            <a:ext cx="1587" cy="1409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HDL: Data Movement, Example #</a:t>
            </a:r>
            <a:r>
              <a:rPr lang="en-US" dirty="0" smtClean="0"/>
              <a:t>2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transfer direction, which would be from the memory data register to a location in memory, the operands are simply switched: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MEM [MAR] </a:t>
            </a:r>
            <a:r>
              <a:rPr lang="en-US" dirty="0">
                <a:solidFill>
                  <a:srgbClr val="0000FF"/>
                </a:solidFill>
                <a:latin typeface="Wingdings" pitchFamily="-105" charset="2"/>
              </a:rPr>
              <a:t></a:t>
            </a:r>
            <a:r>
              <a:rPr lang="en-US" dirty="0">
                <a:solidFill>
                  <a:srgbClr val="0000FF"/>
                </a:solidFill>
              </a:rPr>
              <a:t>MDR</a:t>
            </a:r>
          </a:p>
          <a:p>
            <a:r>
              <a:rPr lang="en-US" dirty="0" smtClean="0"/>
              <a:t>As with the previous instruction, the memory address register must be set prior to this instruction.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6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HDL: Data Movement, Example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1503"/>
            <a:ext cx="2683403" cy="4840014"/>
          </a:xfrm>
        </p:spPr>
        <p:txBody>
          <a:bodyPr>
            <a:normAutofit/>
          </a:bodyPr>
          <a:lstStyle/>
          <a:p>
            <a:r>
              <a:rPr lang="en-US" dirty="0" smtClean="0"/>
              <a:t>Transferring the contents of the memory data register to the instruction register is simply as follows: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IR</a:t>
            </a:r>
            <a:r>
              <a:rPr lang="en-US" sz="2400" dirty="0">
                <a:solidFill>
                  <a:srgbClr val="0000FF"/>
                </a:solidFill>
                <a:latin typeface="Wingdings" pitchFamily="-105" charset="2"/>
              </a:rPr>
              <a:t></a:t>
            </a:r>
            <a:r>
              <a:rPr lang="en-US" sz="2400" dirty="0">
                <a:solidFill>
                  <a:srgbClr val="0000FF"/>
                </a:solidFill>
              </a:rPr>
              <a:t>MDR</a:t>
            </a:r>
          </a:p>
          <a:p>
            <a:r>
              <a:rPr lang="en-US" dirty="0" smtClean="0"/>
              <a:t>Note that this transfer of data breaks the data into two parts: Operation (OP) and Address</a:t>
            </a:r>
          </a:p>
          <a:p>
            <a:pPr lvl="1"/>
            <a:r>
              <a:rPr lang="en-US" dirty="0" smtClean="0"/>
              <a:t>Fields are accessed with the “.” operator</a:t>
            </a:r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7388225" y="4471988"/>
            <a:ext cx="1009650" cy="3032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A</a:t>
            </a:r>
          </a:p>
        </p:txBody>
      </p:sp>
      <p:sp>
        <p:nvSpPr>
          <p:cNvPr id="69" name="Line 8"/>
          <p:cNvSpPr>
            <a:spLocks noChangeShapeType="1"/>
          </p:cNvSpPr>
          <p:nvPr/>
        </p:nvSpPr>
        <p:spPr bwMode="auto">
          <a:xfrm>
            <a:off x="7154863" y="6172200"/>
            <a:ext cx="11652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9"/>
          <p:cNvSpPr>
            <a:spLocks noChangeShapeType="1"/>
          </p:cNvSpPr>
          <p:nvPr/>
        </p:nvSpPr>
        <p:spPr bwMode="auto">
          <a:xfrm flipV="1">
            <a:off x="8320088" y="4768850"/>
            <a:ext cx="1587" cy="1409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10"/>
          <p:cNvSpPr>
            <a:spLocks noChangeShapeType="1"/>
          </p:cNvSpPr>
          <p:nvPr/>
        </p:nvSpPr>
        <p:spPr bwMode="auto">
          <a:xfrm flipV="1">
            <a:off x="6299200" y="3797300"/>
            <a:ext cx="1588" cy="255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2" name="Rectangle 11"/>
          <p:cNvSpPr>
            <a:spLocks noChangeArrowheads="1"/>
          </p:cNvSpPr>
          <p:nvPr/>
        </p:nvSpPr>
        <p:spPr bwMode="auto">
          <a:xfrm>
            <a:off x="5600700" y="1981200"/>
            <a:ext cx="1087438" cy="30321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PC</a:t>
            </a:r>
          </a:p>
        </p:txBody>
      </p:sp>
      <p:sp>
        <p:nvSpPr>
          <p:cNvPr id="73" name="Rectangle 12"/>
          <p:cNvSpPr>
            <a:spLocks noChangeArrowheads="1"/>
          </p:cNvSpPr>
          <p:nvPr/>
        </p:nvSpPr>
        <p:spPr bwMode="auto">
          <a:xfrm>
            <a:off x="5600700" y="2527300"/>
            <a:ext cx="1087438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MAR</a:t>
            </a:r>
          </a:p>
        </p:txBody>
      </p:sp>
      <p:sp>
        <p:nvSpPr>
          <p:cNvPr id="74" name="Rectangle 13"/>
          <p:cNvSpPr>
            <a:spLocks noChangeArrowheads="1"/>
          </p:cNvSpPr>
          <p:nvPr/>
        </p:nvSpPr>
        <p:spPr bwMode="auto">
          <a:xfrm>
            <a:off x="5600700" y="4471988"/>
            <a:ext cx="1165225" cy="303212"/>
          </a:xfrm>
          <a:prstGeom prst="rect">
            <a:avLst/>
          </a:prstGeom>
          <a:solidFill>
            <a:srgbClr val="FFFFFF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MDR</a:t>
            </a:r>
          </a:p>
        </p:txBody>
      </p:sp>
      <p:sp>
        <p:nvSpPr>
          <p:cNvPr id="75" name="Rectangle 14"/>
          <p:cNvSpPr>
            <a:spLocks noChangeArrowheads="1"/>
          </p:cNvSpPr>
          <p:nvPr/>
        </p:nvSpPr>
        <p:spPr bwMode="auto">
          <a:xfrm>
            <a:off x="3890963" y="4471988"/>
            <a:ext cx="1320800" cy="303212"/>
          </a:xfrm>
          <a:prstGeom prst="rect">
            <a:avLst/>
          </a:prstGeom>
          <a:solidFill>
            <a:srgbClr val="FFFFFF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OP    ADDRESS</a:t>
            </a:r>
          </a:p>
        </p:txBody>
      </p:sp>
      <p:sp>
        <p:nvSpPr>
          <p:cNvPr id="76" name="Rectangle 15"/>
          <p:cNvSpPr>
            <a:spLocks noChangeArrowheads="1"/>
          </p:cNvSpPr>
          <p:nvPr/>
        </p:nvSpPr>
        <p:spPr bwMode="auto">
          <a:xfrm>
            <a:off x="5289550" y="3135313"/>
            <a:ext cx="2098675" cy="850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MEMORY</a:t>
            </a:r>
          </a:p>
        </p:txBody>
      </p:sp>
      <p:sp>
        <p:nvSpPr>
          <p:cNvPr id="77" name="Line 16"/>
          <p:cNvSpPr>
            <a:spLocks noChangeShapeType="1"/>
          </p:cNvSpPr>
          <p:nvPr/>
        </p:nvSpPr>
        <p:spPr bwMode="auto">
          <a:xfrm>
            <a:off x="6299200" y="4349750"/>
            <a:ext cx="1588" cy="1222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" name="Line 17"/>
          <p:cNvSpPr>
            <a:spLocks noChangeShapeType="1"/>
          </p:cNvSpPr>
          <p:nvPr/>
        </p:nvSpPr>
        <p:spPr bwMode="auto">
          <a:xfrm flipV="1">
            <a:off x="6299200" y="3979863"/>
            <a:ext cx="1588" cy="3762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" name="Line 18"/>
          <p:cNvSpPr>
            <a:spLocks noChangeShapeType="1"/>
          </p:cNvSpPr>
          <p:nvPr/>
        </p:nvSpPr>
        <p:spPr bwMode="auto">
          <a:xfrm>
            <a:off x="6299200" y="2832100"/>
            <a:ext cx="1588" cy="30321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" name="Line 19"/>
          <p:cNvSpPr>
            <a:spLocks noChangeShapeType="1"/>
          </p:cNvSpPr>
          <p:nvPr/>
        </p:nvSpPr>
        <p:spPr bwMode="auto">
          <a:xfrm>
            <a:off x="6299200" y="2284413"/>
            <a:ext cx="1588" cy="242887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" name="Line 20"/>
          <p:cNvSpPr>
            <a:spLocks noChangeShapeType="1"/>
          </p:cNvSpPr>
          <p:nvPr/>
        </p:nvSpPr>
        <p:spPr bwMode="auto">
          <a:xfrm flipV="1">
            <a:off x="4435475" y="2097088"/>
            <a:ext cx="1588" cy="23812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" name="Line 21"/>
          <p:cNvSpPr>
            <a:spLocks noChangeShapeType="1"/>
          </p:cNvSpPr>
          <p:nvPr/>
        </p:nvSpPr>
        <p:spPr bwMode="auto">
          <a:xfrm>
            <a:off x="4435475" y="2103438"/>
            <a:ext cx="11652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" name="Line 22"/>
          <p:cNvSpPr>
            <a:spLocks noChangeShapeType="1"/>
          </p:cNvSpPr>
          <p:nvPr/>
        </p:nvSpPr>
        <p:spPr bwMode="auto">
          <a:xfrm>
            <a:off x="4435475" y="2709863"/>
            <a:ext cx="11652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" name="Line 23"/>
          <p:cNvSpPr>
            <a:spLocks noChangeShapeType="1"/>
          </p:cNvSpPr>
          <p:nvPr/>
        </p:nvSpPr>
        <p:spPr bwMode="auto">
          <a:xfrm flipH="1">
            <a:off x="5205413" y="4652963"/>
            <a:ext cx="401637" cy="1587"/>
          </a:xfrm>
          <a:prstGeom prst="line">
            <a:avLst/>
          </a:prstGeom>
          <a:noFill/>
          <a:ln w="19050">
            <a:solidFill>
              <a:srgbClr val="3333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" name="AutoShape 24"/>
          <p:cNvSpPr>
            <a:spLocks noChangeArrowheads="1"/>
          </p:cNvSpPr>
          <p:nvPr/>
        </p:nvSpPr>
        <p:spPr bwMode="auto">
          <a:xfrm>
            <a:off x="6477000" y="5181600"/>
            <a:ext cx="1398588" cy="7286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>
              <a:solidFill>
                <a:srgbClr val="000000"/>
              </a:solidFill>
              <a:latin typeface="Times New Roman" pitchFamily="-105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   A L U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>
              <a:solidFill>
                <a:srgbClr val="000000"/>
              </a:solidFill>
              <a:latin typeface="Times New Roman" pitchFamily="-105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  <a:latin typeface="Times New Roman" pitchFamily="-105" charset="0"/>
              </a:rPr>
              <a:t>    </a:t>
            </a:r>
          </a:p>
        </p:txBody>
      </p:sp>
      <p:sp>
        <p:nvSpPr>
          <p:cNvPr id="86" name="Line 25"/>
          <p:cNvSpPr>
            <a:spLocks noChangeShapeType="1"/>
          </p:cNvSpPr>
          <p:nvPr/>
        </p:nvSpPr>
        <p:spPr bwMode="auto">
          <a:xfrm>
            <a:off x="7154863" y="5929313"/>
            <a:ext cx="1587" cy="2428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Line 26"/>
          <p:cNvSpPr>
            <a:spLocks noChangeShapeType="1"/>
          </p:cNvSpPr>
          <p:nvPr/>
        </p:nvSpPr>
        <p:spPr bwMode="auto">
          <a:xfrm>
            <a:off x="6921500" y="5200650"/>
            <a:ext cx="233363" cy="3635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" name="Line 27"/>
          <p:cNvSpPr>
            <a:spLocks noChangeShapeType="1"/>
          </p:cNvSpPr>
          <p:nvPr/>
        </p:nvSpPr>
        <p:spPr bwMode="auto">
          <a:xfrm flipH="1">
            <a:off x="7148513" y="5200650"/>
            <a:ext cx="168275" cy="3635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" name="Line 28"/>
          <p:cNvSpPr>
            <a:spLocks noChangeShapeType="1"/>
          </p:cNvSpPr>
          <p:nvPr/>
        </p:nvSpPr>
        <p:spPr bwMode="auto">
          <a:xfrm>
            <a:off x="6688138" y="4775200"/>
            <a:ext cx="1587" cy="4254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" name="Line 29"/>
          <p:cNvSpPr>
            <a:spLocks noChangeShapeType="1"/>
          </p:cNvSpPr>
          <p:nvPr/>
        </p:nvSpPr>
        <p:spPr bwMode="auto">
          <a:xfrm>
            <a:off x="7620000" y="4775200"/>
            <a:ext cx="1588" cy="4254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" name="AutoShape 30"/>
          <p:cNvSpPr>
            <a:spLocks noChangeArrowheads="1"/>
          </p:cNvSpPr>
          <p:nvPr/>
        </p:nvSpPr>
        <p:spPr bwMode="auto">
          <a:xfrm rot="10800000">
            <a:off x="3663950" y="5035550"/>
            <a:ext cx="1398588" cy="425450"/>
          </a:xfrm>
          <a:prstGeom prst="flowChartManualOperation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>
            <a:off x="4202113" y="4471988"/>
            <a:ext cx="1587" cy="303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" name="Line 32"/>
          <p:cNvSpPr>
            <a:spLocks noChangeShapeType="1"/>
          </p:cNvSpPr>
          <p:nvPr/>
        </p:nvSpPr>
        <p:spPr bwMode="auto">
          <a:xfrm>
            <a:off x="4046538" y="4775200"/>
            <a:ext cx="1587" cy="2428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" name="Line 33"/>
          <p:cNvSpPr>
            <a:spLocks noChangeShapeType="1"/>
          </p:cNvSpPr>
          <p:nvPr/>
        </p:nvSpPr>
        <p:spPr bwMode="auto">
          <a:xfrm>
            <a:off x="4572000" y="5486400"/>
            <a:ext cx="17463" cy="139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>
            <a:off x="4589463" y="5626100"/>
            <a:ext cx="20208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35"/>
          <p:cNvSpPr>
            <a:spLocks noChangeShapeType="1"/>
          </p:cNvSpPr>
          <p:nvPr/>
        </p:nvSpPr>
        <p:spPr bwMode="auto">
          <a:xfrm>
            <a:off x="4357688" y="5443538"/>
            <a:ext cx="4762" cy="3651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" name="Line 36"/>
          <p:cNvSpPr>
            <a:spLocks noChangeShapeType="1"/>
          </p:cNvSpPr>
          <p:nvPr/>
        </p:nvSpPr>
        <p:spPr bwMode="auto">
          <a:xfrm>
            <a:off x="4362450" y="5808663"/>
            <a:ext cx="23304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" name="Line 37"/>
          <p:cNvSpPr>
            <a:spLocks noChangeShapeType="1"/>
          </p:cNvSpPr>
          <p:nvPr/>
        </p:nvSpPr>
        <p:spPr bwMode="auto">
          <a:xfrm>
            <a:off x="6888163" y="4670425"/>
            <a:ext cx="4841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 flipH="1">
            <a:off x="6783388" y="4670425"/>
            <a:ext cx="1111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" name="Text Box 39"/>
          <p:cNvSpPr txBox="1">
            <a:spLocks noChangeArrowheads="1"/>
          </p:cNvSpPr>
          <p:nvPr/>
        </p:nvSpPr>
        <p:spPr bwMode="auto">
          <a:xfrm>
            <a:off x="3962400" y="5105400"/>
            <a:ext cx="8382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87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Times New Roman" pitchFamily="-105" charset="0"/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36976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HDL: Data Movement, Example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wish to move the Operation portion of the instruction register to the Decoder. This is done by using:</a:t>
            </a:r>
          </a:p>
          <a:p>
            <a:pPr marL="400050" lvl="2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DECODER</a:t>
            </a:r>
            <a:r>
              <a:rPr lang="en-US" sz="2000" dirty="0">
                <a:solidFill>
                  <a:srgbClr val="0000FF"/>
                </a:solidFill>
                <a:latin typeface="Wingdings" pitchFamily="-105" charset="2"/>
              </a:rPr>
              <a:t></a:t>
            </a:r>
            <a:r>
              <a:rPr lang="en-US" sz="2000" dirty="0" smtClean="0">
                <a:solidFill>
                  <a:srgbClr val="0000FF"/>
                </a:solidFill>
              </a:rPr>
              <a:t>IR.OP</a:t>
            </a:r>
            <a:endParaRPr lang="en-US" sz="2000" dirty="0" smtClean="0"/>
          </a:p>
          <a:p>
            <a:r>
              <a:rPr lang="en-US" dirty="0" smtClean="0"/>
              <a:t>The value transferred to the Decoder is used to determine what action the processor should take</a:t>
            </a:r>
          </a:p>
          <a:p>
            <a:r>
              <a:rPr lang="en-US" dirty="0" smtClean="0"/>
              <a:t>If the value in the Decoder is set to a special value (Decoder==00), then it means that the fetch step of the machine cycle should be executed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9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instruction set is the art of the machine that pertains to programming</a:t>
            </a:r>
          </a:p>
          <a:p>
            <a:pPr lvl="1"/>
            <a:r>
              <a:rPr lang="en-US" dirty="0" smtClean="0"/>
              <a:t>Examples include MIPS, ARM, and x86</a:t>
            </a:r>
          </a:p>
          <a:p>
            <a:r>
              <a:rPr lang="en-US" dirty="0" smtClean="0"/>
              <a:t>For the Von-Neumann machine, the decoder uses only two fields, the Operation and the Address</a:t>
            </a:r>
          </a:p>
          <a:p>
            <a:pPr lvl="1"/>
            <a:r>
              <a:rPr lang="en-US" dirty="0" smtClean="0"/>
              <a:t>What the processor should do is determined by the Operation field</a:t>
            </a:r>
          </a:p>
          <a:p>
            <a:pPr lvl="1"/>
            <a:r>
              <a:rPr lang="en-US" dirty="0" smtClean="0"/>
              <a:t>Where the memory should be referenced for the operation is in the Address field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00: Fetch Instruction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7200" y="1600201"/>
            <a:ext cx="4035425" cy="40081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FF"/>
                </a:solidFill>
              </a:rPr>
              <a:t>1.MAR </a:t>
            </a:r>
            <a:r>
              <a:rPr lang="en-US" sz="2800" dirty="0">
                <a:solidFill>
                  <a:srgbClr val="0000FF"/>
                </a:solidFill>
                <a:latin typeface="Wingdings" pitchFamily="-105" charset="2"/>
              </a:rPr>
              <a:t></a:t>
            </a:r>
            <a:r>
              <a:rPr lang="en-US" sz="2800" dirty="0">
                <a:solidFill>
                  <a:srgbClr val="0000FF"/>
                </a:solidFill>
              </a:rPr>
              <a:t>PC</a:t>
            </a:r>
          </a:p>
          <a:p>
            <a:pPr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FF"/>
                </a:solidFill>
              </a:rPr>
              <a:t>2.MDR </a:t>
            </a:r>
            <a:r>
              <a:rPr lang="en-US" sz="2800" dirty="0">
                <a:solidFill>
                  <a:srgbClr val="0000FF"/>
                </a:solidFill>
                <a:latin typeface="Wingdings" pitchFamily="-105" charset="2"/>
              </a:rPr>
              <a:t></a:t>
            </a:r>
            <a:r>
              <a:rPr lang="en-US" sz="2800" dirty="0">
                <a:solidFill>
                  <a:srgbClr val="0000FF"/>
                </a:solidFill>
              </a:rPr>
              <a:t>MEM[MAR]</a:t>
            </a:r>
          </a:p>
          <a:p>
            <a:pPr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FF"/>
                </a:solidFill>
              </a:rPr>
              <a:t>3.IR </a:t>
            </a:r>
            <a:r>
              <a:rPr lang="en-US" sz="2800" dirty="0">
                <a:solidFill>
                  <a:srgbClr val="0000FF"/>
                </a:solidFill>
                <a:latin typeface="Wingdings" pitchFamily="-105" charset="2"/>
              </a:rPr>
              <a:t></a:t>
            </a:r>
            <a:r>
              <a:rPr lang="en-US" sz="2800" dirty="0">
                <a:solidFill>
                  <a:srgbClr val="0000FF"/>
                </a:solidFill>
              </a:rPr>
              <a:t>MDR</a:t>
            </a:r>
          </a:p>
          <a:p>
            <a:pPr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FF"/>
                </a:solidFill>
              </a:rPr>
              <a:t>4.PC </a:t>
            </a:r>
            <a:r>
              <a:rPr lang="en-US" sz="2800" dirty="0">
                <a:solidFill>
                  <a:srgbClr val="0000FF"/>
                </a:solidFill>
                <a:latin typeface="Wingdings" pitchFamily="-105" charset="2"/>
              </a:rPr>
              <a:t></a:t>
            </a:r>
            <a:r>
              <a:rPr lang="en-US" sz="2800" dirty="0">
                <a:solidFill>
                  <a:srgbClr val="0000FF"/>
                </a:solidFill>
              </a:rPr>
              <a:t>PC+1</a:t>
            </a:r>
          </a:p>
          <a:p>
            <a:pPr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0000FF"/>
                </a:solidFill>
              </a:rPr>
              <a:t>5.DECODER </a:t>
            </a:r>
            <a:r>
              <a:rPr lang="en-US" sz="2800" dirty="0">
                <a:solidFill>
                  <a:srgbClr val="0000FF"/>
                </a:solidFill>
                <a:latin typeface="Wingdings" pitchFamily="-105" charset="2"/>
              </a:rPr>
              <a:t></a:t>
            </a:r>
            <a:r>
              <a:rPr lang="en-US" sz="2800" dirty="0">
                <a:solidFill>
                  <a:srgbClr val="0000FF"/>
                </a:solidFill>
              </a:rPr>
              <a:t>IR.OP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649788" y="1600200"/>
            <a:ext cx="4037012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27050" indent="-527050">
              <a:spcBef>
                <a:spcPts val="600"/>
              </a:spcBef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Copy contents of PC into MAR</a:t>
            </a:r>
          </a:p>
          <a:p>
            <a:pPr marL="527050" indent="-527050">
              <a:spcBef>
                <a:spcPts val="600"/>
              </a:spcBef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Load content of memory location into MDR</a:t>
            </a:r>
          </a:p>
          <a:p>
            <a:pPr marL="527050" indent="-527050">
              <a:spcBef>
                <a:spcPts val="600"/>
              </a:spcBef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Copy value stored in MDR to IR</a:t>
            </a:r>
          </a:p>
          <a:p>
            <a:pPr marL="527050" indent="-527050">
              <a:spcBef>
                <a:spcPts val="600"/>
              </a:spcBef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Increment PC </a:t>
            </a:r>
            <a:r>
              <a:rPr lang="en-US" sz="2400" dirty="0" smtClean="0">
                <a:solidFill>
                  <a:srgbClr val="000000"/>
                </a:solidFill>
              </a:rPr>
              <a:t>Register</a:t>
            </a:r>
          </a:p>
          <a:p>
            <a:pPr marL="527050" indent="-527050">
              <a:spcBef>
                <a:spcPts val="600"/>
              </a:spcBef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Set the Decoder to the operation from the IR</a:t>
            </a:r>
            <a:endParaRPr lang="en-US" sz="2400" dirty="0">
              <a:solidFill>
                <a:srgbClr val="000000"/>
              </a:solidFill>
            </a:endParaRPr>
          </a:p>
          <a:p>
            <a:pPr marL="527050" indent="-527050">
              <a:spcBef>
                <a:spcPts val="600"/>
              </a:spcBef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6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01: LOAD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4035425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27050" indent="-527050">
              <a:spcBef>
                <a:spcPts val="700"/>
              </a:spcBef>
              <a:buClr>
                <a:srgbClr val="0000FF"/>
              </a:buClr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800" dirty="0">
                <a:solidFill>
                  <a:srgbClr val="0000FF"/>
                </a:solidFill>
              </a:rPr>
              <a:t>MAR </a:t>
            </a:r>
            <a:r>
              <a:rPr lang="en-US" sz="2800" dirty="0">
                <a:solidFill>
                  <a:srgbClr val="0000FF"/>
                </a:solidFill>
                <a:latin typeface="Wingdings" pitchFamily="-105" charset="2"/>
              </a:rPr>
              <a:t></a:t>
            </a:r>
            <a:r>
              <a:rPr lang="en-US" sz="2800" dirty="0">
                <a:solidFill>
                  <a:srgbClr val="0000FF"/>
                </a:solidFill>
              </a:rPr>
              <a:t>IR.ADDR</a:t>
            </a:r>
          </a:p>
          <a:p>
            <a:pPr marL="527050" indent="-527050">
              <a:spcBef>
                <a:spcPts val="700"/>
              </a:spcBef>
              <a:buClr>
                <a:srgbClr val="0000FF"/>
              </a:buClr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800" dirty="0">
                <a:solidFill>
                  <a:srgbClr val="0000FF"/>
                </a:solidFill>
              </a:rPr>
              <a:t>MDR </a:t>
            </a:r>
            <a:r>
              <a:rPr lang="en-US" sz="2800" dirty="0">
                <a:solidFill>
                  <a:srgbClr val="0000FF"/>
                </a:solidFill>
                <a:latin typeface="Wingdings" pitchFamily="-105" charset="2"/>
              </a:rPr>
              <a:t></a:t>
            </a:r>
            <a:r>
              <a:rPr lang="en-US" sz="2800" dirty="0">
                <a:solidFill>
                  <a:srgbClr val="0000FF"/>
                </a:solidFill>
              </a:rPr>
              <a:t>MEM[MAR]</a:t>
            </a:r>
          </a:p>
          <a:p>
            <a:pPr marL="527050" indent="-527050">
              <a:spcBef>
                <a:spcPts val="700"/>
              </a:spcBef>
              <a:buClr>
                <a:srgbClr val="0000FF"/>
              </a:buClr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800" dirty="0">
                <a:solidFill>
                  <a:srgbClr val="0000FF"/>
                </a:solidFill>
              </a:rPr>
              <a:t>A </a:t>
            </a:r>
            <a:r>
              <a:rPr lang="en-US" sz="2800" dirty="0">
                <a:solidFill>
                  <a:srgbClr val="0000FF"/>
                </a:solidFill>
                <a:latin typeface="Wingdings" pitchFamily="-105" charset="2"/>
              </a:rPr>
              <a:t></a:t>
            </a:r>
            <a:r>
              <a:rPr lang="en-US" sz="2800" dirty="0">
                <a:solidFill>
                  <a:srgbClr val="0000FF"/>
                </a:solidFill>
              </a:rPr>
              <a:t>MDR</a:t>
            </a:r>
          </a:p>
          <a:p>
            <a:pPr marL="527050" indent="-527050">
              <a:spcBef>
                <a:spcPts val="700"/>
              </a:spcBef>
              <a:buClr>
                <a:srgbClr val="0000FF"/>
              </a:buClr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800" dirty="0">
                <a:solidFill>
                  <a:srgbClr val="0000FF"/>
                </a:solidFill>
              </a:rPr>
              <a:t>DECODER </a:t>
            </a:r>
            <a:r>
              <a:rPr lang="en-US" sz="2800" dirty="0">
                <a:solidFill>
                  <a:srgbClr val="0000FF"/>
                </a:solidFill>
                <a:latin typeface="Wingdings" pitchFamily="-105" charset="2"/>
              </a:rPr>
              <a:t></a:t>
            </a:r>
            <a:r>
              <a:rPr lang="en-US" sz="2800" dirty="0">
                <a:solidFill>
                  <a:srgbClr val="0000FF"/>
                </a:solidFill>
              </a:rPr>
              <a:t>00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649788" y="1600200"/>
            <a:ext cx="4037012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27050" indent="-527050">
              <a:lnSpc>
                <a:spcPct val="90000"/>
              </a:lnSpc>
              <a:spcBef>
                <a:spcPts val="700"/>
              </a:spcBef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Copy the IR address value field into MAR</a:t>
            </a:r>
          </a:p>
          <a:p>
            <a:pPr marL="527050" indent="-527050">
              <a:lnSpc>
                <a:spcPct val="90000"/>
              </a:lnSpc>
              <a:spcBef>
                <a:spcPts val="700"/>
              </a:spcBef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Load the content of a memory location into MDR</a:t>
            </a:r>
          </a:p>
          <a:p>
            <a:pPr marL="527050" indent="-527050">
              <a:lnSpc>
                <a:spcPct val="90000"/>
              </a:lnSpc>
              <a:spcBef>
                <a:spcPts val="700"/>
              </a:spcBef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Copy content of MDR into A register</a:t>
            </a:r>
          </a:p>
          <a:p>
            <a:pPr marL="527050" indent="-527050">
              <a:lnSpc>
                <a:spcPct val="90000"/>
              </a:lnSpc>
              <a:spcBef>
                <a:spcPts val="700"/>
              </a:spcBef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Set Decoder to execute </a:t>
            </a:r>
            <a:r>
              <a:rPr lang="en-US" sz="2800" dirty="0" smtClean="0">
                <a:solidFill>
                  <a:srgbClr val="000000"/>
                </a:solidFill>
              </a:rPr>
              <a:t>Fetch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50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Systems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“Systems Software consists of a set of programs that support the operation of a computer system and help the programmer to simplify the programming process and create an environment to run applications software efficiently.”</a:t>
            </a:r>
          </a:p>
          <a:p>
            <a:r>
              <a:rPr lang="en-US" dirty="0" smtClean="0"/>
              <a:t>In layman’s terms: “Systems software are programs that help you write and run programs.”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02: ADD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4035425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27050" indent="-527050">
              <a:spcBef>
                <a:spcPts val="700"/>
              </a:spcBef>
              <a:buClr>
                <a:srgbClr val="0000FF"/>
              </a:buClr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800">
                <a:solidFill>
                  <a:srgbClr val="0000FF"/>
                </a:solidFill>
              </a:rPr>
              <a:t>MAR </a:t>
            </a:r>
            <a:r>
              <a:rPr lang="en-US" sz="2800">
                <a:solidFill>
                  <a:srgbClr val="0000FF"/>
                </a:solidFill>
                <a:latin typeface="Wingdings" pitchFamily="-105" charset="2"/>
              </a:rPr>
              <a:t></a:t>
            </a:r>
            <a:r>
              <a:rPr lang="en-US" sz="2800">
                <a:solidFill>
                  <a:srgbClr val="0000FF"/>
                </a:solidFill>
              </a:rPr>
              <a:t>IR.ADDR </a:t>
            </a:r>
          </a:p>
          <a:p>
            <a:pPr marL="527050" indent="-527050">
              <a:spcBef>
                <a:spcPts val="700"/>
              </a:spcBef>
              <a:buClr>
                <a:srgbClr val="0000FF"/>
              </a:buClr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800">
                <a:solidFill>
                  <a:srgbClr val="0000FF"/>
                </a:solidFill>
              </a:rPr>
              <a:t>MDR </a:t>
            </a:r>
            <a:r>
              <a:rPr lang="en-US" sz="2800">
                <a:solidFill>
                  <a:srgbClr val="0000FF"/>
                </a:solidFill>
                <a:latin typeface="Wingdings" pitchFamily="-105" charset="2"/>
              </a:rPr>
              <a:t></a:t>
            </a:r>
            <a:r>
              <a:rPr lang="en-US" sz="2800">
                <a:solidFill>
                  <a:srgbClr val="0000FF"/>
                </a:solidFill>
              </a:rPr>
              <a:t>MEM[MAR]</a:t>
            </a:r>
          </a:p>
          <a:p>
            <a:pPr marL="527050" indent="-527050">
              <a:spcBef>
                <a:spcPts val="700"/>
              </a:spcBef>
              <a:buClr>
                <a:srgbClr val="0000FF"/>
              </a:buClr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800">
                <a:solidFill>
                  <a:srgbClr val="0000FF"/>
                </a:solidFill>
              </a:rPr>
              <a:t>A </a:t>
            </a:r>
            <a:r>
              <a:rPr lang="en-US" sz="2800">
                <a:solidFill>
                  <a:srgbClr val="0000FF"/>
                </a:solidFill>
                <a:latin typeface="Wingdings" pitchFamily="-105" charset="2"/>
              </a:rPr>
              <a:t></a:t>
            </a:r>
            <a:r>
              <a:rPr lang="en-US" sz="2800">
                <a:solidFill>
                  <a:srgbClr val="0000FF"/>
                </a:solidFill>
              </a:rPr>
              <a:t>A + MDR</a:t>
            </a:r>
          </a:p>
          <a:p>
            <a:pPr marL="527050" indent="-527050">
              <a:spcBef>
                <a:spcPts val="700"/>
              </a:spcBef>
              <a:buClr>
                <a:srgbClr val="0000FF"/>
              </a:buClr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800">
                <a:solidFill>
                  <a:srgbClr val="0000FF"/>
                </a:solidFill>
              </a:rPr>
              <a:t>DECODER </a:t>
            </a:r>
            <a:r>
              <a:rPr lang="en-US" sz="2800">
                <a:solidFill>
                  <a:srgbClr val="0000FF"/>
                </a:solidFill>
                <a:latin typeface="Wingdings" pitchFamily="-105" charset="2"/>
              </a:rPr>
              <a:t></a:t>
            </a:r>
            <a:r>
              <a:rPr lang="en-US" sz="2800">
                <a:solidFill>
                  <a:srgbClr val="0000FF"/>
                </a:solidFill>
              </a:rPr>
              <a:t>00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649788" y="1600200"/>
            <a:ext cx="4037012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27050" indent="-527050">
              <a:spcBef>
                <a:spcPts val="600"/>
              </a:spcBef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Copy the IR address value field into MAR</a:t>
            </a:r>
          </a:p>
          <a:p>
            <a:pPr marL="527050" indent="-527050">
              <a:spcBef>
                <a:spcPts val="600"/>
              </a:spcBef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Load content of memory location to MDR</a:t>
            </a:r>
          </a:p>
          <a:p>
            <a:pPr marL="527050" indent="-527050">
              <a:spcBef>
                <a:spcPts val="600"/>
              </a:spcBef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Add contents of MDR and A register and store result into A</a:t>
            </a:r>
          </a:p>
          <a:p>
            <a:pPr marL="527050" indent="-527050">
              <a:spcBef>
                <a:spcPts val="600"/>
              </a:spcBef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Set Decoder to execute </a:t>
            </a:r>
            <a:r>
              <a:rPr lang="en-US" sz="2400" dirty="0" smtClean="0">
                <a:solidFill>
                  <a:srgbClr val="000000"/>
                </a:solidFill>
              </a:rPr>
              <a:t>Fetch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03: STORE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57200" y="1600200"/>
            <a:ext cx="4035425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27050" indent="-527050">
              <a:spcBef>
                <a:spcPts val="700"/>
              </a:spcBef>
              <a:buClr>
                <a:srgbClr val="0000FF"/>
              </a:buClr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800">
                <a:solidFill>
                  <a:srgbClr val="0000FF"/>
                </a:solidFill>
              </a:rPr>
              <a:t>MAR </a:t>
            </a:r>
            <a:r>
              <a:rPr lang="en-US" sz="2800">
                <a:solidFill>
                  <a:srgbClr val="0000FF"/>
                </a:solidFill>
                <a:latin typeface="Wingdings" pitchFamily="-105" charset="2"/>
              </a:rPr>
              <a:t></a:t>
            </a:r>
            <a:r>
              <a:rPr lang="en-US" sz="2800">
                <a:solidFill>
                  <a:srgbClr val="0000FF"/>
                </a:solidFill>
              </a:rPr>
              <a:t>IR.ADDR</a:t>
            </a:r>
          </a:p>
          <a:p>
            <a:pPr marL="527050" indent="-527050">
              <a:spcBef>
                <a:spcPts val="700"/>
              </a:spcBef>
              <a:buClr>
                <a:srgbClr val="0000FF"/>
              </a:buClr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800">
                <a:solidFill>
                  <a:srgbClr val="0000FF"/>
                </a:solidFill>
              </a:rPr>
              <a:t>MDR </a:t>
            </a:r>
            <a:r>
              <a:rPr lang="en-US" sz="2800">
                <a:solidFill>
                  <a:srgbClr val="0000FF"/>
                </a:solidFill>
                <a:latin typeface="Wingdings" pitchFamily="-105" charset="2"/>
              </a:rPr>
              <a:t></a:t>
            </a:r>
            <a:r>
              <a:rPr lang="en-US" sz="2800">
                <a:solidFill>
                  <a:srgbClr val="0000FF"/>
                </a:solidFill>
              </a:rPr>
              <a:t>A</a:t>
            </a:r>
          </a:p>
          <a:p>
            <a:pPr marL="527050" indent="-527050">
              <a:spcBef>
                <a:spcPts val="700"/>
              </a:spcBef>
              <a:buClr>
                <a:srgbClr val="0000FF"/>
              </a:buClr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800">
                <a:solidFill>
                  <a:srgbClr val="0000FF"/>
                </a:solidFill>
              </a:rPr>
              <a:t>MEM[MAR] </a:t>
            </a:r>
            <a:r>
              <a:rPr lang="en-US" sz="2800">
                <a:solidFill>
                  <a:srgbClr val="0000FF"/>
                </a:solidFill>
                <a:latin typeface="Wingdings" pitchFamily="-105" charset="2"/>
              </a:rPr>
              <a:t></a:t>
            </a:r>
            <a:r>
              <a:rPr lang="en-US" sz="2800">
                <a:solidFill>
                  <a:srgbClr val="0000FF"/>
                </a:solidFill>
              </a:rPr>
              <a:t>MDR</a:t>
            </a:r>
          </a:p>
          <a:p>
            <a:pPr marL="527050" indent="-527050">
              <a:spcBef>
                <a:spcPts val="700"/>
              </a:spcBef>
              <a:buClr>
                <a:srgbClr val="0000FF"/>
              </a:buClr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800">
                <a:solidFill>
                  <a:srgbClr val="0000FF"/>
                </a:solidFill>
              </a:rPr>
              <a:t>DECODER </a:t>
            </a:r>
            <a:r>
              <a:rPr lang="en-US" sz="2800">
                <a:solidFill>
                  <a:srgbClr val="0000FF"/>
                </a:solidFill>
                <a:latin typeface="Wingdings" pitchFamily="-105" charset="2"/>
              </a:rPr>
              <a:t></a:t>
            </a:r>
            <a:r>
              <a:rPr lang="en-US" sz="2800">
                <a:solidFill>
                  <a:srgbClr val="0000FF"/>
                </a:solidFill>
              </a:rPr>
              <a:t>00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649788" y="1600200"/>
            <a:ext cx="4037012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27050" indent="-527050">
              <a:lnSpc>
                <a:spcPct val="90000"/>
              </a:lnSpc>
              <a:spcBef>
                <a:spcPts val="700"/>
              </a:spcBef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Copy the IR address value field into MAR</a:t>
            </a:r>
          </a:p>
          <a:p>
            <a:pPr marL="527050" indent="-527050">
              <a:lnSpc>
                <a:spcPct val="90000"/>
              </a:lnSpc>
              <a:spcBef>
                <a:spcPts val="700"/>
              </a:spcBef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Copy A register contents into MDR</a:t>
            </a:r>
          </a:p>
          <a:p>
            <a:pPr marL="527050" indent="-527050">
              <a:lnSpc>
                <a:spcPct val="90000"/>
              </a:lnSpc>
              <a:spcBef>
                <a:spcPts val="700"/>
              </a:spcBef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Copy content of MDR into a memory location</a:t>
            </a:r>
          </a:p>
          <a:p>
            <a:pPr marL="527050" indent="-527050">
              <a:lnSpc>
                <a:spcPct val="90000"/>
              </a:lnSpc>
              <a:spcBef>
                <a:spcPts val="700"/>
              </a:spcBef>
              <a:buFont typeface="Times New Roman" pitchFamily="-105" charset="0"/>
              <a:buAutoNum type="arabicPeriod"/>
              <a:tabLst>
                <a:tab pos="527050" algn="l"/>
                <a:tab pos="984250" algn="l"/>
                <a:tab pos="1441450" algn="l"/>
                <a:tab pos="1898650" algn="l"/>
                <a:tab pos="2355850" algn="l"/>
                <a:tab pos="2813050" algn="l"/>
                <a:tab pos="3270250" algn="l"/>
                <a:tab pos="3727450" algn="l"/>
                <a:tab pos="4184650" algn="l"/>
                <a:tab pos="4641850" algn="l"/>
                <a:tab pos="5099050" algn="l"/>
                <a:tab pos="5556250" algn="l"/>
                <a:tab pos="6013450" algn="l"/>
                <a:tab pos="6470650" algn="l"/>
                <a:tab pos="6927850" algn="l"/>
                <a:tab pos="7385050" algn="l"/>
                <a:tab pos="7842250" algn="l"/>
                <a:tab pos="8299450" algn="l"/>
                <a:tab pos="8756650" algn="l"/>
                <a:tab pos="9213850" algn="l"/>
                <a:tab pos="967105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Set Decoder to execute F</a:t>
            </a:r>
            <a:r>
              <a:rPr lang="en-US" sz="2800" dirty="0" smtClean="0">
                <a:solidFill>
                  <a:srgbClr val="000000"/>
                </a:solidFill>
              </a:rPr>
              <a:t>etch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3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668520"/>
          </a:xfrm>
        </p:spPr>
        <p:txBody>
          <a:bodyPr/>
          <a:lstStyle/>
          <a:p>
            <a:r>
              <a:rPr lang="en-US" dirty="0" smtClean="0"/>
              <a:t>04: SUB</a:t>
            </a:r>
          </a:p>
          <a:p>
            <a:pPr lvl="1"/>
            <a:r>
              <a:rPr lang="en-US" dirty="0" smtClean="0"/>
              <a:t>Similar to ADD, but it subtracts from the Accumulator instead</a:t>
            </a:r>
          </a:p>
          <a:p>
            <a:r>
              <a:rPr lang="en-US" dirty="0" smtClean="0"/>
              <a:t>05: IN</a:t>
            </a:r>
          </a:p>
          <a:p>
            <a:pPr lvl="1"/>
            <a:r>
              <a:rPr lang="en-US" dirty="0" smtClean="0"/>
              <a:t>Retrieves a value from a specified input device</a:t>
            </a:r>
          </a:p>
          <a:p>
            <a:r>
              <a:rPr lang="en-US" dirty="0" smtClean="0"/>
              <a:t>06: OUT</a:t>
            </a:r>
          </a:p>
          <a:p>
            <a:pPr lvl="1"/>
            <a:r>
              <a:rPr lang="en-US" dirty="0" smtClean="0"/>
              <a:t>Prints out a value to a specified output device</a:t>
            </a:r>
          </a:p>
          <a:p>
            <a:r>
              <a:rPr lang="en-US" dirty="0" smtClean="0"/>
              <a:t>07: HALT</a:t>
            </a:r>
          </a:p>
          <a:p>
            <a:pPr lvl="1"/>
            <a:r>
              <a:rPr lang="en-US" dirty="0" smtClean="0"/>
              <a:t>Stops the execution of the program</a:t>
            </a:r>
          </a:p>
          <a:p>
            <a:r>
              <a:rPr lang="en-US" dirty="0" smtClean="0"/>
              <a:t>08: JMP</a:t>
            </a:r>
          </a:p>
          <a:p>
            <a:pPr lvl="1"/>
            <a:r>
              <a:rPr lang="en-US" dirty="0" smtClean="0"/>
              <a:t>Causes an unconditional branch to a specified address.</a:t>
            </a:r>
          </a:p>
          <a:p>
            <a:r>
              <a:rPr lang="en-US" dirty="0" smtClean="0"/>
              <a:t>09: SKIPZ</a:t>
            </a:r>
          </a:p>
          <a:p>
            <a:pPr lvl="1"/>
            <a:r>
              <a:rPr lang="en-US" dirty="0" smtClean="0"/>
              <a:t>Skips the next instruction if the contents of the Accumulator is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3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SKIPZ: Implementing the condition for the skip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3312584" y="3746500"/>
            <a:ext cx="1588" cy="255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14084" y="2476500"/>
            <a:ext cx="1087438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MAR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401609" y="4421188"/>
            <a:ext cx="1009650" cy="3032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A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614084" y="4421188"/>
            <a:ext cx="1165225" cy="3032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MDR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904347" y="4421188"/>
            <a:ext cx="1320800" cy="3032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OP    ADDRESS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271184" y="3073400"/>
            <a:ext cx="2098675" cy="850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                MEMORY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312584" y="4298950"/>
            <a:ext cx="1588" cy="1222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3312584" y="3929063"/>
            <a:ext cx="1588" cy="3762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312584" y="2781300"/>
            <a:ext cx="1588" cy="30321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312584" y="2233613"/>
            <a:ext cx="1588" cy="2428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1509184" y="2082800"/>
            <a:ext cx="1066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2218797" y="4602163"/>
            <a:ext cx="40163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3490384" y="5130800"/>
            <a:ext cx="1398588" cy="7286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>
              <a:solidFill>
                <a:srgbClr val="000000"/>
              </a:solidFill>
              <a:latin typeface="Times New Roman" pitchFamily="-105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   A L U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>
              <a:solidFill>
                <a:srgbClr val="000000"/>
              </a:solidFill>
              <a:latin typeface="Times New Roman" pitchFamily="-105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  <a:latin typeface="Times New Roman" pitchFamily="-105" charset="0"/>
              </a:rPr>
              <a:t>    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168247" y="6121400"/>
            <a:ext cx="11652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5333472" y="4718050"/>
            <a:ext cx="1587" cy="1409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168247" y="5878513"/>
            <a:ext cx="1587" cy="2428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934884" y="5149850"/>
            <a:ext cx="233363" cy="3635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H="1">
            <a:off x="4161897" y="5149850"/>
            <a:ext cx="168275" cy="3635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701522" y="4724400"/>
            <a:ext cx="1587" cy="4254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4633384" y="4724400"/>
            <a:ext cx="1588" cy="4254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auto">
          <a:xfrm rot="10800000">
            <a:off x="677334" y="4984750"/>
            <a:ext cx="1398588" cy="425450"/>
          </a:xfrm>
          <a:prstGeom prst="flowChartManualOperation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1215497" y="4421188"/>
            <a:ext cx="1587" cy="303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1059922" y="4724400"/>
            <a:ext cx="1587" cy="2428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1661584" y="5511800"/>
            <a:ext cx="20208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1432984" y="5664200"/>
            <a:ext cx="23304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3901547" y="4619625"/>
            <a:ext cx="4841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3796772" y="4619625"/>
            <a:ext cx="1111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975784" y="5054600"/>
            <a:ext cx="8382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87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Times New Roman" pitchFamily="-105" charset="0"/>
              </a:rPr>
              <a:t>Decoder</a:t>
            </a: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V="1">
            <a:off x="1432984" y="5429250"/>
            <a:ext cx="1588" cy="2413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V="1">
            <a:off x="1661584" y="5429250"/>
            <a:ext cx="1588" cy="889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2614084" y="1930400"/>
            <a:ext cx="1087438" cy="3032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PC</a:t>
            </a: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5319184" y="4978400"/>
            <a:ext cx="838200" cy="1588"/>
          </a:xfrm>
          <a:prstGeom prst="line">
            <a:avLst/>
          </a:prstGeom>
          <a:noFill/>
          <a:ln w="9360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AutoShape 37"/>
          <p:cNvSpPr>
            <a:spLocks noChangeArrowheads="1"/>
          </p:cNvSpPr>
          <p:nvPr/>
        </p:nvSpPr>
        <p:spPr bwMode="auto">
          <a:xfrm>
            <a:off x="5852584" y="5283200"/>
            <a:ext cx="1398588" cy="425450"/>
          </a:xfrm>
          <a:prstGeom prst="flowChartManualOperation">
            <a:avLst/>
          </a:prstGeom>
          <a:solidFill>
            <a:srgbClr val="FFFFFF"/>
          </a:solidFill>
          <a:ln w="936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6157384" y="4978400"/>
            <a:ext cx="1588" cy="304800"/>
          </a:xfrm>
          <a:prstGeom prst="line">
            <a:avLst/>
          </a:prstGeom>
          <a:noFill/>
          <a:ln w="9360">
            <a:solidFill>
              <a:srgbClr val="CC33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6614584" y="4521200"/>
            <a:ext cx="304800" cy="336550"/>
          </a:xfrm>
          <a:prstGeom prst="rect">
            <a:avLst/>
          </a:prstGeom>
          <a:noFill/>
          <a:ln w="9360">
            <a:solidFill>
              <a:srgbClr val="CC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C3300"/>
                </a:solidFill>
                <a:latin typeface="Times New Roman" pitchFamily="-105" charset="0"/>
              </a:rPr>
              <a:t>0</a:t>
            </a:r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6766984" y="4902200"/>
            <a:ext cx="1588" cy="381000"/>
          </a:xfrm>
          <a:prstGeom prst="line">
            <a:avLst/>
          </a:prstGeom>
          <a:noFill/>
          <a:ln w="9360">
            <a:solidFill>
              <a:srgbClr val="CC33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6158972" y="5283200"/>
            <a:ext cx="64452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C3300"/>
                </a:solidFill>
                <a:latin typeface="Times New Roman" pitchFamily="-105" charset="0"/>
              </a:rPr>
              <a:t>A = 0</a:t>
            </a: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6309784" y="5969000"/>
            <a:ext cx="609600" cy="336550"/>
          </a:xfrm>
          <a:prstGeom prst="rect">
            <a:avLst/>
          </a:prstGeom>
          <a:noFill/>
          <a:ln w="9360">
            <a:solidFill>
              <a:srgbClr val="CC33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1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CC3300"/>
                </a:solidFill>
                <a:latin typeface="Times New Roman" pitchFamily="-105" charset="0"/>
              </a:rPr>
              <a:t>Z</a:t>
            </a: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6538384" y="5740400"/>
            <a:ext cx="1588" cy="228600"/>
          </a:xfrm>
          <a:prstGeom prst="line">
            <a:avLst/>
          </a:prstGeom>
          <a:noFill/>
          <a:ln w="9360">
            <a:solidFill>
              <a:srgbClr val="CC33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 flipV="1">
            <a:off x="1509184" y="2076450"/>
            <a:ext cx="1588" cy="2298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1509184" y="26162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4633384" y="3606800"/>
            <a:ext cx="255587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pitchFamily="-105" charset="0"/>
              </a:rPr>
              <a:t>Z =Condition Code</a:t>
            </a:r>
          </a:p>
        </p:txBody>
      </p:sp>
      <p:cxnSp>
        <p:nvCxnSpPr>
          <p:cNvPr id="47" name="Straight Arrow Connector 46"/>
          <p:cNvCxnSpPr>
            <a:endCxn id="41" idx="3"/>
          </p:cNvCxnSpPr>
          <p:nvPr/>
        </p:nvCxnSpPr>
        <p:spPr>
          <a:xfrm flipH="1">
            <a:off x="6919384" y="5518150"/>
            <a:ext cx="1121030" cy="61912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89309" y="4871819"/>
            <a:ext cx="131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 is set to 1 if A ==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8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Overview for the VN Machine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3" y="1780464"/>
            <a:ext cx="7914873" cy="3171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b="1" dirty="0" err="1">
                <a:solidFill>
                  <a:srgbClr val="000000"/>
                </a:solidFill>
              </a:rPr>
              <a:t>opcode</a:t>
            </a:r>
            <a:r>
              <a:rPr lang="en-US" b="1" dirty="0">
                <a:solidFill>
                  <a:srgbClr val="000000"/>
                </a:solidFill>
              </a:rPr>
              <a:t>		mnemonic		meaning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b="1" dirty="0">
                <a:solidFill>
                  <a:srgbClr val="000000"/>
                </a:solidFill>
              </a:rPr>
              <a:t>	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b="1" dirty="0">
                <a:solidFill>
                  <a:srgbClr val="000000"/>
                </a:solidFill>
              </a:rPr>
              <a:t>0001		LOAD &lt;x&gt;		A </a:t>
            </a:r>
            <a:r>
              <a:rPr lang="en-US" b="1" dirty="0">
                <a:solidFill>
                  <a:srgbClr val="000000"/>
                </a:solidFill>
                <a:latin typeface="Wingdings" pitchFamily="-105" charset="2"/>
              </a:rPr>
              <a:t>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Mem</a:t>
            </a:r>
            <a:r>
              <a:rPr lang="en-US" b="1" dirty="0">
                <a:solidFill>
                  <a:srgbClr val="000000"/>
                </a:solidFill>
              </a:rPr>
              <a:t>[x]   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b="1" dirty="0">
                <a:solidFill>
                  <a:srgbClr val="000000"/>
                </a:solidFill>
              </a:rPr>
              <a:t>0010	 	ADD &lt;x&gt;		</a:t>
            </a:r>
            <a:r>
              <a:rPr lang="en-US" b="1" dirty="0" smtClean="0">
                <a:solidFill>
                  <a:srgbClr val="000000"/>
                </a:solidFill>
              </a:rPr>
              <a:t>	A </a:t>
            </a:r>
            <a:r>
              <a:rPr lang="en-US" b="1" dirty="0">
                <a:solidFill>
                  <a:srgbClr val="000000"/>
                </a:solidFill>
                <a:latin typeface="Wingdings" pitchFamily="-105" charset="2"/>
              </a:rPr>
              <a:t></a:t>
            </a:r>
            <a:r>
              <a:rPr lang="en-US" b="1" dirty="0">
                <a:solidFill>
                  <a:srgbClr val="000000"/>
                </a:solidFill>
              </a:rPr>
              <a:t> A + </a:t>
            </a:r>
            <a:r>
              <a:rPr lang="en-US" b="1" dirty="0" err="1">
                <a:solidFill>
                  <a:srgbClr val="000000"/>
                </a:solidFill>
              </a:rPr>
              <a:t>Mem</a:t>
            </a:r>
            <a:r>
              <a:rPr lang="en-US" b="1" dirty="0">
                <a:solidFill>
                  <a:srgbClr val="000000"/>
                </a:solidFill>
              </a:rPr>
              <a:t>[x]  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b="1" dirty="0">
                <a:solidFill>
                  <a:srgbClr val="000000"/>
                </a:solidFill>
              </a:rPr>
              <a:t>0011</a:t>
            </a:r>
            <a:r>
              <a:rPr lang="en-US" dirty="0">
                <a:solidFill>
                  <a:srgbClr val="000000"/>
                </a:solidFill>
              </a:rPr>
              <a:t> 		</a:t>
            </a:r>
            <a:r>
              <a:rPr lang="en-US" b="1" dirty="0">
                <a:solidFill>
                  <a:srgbClr val="000000"/>
                </a:solidFill>
              </a:rPr>
              <a:t>STORE &lt;x&gt;		</a:t>
            </a:r>
            <a:r>
              <a:rPr lang="en-US" b="1" dirty="0" err="1">
                <a:solidFill>
                  <a:srgbClr val="000000"/>
                </a:solidFill>
              </a:rPr>
              <a:t>Mem</a:t>
            </a:r>
            <a:r>
              <a:rPr lang="en-US" b="1" dirty="0">
                <a:solidFill>
                  <a:srgbClr val="000000"/>
                </a:solidFill>
              </a:rPr>
              <a:t>[x] </a:t>
            </a:r>
            <a:r>
              <a:rPr lang="en-US" b="1" dirty="0">
                <a:solidFill>
                  <a:srgbClr val="000000"/>
                </a:solidFill>
                <a:latin typeface="Wingdings" pitchFamily="-105" charset="2"/>
              </a:rPr>
              <a:t></a:t>
            </a:r>
            <a:r>
              <a:rPr lang="en-US" b="1" dirty="0">
                <a:solidFill>
                  <a:srgbClr val="000000"/>
                </a:solidFill>
              </a:rPr>
              <a:t> A 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b="1" dirty="0">
                <a:solidFill>
                  <a:srgbClr val="000000"/>
                </a:solidFill>
              </a:rPr>
              <a:t>0100</a:t>
            </a:r>
            <a:r>
              <a:rPr lang="en-US" dirty="0">
                <a:solidFill>
                  <a:srgbClr val="000000"/>
                </a:solidFill>
              </a:rPr>
              <a:t> 		</a:t>
            </a:r>
            <a:r>
              <a:rPr lang="en-US" b="1" dirty="0">
                <a:solidFill>
                  <a:srgbClr val="000000"/>
                </a:solidFill>
              </a:rPr>
              <a:t>SUB &lt;x&gt;		</a:t>
            </a:r>
            <a:r>
              <a:rPr lang="en-US" b="1" dirty="0" smtClean="0">
                <a:solidFill>
                  <a:srgbClr val="000000"/>
                </a:solidFill>
              </a:rPr>
              <a:t>	A </a:t>
            </a:r>
            <a:r>
              <a:rPr lang="en-US" b="1" dirty="0">
                <a:solidFill>
                  <a:srgbClr val="000000"/>
                </a:solidFill>
                <a:latin typeface="Wingdings" pitchFamily="-105" charset="2"/>
              </a:rPr>
              <a:t></a:t>
            </a:r>
            <a:r>
              <a:rPr lang="en-US" b="1" dirty="0">
                <a:solidFill>
                  <a:srgbClr val="000000"/>
                </a:solidFill>
              </a:rPr>
              <a:t> A – </a:t>
            </a:r>
            <a:r>
              <a:rPr lang="en-US" b="1" dirty="0" err="1">
                <a:solidFill>
                  <a:srgbClr val="000000"/>
                </a:solidFill>
              </a:rPr>
              <a:t>Mem</a:t>
            </a:r>
            <a:r>
              <a:rPr lang="en-US" b="1" dirty="0">
                <a:solidFill>
                  <a:srgbClr val="000000"/>
                </a:solidFill>
              </a:rPr>
              <a:t>[x] 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b="1" dirty="0">
                <a:solidFill>
                  <a:srgbClr val="000000"/>
                </a:solidFill>
              </a:rPr>
              <a:t>0101 		IN &lt;Device_#&gt;		A </a:t>
            </a:r>
            <a:r>
              <a:rPr lang="en-US" b="1" dirty="0">
                <a:solidFill>
                  <a:srgbClr val="000000"/>
                </a:solidFill>
                <a:latin typeface="Wingdings" pitchFamily="-105" charset="2"/>
              </a:rPr>
              <a:t></a:t>
            </a:r>
            <a:r>
              <a:rPr lang="en-US" b="1" dirty="0">
                <a:solidFill>
                  <a:srgbClr val="000000"/>
                </a:solidFill>
              </a:rPr>
              <a:t> read from Device  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b="1" dirty="0">
                <a:solidFill>
                  <a:srgbClr val="000000"/>
                </a:solidFill>
              </a:rPr>
              <a:t>0110 		OUT &lt;Device_#&gt;	</a:t>
            </a:r>
            <a:r>
              <a:rPr lang="en-US" b="1" dirty="0" smtClean="0">
                <a:solidFill>
                  <a:srgbClr val="000000"/>
                </a:solidFill>
              </a:rPr>
              <a:t>	A </a:t>
            </a:r>
            <a:r>
              <a:rPr lang="en-US" b="1" dirty="0">
                <a:solidFill>
                  <a:srgbClr val="000000"/>
                </a:solidFill>
                <a:latin typeface="Wingdings" pitchFamily="-105" charset="2"/>
              </a:rPr>
              <a:t></a:t>
            </a:r>
            <a:r>
              <a:rPr lang="en-US" b="1" dirty="0">
                <a:solidFill>
                  <a:srgbClr val="000000"/>
                </a:solidFill>
              </a:rPr>
              <a:t> output to Device 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b="1" dirty="0">
                <a:solidFill>
                  <a:srgbClr val="000000"/>
                </a:solidFill>
              </a:rPr>
              <a:t>0111 		HALT			Stop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b="1" dirty="0" smtClean="0">
                <a:solidFill>
                  <a:srgbClr val="000000"/>
                </a:solidFill>
              </a:rPr>
              <a:t>1000		JMP </a:t>
            </a:r>
            <a:r>
              <a:rPr lang="en-US" b="1" dirty="0">
                <a:solidFill>
                  <a:srgbClr val="000000"/>
                </a:solidFill>
              </a:rPr>
              <a:t>&lt;x&gt;		</a:t>
            </a:r>
            <a:r>
              <a:rPr lang="en-US" b="1" dirty="0" smtClean="0">
                <a:solidFill>
                  <a:srgbClr val="000000"/>
                </a:solidFill>
              </a:rPr>
              <a:t>	PC </a:t>
            </a:r>
            <a:r>
              <a:rPr lang="en-US" b="1" dirty="0">
                <a:solidFill>
                  <a:srgbClr val="000000"/>
                </a:solidFill>
                <a:latin typeface="Wingdings" pitchFamily="-105" charset="2"/>
              </a:rPr>
              <a:t></a:t>
            </a:r>
            <a:r>
              <a:rPr lang="en-US" b="1" dirty="0">
                <a:solidFill>
                  <a:srgbClr val="000000"/>
                </a:solidFill>
              </a:rPr>
              <a:t> x  </a:t>
            </a:r>
            <a:endParaRPr lang="en-US" b="1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b="1" dirty="0" smtClean="0">
                <a:solidFill>
                  <a:srgbClr val="000000"/>
                </a:solidFill>
              </a:rPr>
              <a:t>1001		SKIPZ			If Z = 1, Skip next instruction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80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had an instruction in a high-level programming language such as:</a:t>
            </a:r>
          </a:p>
          <a:p>
            <a:pPr marL="457200" lvl="1" indent="0">
              <a:buNone/>
            </a:pPr>
            <a:r>
              <a:rPr lang="en-US" sz="2400" dirty="0" smtClean="0"/>
              <a:t>C := X  + Y;</a:t>
            </a:r>
          </a:p>
          <a:p>
            <a:r>
              <a:rPr lang="en-US" dirty="0" smtClean="0"/>
              <a:t>To translate this into a list of instructions in the ISA, we must assign memory locations (which may be temporary) to each variable name:</a:t>
            </a:r>
          </a:p>
          <a:p>
            <a:pPr lvl="1"/>
            <a:r>
              <a:rPr lang="en-US" dirty="0" smtClean="0"/>
              <a:t>C: 000</a:t>
            </a:r>
          </a:p>
          <a:p>
            <a:pPr lvl="1"/>
            <a:r>
              <a:rPr lang="en-US" dirty="0" smtClean="0"/>
              <a:t>X: 002</a:t>
            </a:r>
          </a:p>
          <a:p>
            <a:pPr lvl="1"/>
            <a:r>
              <a:rPr lang="en-US" dirty="0" smtClean="0"/>
              <a:t>Y: 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1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4289"/>
            <a:ext cx="8596668" cy="1320800"/>
          </a:xfrm>
        </p:spPr>
        <p:txBody>
          <a:bodyPr/>
          <a:lstStyle/>
          <a:p>
            <a:r>
              <a:rPr lang="en-US" dirty="0"/>
              <a:t>Programming Language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5089"/>
            <a:ext cx="8596668" cy="4407339"/>
          </a:xfrm>
        </p:spPr>
        <p:txBody>
          <a:bodyPr/>
          <a:lstStyle/>
          <a:p>
            <a:r>
              <a:rPr lang="en-US" dirty="0" smtClean="0"/>
              <a:t>With the labels, we can set up the memory with the following values.</a:t>
            </a:r>
          </a:p>
          <a:p>
            <a:r>
              <a:rPr lang="en-US" dirty="0" smtClean="0"/>
              <a:t>After execution, MEM[002] will hold 3000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77334" y="2601310"/>
            <a:ext cx="3101975" cy="36509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Memory		 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000	1245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001	1755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002	0000   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003	Load &lt;000&gt;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004	Add  &lt;001&gt;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005	Store &lt;002&gt;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0" algn="l"/>
                <a:tab pos="457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006	Halt			 	 </a:t>
            </a:r>
          </a:p>
        </p:txBody>
      </p:sp>
    </p:spTree>
    <p:extLst>
      <p:ext uri="{BB962C8B-B14F-4D97-AF65-F5344CB8AC3E}">
        <p14:creationId xmlns:p14="http://schemas.microsoft.com/office/powerpoint/2010/main" val="38295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Assembler: Translating to executable code (binary)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33704" y="1728952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9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>
                <a:solidFill>
                  <a:srgbClr val="000000"/>
                </a:solidFill>
              </a:rPr>
              <a:t> </a:t>
            </a:r>
          </a:p>
          <a:p>
            <a:pPr>
              <a:spcBef>
                <a:spcPts val="9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600">
              <a:solidFill>
                <a:srgbClr val="000000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042229" y="4818227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16292" y="1881352"/>
            <a:ext cx="2676525" cy="1922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-105" charset="0"/>
              </a:rPr>
              <a:t>Assembly Language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-105" charset="0"/>
              </a:rPr>
              <a:t>003 </a:t>
            </a:r>
            <a:r>
              <a:rPr lang="en-US" sz="2400" b="1" dirty="0">
                <a:solidFill>
                  <a:srgbClr val="0000FF"/>
                </a:solidFill>
                <a:latin typeface="Times New Roman" pitchFamily="-105" charset="0"/>
              </a:rPr>
              <a:t>Load &lt;000&gt;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-105" charset="0"/>
              </a:rPr>
              <a:t>004 Add  &lt;001&gt;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-105" charset="0"/>
              </a:rPr>
              <a:t>005 Store &lt;002&gt;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-105" charset="0"/>
              </a:rPr>
              <a:t>006 Halt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43704" y="4624552"/>
            <a:ext cx="4191000" cy="155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pitchFamily="-105" charset="0"/>
              </a:rPr>
              <a:t>003	</a:t>
            </a:r>
            <a:r>
              <a:rPr lang="en-US" sz="2400" b="1">
                <a:solidFill>
                  <a:srgbClr val="0000FF"/>
                </a:solidFill>
                <a:latin typeface="Times New Roman" pitchFamily="-105" charset="0"/>
              </a:rPr>
              <a:t>0001  0000 0000 0000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pitchFamily="-105" charset="0"/>
              </a:rPr>
              <a:t>004	0010  0000 0000 0001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pitchFamily="-105" charset="0"/>
              </a:rPr>
              <a:t>005	0011  0000000000010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pitchFamily="-105" charset="0"/>
              </a:rPr>
              <a:t>006	0111  0000000000000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058104" y="4624552"/>
            <a:ext cx="3124200" cy="1524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058104" y="4167352"/>
            <a:ext cx="12922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0000"/>
                </a:solidFill>
                <a:latin typeface="Times New Roman" pitchFamily="-105" charset="0"/>
              </a:rPr>
              <a:t>In binary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524704" y="1957552"/>
            <a:ext cx="3841750" cy="283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2000" b="1">
                <a:solidFill>
                  <a:srgbClr val="000000"/>
                </a:solidFill>
                <a:latin typeface="Times New Roman" pitchFamily="-105" charset="0"/>
              </a:rPr>
              <a:t>01 </a:t>
            </a:r>
            <a:r>
              <a:rPr lang="en-US" sz="2000" b="1">
                <a:solidFill>
                  <a:srgbClr val="000000"/>
                </a:solidFill>
                <a:latin typeface="Wingdings" pitchFamily="-105" charset="2"/>
              </a:rPr>
              <a:t></a:t>
            </a:r>
            <a:r>
              <a:rPr lang="en-US" sz="2000" b="1">
                <a:solidFill>
                  <a:srgbClr val="000000"/>
                </a:solidFill>
                <a:latin typeface="Times New Roman" pitchFamily="-105" charset="0"/>
              </a:rPr>
              <a:t> LOAD 	 </a:t>
            </a:r>
            <a:r>
              <a:rPr lang="en-US" b="1">
                <a:solidFill>
                  <a:srgbClr val="000000"/>
                </a:solidFill>
              </a:rPr>
              <a:t>06 </a:t>
            </a:r>
            <a:r>
              <a:rPr lang="en-US" b="1">
                <a:solidFill>
                  <a:srgbClr val="000000"/>
                </a:solidFill>
                <a:latin typeface="Wingdings" pitchFamily="-105" charset="2"/>
              </a:rPr>
              <a:t></a:t>
            </a:r>
            <a:r>
              <a:rPr lang="en-US" b="1">
                <a:solidFill>
                  <a:srgbClr val="000000"/>
                </a:solidFill>
              </a:rPr>
              <a:t> OUT</a:t>
            </a:r>
            <a:r>
              <a:rPr lang="en-US" sz="2000" b="1">
                <a:solidFill>
                  <a:srgbClr val="000000"/>
                </a:solidFill>
                <a:latin typeface="Times New Roman" pitchFamily="-105" charset="0"/>
              </a:rPr>
              <a:t> 	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2000" b="1">
                <a:solidFill>
                  <a:srgbClr val="000000"/>
                </a:solidFill>
                <a:latin typeface="Times New Roman" pitchFamily="-105" charset="0"/>
              </a:rPr>
              <a:t>02 </a:t>
            </a:r>
            <a:r>
              <a:rPr lang="en-US" sz="2000" b="1">
                <a:solidFill>
                  <a:srgbClr val="000000"/>
                </a:solidFill>
                <a:latin typeface="Wingdings" pitchFamily="-105" charset="2"/>
              </a:rPr>
              <a:t></a:t>
            </a:r>
            <a:r>
              <a:rPr lang="en-US" sz="2000" b="1">
                <a:solidFill>
                  <a:srgbClr val="000000"/>
                </a:solidFill>
                <a:latin typeface="Times New Roman" pitchFamily="-105" charset="0"/>
              </a:rPr>
              <a:t> ADD	 </a:t>
            </a:r>
            <a:r>
              <a:rPr lang="en-US" b="1">
                <a:solidFill>
                  <a:srgbClr val="000000"/>
                </a:solidFill>
              </a:rPr>
              <a:t>07 </a:t>
            </a:r>
            <a:r>
              <a:rPr lang="en-US" b="1">
                <a:solidFill>
                  <a:srgbClr val="000000"/>
                </a:solidFill>
                <a:latin typeface="Wingdings" pitchFamily="-105" charset="2"/>
              </a:rPr>
              <a:t></a:t>
            </a:r>
            <a:r>
              <a:rPr lang="en-US" b="1">
                <a:solidFill>
                  <a:srgbClr val="000000"/>
                </a:solidFill>
              </a:rPr>
              <a:t> HALT</a:t>
            </a:r>
            <a:r>
              <a:rPr lang="en-US" sz="2000" b="1">
                <a:solidFill>
                  <a:srgbClr val="000000"/>
                </a:solidFill>
                <a:latin typeface="Times New Roman" pitchFamily="-105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2000" b="1">
                <a:solidFill>
                  <a:srgbClr val="000000"/>
                </a:solidFill>
                <a:latin typeface="Times New Roman" pitchFamily="-105" charset="0"/>
              </a:rPr>
              <a:t>03</a:t>
            </a:r>
            <a:r>
              <a:rPr lang="en-US" sz="2000">
                <a:solidFill>
                  <a:srgbClr val="000000"/>
                </a:solidFill>
                <a:latin typeface="Times New Roman" pitchFamily="-105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Wingdings" pitchFamily="-105" charset="2"/>
              </a:rPr>
              <a:t></a:t>
            </a:r>
            <a:r>
              <a:rPr lang="en-US" sz="2000">
                <a:solidFill>
                  <a:srgbClr val="000000"/>
                </a:solidFill>
                <a:latin typeface="Times New Roman" pitchFamily="-105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pitchFamily="-105" charset="0"/>
              </a:rPr>
              <a:t>STORE	 </a:t>
            </a:r>
            <a:r>
              <a:rPr lang="en-US" b="1">
                <a:solidFill>
                  <a:srgbClr val="000000"/>
                </a:solidFill>
              </a:rPr>
              <a:t>08 </a:t>
            </a:r>
            <a:r>
              <a:rPr lang="en-US" b="1">
                <a:solidFill>
                  <a:srgbClr val="000000"/>
                </a:solidFill>
                <a:latin typeface="Wingdings" pitchFamily="-105" charset="2"/>
              </a:rPr>
              <a:t></a:t>
            </a:r>
            <a:r>
              <a:rPr lang="en-US" b="1">
                <a:solidFill>
                  <a:srgbClr val="000000"/>
                </a:solidFill>
              </a:rPr>
              <a:t> JMP</a:t>
            </a:r>
            <a:r>
              <a:rPr lang="en-US" sz="2000">
                <a:solidFill>
                  <a:srgbClr val="000000"/>
                </a:solidFill>
                <a:latin typeface="Times New Roman" pitchFamily="-105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2000" b="1">
                <a:solidFill>
                  <a:srgbClr val="000000"/>
                </a:solidFill>
                <a:latin typeface="Times New Roman" pitchFamily="-105" charset="0"/>
              </a:rPr>
              <a:t>04</a:t>
            </a:r>
            <a:r>
              <a:rPr lang="en-US" sz="2000">
                <a:solidFill>
                  <a:srgbClr val="000000"/>
                </a:solidFill>
                <a:latin typeface="Times New Roman" pitchFamily="-105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Wingdings" pitchFamily="-105" charset="2"/>
              </a:rPr>
              <a:t></a:t>
            </a:r>
            <a:r>
              <a:rPr lang="en-US" sz="2000">
                <a:solidFill>
                  <a:srgbClr val="000000"/>
                </a:solidFill>
                <a:latin typeface="Times New Roman" pitchFamily="-105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pitchFamily="-105" charset="0"/>
              </a:rPr>
              <a:t>SUB	 </a:t>
            </a:r>
            <a:r>
              <a:rPr lang="en-US" b="1">
                <a:solidFill>
                  <a:srgbClr val="000000"/>
                </a:solidFill>
              </a:rPr>
              <a:t>09 </a:t>
            </a:r>
            <a:r>
              <a:rPr lang="en-US" b="1">
                <a:solidFill>
                  <a:srgbClr val="000000"/>
                </a:solidFill>
                <a:latin typeface="Wingdings" pitchFamily="-105" charset="2"/>
              </a:rPr>
              <a:t></a:t>
            </a:r>
            <a:r>
              <a:rPr lang="en-US" b="1">
                <a:solidFill>
                  <a:srgbClr val="000000"/>
                </a:solidFill>
              </a:rPr>
              <a:t> SKIPZ</a:t>
            </a:r>
            <a:r>
              <a:rPr lang="en-US" sz="2000" b="1">
                <a:solidFill>
                  <a:srgbClr val="000000"/>
                </a:solidFill>
                <a:latin typeface="Times New Roman" pitchFamily="-105" charset="0"/>
              </a:rPr>
              <a:t> 	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2000" b="1">
                <a:solidFill>
                  <a:srgbClr val="000000"/>
                </a:solidFill>
                <a:latin typeface="Times New Roman" pitchFamily="-105" charset="0"/>
              </a:rPr>
              <a:t>05 </a:t>
            </a:r>
            <a:r>
              <a:rPr lang="en-US" sz="2000" b="1">
                <a:solidFill>
                  <a:srgbClr val="000000"/>
                </a:solidFill>
                <a:latin typeface="Wingdings" pitchFamily="-105" charset="2"/>
              </a:rPr>
              <a:t></a:t>
            </a:r>
            <a:r>
              <a:rPr lang="en-US" sz="2000" b="1">
                <a:solidFill>
                  <a:srgbClr val="000000"/>
                </a:solidFill>
                <a:latin typeface="Times New Roman" pitchFamily="-105" charset="0"/>
              </a:rPr>
              <a:t> IN 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2000" b="1">
                <a:solidFill>
                  <a:srgbClr val="000000"/>
                </a:solidFill>
                <a:latin typeface="Times New Roman" pitchFamily="-105" charset="0"/>
              </a:rPr>
              <a:t>	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endParaRPr lang="en-US" sz="2000" b="1">
              <a:solidFill>
                <a:srgbClr val="000000"/>
              </a:solidFill>
              <a:latin typeface="Times New Roman" pitchFamily="-105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endParaRPr lang="en-US" sz="2000" b="1">
              <a:solidFill>
                <a:srgbClr val="000000"/>
              </a:solidFill>
              <a:latin typeface="Times New Roman" pitchFamily="-105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endParaRPr lang="en-US" sz="2000" b="1">
              <a:solidFill>
                <a:srgbClr val="000000"/>
              </a:solidFill>
              <a:latin typeface="Times New Roman" pitchFamily="-105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14704" y="1881352"/>
            <a:ext cx="2590800" cy="1905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867104" y="4472152"/>
            <a:ext cx="2209800" cy="17526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327479" y="5157952"/>
            <a:ext cx="125888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Assembler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933904" y="3786352"/>
            <a:ext cx="1588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076904" y="5386552"/>
            <a:ext cx="990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the Assembly Code: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improve the language’s readability, we incorporate directives, which are essentially pseudo-ops</a:t>
            </a:r>
          </a:p>
          <a:p>
            <a:pPr lvl="1"/>
            <a:r>
              <a:rPr lang="en-US" dirty="0" smtClean="0"/>
              <a:t>They do not generate code, but inform the assembler of things to do</a:t>
            </a:r>
          </a:p>
          <a:p>
            <a:r>
              <a:rPr lang="en-US" dirty="0" smtClean="0"/>
              <a:t>We use three directives for the program examples:</a:t>
            </a:r>
          </a:p>
          <a:p>
            <a:pPr lvl="1"/>
            <a:r>
              <a:rPr lang="en-US" dirty="0" smtClean="0"/>
              <a:t>.begin – Where the program starts</a:t>
            </a:r>
          </a:p>
          <a:p>
            <a:pPr lvl="1"/>
            <a:r>
              <a:rPr lang="en-US" dirty="0" smtClean="0"/>
              <a:t>.data – Line is reserved to store memory</a:t>
            </a:r>
          </a:p>
          <a:p>
            <a:pPr lvl="1"/>
            <a:r>
              <a:rPr lang="en-US" dirty="0" smtClean="0"/>
              <a:t>.end – Where the program ends</a:t>
            </a:r>
          </a:p>
          <a:p>
            <a:r>
              <a:rPr lang="en-US" dirty="0" smtClean="0"/>
              <a:t>In addition, we introduce the concept of labels, which are used to mark memory locations.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directives and labels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24174" y="1930400"/>
            <a:ext cx="5439687" cy="51640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b="1" u="sng" dirty="0">
                <a:solidFill>
                  <a:srgbClr val="000000"/>
                </a:solidFill>
              </a:rPr>
              <a:t>Label</a:t>
            </a:r>
            <a:r>
              <a:rPr lang="en-US" sz="1600" b="1" dirty="0">
                <a:solidFill>
                  <a:srgbClr val="000000"/>
                </a:solidFill>
              </a:rPr>
              <a:t>		</a:t>
            </a:r>
            <a:r>
              <a:rPr lang="en-US" sz="1600" b="1" u="sng" dirty="0" err="1">
                <a:solidFill>
                  <a:srgbClr val="000000"/>
                </a:solidFill>
              </a:rPr>
              <a:t>opcode</a:t>
            </a:r>
            <a:r>
              <a:rPr lang="en-US" sz="1600" b="1" dirty="0">
                <a:solidFill>
                  <a:srgbClr val="000000"/>
                </a:solidFill>
              </a:rPr>
              <a:t>   </a:t>
            </a:r>
            <a:r>
              <a:rPr lang="en-US" sz="1600" b="1" u="sng" dirty="0">
                <a:solidFill>
                  <a:srgbClr val="000000"/>
                </a:solidFill>
              </a:rPr>
              <a:t>address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600" b="1" dirty="0">
                <a:solidFill>
                  <a:srgbClr val="000000"/>
                </a:solidFill>
              </a:rPr>
              <a:t>	start	</a:t>
            </a:r>
            <a:r>
              <a:rPr lang="en-US" sz="1600" b="1" dirty="0" smtClean="0">
                <a:solidFill>
                  <a:srgbClr val="000000"/>
                </a:solidFill>
              </a:rPr>
              <a:t>.</a:t>
            </a:r>
            <a:r>
              <a:rPr lang="en-US" sz="1600" b="1" dirty="0">
                <a:solidFill>
                  <a:srgbClr val="000000"/>
                </a:solidFill>
              </a:rPr>
              <a:t>begin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600" b="1" dirty="0">
                <a:solidFill>
                  <a:srgbClr val="000000"/>
                </a:solidFill>
              </a:rPr>
              <a:t>			in 	    x005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600" b="1" dirty="0">
                <a:solidFill>
                  <a:srgbClr val="000000"/>
                </a:solidFill>
              </a:rPr>
              <a:t>			store 	   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600" b="1" dirty="0">
                <a:solidFill>
                  <a:srgbClr val="000000"/>
                </a:solidFill>
              </a:rPr>
              <a:t>			in 	    x005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600" b="1" dirty="0">
                <a:solidFill>
                  <a:srgbClr val="000000"/>
                </a:solidFill>
              </a:rPr>
              <a:t>			store 	    b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600" b="1" dirty="0">
                <a:solidFill>
                  <a:srgbClr val="000000"/>
                </a:solidFill>
              </a:rPr>
              <a:t>			load	    a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600" b="1" dirty="0">
                <a:solidFill>
                  <a:srgbClr val="000000"/>
                </a:solidFill>
              </a:rPr>
              <a:t>			sub	    TWO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600" b="1" dirty="0">
                <a:solidFill>
                  <a:srgbClr val="000000"/>
                </a:solidFill>
              </a:rPr>
              <a:t>			add	    b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600" b="1" dirty="0">
                <a:solidFill>
                  <a:srgbClr val="000000"/>
                </a:solidFill>
              </a:rPr>
              <a:t>			out	    x009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600" b="1" dirty="0">
                <a:solidFill>
                  <a:srgbClr val="000000"/>
                </a:solidFill>
              </a:rPr>
              <a:t>			halt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600" b="1" dirty="0">
                <a:solidFill>
                  <a:srgbClr val="000000"/>
                </a:solidFill>
              </a:rPr>
              <a:t>	a		.data	    0		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600" b="1" dirty="0">
                <a:solidFill>
                  <a:srgbClr val="000000"/>
                </a:solidFill>
              </a:rPr>
              <a:t>	b		.data	    0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600" b="1" dirty="0">
                <a:solidFill>
                  <a:srgbClr val="000000"/>
                </a:solidFill>
              </a:rPr>
              <a:t>	TWO	</a:t>
            </a:r>
            <a:r>
              <a:rPr lang="en-US" sz="1600" b="1" dirty="0" smtClean="0">
                <a:solidFill>
                  <a:srgbClr val="000000"/>
                </a:solidFill>
              </a:rPr>
              <a:t>.</a:t>
            </a:r>
            <a:r>
              <a:rPr lang="en-US" sz="1600" b="1" dirty="0">
                <a:solidFill>
                  <a:srgbClr val="000000"/>
                </a:solidFill>
              </a:rPr>
              <a:t>data	    2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600" b="1" dirty="0">
                <a:solidFill>
                  <a:srgbClr val="000000"/>
                </a:solidFill>
              </a:rPr>
              <a:t>			</a:t>
            </a:r>
            <a:r>
              <a:rPr lang="en-US" sz="1600" b="1" dirty="0" smtClean="0">
                <a:solidFill>
                  <a:srgbClr val="000000"/>
                </a:solidFill>
              </a:rPr>
              <a:t>.</a:t>
            </a:r>
            <a:r>
              <a:rPr lang="en-US" sz="1600" b="1" dirty="0">
                <a:solidFill>
                  <a:srgbClr val="000000"/>
                </a:solidFill>
              </a:rPr>
              <a:t>end	    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endParaRPr lang="en-US" sz="1600" b="1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			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852975" y="4556234"/>
            <a:ext cx="2516870" cy="83557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852975" y="2387599"/>
            <a:ext cx="2516870" cy="216863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429488" y="4786313"/>
            <a:ext cx="1639010" cy="384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FF"/>
                </a:solidFill>
              </a:rPr>
              <a:t>Data section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445362" y="3225800"/>
            <a:ext cx="2481349" cy="384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FF"/>
                </a:solidFill>
              </a:rPr>
              <a:t>Text section (code) </a:t>
            </a:r>
          </a:p>
        </p:txBody>
      </p:sp>
    </p:spTree>
    <p:extLst>
      <p:ext uri="{BB962C8B-B14F-4D97-AF65-F5344CB8AC3E}">
        <p14:creationId xmlns:p14="http://schemas.microsoft.com/office/powerpoint/2010/main" val="24398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Systems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48118"/>
            <a:ext cx="10018713" cy="4542323"/>
          </a:xfrm>
        </p:spPr>
        <p:txBody>
          <a:bodyPr>
            <a:normAutofit/>
          </a:bodyPr>
          <a:lstStyle/>
          <a:p>
            <a:r>
              <a:rPr lang="en-US" dirty="0" smtClean="0"/>
              <a:t>Two kinds of environments that Systems Software is geared towards</a:t>
            </a:r>
          </a:p>
          <a:p>
            <a:r>
              <a:rPr lang="en-US" dirty="0" smtClean="0"/>
              <a:t>Program Development</a:t>
            </a:r>
          </a:p>
          <a:p>
            <a:pPr lvl="1"/>
            <a:r>
              <a:rPr lang="en-US" dirty="0" smtClean="0"/>
              <a:t>Text Editor</a:t>
            </a:r>
          </a:p>
          <a:p>
            <a:pPr lvl="1"/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Assembler</a:t>
            </a:r>
          </a:p>
          <a:p>
            <a:pPr lvl="1"/>
            <a:r>
              <a:rPr lang="en-US" dirty="0" smtClean="0"/>
              <a:t>Static Linker</a:t>
            </a:r>
          </a:p>
          <a:p>
            <a:r>
              <a:rPr lang="en-US" dirty="0" smtClean="0"/>
              <a:t>Run-Time</a:t>
            </a:r>
          </a:p>
          <a:p>
            <a:pPr lvl="1"/>
            <a:r>
              <a:rPr lang="en-US" dirty="0" smtClean="0"/>
              <a:t>Loader</a:t>
            </a:r>
          </a:p>
          <a:p>
            <a:pPr lvl="1"/>
            <a:r>
              <a:rPr lang="en-US" dirty="0" smtClean="0"/>
              <a:t>Program Libraries</a:t>
            </a:r>
          </a:p>
          <a:p>
            <a:pPr lvl="1"/>
            <a:r>
              <a:rPr lang="en-US" dirty="0"/>
              <a:t>Dynamic </a:t>
            </a:r>
            <a:r>
              <a:rPr lang="en-US" dirty="0" smtClean="0"/>
              <a:t>Linker</a:t>
            </a:r>
          </a:p>
          <a:p>
            <a:pPr lvl="1"/>
            <a:r>
              <a:rPr lang="en-US" dirty="0"/>
              <a:t>Operating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6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Load/Store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4171"/>
            <a:ext cx="8596668" cy="1654666"/>
          </a:xfrm>
        </p:spPr>
        <p:txBody>
          <a:bodyPr/>
          <a:lstStyle/>
          <a:p>
            <a:r>
              <a:rPr lang="en-US" dirty="0" smtClean="0"/>
              <a:t>Includes another portion of memory labeled the “register file”</a:t>
            </a:r>
          </a:p>
          <a:p>
            <a:r>
              <a:rPr lang="en-US" dirty="0" smtClean="0"/>
              <a:t>Faster execution and shorter assembly code, but requires more complex instructions</a:t>
            </a:r>
          </a:p>
          <a:p>
            <a:pPr lvl="1"/>
            <a:r>
              <a:rPr lang="en-US" dirty="0" smtClean="0"/>
              <a:t>Three formats, as listed below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03434" y="3071486"/>
            <a:ext cx="49530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270234" y="3071486"/>
            <a:ext cx="1588" cy="838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03434" y="4366886"/>
            <a:ext cx="49530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70234" y="4366886"/>
            <a:ext cx="1588" cy="838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03434" y="5586086"/>
            <a:ext cx="49530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270234" y="5586086"/>
            <a:ext cx="1588" cy="838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417747" y="3336599"/>
            <a:ext cx="5111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433622" y="4595486"/>
            <a:ext cx="5111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433622" y="5814686"/>
            <a:ext cx="5111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67184" y="3300086"/>
            <a:ext cx="129063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181584" y="4595486"/>
            <a:ext cx="129063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3413234" y="4360536"/>
            <a:ext cx="1588" cy="8509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3413234" y="5579736"/>
            <a:ext cx="1588" cy="8509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4708634" y="5579736"/>
            <a:ext cx="1588" cy="8509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563922" y="4555799"/>
            <a:ext cx="382587" cy="40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R</a:t>
            </a:r>
            <a:r>
              <a:rPr lang="en-US" b="1" baseline="-2500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579797" y="5814686"/>
            <a:ext cx="446087" cy="40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R </a:t>
            </a:r>
            <a:r>
              <a:rPr lang="en-US" b="1" baseline="-2500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951397" y="5814686"/>
            <a:ext cx="446087" cy="40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R </a:t>
            </a:r>
            <a:r>
              <a:rPr lang="en-US" b="1" baseline="-25000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249972" y="5814686"/>
            <a:ext cx="482600" cy="40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00"/>
                </a:solidFill>
              </a:rPr>
              <a:t>R </a:t>
            </a:r>
            <a:r>
              <a:rPr lang="en-US" b="1" baseline="-250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539022" y="3376286"/>
            <a:ext cx="18573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FF"/>
                </a:solidFill>
              </a:rPr>
              <a:t>JMP &lt;address&gt;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537434" y="4747886"/>
            <a:ext cx="2354263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FF"/>
                </a:solidFill>
              </a:rPr>
              <a:t>Load R3, &lt;address&gt;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618397" y="5814686"/>
            <a:ext cx="1836737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>
                <a:solidFill>
                  <a:srgbClr val="0000FF"/>
                </a:solidFill>
              </a:rPr>
              <a:t>Add R3, R2, R1</a:t>
            </a:r>
          </a:p>
        </p:txBody>
      </p:sp>
    </p:spTree>
    <p:extLst>
      <p:ext uri="{BB962C8B-B14F-4D97-AF65-F5344CB8AC3E}">
        <p14:creationId xmlns:p14="http://schemas.microsoft.com/office/powerpoint/2010/main" val="38178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Load/Store Architecture (Continued)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869324" y="1930400"/>
            <a:ext cx="1087438" cy="3032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PC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869324" y="2476500"/>
            <a:ext cx="1087438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MAR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869324" y="4421188"/>
            <a:ext cx="1165225" cy="3032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MDR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159587" y="4421188"/>
            <a:ext cx="1320800" cy="3032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OP     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26424" y="3073400"/>
            <a:ext cx="2057400" cy="762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MEMORY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3402724" y="2247900"/>
            <a:ext cx="1588" cy="2428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1704099" y="2046288"/>
            <a:ext cx="1588" cy="23812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1704099" y="2052638"/>
            <a:ext cx="11652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1704099" y="2659063"/>
            <a:ext cx="11652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2474037" y="4602163"/>
            <a:ext cx="401637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5612524" y="5143500"/>
            <a:ext cx="1398588" cy="72866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>
              <a:solidFill>
                <a:srgbClr val="000000"/>
              </a:solidFill>
              <a:latin typeface="Times New Roman" pitchFamily="-105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   A L U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>
              <a:solidFill>
                <a:srgbClr val="000000"/>
              </a:solidFill>
              <a:latin typeface="Times New Roman" pitchFamily="-105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>
                <a:solidFill>
                  <a:srgbClr val="000000"/>
                </a:solidFill>
                <a:latin typeface="Times New Roman" pitchFamily="-105" charset="0"/>
              </a:rPr>
              <a:t>    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6057024" y="5162550"/>
            <a:ext cx="233363" cy="3635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>
            <a:off x="6284037" y="5162550"/>
            <a:ext cx="168275" cy="3635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 rot="10800000">
            <a:off x="932574" y="4984750"/>
            <a:ext cx="1398588" cy="425450"/>
          </a:xfrm>
          <a:prstGeom prst="flowChartManualOperation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1470737" y="4421188"/>
            <a:ext cx="1587" cy="3032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315162" y="4724400"/>
            <a:ext cx="1587" cy="2428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1626312" y="5392738"/>
            <a:ext cx="4762" cy="3651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1631074" y="5746750"/>
            <a:ext cx="4286250" cy="174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4012324" y="4533900"/>
            <a:ext cx="990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231024" y="5054600"/>
            <a:ext cx="8382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ts val="875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  <a:latin typeface="Times New Roman" pitchFamily="-105" charset="0"/>
              </a:rPr>
              <a:t>Decoder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383924" y="3467100"/>
            <a:ext cx="100965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R0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V="1">
            <a:off x="3402724" y="3841750"/>
            <a:ext cx="1588" cy="5461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7974724" y="2622550"/>
            <a:ext cx="1588" cy="35941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5841124" y="3619500"/>
            <a:ext cx="100965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R1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6222124" y="3771900"/>
            <a:ext cx="100965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R2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6603124" y="3924300"/>
            <a:ext cx="1009650" cy="304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latin typeface="Times New Roman" pitchFamily="-105" charset="0"/>
              </a:rPr>
              <a:t>R3</a:t>
            </a: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 flipV="1">
            <a:off x="5002924" y="3003550"/>
            <a:ext cx="1588" cy="1536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5002924" y="3009900"/>
            <a:ext cx="24384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7441324" y="3009900"/>
            <a:ext cx="1588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7060324" y="3009900"/>
            <a:ext cx="1588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6603124" y="30099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5917324" y="3009900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5542674" y="5448300"/>
            <a:ext cx="258763" cy="40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aseline="-25000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5688724" y="4686300"/>
            <a:ext cx="1371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5688724" y="3771900"/>
            <a:ext cx="1588" cy="914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5993524" y="3924300"/>
            <a:ext cx="1588" cy="762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6374524" y="4076700"/>
            <a:ext cx="1588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>
            <a:off x="7060324" y="4229100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5841124" y="4686300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6755524" y="4686300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6298324" y="590550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6298324" y="6210300"/>
            <a:ext cx="16764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 flipH="1">
            <a:off x="6215774" y="2628900"/>
            <a:ext cx="17653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48"/>
          <p:cNvSpPr>
            <a:spLocks noChangeShapeType="1"/>
          </p:cNvSpPr>
          <p:nvPr/>
        </p:nvSpPr>
        <p:spPr bwMode="auto">
          <a:xfrm>
            <a:off x="6222124" y="26289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49"/>
          <p:cNvSpPr>
            <a:spLocks noChangeShapeType="1"/>
          </p:cNvSpPr>
          <p:nvPr/>
        </p:nvSpPr>
        <p:spPr bwMode="auto">
          <a:xfrm flipV="1">
            <a:off x="5612524" y="2165350"/>
            <a:ext cx="1588" cy="1308100"/>
          </a:xfrm>
          <a:prstGeom prst="line">
            <a:avLst/>
          </a:prstGeom>
          <a:noFill/>
          <a:ln w="28440">
            <a:solidFill>
              <a:srgbClr val="0000FF"/>
            </a:solidFill>
            <a:miter lim="800000"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" name="Text Box 50"/>
          <p:cNvSpPr txBox="1">
            <a:spLocks noChangeArrowheads="1"/>
          </p:cNvSpPr>
          <p:nvPr/>
        </p:nvSpPr>
        <p:spPr bwMode="auto">
          <a:xfrm>
            <a:off x="5004512" y="1943100"/>
            <a:ext cx="11398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>
                <a:solidFill>
                  <a:srgbClr val="FF0000"/>
                </a:solidFill>
              </a:rPr>
              <a:t>INPUT/OUT</a:t>
            </a:r>
          </a:p>
        </p:txBody>
      </p:sp>
      <p:sp>
        <p:nvSpPr>
          <p:cNvPr id="50" name="Line 51"/>
          <p:cNvSpPr>
            <a:spLocks noChangeShapeType="1"/>
          </p:cNvSpPr>
          <p:nvPr/>
        </p:nvSpPr>
        <p:spPr bwMode="auto">
          <a:xfrm>
            <a:off x="3402724" y="2781300"/>
            <a:ext cx="1588" cy="304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Two Numbers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77334" y="1370012"/>
            <a:ext cx="3886200" cy="5487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800" dirty="0">
                <a:solidFill>
                  <a:srgbClr val="000000"/>
                </a:solidFill>
              </a:rPr>
              <a:t>	</a:t>
            </a:r>
            <a:r>
              <a:rPr lang="en-US" sz="1200" b="1" u="sng" dirty="0">
                <a:solidFill>
                  <a:srgbClr val="000000"/>
                </a:solidFill>
              </a:rPr>
              <a:t>Label</a:t>
            </a:r>
            <a:r>
              <a:rPr lang="en-US" sz="1200" b="1" dirty="0">
                <a:solidFill>
                  <a:srgbClr val="000000"/>
                </a:solidFill>
              </a:rPr>
              <a:t>		</a:t>
            </a:r>
            <a:r>
              <a:rPr lang="en-US" sz="1200" b="1" u="sng" dirty="0" err="1">
                <a:solidFill>
                  <a:srgbClr val="000000"/>
                </a:solidFill>
              </a:rPr>
              <a:t>opcode</a:t>
            </a:r>
            <a:r>
              <a:rPr lang="en-US" sz="1200" b="1" dirty="0">
                <a:solidFill>
                  <a:srgbClr val="000000"/>
                </a:solidFill>
              </a:rPr>
              <a:t>   </a:t>
            </a:r>
            <a:r>
              <a:rPr lang="en-US" sz="1200" b="1" u="sng" dirty="0">
                <a:solidFill>
                  <a:srgbClr val="000000"/>
                </a:solidFill>
              </a:rPr>
              <a:t>address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start		.begin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		in 	    x005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		store 	    a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		in 	    x005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		store 	    b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</a:t>
            </a:r>
            <a:r>
              <a:rPr lang="en-US" sz="1200" b="1" dirty="0">
                <a:solidFill>
                  <a:srgbClr val="3333FF"/>
                </a:solidFill>
              </a:rPr>
              <a:t>here		load	    result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3333FF"/>
                </a:solidFill>
              </a:rPr>
              <a:t>			add	    a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3333FF"/>
                </a:solidFill>
              </a:rPr>
              <a:t>			store	    result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3333FF"/>
                </a:solidFill>
              </a:rPr>
              <a:t>			load	    b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3333FF"/>
                </a:solidFill>
              </a:rPr>
              <a:t>			sub	    ONE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3333FF"/>
                </a:solidFill>
              </a:rPr>
              <a:t>			store	    b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3333FF"/>
                </a:solidFill>
              </a:rPr>
              <a:t>			</a:t>
            </a:r>
            <a:r>
              <a:rPr lang="en-US" sz="1200" b="1" dirty="0" err="1">
                <a:solidFill>
                  <a:srgbClr val="3333FF"/>
                </a:solidFill>
              </a:rPr>
              <a:t>skipz</a:t>
            </a:r>
            <a:endParaRPr lang="en-US" sz="1200" b="1" dirty="0">
              <a:solidFill>
                <a:srgbClr val="3333FF"/>
              </a:solidFill>
            </a:endParaRP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3333FF"/>
                </a:solidFill>
              </a:rPr>
              <a:t>			</a:t>
            </a:r>
            <a:r>
              <a:rPr lang="en-US" sz="1200" b="1" dirty="0" err="1">
                <a:solidFill>
                  <a:srgbClr val="3333FF"/>
                </a:solidFill>
              </a:rPr>
              <a:t>jmp</a:t>
            </a:r>
            <a:r>
              <a:rPr lang="en-US" sz="1200" b="1" dirty="0">
                <a:solidFill>
                  <a:srgbClr val="3333FF"/>
                </a:solidFill>
              </a:rPr>
              <a:t>	    here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		load	    result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		out	    x009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		halt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a		.data	    0	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b		.data	    0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ONE		.data	    1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result	</a:t>
            </a:r>
            <a:r>
              <a:rPr lang="en-US" sz="1200" b="1" dirty="0" smtClean="0">
                <a:solidFill>
                  <a:srgbClr val="000000"/>
                </a:solidFill>
              </a:rPr>
              <a:t>.</a:t>
            </a:r>
            <a:r>
              <a:rPr lang="en-US" sz="1200" b="1" dirty="0">
                <a:solidFill>
                  <a:srgbClr val="000000"/>
                </a:solidFill>
              </a:rPr>
              <a:t>data	    0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		.end	    start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endParaRPr lang="en-US" sz="1200" b="1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endParaRPr lang="en-US" sz="1200" b="1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 smtClean="0">
                <a:solidFill>
                  <a:srgbClr val="000000"/>
                </a:solidFill>
              </a:rPr>
              <a:t>One </a:t>
            </a:r>
            <a:r>
              <a:rPr lang="en-US" sz="1200" b="1" dirty="0">
                <a:solidFill>
                  <a:srgbClr val="000000"/>
                </a:solidFill>
              </a:rPr>
              <a:t>address  Architecture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</a:rPr>
              <a:t>(six </a:t>
            </a:r>
            <a:r>
              <a:rPr lang="en-US" sz="1200" b="1" dirty="0">
                <a:solidFill>
                  <a:srgbClr val="000000"/>
                </a:solidFill>
              </a:rPr>
              <a:t>memory access inside the loop)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endParaRPr lang="en-US" sz="1200" b="1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2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800" dirty="0">
                <a:solidFill>
                  <a:srgbClr val="000000"/>
                </a:solidFill>
              </a:rPr>
              <a:t>			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endParaRPr lang="en-US" sz="12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944534" y="1293813"/>
            <a:ext cx="3886200" cy="434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000" dirty="0">
                <a:solidFill>
                  <a:srgbClr val="000000"/>
                </a:solidFill>
              </a:rPr>
              <a:t>	</a:t>
            </a:r>
            <a:r>
              <a:rPr lang="en-US" sz="1200" b="1" u="sng" dirty="0">
                <a:solidFill>
                  <a:srgbClr val="000000"/>
                </a:solidFill>
              </a:rPr>
              <a:t>Label</a:t>
            </a:r>
            <a:r>
              <a:rPr lang="en-US" sz="1200" b="1" dirty="0">
                <a:solidFill>
                  <a:srgbClr val="000000"/>
                </a:solidFill>
              </a:rPr>
              <a:t>		</a:t>
            </a:r>
            <a:r>
              <a:rPr lang="en-US" sz="1200" b="1" u="sng" dirty="0" err="1">
                <a:solidFill>
                  <a:srgbClr val="000000"/>
                </a:solidFill>
              </a:rPr>
              <a:t>opcode</a:t>
            </a:r>
            <a:r>
              <a:rPr lang="en-US" sz="1200" b="1" dirty="0">
                <a:solidFill>
                  <a:srgbClr val="000000"/>
                </a:solidFill>
              </a:rPr>
              <a:t>   </a:t>
            </a:r>
            <a:r>
              <a:rPr lang="en-US" sz="1200" b="1" u="sng" dirty="0">
                <a:solidFill>
                  <a:srgbClr val="000000"/>
                </a:solidFill>
              </a:rPr>
              <a:t>address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start		.begin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		in 	    x005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		store  	    R0, a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		in 	    x005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		store 	    R0, b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		load	    R2, result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		load 	    R3, a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		load	    R0, b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		load	    R1, ONE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</a:t>
            </a:r>
            <a:r>
              <a:rPr lang="en-US" sz="1200" b="1" dirty="0">
                <a:solidFill>
                  <a:srgbClr val="3333FF"/>
                </a:solidFill>
              </a:rPr>
              <a:t>here		add	    R2, R2, R3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3333FF"/>
                </a:solidFill>
              </a:rPr>
              <a:t>			sub	    R0, R0, R1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		</a:t>
            </a:r>
            <a:r>
              <a:rPr lang="en-US" sz="1200" b="1" dirty="0" err="1">
                <a:solidFill>
                  <a:srgbClr val="3333FF"/>
                </a:solidFill>
              </a:rPr>
              <a:t>skipz</a:t>
            </a:r>
            <a:endParaRPr lang="en-US" sz="1200" b="1" dirty="0">
              <a:solidFill>
                <a:srgbClr val="3333FF"/>
              </a:solidFill>
            </a:endParaRP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3333FF"/>
                </a:solidFill>
              </a:rPr>
              <a:t>			</a:t>
            </a:r>
            <a:r>
              <a:rPr lang="en-US" sz="1200" b="1" dirty="0" err="1">
                <a:solidFill>
                  <a:srgbClr val="3333FF"/>
                </a:solidFill>
              </a:rPr>
              <a:t>jmp</a:t>
            </a:r>
            <a:r>
              <a:rPr lang="en-US" sz="1200" b="1" dirty="0">
                <a:solidFill>
                  <a:srgbClr val="3333FF"/>
                </a:solidFill>
              </a:rPr>
              <a:t>	    </a:t>
            </a:r>
            <a:r>
              <a:rPr lang="en-US" sz="1200" b="1" dirty="0" smtClean="0">
                <a:solidFill>
                  <a:srgbClr val="3333FF"/>
                </a:solidFill>
              </a:rPr>
              <a:t>here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3333FF"/>
                </a:solidFill>
              </a:rPr>
              <a:t>	</a:t>
            </a:r>
            <a:r>
              <a:rPr lang="en-US" sz="1200" b="1" dirty="0" smtClean="0">
                <a:solidFill>
                  <a:srgbClr val="3333FF"/>
                </a:solidFill>
              </a:rPr>
              <a:t>		</a:t>
            </a:r>
            <a:r>
              <a:rPr lang="en-US" sz="1200" b="1" dirty="0" smtClean="0">
                <a:solidFill>
                  <a:schemeClr val="tx1"/>
                </a:solidFill>
              </a:rPr>
              <a:t>store	    R2, result</a:t>
            </a:r>
            <a:endParaRPr lang="en-US" sz="12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		load	    </a:t>
            </a:r>
            <a:r>
              <a:rPr lang="en-US" sz="1200" b="1" dirty="0" smtClean="0">
                <a:solidFill>
                  <a:srgbClr val="000000"/>
                </a:solidFill>
              </a:rPr>
              <a:t>R0, result</a:t>
            </a:r>
            <a:endParaRPr lang="en-US" sz="1200" b="1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		out	    x009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		halt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a		.data	    0	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b		.data	    0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ONE		.data	    1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result	</a:t>
            </a:r>
            <a:r>
              <a:rPr lang="en-US" sz="1200" b="1" dirty="0" smtClean="0">
                <a:solidFill>
                  <a:srgbClr val="000000"/>
                </a:solidFill>
              </a:rPr>
              <a:t>.</a:t>
            </a:r>
            <a:r>
              <a:rPr lang="en-US" sz="1200" b="1" dirty="0">
                <a:solidFill>
                  <a:srgbClr val="000000"/>
                </a:solidFill>
              </a:rPr>
              <a:t>data	    0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			.end	    start</a:t>
            </a:r>
          </a:p>
          <a:p>
            <a:pPr>
              <a:lnSpc>
                <a:spcPct val="80000"/>
              </a:lnSpc>
              <a:spcBef>
                <a:spcPts val="3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endParaRPr lang="en-US" sz="1200" b="1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 smtClean="0">
                <a:solidFill>
                  <a:srgbClr val="000000"/>
                </a:solidFill>
              </a:rPr>
              <a:t>Load/Store </a:t>
            </a:r>
            <a:r>
              <a:rPr lang="en-US" sz="1200" b="1" dirty="0">
                <a:solidFill>
                  <a:srgbClr val="000000"/>
                </a:solidFill>
              </a:rPr>
              <a:t>architecture</a:t>
            </a:r>
          </a:p>
          <a:p>
            <a:pPr>
              <a:lnSpc>
                <a:spcPct val="80000"/>
              </a:lnSpc>
              <a:spcBef>
                <a:spcPts val="35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200" b="1" dirty="0" smtClean="0">
                <a:solidFill>
                  <a:srgbClr val="000000"/>
                </a:solidFill>
              </a:rPr>
              <a:t>	(no memory access inside the loop)</a:t>
            </a:r>
            <a:endParaRPr lang="en-US" sz="1200" b="1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25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r>
              <a:rPr lang="en-US" sz="1000" dirty="0">
                <a:solidFill>
                  <a:srgbClr val="000000"/>
                </a:solidFill>
              </a:rPr>
              <a:t>			</a:t>
            </a: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pos="0" algn="l"/>
                <a:tab pos="338138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8400" algn="l"/>
                <a:tab pos="10515600" algn="l"/>
              </a:tabLst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792134" y="1370012"/>
            <a:ext cx="1588" cy="4876800"/>
          </a:xfrm>
          <a:prstGeom prst="line">
            <a:avLst/>
          </a:prstGeom>
          <a:noFill/>
          <a:ln w="2844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for the Program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Text Editor</a:t>
            </a:r>
            <a:r>
              <a:rPr lang="en-US" dirty="0" smtClean="0"/>
              <a:t>: Facilitates the creation and editing of text files, usually of a high-level language.</a:t>
            </a:r>
          </a:p>
          <a:p>
            <a:r>
              <a:rPr lang="en-US" b="1" dirty="0" smtClean="0"/>
              <a:t>Compiler</a:t>
            </a:r>
            <a:r>
              <a:rPr lang="en-US" dirty="0" smtClean="0"/>
              <a:t>: Translates a high-level language to a lower-level language (usually assembly language).</a:t>
            </a:r>
          </a:p>
          <a:p>
            <a:r>
              <a:rPr lang="en-US" b="1" dirty="0" smtClean="0"/>
              <a:t>Assembler</a:t>
            </a:r>
            <a:r>
              <a:rPr lang="en-US" dirty="0" smtClean="0"/>
              <a:t>: Translates an assembly language to object code (machine language binary).</a:t>
            </a:r>
          </a:p>
          <a:p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b="1" dirty="0" smtClean="0"/>
              <a:t>Linker</a:t>
            </a:r>
            <a:r>
              <a:rPr lang="en-US" dirty="0" smtClean="0"/>
              <a:t>: Combines relocatable machine code that references each other. Required for creating executable code.</a:t>
            </a:r>
          </a:p>
          <a:p>
            <a:r>
              <a:rPr lang="en-US" dirty="0" smtClean="0"/>
              <a:t>Many applications for developers include some or even all of these parts and are known as an integrated development environment (IDE).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4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for the Run-Time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100" y="2160589"/>
            <a:ext cx="8596668" cy="3880773"/>
          </a:xfrm>
        </p:spPr>
        <p:txBody>
          <a:bodyPr/>
          <a:lstStyle/>
          <a:p>
            <a:r>
              <a:rPr lang="en-US" b="1" dirty="0" smtClean="0"/>
              <a:t>Loader</a:t>
            </a:r>
            <a:r>
              <a:rPr lang="en-US" dirty="0" smtClean="0"/>
              <a:t>: Loads executable code and starts its execution</a:t>
            </a:r>
          </a:p>
          <a:p>
            <a:r>
              <a:rPr lang="en-US" b="1" dirty="0"/>
              <a:t>Libraries</a:t>
            </a:r>
            <a:r>
              <a:rPr lang="en-US" dirty="0"/>
              <a:t>: Precompiled programs that create a set of commonly used functions for use by other </a:t>
            </a:r>
            <a:r>
              <a:rPr lang="en-US" dirty="0" smtClean="0"/>
              <a:t>programs</a:t>
            </a:r>
          </a:p>
          <a:p>
            <a:r>
              <a:rPr lang="en-US" b="1" dirty="0" smtClean="0"/>
              <a:t>Dynamic Linker</a:t>
            </a:r>
            <a:r>
              <a:rPr lang="en-US" dirty="0" smtClean="0"/>
              <a:t>: Loads and links shared libraries at run-time</a:t>
            </a:r>
          </a:p>
          <a:p>
            <a:r>
              <a:rPr lang="en-US" b="1" dirty="0" smtClean="0"/>
              <a:t>Operating System</a:t>
            </a:r>
            <a:r>
              <a:rPr lang="en-US" dirty="0" smtClean="0"/>
              <a:t>: An event driven program that:</a:t>
            </a:r>
          </a:p>
          <a:p>
            <a:pPr lvl="1"/>
            <a:r>
              <a:rPr lang="en-US" dirty="0" smtClean="0"/>
              <a:t>Represents an abstraction of the computer system</a:t>
            </a:r>
          </a:p>
          <a:p>
            <a:pPr lvl="1"/>
            <a:r>
              <a:rPr lang="en-US" dirty="0" smtClean="0"/>
              <a:t>Handles resources efficiently</a:t>
            </a:r>
          </a:p>
          <a:p>
            <a:pPr lvl="1"/>
            <a:r>
              <a:rPr lang="en-US" dirty="0" smtClean="0"/>
              <a:t>Creates the environment for applications to run</a:t>
            </a:r>
          </a:p>
          <a:p>
            <a:pPr lvl="1"/>
            <a:r>
              <a:rPr lang="en-US" dirty="0" smtClean="0"/>
              <a:t>Provides a friendly interface between user and system</a:t>
            </a:r>
          </a:p>
        </p:txBody>
      </p:sp>
    </p:spTree>
    <p:extLst>
      <p:ext uri="{BB962C8B-B14F-4D97-AF65-F5344CB8AC3E}">
        <p14:creationId xmlns:p14="http://schemas.microsoft.com/office/powerpoint/2010/main" val="292915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1" y="520974"/>
            <a:ext cx="7592188" cy="5657464"/>
          </a:xfrm>
        </p:spPr>
      </p:pic>
    </p:spTree>
    <p:extLst>
      <p:ext uri="{BB962C8B-B14F-4D97-AF65-F5344CB8AC3E}">
        <p14:creationId xmlns:p14="http://schemas.microsoft.com/office/powerpoint/2010/main" val="337647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Processor: As an Instruction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assume various properties about the system to simplify the concept of a processor</a:t>
            </a:r>
          </a:p>
          <a:p>
            <a:r>
              <a:rPr lang="en-US" dirty="0" smtClean="0"/>
              <a:t>There is only one program running</a:t>
            </a:r>
          </a:p>
          <a:p>
            <a:r>
              <a:rPr lang="en-US" dirty="0" smtClean="0"/>
              <a:t>There is only one memory unit</a:t>
            </a:r>
          </a:p>
          <a:p>
            <a:r>
              <a:rPr lang="en-US" dirty="0" smtClean="0"/>
              <a:t>A basic machine architecture that follows these restrictions would be the Von-Neumann Machine (VN)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3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Von-Neumann Machine (VN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8" name="Content Placeholder 3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66" y="1506513"/>
            <a:ext cx="5628289" cy="5071963"/>
          </a:xfrm>
        </p:spPr>
      </p:pic>
    </p:spTree>
    <p:extLst>
      <p:ext uri="{BB962C8B-B14F-4D97-AF65-F5344CB8AC3E}">
        <p14:creationId xmlns:p14="http://schemas.microsoft.com/office/powerpoint/2010/main" val="63017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Acronyms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Program Counter (PC) </a:t>
            </a:r>
            <a:r>
              <a:rPr lang="en-US" dirty="0"/>
              <a:t>is a register that holds the address of the next instruction to be executed</a:t>
            </a:r>
          </a:p>
          <a:p>
            <a:r>
              <a:rPr lang="en-US" b="1" dirty="0" smtClean="0"/>
              <a:t>Instruction Register (IR) </a:t>
            </a:r>
            <a:r>
              <a:rPr lang="en-US" dirty="0" smtClean="0"/>
              <a:t>is a register that stores the instruction to be executed by the processor</a:t>
            </a:r>
          </a:p>
          <a:p>
            <a:r>
              <a:rPr lang="en-US" b="1" dirty="0" smtClean="0"/>
              <a:t>Arithmetic Logic Unit (ALU) </a:t>
            </a:r>
            <a:r>
              <a:rPr lang="en-US" dirty="0" smtClean="0"/>
              <a:t>is used to execute mathematical instructions such as ADD or SUB</a:t>
            </a:r>
          </a:p>
          <a:p>
            <a:r>
              <a:rPr lang="en-US" b="1" dirty="0" smtClean="0"/>
              <a:t>DECODER </a:t>
            </a:r>
            <a:r>
              <a:rPr lang="en-US" dirty="0" smtClean="0"/>
              <a:t>is a circuit that translates the instruction into what the processor should execute</a:t>
            </a:r>
          </a:p>
          <a:p>
            <a:pPr lvl="1"/>
            <a:r>
              <a:rPr lang="en-US" b="1" dirty="0" smtClean="0"/>
              <a:t>It reads from the Instruction Register as input and outputs a signal to the ALU as to want to do</a:t>
            </a:r>
          </a:p>
          <a:p>
            <a:r>
              <a:rPr lang="en-US" b="1" dirty="0" smtClean="0"/>
              <a:t>Accumulator (A) </a:t>
            </a:r>
            <a:r>
              <a:rPr lang="en-US" dirty="0" smtClean="0"/>
              <a:t>is used to store data to be used as input to the ALU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543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2EDE77068F074994859589BDB8E0A3" ma:contentTypeVersion="0" ma:contentTypeDescription="Create a new document." ma:contentTypeScope="" ma:versionID="31601636b1ab6477c50198931b36d05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c454af85923e77c9b7408955ab3f3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07233B-F969-47F7-B864-2875AA7348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EAA348-5009-4E43-94C8-BABEBA5F3EBF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2F6C2A-1072-49A1-8DA9-9667092EB0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1045</TotalTime>
  <Words>1596</Words>
  <Application>Microsoft Office PowerPoint</Application>
  <PresentationFormat>Widescreen</PresentationFormat>
  <Paragraphs>358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Times New Roman</vt:lpstr>
      <vt:lpstr>Trebuchet MS</vt:lpstr>
      <vt:lpstr>Wingdings</vt:lpstr>
      <vt:lpstr>Wingdings 3</vt:lpstr>
      <vt:lpstr>Facet</vt:lpstr>
      <vt:lpstr>System Software: Introduction &amp; The Processor</vt:lpstr>
      <vt:lpstr>What is Systems Software?</vt:lpstr>
      <vt:lpstr>Types of Systems Software</vt:lpstr>
      <vt:lpstr>Software for the Program Development Environment</vt:lpstr>
      <vt:lpstr>Software for the Run-Time Environment</vt:lpstr>
      <vt:lpstr>PowerPoint Presentation</vt:lpstr>
      <vt:lpstr>The Processor: As an Instruction Interpreter</vt:lpstr>
      <vt:lpstr>Von-Neumann Machine (VN)</vt:lpstr>
      <vt:lpstr>All the Acronyms</vt:lpstr>
      <vt:lpstr>All the Acronyms (Continued)</vt:lpstr>
      <vt:lpstr>Instruction Cycle</vt:lpstr>
      <vt:lpstr>HDL: Data Movement, Example #1</vt:lpstr>
      <vt:lpstr>HDL: Data Movement, Example #2</vt:lpstr>
      <vt:lpstr>HDL: Data Movement, Example #2 (Continued)</vt:lpstr>
      <vt:lpstr>HDL: Data Movement, Example #3</vt:lpstr>
      <vt:lpstr>HDL: Data Movement, Example #4</vt:lpstr>
      <vt:lpstr>Instruction Set Architecture</vt:lpstr>
      <vt:lpstr>00: Fetch Instruction</vt:lpstr>
      <vt:lpstr>01: LOAD</vt:lpstr>
      <vt:lpstr>02: ADD</vt:lpstr>
      <vt:lpstr>03: STORE</vt:lpstr>
      <vt:lpstr>More Instructions</vt:lpstr>
      <vt:lpstr>SKIPZ: Implementing the condition for the skip</vt:lpstr>
      <vt:lpstr>ISA Overview for the VN Machine</vt:lpstr>
      <vt:lpstr>Programming Language example</vt:lpstr>
      <vt:lpstr>Programming Language example</vt:lpstr>
      <vt:lpstr>The Assembler: Translating to executable code (binary)</vt:lpstr>
      <vt:lpstr>Organizing the Assembly Code: Directives</vt:lpstr>
      <vt:lpstr>Example of directives and labels</vt:lpstr>
      <vt:lpstr>Load/Store Architecture</vt:lpstr>
      <vt:lpstr>Load/Store Architecture (Continued)</vt:lpstr>
      <vt:lpstr>Multiplying Two Numbers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Software: Introduction &amp; The Processor</dc:title>
  <dc:creator>harn.andrew</dc:creator>
  <cp:lastModifiedBy>harn.andrew</cp:lastModifiedBy>
  <cp:revision>52</cp:revision>
  <dcterms:created xsi:type="dcterms:W3CDTF">2015-01-03T15:33:19Z</dcterms:created>
  <dcterms:modified xsi:type="dcterms:W3CDTF">2015-01-13T01:37:49Z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0x010100612EDE77068F074994859589BDB8E0A3</vt:lpwstr>
  </property>
</Properties>
</file>