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5" r:id="rId10"/>
    <p:sldId id="261" r:id="rId11"/>
    <p:sldId id="262" r:id="rId12"/>
    <p:sldId id="266" r:id="rId13"/>
    <p:sldId id="263" r:id="rId14"/>
    <p:sldId id="264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975-CEB4-4D4D-A7AE-71E3CDE2DCB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147-CBC3-441F-A8FA-97D3004B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975-CEB4-4D4D-A7AE-71E3CDE2DCB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147-CBC3-441F-A8FA-97D3004B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975-CEB4-4D4D-A7AE-71E3CDE2DCB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147-CBC3-441F-A8FA-97D3004B8DE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9747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975-CEB4-4D4D-A7AE-71E3CDE2DCB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147-CBC3-441F-A8FA-97D3004B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41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975-CEB4-4D4D-A7AE-71E3CDE2DCB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147-CBC3-441F-A8FA-97D3004B8D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288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975-CEB4-4D4D-A7AE-71E3CDE2DCB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147-CBC3-441F-A8FA-97D3004B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975-CEB4-4D4D-A7AE-71E3CDE2DCB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147-CBC3-441F-A8FA-97D3004B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6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975-CEB4-4D4D-A7AE-71E3CDE2DCB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147-CBC3-441F-A8FA-97D3004B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4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975-CEB4-4D4D-A7AE-71E3CDE2DCB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147-CBC3-441F-A8FA-97D3004B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3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975-CEB4-4D4D-A7AE-71E3CDE2DCB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147-CBC3-441F-A8FA-97D3004B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975-CEB4-4D4D-A7AE-71E3CDE2DCB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147-CBC3-441F-A8FA-97D3004B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975-CEB4-4D4D-A7AE-71E3CDE2DCB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147-CBC3-441F-A8FA-97D3004B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7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975-CEB4-4D4D-A7AE-71E3CDE2DCB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147-CBC3-441F-A8FA-97D3004B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9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975-CEB4-4D4D-A7AE-71E3CDE2DCB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147-CBC3-441F-A8FA-97D3004B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2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975-CEB4-4D4D-A7AE-71E3CDE2DCB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147-CBC3-441F-A8FA-97D3004B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7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4975-CEB4-4D4D-A7AE-71E3CDE2DCB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147-CBC3-441F-A8FA-97D3004B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3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C4975-CEB4-4D4D-A7AE-71E3CDE2DCB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9BC147-CBC3-441F-A8FA-97D3004B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2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Systems Software:</a:t>
            </a:r>
            <a:br>
              <a:rPr lang="en-US" dirty="0" smtClean="0"/>
            </a:br>
            <a:r>
              <a:rPr lang="en-US" dirty="0" smtClean="0"/>
              <a:t>The Compiler and Interpreter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Harn</a:t>
            </a:r>
          </a:p>
          <a:p>
            <a:r>
              <a:rPr lang="en-US" dirty="0" smtClean="0"/>
              <a:t>University of Central Florida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6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69882" y="2869324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85757" y="3290012"/>
            <a:ext cx="1600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785757" y="3823412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852557" y="3290012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85757" y="3442412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fahrenheit   real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69882" y="3859924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celsious      real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80957" y="3290012"/>
            <a:ext cx="311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  <a:p>
            <a:endParaRPr lang="en-US"/>
          </a:p>
          <a:p>
            <a:r>
              <a:rPr lang="en-US"/>
              <a:t>2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360682" y="3478924"/>
            <a:ext cx="2895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360682" y="3478924"/>
            <a:ext cx="28654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Intermediate code generator</a:t>
            </a:r>
            <a:r>
              <a:rPr lang="en-US"/>
              <a:t>  </a:t>
            </a:r>
          </a:p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732282" y="401232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2522482" y="3707524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 flipH="1">
            <a:off x="3224157" y="1080212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4062357" y="108021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 flipH="1">
            <a:off x="4214757" y="1613612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4824357" y="1613612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>
            <a:off x="4900557" y="2070812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5433957" y="2070812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2614557" y="775412"/>
            <a:ext cx="4267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>
            <a:off x="4732282" y="30217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3605157" y="851612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:=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2903482" y="1345324"/>
            <a:ext cx="471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id</a:t>
            </a:r>
            <a:r>
              <a:rPr lang="en-US" b="1" baseline="-25000"/>
              <a:t>1</a:t>
            </a: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503682" y="1345324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+</a:t>
            </a:r>
            <a:r>
              <a:rPr lang="en-US" b="1" baseline="-25000"/>
              <a:t>r</a:t>
            </a:r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3605157" y="1842212"/>
            <a:ext cx="108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inttoreal</a:t>
            </a: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5129157" y="1842212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*r</a:t>
            </a:r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4671957" y="2451812"/>
            <a:ext cx="471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id</a:t>
            </a:r>
            <a:r>
              <a:rPr lang="en-US" b="1" baseline="-25000"/>
              <a:t>2</a:t>
            </a:r>
          </a:p>
        </p:txBody>
      </p:sp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5510157" y="2451812"/>
            <a:ext cx="865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real </a:t>
            </a:r>
            <a:r>
              <a:rPr lang="en-US" b="1" baseline="-25000"/>
              <a:t>1.8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3833757" y="2451812"/>
            <a:ext cx="631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int</a:t>
            </a:r>
            <a:r>
              <a:rPr lang="en-US" b="1" baseline="-25000"/>
              <a:t>32</a:t>
            </a: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>
            <a:off x="4138557" y="21470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6942082" y="5002924"/>
            <a:ext cx="165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Intermediate code </a:t>
            </a:r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 flipH="1">
            <a:off x="6408682" y="515532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" name="Rectangle 40"/>
          <p:cNvSpPr>
            <a:spLocks noChangeArrowheads="1"/>
          </p:cNvSpPr>
          <p:nvPr/>
        </p:nvSpPr>
        <p:spPr bwMode="auto">
          <a:xfrm>
            <a:off x="3055882" y="4545724"/>
            <a:ext cx="3276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3284482" y="4621924"/>
            <a:ext cx="29019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Temp1 := inttoreal(32)</a:t>
            </a:r>
          </a:p>
          <a:p>
            <a:r>
              <a:rPr lang="en-US"/>
              <a:t>Temp2 := id2</a:t>
            </a:r>
          </a:p>
          <a:p>
            <a:r>
              <a:rPr lang="en-US"/>
              <a:t>Temp2 := Temp2 * 1.8</a:t>
            </a:r>
          </a:p>
          <a:p>
            <a:r>
              <a:rPr lang="en-US"/>
              <a:t>Temp1 := Temp1 + Temp2</a:t>
            </a:r>
          </a:p>
          <a:p>
            <a:r>
              <a:rPr lang="en-US"/>
              <a:t>id1 := Temp1</a:t>
            </a:r>
          </a:p>
        </p:txBody>
      </p:sp>
    </p:spTree>
    <p:extLst>
      <p:ext uri="{BB962C8B-B14F-4D97-AF65-F5344CB8AC3E}">
        <p14:creationId xmlns:p14="http://schemas.microsoft.com/office/powerpoint/2010/main" val="425568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09600" y="2743200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5475" y="3163888"/>
            <a:ext cx="1600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25475" y="36972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692275" y="3163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25475" y="3316288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fahrenheit   real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09600" y="3733800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celsious      real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20675" y="3163888"/>
            <a:ext cx="311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  <a:p>
            <a:endParaRPr lang="en-US"/>
          </a:p>
          <a:p>
            <a:r>
              <a:rPr lang="en-US"/>
              <a:t>2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124200" y="2971800"/>
            <a:ext cx="2895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733800" y="2971800"/>
            <a:ext cx="17224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Code generator</a:t>
            </a:r>
            <a:r>
              <a:rPr lang="en-US"/>
              <a:t>  </a:t>
            </a:r>
          </a:p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572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2362200" y="3352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5720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971800" y="1219200"/>
            <a:ext cx="3276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352800" y="1295400"/>
            <a:ext cx="2635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Temp1 := id2</a:t>
            </a:r>
          </a:p>
          <a:p>
            <a:r>
              <a:rPr lang="en-US" dirty="0"/>
              <a:t>Temp1 := Temp1 * 1.8</a:t>
            </a:r>
          </a:p>
          <a:p>
            <a:r>
              <a:rPr lang="en-US" dirty="0"/>
              <a:t>Temp1 := Temp1 + 32.0</a:t>
            </a:r>
          </a:p>
          <a:p>
            <a:r>
              <a:rPr lang="en-US" dirty="0"/>
              <a:t>id1 := Temp1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6858000" y="1676400"/>
            <a:ext cx="142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optimized code </a:t>
            </a: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6324600" y="182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3352800" y="3962400"/>
            <a:ext cx="2438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3733800" y="4038600"/>
            <a:ext cx="1720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movf   id2, r1</a:t>
            </a:r>
          </a:p>
          <a:p>
            <a:r>
              <a:rPr lang="en-US"/>
              <a:t>mulf   #1.8, r1</a:t>
            </a:r>
          </a:p>
          <a:p>
            <a:r>
              <a:rPr lang="en-US"/>
              <a:t>addf   #32.0, r1</a:t>
            </a:r>
          </a:p>
          <a:p>
            <a:r>
              <a:rPr lang="en-US"/>
              <a:t>movf   r1, id1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6858000" y="4419600"/>
            <a:ext cx="1928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assembly instructions </a:t>
            </a: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63246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 and Object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be executed, it needs to be translated to object code (binary)</a:t>
            </a:r>
          </a:p>
          <a:p>
            <a:pPr lvl="1"/>
            <a:r>
              <a:rPr lang="en-US" dirty="0" smtClean="0"/>
              <a:t>The process is usually done with an assembler</a:t>
            </a:r>
          </a:p>
          <a:p>
            <a:r>
              <a:rPr lang="en-US" dirty="0" smtClean="0"/>
              <a:t>Once the code is in binary, it usually also requires the following for execution:</a:t>
            </a:r>
          </a:p>
          <a:p>
            <a:pPr lvl="1"/>
            <a:r>
              <a:rPr lang="en-US" dirty="0" smtClean="0"/>
              <a:t>Other code (libraries)</a:t>
            </a:r>
          </a:p>
          <a:p>
            <a:pPr lvl="1"/>
            <a:r>
              <a:rPr lang="en-US" dirty="0" smtClean="0"/>
              <a:t>Programs from the operating system (i.e. input/output routines)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and Execution diagram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011621" y="3988676"/>
            <a:ext cx="1524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240221" y="4141076"/>
            <a:ext cx="1006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Object code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069021" y="3988676"/>
            <a:ext cx="1371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450021" y="4141076"/>
            <a:ext cx="596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Linker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069021" y="2921876"/>
            <a:ext cx="1371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373821" y="3074276"/>
            <a:ext cx="7651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Libraries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069021" y="5131676"/>
            <a:ext cx="1371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221421" y="5284076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O.S. routines</a:t>
            </a:r>
          </a:p>
          <a:p>
            <a:r>
              <a:rPr lang="en-US" sz="1200"/>
              <a:t>(I/O routines)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2611821" y="429347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754821" y="36076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V="1">
            <a:off x="3754821" y="467447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4516821" y="429347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4974021" y="3988676"/>
            <a:ext cx="1524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126421" y="4141076"/>
            <a:ext cx="11715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Executable file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7031421" y="3988676"/>
            <a:ext cx="1371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412421" y="4141076"/>
            <a:ext cx="655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Loader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6574221" y="429347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7717221" y="475067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" name="AutoShape 24"/>
          <p:cNvSpPr>
            <a:spLocks noChangeArrowheads="1"/>
          </p:cNvSpPr>
          <p:nvPr/>
        </p:nvSpPr>
        <p:spPr bwMode="auto">
          <a:xfrm>
            <a:off x="7031421" y="5436476"/>
            <a:ext cx="1371600" cy="685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25"/>
          <p:cNvSpPr>
            <a:spLocks noChangeArrowheads="1"/>
          </p:cNvSpPr>
          <p:nvPr/>
        </p:nvSpPr>
        <p:spPr bwMode="auto">
          <a:xfrm>
            <a:off x="7260021" y="5588876"/>
            <a:ext cx="869950" cy="293688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Computer</a:t>
            </a: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935421" y="1681655"/>
            <a:ext cx="1524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1011621" y="1834055"/>
            <a:ext cx="142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Machine language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1125702" y="2835165"/>
            <a:ext cx="1371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1278102" y="2987565"/>
            <a:ext cx="9286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Assembler</a:t>
            </a: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1718441" y="2367452"/>
            <a:ext cx="15766" cy="46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1734207" y="345527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Interpreters</a:t>
            </a:r>
            <a:r>
              <a:rPr lang="en-US" dirty="0" smtClean="0"/>
              <a:t> execute programs not necessarily in object code</a:t>
            </a:r>
          </a:p>
          <a:p>
            <a:pPr lvl="1"/>
            <a:r>
              <a:rPr lang="en-US" dirty="0" smtClean="0"/>
              <a:t>Advantages: Easy implementation of many source-level debugging operations, because all run-time errors operations refer to source-level units.</a:t>
            </a:r>
          </a:p>
          <a:p>
            <a:pPr lvl="1"/>
            <a:r>
              <a:rPr lang="en-US" dirty="0" smtClean="0"/>
              <a:t>Disadvantages: 10 to 100 times slower because the statements are interpreted each time the statement is executed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Early 60s: APL, SNOBOL, Lisp</a:t>
            </a:r>
          </a:p>
          <a:p>
            <a:pPr lvl="1"/>
            <a:r>
              <a:rPr lang="en-US" dirty="0" smtClean="0"/>
              <a:t>By the 80s: Rarely used</a:t>
            </a:r>
          </a:p>
          <a:p>
            <a:pPr lvl="1"/>
            <a:r>
              <a:rPr lang="en-US" dirty="0" smtClean="0"/>
              <a:t>Recent years: Came back with JavaScript and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73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Interpreters (Continued)</a:t>
            </a:r>
            <a:endParaRPr 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493579" y="1930400"/>
            <a:ext cx="1905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34904" y="2119313"/>
            <a:ext cx="1035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Source</a:t>
            </a:r>
          </a:p>
          <a:p>
            <a:r>
              <a:rPr lang="en-US"/>
              <a:t>program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417379" y="3225800"/>
            <a:ext cx="2057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858704" y="3643313"/>
            <a:ext cx="1238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Interpreter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465379" y="3378200"/>
            <a:ext cx="1447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17779" y="3606800"/>
            <a:ext cx="1200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 data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484179" y="284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474779" y="383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484179" y="459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103179" y="49784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386842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Implementation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966259" y="1816893"/>
            <a:ext cx="1524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94859" y="1969293"/>
            <a:ext cx="1035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Java</a:t>
            </a:r>
          </a:p>
          <a:p>
            <a:r>
              <a:rPr lang="en-US"/>
              <a:t>program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77334" y="3151981"/>
            <a:ext cx="2057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18659" y="3569493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Translator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725334" y="3304381"/>
            <a:ext cx="1447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877734" y="3532981"/>
            <a:ext cx="120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Byte code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744134" y="277098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2734734" y="376158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693584" y="1472406"/>
            <a:ext cx="52768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They translate high-level language programs to an</a:t>
            </a:r>
          </a:p>
          <a:p>
            <a:r>
              <a:rPr lang="en-US" dirty="0"/>
              <a:t>intermediate language designed to allow easy</a:t>
            </a:r>
          </a:p>
          <a:p>
            <a:r>
              <a:rPr lang="en-US" dirty="0"/>
              <a:t>interpretation </a:t>
            </a: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5919259" y="2578893"/>
            <a:ext cx="1447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071659" y="2807493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Byte code</a:t>
            </a:r>
          </a:p>
          <a:p>
            <a:r>
              <a:rPr lang="en-US"/>
              <a:t>interpreter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5919259" y="3874293"/>
            <a:ext cx="1447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6071659" y="4102893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Byte code</a:t>
            </a:r>
          </a:p>
          <a:p>
            <a:r>
              <a:rPr lang="en-US"/>
              <a:t>interpreter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709459" y="4331493"/>
            <a:ext cx="145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Intermediate</a:t>
            </a:r>
          </a:p>
          <a:p>
            <a:r>
              <a:rPr lang="en-US"/>
              <a:t>      code</a:t>
            </a: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5081059" y="3264693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5081059" y="4026693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7579784" y="2767806"/>
            <a:ext cx="1263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Machine A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7671859" y="4102893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Machine B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255184" y="5434806"/>
            <a:ext cx="535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Example: PERL and initial implementations of Java</a:t>
            </a:r>
          </a:p>
        </p:txBody>
      </p:sp>
    </p:spTree>
    <p:extLst>
      <p:ext uri="{BB962C8B-B14F-4D97-AF65-F5344CB8AC3E}">
        <p14:creationId xmlns:p14="http://schemas.microsoft.com/office/powerpoint/2010/main" val="384048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 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languages are notations for describing computations to people and to machines</a:t>
            </a:r>
          </a:p>
          <a:p>
            <a:r>
              <a:rPr lang="en-US" dirty="0" smtClean="0"/>
              <a:t>They can be implemented by any of the three general methods</a:t>
            </a:r>
          </a:p>
          <a:p>
            <a:pPr lvl="1"/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Interpretation</a:t>
            </a:r>
          </a:p>
          <a:p>
            <a:pPr lvl="1"/>
            <a:r>
              <a:rPr lang="en-US" dirty="0" smtClean="0"/>
              <a:t>Hybrid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3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translates a high-level language into a lower-level one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19200" y="3733800"/>
            <a:ext cx="1219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010400" y="3657600"/>
            <a:ext cx="1219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657600" y="3810000"/>
            <a:ext cx="21336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91000" y="4267200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Compiler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19200" y="4191000"/>
            <a:ext cx="1136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 b="1"/>
              <a:t>Program</a:t>
            </a:r>
          </a:p>
          <a:p>
            <a:r>
              <a:rPr lang="en-US"/>
              <a:t>(i.e. C++)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438400" y="4495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791200" y="4495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959600" y="4267200"/>
            <a:ext cx="1276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/>
              <a:t>Machine</a:t>
            </a:r>
          </a:p>
          <a:p>
            <a:pPr algn="ctr"/>
            <a:r>
              <a:rPr lang="en-US" b="1"/>
              <a:t>Language</a:t>
            </a:r>
          </a:p>
          <a:p>
            <a:pPr algn="ctr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884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usually takes multiple phases</a:t>
            </a:r>
          </a:p>
          <a:p>
            <a:r>
              <a:rPr lang="en-US" dirty="0" smtClean="0"/>
              <a:t>Front end (Scanner, Parser, Semantic Analyzer)</a:t>
            </a:r>
          </a:p>
          <a:p>
            <a:r>
              <a:rPr lang="en-US" dirty="0" smtClean="0"/>
              <a:t>Back end (Code generator)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09800" y="4114800"/>
            <a:ext cx="1524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0" y="4114800"/>
            <a:ext cx="1524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362200" y="46482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Front End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486400" y="46482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Back End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914400" y="48006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3733800" y="4800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858000" y="4800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143000" y="4343400"/>
            <a:ext cx="908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Source</a:t>
            </a:r>
          </a:p>
          <a:p>
            <a:endParaRPr lang="en-US"/>
          </a:p>
          <a:p>
            <a:r>
              <a:rPr lang="en-US"/>
              <a:t>Code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810000" y="4343400"/>
            <a:ext cx="1454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Intermediate</a:t>
            </a:r>
          </a:p>
          <a:p>
            <a:endParaRPr lang="en-US"/>
          </a:p>
          <a:p>
            <a:r>
              <a:rPr lang="en-US"/>
              <a:t>     Code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7010400" y="4343400"/>
            <a:ext cx="8445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Target</a:t>
            </a:r>
          </a:p>
          <a:p>
            <a:endParaRPr lang="en-US"/>
          </a:p>
          <a:p>
            <a:r>
              <a:rPr lang="en-US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76359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 (Continued)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77334" y="2768600"/>
            <a:ext cx="1295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353734" y="2768600"/>
            <a:ext cx="1295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030134" y="276860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773334" y="2744788"/>
            <a:ext cx="1295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401734" y="1320800"/>
            <a:ext cx="1295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29734" y="3021013"/>
            <a:ext cx="1006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Lexical</a:t>
            </a:r>
          </a:p>
          <a:p>
            <a:r>
              <a:rPr lang="en-US" sz="1600" b="1"/>
              <a:t>analyzer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506134" y="3021013"/>
            <a:ext cx="1006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Syntax</a:t>
            </a:r>
          </a:p>
          <a:p>
            <a:r>
              <a:rPr lang="en-US" sz="1600" b="1"/>
              <a:t>analyzer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4030134" y="2692400"/>
            <a:ext cx="13938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Intermediate</a:t>
            </a:r>
          </a:p>
          <a:p>
            <a:r>
              <a:rPr lang="en-US" sz="1600" b="1"/>
              <a:t>     code </a:t>
            </a:r>
          </a:p>
          <a:p>
            <a:r>
              <a:rPr lang="en-US" sz="1600" b="1"/>
              <a:t>  generator</a:t>
            </a:r>
          </a:p>
          <a:p>
            <a:r>
              <a:rPr lang="en-US" sz="1600" b="1"/>
              <a:t> (semantic</a:t>
            </a:r>
          </a:p>
          <a:p>
            <a:r>
              <a:rPr lang="en-US" sz="1600" b="1"/>
              <a:t>  analyzer)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6773334" y="2921000"/>
            <a:ext cx="11207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Code</a:t>
            </a:r>
          </a:p>
          <a:p>
            <a:r>
              <a:rPr lang="en-US" sz="1600" b="1"/>
              <a:t>generator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5325534" y="1473200"/>
            <a:ext cx="12334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      Code</a:t>
            </a:r>
          </a:p>
          <a:p>
            <a:r>
              <a:rPr lang="en-US" sz="1600" b="1"/>
              <a:t>  Optimizer</a:t>
            </a:r>
          </a:p>
          <a:p>
            <a:r>
              <a:rPr lang="en-US" sz="1600" b="1"/>
              <a:t>  </a:t>
            </a:r>
            <a:r>
              <a:rPr lang="en-US" sz="1600" b="1">
                <a:solidFill>
                  <a:srgbClr val="FF0000"/>
                </a:solidFill>
              </a:rPr>
              <a:t>(optional)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1972734" y="337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3649134" y="337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5401734" y="3378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4639734" y="185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639734" y="1854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6697134" y="1854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7382934" y="1854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677334" y="1473200"/>
            <a:ext cx="13716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905934" y="1549400"/>
            <a:ext cx="1035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Source</a:t>
            </a:r>
          </a:p>
          <a:p>
            <a:r>
              <a:rPr lang="en-US"/>
              <a:t>program</a:t>
            </a: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1363134" y="223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1499659" y="4252913"/>
            <a:ext cx="144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Lexical units</a:t>
            </a:r>
          </a:p>
          <a:p>
            <a:r>
              <a:rPr lang="en-US">
                <a:solidFill>
                  <a:srgbClr val="0000FF"/>
                </a:solidFill>
              </a:rPr>
              <a:t>   (Tokens)</a:t>
            </a: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2125134" y="33782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3191934" y="4368800"/>
            <a:ext cx="1352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Parse trees</a:t>
            </a:r>
          </a:p>
          <a:p>
            <a:r>
              <a:rPr lang="en-US">
                <a:solidFill>
                  <a:srgbClr val="0000FF"/>
                </a:solidFill>
              </a:rPr>
              <a:t>    </a:t>
            </a: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3801534" y="33782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5325534" y="4140200"/>
            <a:ext cx="145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Intermediate</a:t>
            </a:r>
          </a:p>
          <a:p>
            <a:r>
              <a:rPr lang="en-US">
                <a:solidFill>
                  <a:srgbClr val="0000FF"/>
                </a:solidFill>
              </a:rPr>
              <a:t>       code</a:t>
            </a:r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6087534" y="3378200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" name="Oval 35"/>
          <p:cNvSpPr>
            <a:spLocks noChangeArrowheads="1"/>
          </p:cNvSpPr>
          <p:nvPr/>
        </p:nvSpPr>
        <p:spPr bwMode="auto">
          <a:xfrm>
            <a:off x="6620934" y="5054600"/>
            <a:ext cx="1676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7382934" y="3987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6849534" y="52832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Computer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7986184" y="4216400"/>
            <a:ext cx="112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Machine</a:t>
            </a:r>
          </a:p>
          <a:p>
            <a:r>
              <a:rPr lang="en-US">
                <a:solidFill>
                  <a:srgbClr val="0000FF"/>
                </a:solidFill>
              </a:rPr>
              <a:t>language</a:t>
            </a:r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7389284" y="4568825"/>
            <a:ext cx="45084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" name="Rectangle 41"/>
          <p:cNvSpPr>
            <a:spLocks noChangeArrowheads="1"/>
          </p:cNvSpPr>
          <p:nvPr/>
        </p:nvSpPr>
        <p:spPr bwMode="auto">
          <a:xfrm>
            <a:off x="1058334" y="5130800"/>
            <a:ext cx="4419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2353734" y="5435600"/>
            <a:ext cx="160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Symbol table</a:t>
            </a:r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1363134" y="3987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>
            <a:off x="3039534" y="3987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V="1">
            <a:off x="4792134" y="3987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 flipV="1">
            <a:off x="5477934" y="3987800"/>
            <a:ext cx="1676400" cy="1828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1363134" y="3987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V="1">
            <a:off x="3039534" y="3987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2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the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Lexical Analyzer </a:t>
            </a:r>
            <a:r>
              <a:rPr lang="en-US" dirty="0" smtClean="0"/>
              <a:t>gathers the characters of the source program into lexical units called </a:t>
            </a:r>
            <a:r>
              <a:rPr lang="en-US" b="1" dirty="0" smtClean="0"/>
              <a:t>tokens</a:t>
            </a:r>
            <a:endParaRPr lang="en-US" dirty="0" smtClean="0"/>
          </a:p>
          <a:p>
            <a:pPr lvl="1"/>
            <a:r>
              <a:rPr lang="en-US" dirty="0" smtClean="0"/>
              <a:t>Tokens can be, identifiers, reserved keywords , operators, or special symbols</a:t>
            </a:r>
          </a:p>
          <a:p>
            <a:r>
              <a:rPr lang="en-US" b="1" dirty="0" smtClean="0"/>
              <a:t>Syntax Analyzer </a:t>
            </a:r>
            <a:r>
              <a:rPr lang="en-US" dirty="0" smtClean="0"/>
              <a:t>takes units from the lexical analyzer and uses them to construct a hierarchical structure called a </a:t>
            </a:r>
            <a:r>
              <a:rPr lang="en-US" b="1" dirty="0" smtClean="0"/>
              <a:t>parse tree</a:t>
            </a:r>
            <a:endParaRPr lang="en-US" dirty="0" smtClean="0"/>
          </a:p>
          <a:p>
            <a:r>
              <a:rPr lang="en-US" b="1" dirty="0" smtClean="0"/>
              <a:t>Parse trees</a:t>
            </a:r>
            <a:r>
              <a:rPr lang="en-US" dirty="0" smtClean="0"/>
              <a:t> represent the syntactic structure of the program</a:t>
            </a:r>
          </a:p>
          <a:p>
            <a:r>
              <a:rPr lang="en-US" b="1" dirty="0" smtClean="0"/>
              <a:t>Symbol tables</a:t>
            </a:r>
            <a:r>
              <a:rPr lang="en-US" dirty="0" smtClean="0"/>
              <a:t> serve as a database for the compilation process, where identifiers are mapped to their types and other relevant attributes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702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94289" y="966952"/>
            <a:ext cx="874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f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a </a:t>
            </a:r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b="1" dirty="0"/>
              <a:t>h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r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e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n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h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e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t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: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=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3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2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+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c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e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l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s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 I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o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u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s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*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1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.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dirty="0"/>
              <a:t> 8 </a:t>
            </a:r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b="1" dirty="0"/>
              <a:t>;</a:t>
            </a:r>
            <a:r>
              <a:rPr lang="en-US" b="1" dirty="0">
                <a:solidFill>
                  <a:srgbClr val="FF0000"/>
                </a:solidFill>
              </a:rPr>
              <a:t> |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266089" y="1424152"/>
            <a:ext cx="2971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342289" y="1424152"/>
            <a:ext cx="285115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Lexical analyzer (scanner)</a:t>
            </a:r>
          </a:p>
          <a:p>
            <a:pPr algn="ctr"/>
            <a:r>
              <a:rPr lang="en-US" sz="1000" b="1"/>
              <a:t>(converts from  character stream  into</a:t>
            </a:r>
          </a:p>
          <a:p>
            <a:pPr algn="ctr"/>
            <a:r>
              <a:rPr lang="en-US" sz="1000" b="1"/>
              <a:t> a stream of tokens.)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021614" y="317665"/>
            <a:ext cx="347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Fahrenheit := 32 + celsious * 1.8</a:t>
            </a: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4409089" y="66215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3189889" y="2400465"/>
            <a:ext cx="5848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/>
              <a:t> id, 1 </a:t>
            </a:r>
            <a:r>
              <a:rPr lang="en-US" b="1" dirty="0">
                <a:solidFill>
                  <a:srgbClr val="FF0000"/>
                </a:solidFill>
              </a:rPr>
              <a:t>] [</a:t>
            </a:r>
            <a:r>
              <a:rPr lang="en-US" b="1" dirty="0"/>
              <a:t> : = </a:t>
            </a:r>
            <a:r>
              <a:rPr lang="en-US" b="1" dirty="0">
                <a:solidFill>
                  <a:srgbClr val="FF0000"/>
                </a:solidFill>
              </a:rPr>
              <a:t>][</a:t>
            </a:r>
            <a:r>
              <a:rPr 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, 32 </a:t>
            </a:r>
            <a:r>
              <a:rPr lang="en-US" b="1" dirty="0">
                <a:solidFill>
                  <a:srgbClr val="FF0000"/>
                </a:solidFill>
              </a:rPr>
              <a:t>][</a:t>
            </a:r>
            <a:r>
              <a:rPr lang="en-US" b="1" dirty="0"/>
              <a:t> + </a:t>
            </a:r>
            <a:r>
              <a:rPr lang="en-US" b="1" dirty="0">
                <a:solidFill>
                  <a:srgbClr val="FF0000"/>
                </a:solidFill>
              </a:rPr>
              <a:t>][</a:t>
            </a:r>
            <a:r>
              <a:rPr lang="en-US" b="1" dirty="0"/>
              <a:t>id, 2 </a:t>
            </a:r>
            <a:r>
              <a:rPr lang="en-US" b="1" dirty="0">
                <a:solidFill>
                  <a:srgbClr val="FF0000"/>
                </a:solidFill>
              </a:rPr>
              <a:t>][</a:t>
            </a:r>
            <a:r>
              <a:rPr lang="en-US" b="1" dirty="0"/>
              <a:t> * </a:t>
            </a:r>
            <a:r>
              <a:rPr lang="en-US" b="1" dirty="0">
                <a:solidFill>
                  <a:srgbClr val="FF0000"/>
                </a:solidFill>
              </a:rPr>
              <a:t>][</a:t>
            </a:r>
            <a:r>
              <a:rPr lang="en-US" b="1" dirty="0" err="1"/>
              <a:t>int</a:t>
            </a:r>
            <a:r>
              <a:rPr lang="en-US" b="1" dirty="0"/>
              <a:t>, 1.8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][</a:t>
            </a:r>
            <a:r>
              <a:rPr lang="en-US" b="1" dirty="0"/>
              <a:t>;</a:t>
            </a:r>
            <a:r>
              <a:rPr lang="en-US" b="1" dirty="0">
                <a:solidFill>
                  <a:srgbClr val="FF0000"/>
                </a:solidFill>
              </a:rPr>
              <a:t> ]</a:t>
            </a:r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>
            <a:off x="522889" y="134795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522889" y="1728952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675289" y="2490952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691164" y="2911640"/>
            <a:ext cx="1600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30"/>
          <p:cNvSpPr>
            <a:spLocks noChangeShapeType="1"/>
          </p:cNvSpPr>
          <p:nvPr/>
        </p:nvSpPr>
        <p:spPr bwMode="auto">
          <a:xfrm>
            <a:off x="691164" y="344504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31"/>
          <p:cNvSpPr>
            <a:spLocks noChangeShapeType="1"/>
          </p:cNvSpPr>
          <p:nvPr/>
        </p:nvSpPr>
        <p:spPr bwMode="auto">
          <a:xfrm>
            <a:off x="1757964" y="291164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691164" y="3064040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fahrenheit   real</a:t>
            </a: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675289" y="3481552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celsious      real</a:t>
            </a: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386364" y="2911640"/>
            <a:ext cx="311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  <a:p>
            <a:endParaRPr lang="en-US"/>
          </a:p>
          <a:p>
            <a:r>
              <a:rPr lang="en-US"/>
              <a:t>2</a:t>
            </a:r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 flipH="1">
            <a:off x="2427889" y="2109952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Rectangle 40"/>
          <p:cNvSpPr>
            <a:spLocks noChangeArrowheads="1"/>
          </p:cNvSpPr>
          <p:nvPr/>
        </p:nvSpPr>
        <p:spPr bwMode="auto">
          <a:xfrm>
            <a:off x="3266089" y="3100552"/>
            <a:ext cx="2895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41"/>
          <p:cNvSpPr txBox="1">
            <a:spLocks noChangeArrowheads="1"/>
          </p:cNvSpPr>
          <p:nvPr/>
        </p:nvSpPr>
        <p:spPr bwMode="auto">
          <a:xfrm>
            <a:off x="3266089" y="3100552"/>
            <a:ext cx="2967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Syntax analyzer (parser)</a:t>
            </a:r>
          </a:p>
          <a:p>
            <a:r>
              <a:rPr lang="en-US" sz="1000" b="1"/>
              <a:t>(Construct syntactic structure of the program)</a:t>
            </a:r>
          </a:p>
        </p:txBody>
      </p:sp>
      <p:sp>
        <p:nvSpPr>
          <p:cNvPr id="22" name="Line 44"/>
          <p:cNvSpPr>
            <a:spLocks noChangeShapeType="1"/>
          </p:cNvSpPr>
          <p:nvPr/>
        </p:nvSpPr>
        <p:spPr bwMode="auto">
          <a:xfrm flipH="1">
            <a:off x="3494689" y="4395952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" name="Line 45"/>
          <p:cNvSpPr>
            <a:spLocks noChangeShapeType="1"/>
          </p:cNvSpPr>
          <p:nvPr/>
        </p:nvSpPr>
        <p:spPr bwMode="auto">
          <a:xfrm>
            <a:off x="4332889" y="439595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" name="Line 46"/>
          <p:cNvSpPr>
            <a:spLocks noChangeShapeType="1"/>
          </p:cNvSpPr>
          <p:nvPr/>
        </p:nvSpPr>
        <p:spPr bwMode="auto">
          <a:xfrm flipH="1">
            <a:off x="4485289" y="4929352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" name="Line 47"/>
          <p:cNvSpPr>
            <a:spLocks noChangeShapeType="1"/>
          </p:cNvSpPr>
          <p:nvPr/>
        </p:nvSpPr>
        <p:spPr bwMode="auto">
          <a:xfrm>
            <a:off x="5094889" y="4929352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" name="Line 48"/>
          <p:cNvSpPr>
            <a:spLocks noChangeShapeType="1"/>
          </p:cNvSpPr>
          <p:nvPr/>
        </p:nvSpPr>
        <p:spPr bwMode="auto">
          <a:xfrm flipH="1">
            <a:off x="5171089" y="5386552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" name="Line 49"/>
          <p:cNvSpPr>
            <a:spLocks noChangeShapeType="1"/>
          </p:cNvSpPr>
          <p:nvPr/>
        </p:nvSpPr>
        <p:spPr bwMode="auto">
          <a:xfrm>
            <a:off x="5704489" y="5386552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2885089" y="4091152"/>
            <a:ext cx="4267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54"/>
          <p:cNvSpPr>
            <a:spLocks noChangeShapeType="1"/>
          </p:cNvSpPr>
          <p:nvPr/>
        </p:nvSpPr>
        <p:spPr bwMode="auto">
          <a:xfrm>
            <a:off x="4637689" y="363395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" name="Line 55"/>
          <p:cNvSpPr>
            <a:spLocks noChangeShapeType="1"/>
          </p:cNvSpPr>
          <p:nvPr/>
        </p:nvSpPr>
        <p:spPr bwMode="auto">
          <a:xfrm>
            <a:off x="4637689" y="279575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" name="Line 56"/>
          <p:cNvSpPr>
            <a:spLocks noChangeShapeType="1"/>
          </p:cNvSpPr>
          <p:nvPr/>
        </p:nvSpPr>
        <p:spPr bwMode="auto">
          <a:xfrm>
            <a:off x="4637689" y="210995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" name="Line 57"/>
          <p:cNvSpPr>
            <a:spLocks noChangeShapeType="1"/>
          </p:cNvSpPr>
          <p:nvPr/>
        </p:nvSpPr>
        <p:spPr bwMode="auto">
          <a:xfrm flipH="1">
            <a:off x="2427889" y="3329152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" name="Text Box 60"/>
          <p:cNvSpPr txBox="1">
            <a:spLocks noChangeArrowheads="1"/>
          </p:cNvSpPr>
          <p:nvPr/>
        </p:nvSpPr>
        <p:spPr bwMode="auto">
          <a:xfrm>
            <a:off x="1437289" y="1474952"/>
            <a:ext cx="931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Getchar()</a:t>
            </a:r>
          </a:p>
        </p:txBody>
      </p:sp>
      <p:sp>
        <p:nvSpPr>
          <p:cNvPr id="35" name="Text Box 61"/>
          <p:cNvSpPr txBox="1">
            <a:spLocks noChangeArrowheads="1"/>
          </p:cNvSpPr>
          <p:nvPr/>
        </p:nvSpPr>
        <p:spPr bwMode="auto">
          <a:xfrm>
            <a:off x="675289" y="4370552"/>
            <a:ext cx="1709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name         attribute</a:t>
            </a:r>
          </a:p>
        </p:txBody>
      </p:sp>
      <p:sp>
        <p:nvSpPr>
          <p:cNvPr id="36" name="Line 62"/>
          <p:cNvSpPr>
            <a:spLocks noChangeShapeType="1"/>
          </p:cNvSpPr>
          <p:nvPr/>
        </p:nvSpPr>
        <p:spPr bwMode="auto">
          <a:xfrm flipV="1">
            <a:off x="1056289" y="401495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" name="Line 63"/>
          <p:cNvSpPr>
            <a:spLocks noChangeShapeType="1"/>
          </p:cNvSpPr>
          <p:nvPr/>
        </p:nvSpPr>
        <p:spPr bwMode="auto">
          <a:xfrm flipV="1">
            <a:off x="1970689" y="401495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" name="Text Box 64"/>
          <p:cNvSpPr txBox="1">
            <a:spLocks noChangeArrowheads="1"/>
          </p:cNvSpPr>
          <p:nvPr/>
        </p:nvSpPr>
        <p:spPr bwMode="auto">
          <a:xfrm>
            <a:off x="6771289" y="3024352"/>
            <a:ext cx="188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index in symbol table </a:t>
            </a:r>
          </a:p>
        </p:txBody>
      </p:sp>
      <p:sp>
        <p:nvSpPr>
          <p:cNvPr id="39" name="Line 65"/>
          <p:cNvSpPr>
            <a:spLocks noChangeShapeType="1"/>
          </p:cNvSpPr>
          <p:nvPr/>
        </p:nvSpPr>
        <p:spPr bwMode="auto">
          <a:xfrm flipH="1" flipV="1">
            <a:off x="6466489" y="2643352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2908737" y="4091152"/>
            <a:ext cx="63246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	: =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id</a:t>
            </a:r>
            <a:r>
              <a:rPr lang="en-US" b="1" baseline="-25000" dirty="0"/>
              <a:t>1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 		+ 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 	int</a:t>
            </a:r>
            <a:r>
              <a:rPr lang="en-US" b="1" baseline="-25000" dirty="0"/>
              <a:t>32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	           </a:t>
            </a:r>
            <a:r>
              <a:rPr lang="en-US" b="1" dirty="0"/>
              <a:t>*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/>
              <a:t>               id</a:t>
            </a:r>
            <a:r>
              <a:rPr lang="en-US" b="1" baseline="-25000" dirty="0"/>
              <a:t>2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	     </a:t>
            </a:r>
            <a:r>
              <a:rPr lang="en-US" b="1" dirty="0"/>
              <a:t>real </a:t>
            </a:r>
            <a:r>
              <a:rPr lang="en-US" b="1" baseline="-25000" dirty="0"/>
              <a:t>1.8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4709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91055" y="2522483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706930" y="2943171"/>
            <a:ext cx="1600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706930" y="3476571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773730" y="2943171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06930" y="3095571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fahrenheit   real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691055" y="3513083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celsious      real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02130" y="2943171"/>
            <a:ext cx="311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  <a:p>
            <a:endParaRPr lang="en-US"/>
          </a:p>
          <a:p>
            <a:r>
              <a:rPr lang="en-US"/>
              <a:t>2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3281855" y="3132083"/>
            <a:ext cx="2895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3662855" y="3132083"/>
            <a:ext cx="202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 analyzer  </a:t>
            </a:r>
          </a:p>
          <a:p>
            <a:endParaRPr lang="en-US"/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2748455" y="465083"/>
            <a:ext cx="42672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	: =</a:t>
            </a:r>
          </a:p>
          <a:p>
            <a:r>
              <a:rPr lang="en-US" b="1"/>
              <a:t> </a:t>
            </a:r>
          </a:p>
          <a:p>
            <a:r>
              <a:rPr lang="en-US" b="1"/>
              <a:t> id</a:t>
            </a:r>
            <a:r>
              <a:rPr lang="en-US" b="1" baseline="-25000"/>
              <a:t>1</a:t>
            </a:r>
            <a:r>
              <a:rPr lang="en-US" b="1"/>
              <a:t> 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/>
              <a:t> 		+ </a:t>
            </a:r>
            <a:endParaRPr lang="en-US" b="1">
              <a:solidFill>
                <a:srgbClr val="FF0000"/>
              </a:solidFill>
            </a:endParaRPr>
          </a:p>
          <a:p>
            <a:endParaRPr lang="en-US" b="1">
              <a:solidFill>
                <a:srgbClr val="FF0000"/>
              </a:solidFill>
            </a:endParaRPr>
          </a:p>
          <a:p>
            <a:r>
              <a:rPr lang="en-US" b="1"/>
              <a:t> 	int</a:t>
            </a:r>
            <a:r>
              <a:rPr lang="en-US" b="1" baseline="-25000"/>
              <a:t>32</a:t>
            </a:r>
            <a:r>
              <a:rPr lang="en-US" b="1"/>
              <a:t> </a:t>
            </a:r>
            <a:r>
              <a:rPr lang="en-US" b="1">
                <a:solidFill>
                  <a:srgbClr val="FF0000"/>
                </a:solidFill>
              </a:rPr>
              <a:t>	           </a:t>
            </a:r>
            <a:r>
              <a:rPr lang="en-US" b="1"/>
              <a:t>*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	</a:t>
            </a:r>
            <a:r>
              <a:rPr lang="en-US" b="1"/>
              <a:t>               id</a:t>
            </a:r>
            <a:r>
              <a:rPr lang="en-US" b="1" baseline="-25000"/>
              <a:t>2</a:t>
            </a:r>
            <a:r>
              <a:rPr lang="en-US" b="1"/>
              <a:t> </a:t>
            </a:r>
            <a:r>
              <a:rPr lang="en-US" b="1">
                <a:solidFill>
                  <a:srgbClr val="FF0000"/>
                </a:solidFill>
              </a:rPr>
              <a:t>	       </a:t>
            </a:r>
            <a:r>
              <a:rPr lang="en-US" b="1"/>
              <a:t>real </a:t>
            </a:r>
            <a:r>
              <a:rPr lang="en-US" b="1" baseline="-25000"/>
              <a:t>1.8</a:t>
            </a:r>
            <a:r>
              <a:rPr lang="en-US" b="1"/>
              <a:t> </a:t>
            </a:r>
          </a:p>
          <a:p>
            <a:endParaRPr lang="en-US" b="1"/>
          </a:p>
          <a:p>
            <a:r>
              <a:rPr lang="en-US" b="1"/>
              <a:t>		</a:t>
            </a: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4653455" y="366548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31"/>
          <p:cNvSpPr>
            <a:spLocks noChangeShapeType="1"/>
          </p:cNvSpPr>
          <p:nvPr/>
        </p:nvSpPr>
        <p:spPr bwMode="auto">
          <a:xfrm flipH="1">
            <a:off x="2443655" y="3360683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32"/>
          <p:cNvSpPr>
            <a:spLocks noChangeShapeType="1"/>
          </p:cNvSpPr>
          <p:nvPr/>
        </p:nvSpPr>
        <p:spPr bwMode="auto">
          <a:xfrm flipH="1">
            <a:off x="3281855" y="769883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Line 33"/>
          <p:cNvSpPr>
            <a:spLocks noChangeShapeType="1"/>
          </p:cNvSpPr>
          <p:nvPr/>
        </p:nvSpPr>
        <p:spPr bwMode="auto">
          <a:xfrm>
            <a:off x="4120055" y="76988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 flipH="1">
            <a:off x="4272455" y="130328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" name="Line 35"/>
          <p:cNvSpPr>
            <a:spLocks noChangeShapeType="1"/>
          </p:cNvSpPr>
          <p:nvPr/>
        </p:nvSpPr>
        <p:spPr bwMode="auto">
          <a:xfrm>
            <a:off x="4882055" y="130328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Line 36"/>
          <p:cNvSpPr>
            <a:spLocks noChangeShapeType="1"/>
          </p:cNvSpPr>
          <p:nvPr/>
        </p:nvSpPr>
        <p:spPr bwMode="auto">
          <a:xfrm flipH="1">
            <a:off x="4958255" y="176048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" name="Line 37"/>
          <p:cNvSpPr>
            <a:spLocks noChangeShapeType="1"/>
          </p:cNvSpPr>
          <p:nvPr/>
        </p:nvSpPr>
        <p:spPr bwMode="auto">
          <a:xfrm>
            <a:off x="5491655" y="1760483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2748455" y="465083"/>
            <a:ext cx="4267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9"/>
          <p:cNvSpPr>
            <a:spLocks noChangeShapeType="1"/>
          </p:cNvSpPr>
          <p:nvPr/>
        </p:nvSpPr>
        <p:spPr bwMode="auto">
          <a:xfrm flipH="1">
            <a:off x="3358055" y="4503683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4196255" y="450368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" name="Line 41"/>
          <p:cNvSpPr>
            <a:spLocks noChangeShapeType="1"/>
          </p:cNvSpPr>
          <p:nvPr/>
        </p:nvSpPr>
        <p:spPr bwMode="auto">
          <a:xfrm flipH="1">
            <a:off x="4348655" y="503708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" name="Line 42"/>
          <p:cNvSpPr>
            <a:spLocks noChangeShapeType="1"/>
          </p:cNvSpPr>
          <p:nvPr/>
        </p:nvSpPr>
        <p:spPr bwMode="auto">
          <a:xfrm>
            <a:off x="4958255" y="503708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 flipH="1">
            <a:off x="5034455" y="549428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" name="Line 44"/>
          <p:cNvSpPr>
            <a:spLocks noChangeShapeType="1"/>
          </p:cNvSpPr>
          <p:nvPr/>
        </p:nvSpPr>
        <p:spPr bwMode="auto">
          <a:xfrm>
            <a:off x="5567855" y="5494283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" name="Rectangle 45"/>
          <p:cNvSpPr>
            <a:spLocks noChangeArrowheads="1"/>
          </p:cNvSpPr>
          <p:nvPr/>
        </p:nvSpPr>
        <p:spPr bwMode="auto">
          <a:xfrm>
            <a:off x="2748455" y="4198883"/>
            <a:ext cx="4267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46"/>
          <p:cNvSpPr>
            <a:spLocks noChangeShapeType="1"/>
          </p:cNvSpPr>
          <p:nvPr/>
        </p:nvSpPr>
        <p:spPr bwMode="auto">
          <a:xfrm>
            <a:off x="4653455" y="267488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" name="Text Box 47"/>
          <p:cNvSpPr txBox="1">
            <a:spLocks noChangeArrowheads="1"/>
          </p:cNvSpPr>
          <p:nvPr/>
        </p:nvSpPr>
        <p:spPr bwMode="auto">
          <a:xfrm>
            <a:off x="3739055" y="4275083"/>
            <a:ext cx="393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:=</a:t>
            </a:r>
          </a:p>
        </p:txBody>
      </p:sp>
      <p:sp>
        <p:nvSpPr>
          <p:cNvPr id="32" name="Text Box 48"/>
          <p:cNvSpPr txBox="1">
            <a:spLocks noChangeArrowheads="1"/>
          </p:cNvSpPr>
          <p:nvPr/>
        </p:nvSpPr>
        <p:spPr bwMode="auto">
          <a:xfrm>
            <a:off x="3037380" y="4768796"/>
            <a:ext cx="471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id</a:t>
            </a:r>
            <a:r>
              <a:rPr lang="en-US" b="1" baseline="-25000"/>
              <a:t>1</a:t>
            </a:r>
          </a:p>
        </p:txBody>
      </p:sp>
      <p:sp>
        <p:nvSpPr>
          <p:cNvPr id="33" name="Text Box 49"/>
          <p:cNvSpPr txBox="1">
            <a:spLocks noChangeArrowheads="1"/>
          </p:cNvSpPr>
          <p:nvPr/>
        </p:nvSpPr>
        <p:spPr bwMode="auto">
          <a:xfrm>
            <a:off x="4637580" y="4768796"/>
            <a:ext cx="376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+</a:t>
            </a:r>
            <a:r>
              <a:rPr lang="en-US" b="1" baseline="-25000"/>
              <a:t>r</a:t>
            </a:r>
          </a:p>
        </p:txBody>
      </p:sp>
      <p:sp>
        <p:nvSpPr>
          <p:cNvPr id="34" name="Text Box 50"/>
          <p:cNvSpPr txBox="1">
            <a:spLocks noChangeArrowheads="1"/>
          </p:cNvSpPr>
          <p:nvPr/>
        </p:nvSpPr>
        <p:spPr bwMode="auto">
          <a:xfrm>
            <a:off x="3739055" y="5265683"/>
            <a:ext cx="108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inttoreal</a:t>
            </a:r>
          </a:p>
        </p:txBody>
      </p:sp>
      <p:sp>
        <p:nvSpPr>
          <p:cNvPr id="35" name="Text Box 51"/>
          <p:cNvSpPr txBox="1">
            <a:spLocks noChangeArrowheads="1"/>
          </p:cNvSpPr>
          <p:nvPr/>
        </p:nvSpPr>
        <p:spPr bwMode="auto">
          <a:xfrm>
            <a:off x="5263055" y="5265683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*r</a:t>
            </a:r>
          </a:p>
        </p:txBody>
      </p:sp>
      <p:sp>
        <p:nvSpPr>
          <p:cNvPr id="36" name="Text Box 52"/>
          <p:cNvSpPr txBox="1">
            <a:spLocks noChangeArrowheads="1"/>
          </p:cNvSpPr>
          <p:nvPr/>
        </p:nvSpPr>
        <p:spPr bwMode="auto">
          <a:xfrm>
            <a:off x="4805855" y="5875283"/>
            <a:ext cx="471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id</a:t>
            </a:r>
            <a:r>
              <a:rPr lang="en-US" b="1" baseline="-25000"/>
              <a:t>2</a:t>
            </a:r>
          </a:p>
        </p:txBody>
      </p:sp>
      <p:sp>
        <p:nvSpPr>
          <p:cNvPr id="37" name="Text Box 53"/>
          <p:cNvSpPr txBox="1">
            <a:spLocks noChangeArrowheads="1"/>
          </p:cNvSpPr>
          <p:nvPr/>
        </p:nvSpPr>
        <p:spPr bwMode="auto">
          <a:xfrm>
            <a:off x="5644055" y="5875283"/>
            <a:ext cx="865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real </a:t>
            </a:r>
            <a:r>
              <a:rPr lang="en-US" b="1" baseline="-25000"/>
              <a:t>1.8</a:t>
            </a:r>
          </a:p>
        </p:txBody>
      </p:sp>
      <p:sp>
        <p:nvSpPr>
          <p:cNvPr id="38" name="Text Box 54"/>
          <p:cNvSpPr txBox="1">
            <a:spLocks noChangeArrowheads="1"/>
          </p:cNvSpPr>
          <p:nvPr/>
        </p:nvSpPr>
        <p:spPr bwMode="auto">
          <a:xfrm>
            <a:off x="3967655" y="5875283"/>
            <a:ext cx="631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int</a:t>
            </a:r>
            <a:r>
              <a:rPr lang="en-US" b="1" baseline="-25000"/>
              <a:t>32</a:t>
            </a:r>
          </a:p>
        </p:txBody>
      </p:sp>
      <p:sp>
        <p:nvSpPr>
          <p:cNvPr id="39" name="Line 55"/>
          <p:cNvSpPr>
            <a:spLocks noChangeShapeType="1"/>
          </p:cNvSpPr>
          <p:nvPr/>
        </p:nvSpPr>
        <p:spPr bwMode="auto">
          <a:xfrm>
            <a:off x="4272455" y="557048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" name="Text Box 56"/>
          <p:cNvSpPr txBox="1">
            <a:spLocks noChangeArrowheads="1"/>
          </p:cNvSpPr>
          <p:nvPr/>
        </p:nvSpPr>
        <p:spPr bwMode="auto">
          <a:xfrm>
            <a:off x="6787055" y="3132083"/>
            <a:ext cx="19669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Determines de type of </a:t>
            </a:r>
          </a:p>
          <a:p>
            <a:r>
              <a:rPr lang="en-US" sz="1400"/>
              <a:t>the identifier </a:t>
            </a:r>
          </a:p>
        </p:txBody>
      </p:sp>
      <p:sp>
        <p:nvSpPr>
          <p:cNvPr id="41" name="Line 57"/>
          <p:cNvSpPr>
            <a:spLocks noChangeShapeType="1"/>
          </p:cNvSpPr>
          <p:nvPr/>
        </p:nvSpPr>
        <p:spPr bwMode="auto">
          <a:xfrm flipH="1">
            <a:off x="6329855" y="336068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3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the </a:t>
            </a:r>
            <a:r>
              <a:rPr lang="en-US" dirty="0" smtClean="0"/>
              <a:t>Compiler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Intermediate code</a:t>
            </a:r>
            <a:r>
              <a:rPr lang="en-US" dirty="0" smtClean="0"/>
              <a:t> is code that is similar (but usually higher level) to assembly language, generated by an intermediate code generator with parsed tokens as input</a:t>
            </a:r>
          </a:p>
          <a:p>
            <a:pPr lvl="1"/>
            <a:r>
              <a:rPr lang="en-US" dirty="0" smtClean="0"/>
              <a:t>The semantic analyzer is an integral part of the intermediate code generator</a:t>
            </a:r>
          </a:p>
          <a:p>
            <a:r>
              <a:rPr lang="en-US" b="1" dirty="0" smtClean="0"/>
              <a:t>Optimization</a:t>
            </a:r>
            <a:r>
              <a:rPr lang="en-US" dirty="0" smtClean="0"/>
              <a:t> is the process of making the code smaller or faster or both (while maintaining the overall semantics)</a:t>
            </a:r>
          </a:p>
          <a:p>
            <a:pPr lvl="1"/>
            <a:r>
              <a:rPr lang="en-US" dirty="0" smtClean="0"/>
              <a:t>Usually dune with intermediate code</a:t>
            </a:r>
          </a:p>
          <a:p>
            <a:r>
              <a:rPr lang="en-US" b="1" dirty="0" smtClean="0"/>
              <a:t>Code Generator</a:t>
            </a:r>
            <a:r>
              <a:rPr lang="en-US" dirty="0" smtClean="0"/>
              <a:t> translates (possibly optimized) intermediate code into assembly language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82813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2EDE77068F074994859589BDB8E0A3" ma:contentTypeVersion="0" ma:contentTypeDescription="Create a new document." ma:contentTypeScope="" ma:versionID="31601636b1ab6477c50198931b36d05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c454af85923e77c9b7408955ab3f3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5B5C3E-E966-46D4-B5D6-1A12B9FCAB2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3F3F73D-C5DA-4919-8F5B-DD5D5DD551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B094BFB-E2DA-4C16-9556-CD11319294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403</TotalTime>
  <Words>777</Words>
  <Application>Microsoft Office PowerPoint</Application>
  <PresentationFormat>Widescreen</PresentationFormat>
  <Paragraphs>210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Systems Software: The Compiler and Interpreter</vt:lpstr>
      <vt:lpstr>Programming Languages and Execution</vt:lpstr>
      <vt:lpstr>Compilers</vt:lpstr>
      <vt:lpstr>Compilers (Continued)</vt:lpstr>
      <vt:lpstr>Compilers (Continued)</vt:lpstr>
      <vt:lpstr>Parts of the Compiler</vt:lpstr>
      <vt:lpstr>PowerPoint Presentation</vt:lpstr>
      <vt:lpstr>PowerPoint Presentation</vt:lpstr>
      <vt:lpstr>Parts of the Compiler (Continued)</vt:lpstr>
      <vt:lpstr>PowerPoint Presentation</vt:lpstr>
      <vt:lpstr>PowerPoint Presentation</vt:lpstr>
      <vt:lpstr>Assembly Language and Object Code</vt:lpstr>
      <vt:lpstr>Translation and Execution diagram</vt:lpstr>
      <vt:lpstr>Interpreters</vt:lpstr>
      <vt:lpstr>Interpreters (Continued)</vt:lpstr>
      <vt:lpstr>Hybrid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Software: The Compiler and Interpreter</dc:title>
  <dc:creator>harn.andrew</dc:creator>
  <cp:lastModifiedBy>harn.andrew</cp:lastModifiedBy>
  <cp:revision>19</cp:revision>
  <dcterms:created xsi:type="dcterms:W3CDTF">2015-01-05T22:30:44Z</dcterms:created>
  <dcterms:modified xsi:type="dcterms:W3CDTF">2015-01-27T16:45:27Z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0x010100612EDE77068F074994859589BDB8E0A3</vt:lpwstr>
  </property>
</Properties>
</file>