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302" r:id="rId3"/>
    <p:sldId id="305" r:id="rId4"/>
    <p:sldId id="304" r:id="rId5"/>
    <p:sldId id="257" r:id="rId6"/>
    <p:sldId id="258" r:id="rId7"/>
    <p:sldId id="259" r:id="rId8"/>
    <p:sldId id="260" r:id="rId9"/>
    <p:sldId id="270" r:id="rId10"/>
    <p:sldId id="271" r:id="rId11"/>
    <p:sldId id="272" r:id="rId12"/>
    <p:sldId id="273" r:id="rId13"/>
    <p:sldId id="274" r:id="rId14"/>
    <p:sldId id="294" r:id="rId15"/>
    <p:sldId id="275" r:id="rId16"/>
    <p:sldId id="297" r:id="rId17"/>
    <p:sldId id="298" r:id="rId18"/>
    <p:sldId id="299" r:id="rId19"/>
    <p:sldId id="300" r:id="rId20"/>
    <p:sldId id="301" r:id="rId21"/>
    <p:sldId id="29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3" r:id="rId39"/>
  </p:sldIdLst>
  <p:sldSz cx="9144000" cy="6858000" type="screen4x3"/>
  <p:notesSz cx="6858000" cy="91979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75D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979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0775" y="692150"/>
            <a:ext cx="4614863" cy="345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2813" y="4383088"/>
            <a:ext cx="5030787" cy="4151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800" tIns="46080" rIns="91800" bIns="4608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764588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764588"/>
            <a:ext cx="2970213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800" tIns="46080" rIns="91800" bIns="460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6E32B8EA-0236-402F-9645-C02F6649B2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261B00-15B9-434B-B704-8A7B5271CF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57C0C9-9004-4958-885C-B568A60BD8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0ACB60-89B8-4235-ABEC-B35D6892CA4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135F52-ABC5-43BB-BD89-5143C8E6832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2E322C-9132-4982-BCC4-E688C9D4A8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2207D-74D1-43C5-8236-11C17AA6C47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83088"/>
            <a:ext cx="5032375" cy="41529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270F5-84FE-40F1-B4B0-4F13C8F62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40FF4-C8B1-4FF6-B4AD-BD9B8A7993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661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61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50481-BE86-4624-BC9C-D6292036B7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81C29-A45C-4E8D-AC14-B12CE6340E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EF84D-E9D3-4CE1-8B30-21194DC03C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DB97-3704-4924-B792-923A480FD3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777F0-60C0-4842-BE4D-180714FE16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965E-AC86-4DFF-ABBB-2EA7F395EC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F927-14CE-4115-869E-E96AFE96F8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99ACB-F976-439C-96CE-ED8B53DA04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2EBA5-C566-4F9C-AF51-A4114B678E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5291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Eurípides Montagne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University of Central Florida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711139-2BB7-4C4D-BBC2-B0475A5A8B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PGothic" pitchFamily="1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33400" y="203517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>
                <a:solidFill>
                  <a:schemeClr val="tx1"/>
                </a:solidFill>
              </a:rPr>
              <a:t>Recitation  </a:t>
            </a:r>
            <a:r>
              <a:rPr lang="en-US" sz="4400" b="1" dirty="0" smtClean="0">
                <a:solidFill>
                  <a:schemeClr val="tx1"/>
                </a:solidFill>
              </a:rPr>
              <a:t>1</a:t>
            </a: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PL/0 Code Execution 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990600" y="4495800"/>
            <a:ext cx="7162800" cy="15113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11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chemeClr val="tx1"/>
                </a:solidFill>
              </a:rPr>
              <a:t>COP </a:t>
            </a:r>
            <a:r>
              <a:rPr lang="en-US" sz="4000" b="1" dirty="0">
                <a:solidFill>
                  <a:schemeClr val="tx1"/>
                </a:solidFill>
              </a:rPr>
              <a:t>3402</a:t>
            </a:r>
          </a:p>
          <a:p>
            <a:pPr algn="ctr">
              <a:lnSpc>
                <a:spcPct val="80000"/>
              </a:lnSpc>
              <a:spcBef>
                <a:spcPts val="11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chemeClr val="tx1"/>
                </a:solidFill>
              </a:rPr>
              <a:t>(Spring </a:t>
            </a:r>
            <a:r>
              <a:rPr lang="en-US" sz="4000" b="1" dirty="0" smtClean="0">
                <a:solidFill>
                  <a:schemeClr val="tx1"/>
                </a:solidFill>
              </a:rPr>
              <a:t>2014)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1219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838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Initial State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1447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jmp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0 20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838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685800" y="17526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FETCH, no execution yet!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5791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jmp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0 20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838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EXECUTION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019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inc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838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FETCH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019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inc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40 Llamada rectangular redondeada"/>
          <p:cNvSpPr/>
          <p:nvPr/>
        </p:nvSpPr>
        <p:spPr bwMode="auto">
          <a:xfrm>
            <a:off x="5562600" y="2971800"/>
            <a:ext cx="3200400" cy="1524000"/>
          </a:xfrm>
          <a:prstGeom prst="wedgeRoundRectCallout">
            <a:avLst>
              <a:gd name="adj1" fmla="val -32871"/>
              <a:gd name="adj2" fmla="val -10384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We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“reserve space” for some data by incrementing the SP.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600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FETCH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600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Executing CAL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600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Executing CAL</a:t>
            </a:r>
          </a:p>
        </p:txBody>
      </p: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4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600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Executing CAL</a:t>
            </a:r>
          </a:p>
        </p:txBody>
      </p: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4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600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69068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Executing CAL</a:t>
            </a:r>
          </a:p>
        </p:txBody>
      </p: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51" name="50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534988"/>
            <a:ext cx="8228013" cy="1141412"/>
          </a:xfrm>
        </p:spPr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4648200"/>
          </a:xfrm>
        </p:spPr>
        <p:txBody>
          <a:bodyPr/>
          <a:lstStyle/>
          <a:p>
            <a:r>
              <a:rPr lang="en-US" dirty="0" smtClean="0"/>
              <a:t>This PM/0 example doesn’t match the PM/0 that you must implement for HW1.</a:t>
            </a:r>
          </a:p>
          <a:p>
            <a:r>
              <a:rPr lang="en-US" dirty="0" err="1" smtClean="0"/>
              <a:t>Opcodes</a:t>
            </a:r>
            <a:r>
              <a:rPr lang="en-US" dirty="0" smtClean="0"/>
              <a:t>, instruction names and activation record may be different.</a:t>
            </a:r>
          </a:p>
          <a:p>
            <a:r>
              <a:rPr lang="en-US" dirty="0" smtClean="0"/>
              <a:t>When in doubt, follow the assignment or ask a 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4648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69068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Executing CAL</a:t>
            </a:r>
          </a:p>
        </p:txBody>
      </p: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0" name="3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51" name="50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4648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15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574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47" name="46 Cerrar llave"/>
          <p:cNvSpPr/>
          <p:nvPr/>
        </p:nvSpPr>
        <p:spPr bwMode="auto">
          <a:xfrm flipH="1">
            <a:off x="5715000" y="2057400"/>
            <a:ext cx="304800" cy="914400"/>
          </a:xfrm>
          <a:prstGeom prst="rightBrace">
            <a:avLst>
              <a:gd name="adj1" fmla="val 8333"/>
              <a:gd name="adj2" fmla="val 501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3733800" y="2209800"/>
            <a:ext cx="198120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Activation Record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85800" y="175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Execution…</a:t>
            </a:r>
          </a:p>
        </p:txBody>
      </p:sp>
      <p:sp>
        <p:nvSpPr>
          <p:cNvPr id="52" name="51 Rectángulo"/>
          <p:cNvSpPr/>
          <p:nvPr/>
        </p:nvSpPr>
        <p:spPr bwMode="auto">
          <a:xfrm>
            <a:off x="5791200" y="4953000"/>
            <a:ext cx="3048000" cy="1600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From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now on, we’ll only show the result after the instruction have been executed.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55" name="54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4876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inc 0 4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2971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574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7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55" name="54 Llamada rectangular redondeada"/>
          <p:cNvSpPr/>
          <p:nvPr/>
        </p:nvSpPr>
        <p:spPr bwMode="auto">
          <a:xfrm>
            <a:off x="5638800" y="4267200"/>
            <a:ext cx="3200400" cy="1752600"/>
          </a:xfrm>
          <a:prstGeom prst="wedgeRoundRectCallout">
            <a:avLst>
              <a:gd name="adj1" fmla="val -32871"/>
              <a:gd name="adj2" fmla="val -10384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We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are “reserving space” for activation record and one variable.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56" name="55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51054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lit 0 2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3276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574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lang="en-US" sz="1500" dirty="0" smtClean="0">
                <a:solidFill>
                  <a:schemeClr val="tx1"/>
                </a:solidFill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57" name="56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53340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sto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2971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574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57" name="56 Rectángulo"/>
          <p:cNvSpPr/>
          <p:nvPr/>
        </p:nvSpPr>
        <p:spPr>
          <a:xfrm>
            <a:off x="5334000" y="4648200"/>
            <a:ext cx="3581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STO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stack[base(L,BP)+M]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stack[sp];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sp</a:t>
            </a:r>
            <a:r>
              <a:rPr lang="en-US" sz="1800" dirty="0" err="1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Gulim" pitchFamily="34" charset="-127"/>
              </a:rPr>
              <a:t>sp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Gulim" pitchFamily="34" charset="-127"/>
              </a:rPr>
              <a:t> – 1;</a:t>
            </a:r>
            <a:endParaRPr lang="en-US" sz="1800" dirty="0"/>
          </a:p>
        </p:txBody>
      </p:sp>
      <p:cxnSp>
        <p:nvCxnSpPr>
          <p:cNvPr id="58" name="57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30480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8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2971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58" name="57 Rectángulo"/>
          <p:cNvSpPr/>
          <p:nvPr/>
        </p:nvSpPr>
        <p:spPr>
          <a:xfrm>
            <a:off x="5867400" y="46482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CAL   L, 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solidFill>
                <a:srgbClr val="000000"/>
              </a:solidFill>
              <a:ea typeface="Gulim" pitchFamily="34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stack[sp + 1]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L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);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+ 2]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	stack[sp + 3]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a typeface="Gulim" pitchFamily="34" charset="-127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;</a:t>
            </a:r>
            <a:endParaRPr lang="en-US" sz="1800" dirty="0"/>
          </a:p>
        </p:txBody>
      </p:sp>
      <p:grpSp>
        <p:nvGrpSpPr>
          <p:cNvPr id="59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2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57" name="56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64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32766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inc 0 4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1910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7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58" name="57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64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3505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lit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495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5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68" name="67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68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3733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sto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1910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65" name="64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67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39624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lit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495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65" name="64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67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2681288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905000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886200" y="1600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19166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1654175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958975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2263775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2568575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6764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958975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2819400" y="533400"/>
            <a:ext cx="3249905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</a:rPr>
              <a:t>P-machine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7" name="36 Llamada rectangular redondeada"/>
          <p:cNvSpPr/>
          <p:nvPr/>
        </p:nvSpPr>
        <p:spPr bwMode="auto">
          <a:xfrm>
            <a:off x="0" y="5715000"/>
            <a:ext cx="3429000" cy="914400"/>
          </a:xfrm>
          <a:prstGeom prst="wedgeRoundRectCallout">
            <a:avLst>
              <a:gd name="adj1" fmla="val 59482"/>
              <a:gd name="adj2" fmla="val -4708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Program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nstructions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Read only.</a:t>
            </a:r>
          </a:p>
        </p:txBody>
      </p:sp>
      <p:sp>
        <p:nvSpPr>
          <p:cNvPr id="40" name="39 Llamada rectangular redondeada"/>
          <p:cNvSpPr/>
          <p:nvPr/>
        </p:nvSpPr>
        <p:spPr bwMode="auto">
          <a:xfrm>
            <a:off x="5486400" y="4800600"/>
            <a:ext cx="3429000" cy="914400"/>
          </a:xfrm>
          <a:prstGeom prst="wedgeRoundRectCallout">
            <a:avLst>
              <a:gd name="adj1" fmla="val -13648"/>
              <a:gd name="adj2" fmla="val -2555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Program data.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Read-Write.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41910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sto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1 3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1910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65" name="64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67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21336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cal 0 4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1910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44958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5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0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71" name="7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2" name="7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73" name="72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73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74 Conector recto de flecha"/>
          <p:cNvCxnSpPr/>
          <p:nvPr/>
        </p:nvCxnSpPr>
        <p:spPr bwMode="auto">
          <a:xfrm flipH="1">
            <a:off x="7391400" y="34290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2362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inc 0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51054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44958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8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9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71" name="7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2" name="7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70" name="69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72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73 Conector recto de flecha"/>
          <p:cNvCxnSpPr/>
          <p:nvPr/>
        </p:nvCxnSpPr>
        <p:spPr bwMode="auto">
          <a:xfrm flipH="1">
            <a:off x="7391400" y="34290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25908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lod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2 3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6" name="40 Grupo"/>
          <p:cNvGrpSpPr/>
          <p:nvPr/>
        </p:nvGrpSpPr>
        <p:grpSpPr>
          <a:xfrm>
            <a:off x="5334000" y="5410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44958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73" name="7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4" name="7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5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76" name="7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7" name="7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8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79" name="7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0" name="7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1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82" name="81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3" name="82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4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85" name="8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6" name="8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7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88" name="8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9" name="8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0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91" name="9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2" name="9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94" name="93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5" name="94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6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97" name="9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8" name="9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9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100" name="9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1" name="10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2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103" name="10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4" name="10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5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106" name="10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7" name="10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8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109" name="10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0" name="10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1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112" name="111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3" name="112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4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115" name="11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6" name="11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cxnSp>
        <p:nvCxnSpPr>
          <p:cNvPr id="117" name="116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117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118 Conector recto de flecha"/>
          <p:cNvCxnSpPr/>
          <p:nvPr/>
        </p:nvCxnSpPr>
        <p:spPr bwMode="auto">
          <a:xfrm flipH="1">
            <a:off x="7391400" y="34290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28194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sto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1 3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51054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44958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8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9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71" name="7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2" name="7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70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73" name="7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4" name="7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304800" y="54864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RTN  0,0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bp-1;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stack[sp+3];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stack[sp+2];</a:t>
            </a:r>
          </a:p>
        </p:txBody>
      </p:sp>
      <p:cxnSp>
        <p:nvCxnSpPr>
          <p:cNvPr id="76" name="75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76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77 Conector recto de flecha"/>
          <p:cNvCxnSpPr/>
          <p:nvPr/>
        </p:nvCxnSpPr>
        <p:spPr bwMode="auto">
          <a:xfrm flipH="1">
            <a:off x="7391400" y="34290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44196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opr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41910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32766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8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9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71" name="7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2" name="7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70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73" name="7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4" name="7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304800" y="54864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RTN  0,0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bp-1;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stack[sp+3];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stack[sp+2];</a:t>
            </a:r>
          </a:p>
        </p:txBody>
      </p:sp>
      <p:cxnSp>
        <p:nvCxnSpPr>
          <p:cNvPr id="76" name="75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76 Conector recto de flecha"/>
          <p:cNvCxnSpPr/>
          <p:nvPr/>
        </p:nvCxnSpPr>
        <p:spPr bwMode="auto">
          <a:xfrm flipH="1">
            <a:off x="7391400" y="2221468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55626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opr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19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29718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20574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48" name="4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50" name="4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2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3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55" name="5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8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60" name="5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29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63" name="6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0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3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66" name="6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7" name="6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8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69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71" name="7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2" name="7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170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73" name="7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4" name="7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304800" y="54864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RTN  0,0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bp-1;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stack[sp+3];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stack[sp+2];</a:t>
            </a:r>
          </a:p>
        </p:txBody>
      </p:sp>
      <p:cxnSp>
        <p:nvCxnSpPr>
          <p:cNvPr id="76" name="75 Conector recto de flecha"/>
          <p:cNvCxnSpPr/>
          <p:nvPr/>
        </p:nvCxnSpPr>
        <p:spPr bwMode="auto">
          <a:xfrm flipH="1">
            <a:off x="7391400" y="1295400"/>
            <a:ext cx="22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048000" y="62484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opr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22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6" name="40 Grupo"/>
          <p:cNvGrpSpPr/>
          <p:nvPr/>
        </p:nvGrpSpPr>
        <p:grpSpPr>
          <a:xfrm>
            <a:off x="5334000" y="17526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43000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304800" y="54864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RTN  0,0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bp-1;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stack[sp+3];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stack[sp+2];</a:t>
            </a:r>
          </a:p>
        </p:txBody>
      </p:sp>
      <p:grpSp>
        <p:nvGrpSpPr>
          <p:cNvPr id="76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77" name="7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78" name="7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79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80" name="7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1" name="8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2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83" name="8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4" name="8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5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86" name="8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7" name="8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8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89" name="8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0" name="8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1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92" name="91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3" name="92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4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95" name="9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6" name="9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7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98" name="9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9" name="9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0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101" name="10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2" name="10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3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104" name="103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5" name="104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6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107" name="10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8" name="10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9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110" name="10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1" name="11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2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113" name="11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4" name="11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5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116" name="11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7" name="11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8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119" name="11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20" name="11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1865313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2235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62400" y="838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1219200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opr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0 0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838200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6" name="40 Grupo"/>
          <p:cNvGrpSpPr/>
          <p:nvPr/>
        </p:nvGrpSpPr>
        <p:grpSpPr>
          <a:xfrm>
            <a:off x="5334000" y="8382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154668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74 Rectángulo"/>
          <p:cNvSpPr/>
          <p:nvPr/>
        </p:nvSpPr>
        <p:spPr>
          <a:xfrm>
            <a:off x="304800" y="54864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FF"/>
                </a:solidFill>
                <a:ea typeface="Gulim" pitchFamily="34" charset="-127"/>
              </a:rPr>
              <a:t>RTN  0,0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Wingdings" pitchFamily="2" charset="2"/>
                <a:ea typeface="Gulim" pitchFamily="34" charset="-127"/>
              </a:rPr>
              <a:t>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bp-1;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pc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stack[sp+3];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ea typeface="Gulim" pitchFamily="34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latin typeface="Wingdings" pitchFamily="2" charset="2"/>
                <a:ea typeface="Gulim" pitchFamily="34" charset="-127"/>
              </a:rPr>
              <a:t></a:t>
            </a:r>
            <a:r>
              <a:rPr lang="en-US" sz="1800" dirty="0" smtClean="0">
                <a:solidFill>
                  <a:srgbClr val="000000"/>
                </a:solidFill>
                <a:ea typeface="Gulim" pitchFamily="34" charset="-127"/>
              </a:rPr>
              <a:t> stack[sp+2];</a:t>
            </a:r>
          </a:p>
        </p:txBody>
      </p:sp>
      <p:sp>
        <p:nvSpPr>
          <p:cNvPr id="76" name="75 Anillo"/>
          <p:cNvSpPr/>
          <p:nvPr/>
        </p:nvSpPr>
        <p:spPr bwMode="auto">
          <a:xfrm>
            <a:off x="-304800" y="3657600"/>
            <a:ext cx="3962400" cy="1295400"/>
          </a:xfrm>
          <a:prstGeom prst="donut">
            <a:avLst>
              <a:gd name="adj" fmla="val 634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77" name="76 Rectángulo redondeado"/>
          <p:cNvSpPr/>
          <p:nvPr/>
        </p:nvSpPr>
        <p:spPr bwMode="auto">
          <a:xfrm>
            <a:off x="3124200" y="4343400"/>
            <a:ext cx="2895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SP return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to -1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Halt P-Machine</a:t>
            </a:r>
          </a:p>
        </p:txBody>
      </p:sp>
      <p:grpSp>
        <p:nvGrpSpPr>
          <p:cNvPr id="78" name="26 Grupo"/>
          <p:cNvGrpSpPr/>
          <p:nvPr/>
        </p:nvGrpSpPr>
        <p:grpSpPr>
          <a:xfrm>
            <a:off x="6019800" y="1143000"/>
            <a:ext cx="1371600" cy="304800"/>
            <a:chOff x="5715000" y="1143000"/>
            <a:chExt cx="1371600" cy="304800"/>
          </a:xfrm>
        </p:grpSpPr>
        <p:sp>
          <p:nvSpPr>
            <p:cNvPr id="79" name="7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0" name="7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1" name="33 Grupo"/>
          <p:cNvGrpSpPr/>
          <p:nvPr/>
        </p:nvGrpSpPr>
        <p:grpSpPr>
          <a:xfrm>
            <a:off x="6019800" y="1447800"/>
            <a:ext cx="1371600" cy="304800"/>
            <a:chOff x="5715000" y="1143000"/>
            <a:chExt cx="1371600" cy="304800"/>
          </a:xfrm>
        </p:grpSpPr>
        <p:sp>
          <p:nvSpPr>
            <p:cNvPr id="82" name="81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3" name="82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4" name="36 Grupo"/>
          <p:cNvGrpSpPr/>
          <p:nvPr/>
        </p:nvGrpSpPr>
        <p:grpSpPr>
          <a:xfrm>
            <a:off x="6019800" y="1752600"/>
            <a:ext cx="1371600" cy="304800"/>
            <a:chOff x="5715000" y="1143000"/>
            <a:chExt cx="1371600" cy="304800"/>
          </a:xfrm>
        </p:grpSpPr>
        <p:sp>
          <p:nvSpPr>
            <p:cNvPr id="85" name="8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6" name="8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87" name="36 Grupo"/>
          <p:cNvGrpSpPr/>
          <p:nvPr/>
        </p:nvGrpSpPr>
        <p:grpSpPr>
          <a:xfrm>
            <a:off x="6019800" y="2057400"/>
            <a:ext cx="1371600" cy="304800"/>
            <a:chOff x="5715000" y="1143000"/>
            <a:chExt cx="1371600" cy="304800"/>
          </a:xfrm>
        </p:grpSpPr>
        <p:sp>
          <p:nvSpPr>
            <p:cNvPr id="88" name="8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89" name="8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0" name="36 Grupo"/>
          <p:cNvGrpSpPr/>
          <p:nvPr/>
        </p:nvGrpSpPr>
        <p:grpSpPr>
          <a:xfrm>
            <a:off x="6019800" y="2362200"/>
            <a:ext cx="1371600" cy="304800"/>
            <a:chOff x="5715000" y="1143000"/>
            <a:chExt cx="1371600" cy="304800"/>
          </a:xfrm>
        </p:grpSpPr>
        <p:sp>
          <p:nvSpPr>
            <p:cNvPr id="91" name="9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2" name="9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4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3" name="36 Grupo"/>
          <p:cNvGrpSpPr/>
          <p:nvPr/>
        </p:nvGrpSpPr>
        <p:grpSpPr>
          <a:xfrm>
            <a:off x="6019800" y="2667000"/>
            <a:ext cx="1371600" cy="304800"/>
            <a:chOff x="5715000" y="1143000"/>
            <a:chExt cx="1371600" cy="304800"/>
          </a:xfrm>
        </p:grpSpPr>
        <p:sp>
          <p:nvSpPr>
            <p:cNvPr id="94" name="93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5" name="94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5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6" name="36 Grupo"/>
          <p:cNvGrpSpPr/>
          <p:nvPr/>
        </p:nvGrpSpPr>
        <p:grpSpPr>
          <a:xfrm>
            <a:off x="6019800" y="2971800"/>
            <a:ext cx="1371600" cy="304800"/>
            <a:chOff x="5715000" y="1143000"/>
            <a:chExt cx="1371600" cy="304800"/>
          </a:xfrm>
        </p:grpSpPr>
        <p:sp>
          <p:nvSpPr>
            <p:cNvPr id="97" name="96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98" name="97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6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99" name="36 Grupo"/>
          <p:cNvGrpSpPr/>
          <p:nvPr/>
        </p:nvGrpSpPr>
        <p:grpSpPr>
          <a:xfrm>
            <a:off x="6019800" y="3276600"/>
            <a:ext cx="1371600" cy="304800"/>
            <a:chOff x="5715000" y="1143000"/>
            <a:chExt cx="1371600" cy="304800"/>
          </a:xfrm>
        </p:grpSpPr>
        <p:sp>
          <p:nvSpPr>
            <p:cNvPr id="100" name="99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1" name="100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2" name="36 Grupo"/>
          <p:cNvGrpSpPr/>
          <p:nvPr/>
        </p:nvGrpSpPr>
        <p:grpSpPr>
          <a:xfrm>
            <a:off x="6019800" y="3581400"/>
            <a:ext cx="1371600" cy="304800"/>
            <a:chOff x="5715000" y="1143000"/>
            <a:chExt cx="1371600" cy="304800"/>
          </a:xfrm>
        </p:grpSpPr>
        <p:sp>
          <p:nvSpPr>
            <p:cNvPr id="103" name="102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4" name="103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8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5" name="36 Grupo"/>
          <p:cNvGrpSpPr/>
          <p:nvPr/>
        </p:nvGrpSpPr>
        <p:grpSpPr>
          <a:xfrm>
            <a:off x="6019800" y="3886200"/>
            <a:ext cx="1371600" cy="304800"/>
            <a:chOff x="5715000" y="1143000"/>
            <a:chExt cx="1371600" cy="304800"/>
          </a:xfrm>
        </p:grpSpPr>
        <p:sp>
          <p:nvSpPr>
            <p:cNvPr id="106" name="105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07" name="106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9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08" name="36 Grupo"/>
          <p:cNvGrpSpPr/>
          <p:nvPr/>
        </p:nvGrpSpPr>
        <p:grpSpPr>
          <a:xfrm>
            <a:off x="6019800" y="4191000"/>
            <a:ext cx="1371600" cy="304800"/>
            <a:chOff x="5715000" y="1143000"/>
            <a:chExt cx="1371600" cy="304800"/>
          </a:xfrm>
        </p:grpSpPr>
        <p:sp>
          <p:nvSpPr>
            <p:cNvPr id="109" name="108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0" name="109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10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1" name="36 Grupo"/>
          <p:cNvGrpSpPr/>
          <p:nvPr/>
        </p:nvGrpSpPr>
        <p:grpSpPr>
          <a:xfrm>
            <a:off x="6019800" y="4495800"/>
            <a:ext cx="1371600" cy="304800"/>
            <a:chOff x="5715000" y="1143000"/>
            <a:chExt cx="1371600" cy="304800"/>
          </a:xfrm>
        </p:grpSpPr>
        <p:sp>
          <p:nvSpPr>
            <p:cNvPr id="112" name="111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3" name="112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11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4" name="36 Grupo"/>
          <p:cNvGrpSpPr/>
          <p:nvPr/>
        </p:nvGrpSpPr>
        <p:grpSpPr>
          <a:xfrm>
            <a:off x="6019800" y="4800600"/>
            <a:ext cx="1371600" cy="304800"/>
            <a:chOff x="5715000" y="1143000"/>
            <a:chExt cx="1371600" cy="304800"/>
          </a:xfrm>
        </p:grpSpPr>
        <p:sp>
          <p:nvSpPr>
            <p:cNvPr id="115" name="11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7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6" name="11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12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17" name="36 Grupo"/>
          <p:cNvGrpSpPr/>
          <p:nvPr/>
        </p:nvGrpSpPr>
        <p:grpSpPr>
          <a:xfrm>
            <a:off x="6019800" y="5105400"/>
            <a:ext cx="1371600" cy="304800"/>
            <a:chOff x="5715000" y="1143000"/>
            <a:chExt cx="1371600" cy="304800"/>
          </a:xfrm>
        </p:grpSpPr>
        <p:sp>
          <p:nvSpPr>
            <p:cNvPr id="118" name="11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19" name="11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120" name="36 Grupo"/>
          <p:cNvGrpSpPr/>
          <p:nvPr/>
        </p:nvGrpSpPr>
        <p:grpSpPr>
          <a:xfrm>
            <a:off x="6019800" y="5410200"/>
            <a:ext cx="1371600" cy="304800"/>
            <a:chOff x="5715000" y="1143000"/>
            <a:chExt cx="1371600" cy="304800"/>
          </a:xfrm>
        </p:grpSpPr>
        <p:sp>
          <p:nvSpPr>
            <p:cNvPr id="121" name="120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3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122" name="121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14</a:t>
              </a:r>
              <a:endParaRPr kumimoji="0" lang="en-US" sz="15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80325" y="2681288"/>
            <a:ext cx="184150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0" y="1905000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886200" y="16002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3124200" y="1916668"/>
            <a:ext cx="685800" cy="369332"/>
            <a:chOff x="6553200" y="1143000"/>
            <a:chExt cx="685800" cy="369332"/>
          </a:xfrm>
        </p:grpSpPr>
        <p:cxnSp>
          <p:nvCxnSpPr>
            <p:cNvPr id="9" name="8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PC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11 Rectángulo redondeado"/>
          <p:cNvSpPr/>
          <p:nvPr/>
        </p:nvSpPr>
        <p:spPr bwMode="auto">
          <a:xfrm>
            <a:off x="228600" y="2667000"/>
            <a:ext cx="2895600" cy="2209800"/>
          </a:xfrm>
          <a:prstGeom prst="roundRect">
            <a:avLst/>
          </a:prstGeom>
          <a:solidFill>
            <a:srgbClr val="75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14400" y="28956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334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716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MS PGothic" pitchFamily="1" charset="-128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2209800" y="4191000"/>
            <a:ext cx="609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34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716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209800" y="3810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10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192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00800" y="1654175"/>
            <a:ext cx="771663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rgbClr val="000000"/>
                </a:solidFill>
              </a:rPr>
              <a:t>stack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26 Grupo"/>
          <p:cNvGrpSpPr/>
          <p:nvPr/>
        </p:nvGrpSpPr>
        <p:grpSpPr>
          <a:xfrm>
            <a:off x="6019800" y="1958975"/>
            <a:ext cx="1371600" cy="304800"/>
            <a:chOff x="5715000" y="1143000"/>
            <a:chExt cx="1371600" cy="304800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4" name="33 Grupo"/>
          <p:cNvGrpSpPr/>
          <p:nvPr/>
        </p:nvGrpSpPr>
        <p:grpSpPr>
          <a:xfrm>
            <a:off x="6019800" y="2263775"/>
            <a:ext cx="1371600" cy="304800"/>
            <a:chOff x="5715000" y="1143000"/>
            <a:chExt cx="1371600" cy="3048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1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5" name="36 Grupo"/>
          <p:cNvGrpSpPr/>
          <p:nvPr/>
        </p:nvGrpSpPr>
        <p:grpSpPr>
          <a:xfrm>
            <a:off x="6019800" y="2568575"/>
            <a:ext cx="1371600" cy="304800"/>
            <a:chOff x="5715000" y="1143000"/>
            <a:chExt cx="1371600" cy="304800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72200" y="1143000"/>
              <a:ext cx="9144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>
                  <a:solidFill>
                    <a:schemeClr val="tx1"/>
                  </a:solidFill>
                  <a:latin typeface="Courier10 BT" pitchFamily="49" charset="0"/>
                </a:rPr>
                <a:t>0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5715000" y="1143000"/>
              <a:ext cx="4572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sz="1500" dirty="0" smtClean="0">
                  <a:solidFill>
                    <a:schemeClr val="tx1"/>
                  </a:solidFill>
                  <a:latin typeface="Courier10 BT" pitchFamily="49" charset="0"/>
                </a:rPr>
                <a:t>2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</a:endParaRPr>
            </a:p>
          </p:txBody>
        </p:sp>
      </p:grpSp>
      <p:grpSp>
        <p:nvGrpSpPr>
          <p:cNvPr id="6" name="40 Grupo"/>
          <p:cNvGrpSpPr/>
          <p:nvPr/>
        </p:nvGrpSpPr>
        <p:grpSpPr>
          <a:xfrm>
            <a:off x="5334000" y="1676400"/>
            <a:ext cx="685800" cy="369332"/>
            <a:chOff x="6553200" y="1143000"/>
            <a:chExt cx="685800" cy="369332"/>
          </a:xfrm>
        </p:grpSpPr>
        <p:cxnSp>
          <p:nvCxnSpPr>
            <p:cNvPr id="42" name="41 Conector recto de flecha"/>
            <p:cNvCxnSpPr/>
            <p:nvPr/>
          </p:nvCxnSpPr>
          <p:spPr bwMode="auto">
            <a:xfrm>
              <a:off x="7010400" y="12954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6553200" y="1143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SP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50 Grupo"/>
          <p:cNvGrpSpPr/>
          <p:nvPr/>
        </p:nvGrpSpPr>
        <p:grpSpPr>
          <a:xfrm>
            <a:off x="7391400" y="1958975"/>
            <a:ext cx="762000" cy="369332"/>
            <a:chOff x="8001000" y="1219200"/>
            <a:chExt cx="762000" cy="36933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H="1">
              <a:off x="8001000" y="1371600"/>
              <a:ext cx="2286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8153400" y="121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BP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2819400" y="533400"/>
            <a:ext cx="3249905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</a:rPr>
              <a:t>P-machine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7" name="36 Llamada rectangular redondeada"/>
          <p:cNvSpPr/>
          <p:nvPr/>
        </p:nvSpPr>
        <p:spPr bwMode="auto">
          <a:xfrm>
            <a:off x="228600" y="6248400"/>
            <a:ext cx="3657600" cy="609600"/>
          </a:xfrm>
          <a:prstGeom prst="wedgeRoundRectCallout">
            <a:avLst>
              <a:gd name="adj1" fmla="val -32871"/>
              <a:gd name="adj2" fmla="val -3023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Next instruction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in code.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40" name="39 Llamada rectangular redondeada"/>
          <p:cNvSpPr/>
          <p:nvPr/>
        </p:nvSpPr>
        <p:spPr bwMode="auto">
          <a:xfrm>
            <a:off x="1676400" y="5638800"/>
            <a:ext cx="3429000" cy="609600"/>
          </a:xfrm>
          <a:prstGeom prst="wedgeRoundRectCallout">
            <a:avLst>
              <a:gd name="adj1" fmla="val -51743"/>
              <a:gd name="adj2" fmla="val -2123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Current AR in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 stack.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sp>
        <p:nvSpPr>
          <p:cNvPr id="41" name="40 Llamada rectangular redondeada"/>
          <p:cNvSpPr/>
          <p:nvPr/>
        </p:nvSpPr>
        <p:spPr bwMode="auto">
          <a:xfrm>
            <a:off x="3048000" y="5029200"/>
            <a:ext cx="3886200" cy="609600"/>
          </a:xfrm>
          <a:prstGeom prst="wedgeRoundRectCallout">
            <a:avLst>
              <a:gd name="adj1" fmla="val -55435"/>
              <a:gd name="adj2" fmla="val -15461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“Working place” in stack.</a:t>
            </a:r>
          </a:p>
        </p:txBody>
      </p:sp>
      <p:sp>
        <p:nvSpPr>
          <p:cNvPr id="44" name="43 Llamada rectangular redondeada"/>
          <p:cNvSpPr/>
          <p:nvPr/>
        </p:nvSpPr>
        <p:spPr bwMode="auto">
          <a:xfrm>
            <a:off x="152400" y="1295400"/>
            <a:ext cx="3810000" cy="838200"/>
          </a:xfrm>
          <a:prstGeom prst="wedgeRoundRectCallout">
            <a:avLst>
              <a:gd name="adj1" fmla="val -19823"/>
              <a:gd name="adj2" fmla="val 1336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1" charset="-128"/>
              </a:rPr>
              <a:t>Copy of current instruction on execution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47663" y="1371600"/>
            <a:ext cx="8415337" cy="503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02 - OPR: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RTN	0,0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 Return operation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(i.e. return from subroutine)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</a:rPr>
              <a:t>OPR	0,1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NEG</a:t>
            </a:r>
            <a:r>
              <a:rPr lang="en-US" sz="1800" dirty="0">
                <a:solidFill>
                  <a:srgbClr val="000000"/>
                </a:solidFill>
              </a:rPr>
              <a:t>  ( - stack[sp] 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0,2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ADD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+ stack[sp + 1])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0,3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SUB</a:t>
            </a:r>
            <a:r>
              <a:rPr lang="en-US" sz="1800" dirty="0">
                <a:solidFill>
                  <a:srgbClr val="000000"/>
                </a:solidFill>
              </a:rPr>
              <a:t>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- stack[sp + 1])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</a:rPr>
              <a:t>OPR	0,4</a:t>
            </a: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MUL</a:t>
            </a:r>
            <a:r>
              <a:rPr lang="en-US" sz="1800" dirty="0">
                <a:solidFill>
                  <a:srgbClr val="000000"/>
                </a:solidFill>
              </a:rPr>
              <a:t>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* stack[sp + 1])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0,5</a:t>
            </a: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DIV</a:t>
            </a:r>
            <a:r>
              <a:rPr lang="en-US" sz="1800" dirty="0">
                <a:solidFill>
                  <a:srgbClr val="000000"/>
                </a:solidFill>
              </a:rPr>
              <a:t> 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</a:t>
            </a:r>
            <a:r>
              <a:rPr lang="en-US" sz="1800" dirty="0" smtClean="0">
                <a:solidFill>
                  <a:srgbClr val="000000"/>
                </a:solidFill>
              </a:rPr>
              <a:t>/ </a:t>
            </a:r>
            <a:r>
              <a:rPr lang="en-US" sz="1800" dirty="0">
                <a:solidFill>
                  <a:srgbClr val="000000"/>
                </a:solidFill>
              </a:rPr>
              <a:t>stack[sp + 1])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0,6</a:t>
            </a: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ODD</a:t>
            </a:r>
            <a:r>
              <a:rPr lang="en-US" sz="1800" dirty="0">
                <a:solidFill>
                  <a:srgbClr val="000000"/>
                </a:solidFill>
              </a:rPr>
              <a:t>  (stack[sp]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 mod 2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0,7</a:t>
            </a: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MOD</a:t>
            </a:r>
            <a:r>
              <a:rPr lang="en-US" sz="1800" dirty="0">
                <a:solidFill>
                  <a:srgbClr val="000000"/>
                </a:solidFill>
              </a:rPr>
              <a:t>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mod stack[sp + 1])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0,8</a:t>
            </a: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EQL</a:t>
            </a:r>
            <a:r>
              <a:rPr lang="en-US" sz="1800" dirty="0">
                <a:solidFill>
                  <a:srgbClr val="000000"/>
                </a:solidFill>
              </a:rPr>
              <a:t> 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= =stack[sp + 1])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0,9  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NEQ</a:t>
            </a:r>
            <a:r>
              <a:rPr lang="en-US" sz="1800" dirty="0">
                <a:solidFill>
                  <a:srgbClr val="000000"/>
                </a:solidFill>
              </a:rPr>
              <a:t>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!= stack[sp + 1])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0,10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LSS</a:t>
            </a:r>
            <a:r>
              <a:rPr lang="en-US" sz="1800" dirty="0">
                <a:solidFill>
                  <a:srgbClr val="000000"/>
                </a:solidFill>
              </a:rPr>
              <a:t> 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 &lt;  stack[sp + 1])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</a:rPr>
              <a:t>OPR	0,11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LEQ</a:t>
            </a:r>
            <a:r>
              <a:rPr lang="en-US" sz="1800" dirty="0">
                <a:solidFill>
                  <a:srgbClr val="000000"/>
                </a:solidFill>
              </a:rPr>
              <a:t>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&lt;=  stack[sp + 1])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OPR	0,12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GTR</a:t>
            </a:r>
            <a:r>
              <a:rPr lang="en-US" sz="1800" dirty="0">
                <a:solidFill>
                  <a:srgbClr val="000000"/>
                </a:solidFill>
              </a:rPr>
              <a:t>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&gt;  stack[sp + 1])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FF"/>
                </a:solidFill>
              </a:rPr>
              <a:t>OPR	0,13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</a:rPr>
              <a:t></a:t>
            </a:r>
            <a:r>
              <a:rPr lang="en-US" sz="1800" b="1" dirty="0">
                <a:solidFill>
                  <a:srgbClr val="0000FF"/>
                </a:solidFill>
              </a:rPr>
              <a:t> GEQ</a:t>
            </a:r>
            <a:r>
              <a:rPr lang="en-US" sz="1800" dirty="0">
                <a:solidFill>
                  <a:srgbClr val="000000"/>
                </a:solidFill>
              </a:rPr>
              <a:t>  (sp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sp – 1 and  stack[sp]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800" dirty="0">
                <a:solidFill>
                  <a:srgbClr val="000000"/>
                </a:solidFill>
              </a:rPr>
              <a:t> stack[sp] &gt;= stack[sp + 1])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363788" y="531812"/>
            <a:ext cx="4347963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P-machine ISA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9953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</a:rPr>
              <a:t>opcode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608012" y="12954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1524000"/>
            <a:ext cx="8551862" cy="503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01 - 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LIT    0,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+1;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stack[sp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02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RTN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0, 0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Gulim" charset="-127"/>
              </a:rPr>
              <a:t>bp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 pc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stack[sp + 3];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 </a:t>
            </a:r>
            <a:r>
              <a:rPr lang="en-US" sz="1800" dirty="0" err="1" smtClean="0">
                <a:solidFill>
                  <a:srgbClr val="000000"/>
                </a:solidFill>
                <a:ea typeface="Gulim" charset="-127"/>
              </a:rPr>
              <a:t>bp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stack[sp + 2];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03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LOD   L,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+1;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 stack[sp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stack[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charset="-127"/>
              </a:rPr>
              <a:t>L,BP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)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+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04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STO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L,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stack[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base(</a:t>
            </a:r>
            <a:r>
              <a:rPr lang="en-US" sz="1800" b="1" dirty="0" smtClean="0">
                <a:solidFill>
                  <a:srgbClr val="000000"/>
                </a:solidFill>
                <a:ea typeface="Gulim" charset="-127"/>
              </a:rPr>
              <a:t>L,BP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)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+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]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stack[sp];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-1;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363788" y="531812"/>
            <a:ext cx="4347963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P-machine ISA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3988" y="1143000"/>
            <a:ext cx="9953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err="1">
                <a:solidFill>
                  <a:srgbClr val="000000"/>
                </a:solidFill>
              </a:rPr>
              <a:t>opcode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533400" y="15240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228600" y="1271907"/>
            <a:ext cx="8158300" cy="53574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05 -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 CAL   L,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stack[sp + 1] 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base(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L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); 	 /* static link (SL)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                     	  stack[sp + 2] 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Gulim" charset="-127"/>
              </a:rPr>
              <a:t>bp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;		 /*  dynamic link (DL)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           	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stack[sp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+ 3] 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pc	 	 /*  return address (RA)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                      	  </a:t>
            </a:r>
            <a:r>
              <a:rPr lang="en-US" sz="1800" dirty="0" err="1">
                <a:solidFill>
                  <a:srgbClr val="000000"/>
                </a:solidFill>
                <a:ea typeface="Gulim" charset="-127"/>
              </a:rPr>
              <a:t>bp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+ 1;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          	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pc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06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INC	   0,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+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07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JMP  0, 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pc =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08 – 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JPC  0, M </a:t>
            </a:r>
            <a:r>
              <a:rPr lang="en-US" sz="1800" b="1" dirty="0">
                <a:solidFill>
                  <a:srgbClr val="0000FF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if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stack[sp] == 0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then { 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pc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M;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		        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- 1;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		         </a:t>
            </a:r>
            <a:r>
              <a:rPr lang="en-US" sz="1800" b="1" dirty="0">
                <a:solidFill>
                  <a:srgbClr val="000000"/>
                </a:solidFill>
                <a:ea typeface="Gulim" charset="-127"/>
              </a:rPr>
              <a:t>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 dirty="0">
              <a:solidFill>
                <a:srgbClr val="000000"/>
              </a:solidFill>
              <a:ea typeface="Gulim" charset="-127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09 –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a typeface="Gulim" charset="-127"/>
              </a:rPr>
              <a:t>SIO  0</a:t>
            </a:r>
            <a:r>
              <a:rPr lang="en-US" sz="1800" b="1" dirty="0">
                <a:solidFill>
                  <a:srgbClr val="0000FF"/>
                </a:solidFill>
                <a:ea typeface="Gulim" charset="-127"/>
              </a:rPr>
              <a:t>, 0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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 print (stack[sp]);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Gulim" charset="-127"/>
              </a:rPr>
              <a:t>		  </a:t>
            </a:r>
            <a:r>
              <a:rPr lang="en-US" sz="1800" dirty="0" smtClean="0">
                <a:solidFill>
                  <a:srgbClr val="000000"/>
                </a:solidFill>
                <a:ea typeface="Gulim" charset="-127"/>
              </a:rPr>
              <a:t>	  sp </a:t>
            </a:r>
            <a:r>
              <a:rPr lang="en-US" sz="1800" dirty="0">
                <a:solidFill>
                  <a:srgbClr val="000000"/>
                </a:solidFill>
                <a:latin typeface="Wingdings" charset="2"/>
                <a:ea typeface="Gulim" charset="-127"/>
              </a:rPr>
              <a:t></a:t>
            </a:r>
            <a:r>
              <a:rPr lang="en-US" sz="1800" dirty="0">
                <a:solidFill>
                  <a:srgbClr val="000000"/>
                </a:solidFill>
                <a:ea typeface="Gulim" charset="-127"/>
              </a:rPr>
              <a:t> sp – 1;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363788" y="531812"/>
            <a:ext cx="4347963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P-machine ISA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1438" y="914400"/>
            <a:ext cx="9953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err="1">
                <a:solidFill>
                  <a:srgbClr val="000000"/>
                </a:solidFill>
              </a:rPr>
              <a:t>opcode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450850" y="12954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0850" y="1444625"/>
            <a:ext cx="1755775" cy="503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procedure A;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  </a:t>
            </a:r>
            <a:r>
              <a:rPr lang="en-US" sz="1800" dirty="0" err="1">
                <a:solidFill>
                  <a:srgbClr val="008000"/>
                </a:solidFill>
              </a:rPr>
              <a:t>var</a:t>
            </a:r>
            <a:r>
              <a:rPr lang="en-US" sz="1800" dirty="0">
                <a:solidFill>
                  <a:srgbClr val="008000"/>
                </a:solidFill>
              </a:rPr>
              <a:t> y;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>
                <a:solidFill>
                  <a:srgbClr val="3366FF"/>
                </a:solidFill>
              </a:rPr>
              <a:t>procedure B;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66FF"/>
                </a:solidFill>
              </a:rPr>
              <a:t>    </a:t>
            </a:r>
            <a:r>
              <a:rPr lang="en-US" sz="1800" dirty="0" err="1">
                <a:solidFill>
                  <a:srgbClr val="3366FF"/>
                </a:solidFill>
              </a:rPr>
              <a:t>var</a:t>
            </a:r>
            <a:r>
              <a:rPr lang="en-US" sz="1800" dirty="0">
                <a:solidFill>
                  <a:srgbClr val="3366FF"/>
                </a:solidFill>
              </a:rPr>
              <a:t> x;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660066"/>
                </a:solidFill>
              </a:rPr>
              <a:t>procedure C;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60066"/>
                </a:solidFill>
              </a:rPr>
              <a:t>    begin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60066"/>
                </a:solidFill>
              </a:rPr>
              <a:t>      x:=y;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60066"/>
                </a:solidFill>
              </a:rPr>
              <a:t>    end;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3366FF"/>
                </a:solidFill>
              </a:rPr>
              <a:t> begin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66FF"/>
                </a:solidFill>
              </a:rPr>
              <a:t>    x:=1;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66FF"/>
                </a:solidFill>
              </a:rPr>
              <a:t>    y:= 3;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66FF"/>
                </a:solidFill>
              </a:rPr>
              <a:t>    call C;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66FF"/>
                </a:solidFill>
              </a:rPr>
              <a:t>  end;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begin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  y:= 2;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  call B;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end;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call A.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2575" y="531812"/>
            <a:ext cx="3945609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>
                <a:solidFill>
                  <a:schemeClr val="tx1"/>
                </a:solidFill>
              </a:rPr>
              <a:t>Nested Code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41925" y="1299708"/>
            <a:ext cx="2133600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0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0 20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1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3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jmp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4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5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lod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2 3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6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7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8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9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10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11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12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13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cal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14 </a:t>
            </a:r>
            <a:r>
              <a:rPr lang="en-US" sz="1500" dirty="0" err="1" smtClean="0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15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inc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0 4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16 </a:t>
            </a: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lit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0 2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17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sto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0 3	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18 cal 0 8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19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20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inc 0 3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21 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cal 0 15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10 BT" pitchFamily="49" charset="0"/>
              </a:rPr>
              <a:t>22 </a:t>
            </a:r>
            <a:r>
              <a:rPr lang="en-US" sz="1500" dirty="0" err="1">
                <a:solidFill>
                  <a:srgbClr val="000000"/>
                </a:solidFill>
                <a:latin typeface="Courier10 BT" pitchFamily="49" charset="0"/>
              </a:rPr>
              <a:t>opr</a:t>
            </a:r>
            <a:r>
              <a:rPr lang="en-US" sz="1500" dirty="0">
                <a:solidFill>
                  <a:srgbClr val="000000"/>
                </a:solidFill>
                <a:latin typeface="Courier10 BT" pitchFamily="49" charset="0"/>
              </a:rPr>
              <a:t> 0 0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46725" y="914400"/>
            <a:ext cx="714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code</a:t>
            </a:r>
          </a:p>
        </p:txBody>
      </p:sp>
      <p:cxnSp>
        <p:nvCxnSpPr>
          <p:cNvPr id="8" name="7 Conector recto de flecha"/>
          <p:cNvCxnSpPr/>
          <p:nvPr/>
        </p:nvCxnSpPr>
        <p:spPr bwMode="auto">
          <a:xfrm>
            <a:off x="1203325" y="6248400"/>
            <a:ext cx="4038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9 Conector recto de flecha"/>
          <p:cNvCxnSpPr/>
          <p:nvPr/>
        </p:nvCxnSpPr>
        <p:spPr bwMode="auto">
          <a:xfrm flipV="1">
            <a:off x="1355725" y="5562600"/>
            <a:ext cx="39624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11 Conector recto de flecha"/>
          <p:cNvCxnSpPr>
            <a:endCxn id="13" idx="1"/>
          </p:cNvCxnSpPr>
          <p:nvPr/>
        </p:nvCxnSpPr>
        <p:spPr bwMode="auto">
          <a:xfrm flipV="1">
            <a:off x="1355725" y="5219700"/>
            <a:ext cx="37338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12 Abrir llave"/>
          <p:cNvSpPr/>
          <p:nvPr/>
        </p:nvSpPr>
        <p:spPr bwMode="auto">
          <a:xfrm>
            <a:off x="5089525" y="5029200"/>
            <a:ext cx="228600" cy="381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16" name="15 Conector recto de flecha"/>
          <p:cNvCxnSpPr>
            <a:endCxn id="17" idx="1"/>
          </p:cNvCxnSpPr>
          <p:nvPr/>
        </p:nvCxnSpPr>
        <p:spPr bwMode="auto">
          <a:xfrm flipV="1">
            <a:off x="1355725" y="3657600"/>
            <a:ext cx="3733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Abrir llave"/>
          <p:cNvSpPr/>
          <p:nvPr/>
        </p:nvSpPr>
        <p:spPr bwMode="auto">
          <a:xfrm>
            <a:off x="5089525" y="3467100"/>
            <a:ext cx="228600" cy="381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19" name="18 Conector recto de flecha"/>
          <p:cNvCxnSpPr>
            <a:endCxn id="20" idx="1"/>
          </p:cNvCxnSpPr>
          <p:nvPr/>
        </p:nvCxnSpPr>
        <p:spPr bwMode="auto">
          <a:xfrm flipV="1">
            <a:off x="1355725" y="4114800"/>
            <a:ext cx="37338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Abrir llave"/>
          <p:cNvSpPr/>
          <p:nvPr/>
        </p:nvSpPr>
        <p:spPr bwMode="auto">
          <a:xfrm>
            <a:off x="5089525" y="3924300"/>
            <a:ext cx="228600" cy="381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22" name="21 Conector recto de flecha"/>
          <p:cNvCxnSpPr/>
          <p:nvPr/>
        </p:nvCxnSpPr>
        <p:spPr bwMode="auto">
          <a:xfrm flipV="1">
            <a:off x="1431925" y="4419600"/>
            <a:ext cx="38100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Conector recto de flecha"/>
          <p:cNvCxnSpPr>
            <a:endCxn id="24" idx="1"/>
          </p:cNvCxnSpPr>
          <p:nvPr/>
        </p:nvCxnSpPr>
        <p:spPr bwMode="auto">
          <a:xfrm flipV="1">
            <a:off x="1431925" y="2705100"/>
            <a:ext cx="3810000" cy="571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Abrir llave"/>
          <p:cNvSpPr/>
          <p:nvPr/>
        </p:nvSpPr>
        <p:spPr bwMode="auto">
          <a:xfrm>
            <a:off x="5241925" y="2514600"/>
            <a:ext cx="228600" cy="381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1" charset="-128"/>
            </a:endParaRPr>
          </a:p>
        </p:txBody>
      </p:sp>
      <p:cxnSp>
        <p:nvCxnSpPr>
          <p:cNvPr id="27" name="26 Conector recto de flecha"/>
          <p:cNvCxnSpPr/>
          <p:nvPr/>
        </p:nvCxnSpPr>
        <p:spPr bwMode="auto">
          <a:xfrm flipV="1">
            <a:off x="1279525" y="3048000"/>
            <a:ext cx="41148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27 Conector recto de flecha"/>
          <p:cNvCxnSpPr/>
          <p:nvPr/>
        </p:nvCxnSpPr>
        <p:spPr bwMode="auto">
          <a:xfrm flipV="1">
            <a:off x="1127125" y="4648200"/>
            <a:ext cx="4191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29 Conector recto de flecha"/>
          <p:cNvCxnSpPr/>
          <p:nvPr/>
        </p:nvCxnSpPr>
        <p:spPr bwMode="auto">
          <a:xfrm flipV="1">
            <a:off x="1050925" y="5791200"/>
            <a:ext cx="42672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Rectángulo"/>
          <p:cNvSpPr/>
          <p:nvPr/>
        </p:nvSpPr>
        <p:spPr>
          <a:xfrm>
            <a:off x="6629400" y="2667000"/>
            <a:ext cx="2895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RTN 0,0 </a:t>
            </a:r>
            <a:r>
              <a:rPr lang="en-US" sz="1600" b="1" dirty="0" smtClean="0">
                <a:solidFill>
                  <a:srgbClr val="0000FF"/>
                </a:solidFill>
                <a:latin typeface="Wingdings" pitchFamily="2" charset="2"/>
                <a:ea typeface="Gulim" charset="-127"/>
                <a:cs typeface="Courier New" pitchFamily="49" charset="0"/>
              </a:rPr>
              <a:t>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sp </a:t>
            </a:r>
            <a:r>
              <a:rPr lang="en-US" sz="1600" b="1" dirty="0" smtClean="0">
                <a:solidFill>
                  <a:srgbClr val="000000"/>
                </a:solidFill>
                <a:latin typeface="Wingdings" pitchFamily="2" charset="2"/>
                <a:ea typeface="Gulim" charset="-127"/>
                <a:cs typeface="Courier New" pitchFamily="49" charset="0"/>
              </a:rPr>
              <a:t>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bp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 -1;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pc </a:t>
            </a:r>
            <a:r>
              <a:rPr lang="en-US" sz="1600" b="1" dirty="0" smtClean="0">
                <a:solidFill>
                  <a:srgbClr val="000000"/>
                </a:solidFill>
                <a:latin typeface="Wingdings" pitchFamily="2" charset="2"/>
                <a:ea typeface="Gulim" charset="-127"/>
                <a:cs typeface="Courier New" pitchFamily="49" charset="0"/>
              </a:rPr>
              <a:t>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 stack[sp + 3];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bp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Wingdings" pitchFamily="2" charset="2"/>
                <a:ea typeface="Gulim" charset="-127"/>
                <a:cs typeface="Courier New" pitchFamily="49" charset="0"/>
              </a:rPr>
              <a:t>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Gulim" charset="-127"/>
                <a:cs typeface="Courier New" pitchFamily="49" charset="0"/>
              </a:rPr>
              <a:t> stack[sp + 2];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ea typeface="Gulim" charset="-127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7" grpId="0" animBg="1"/>
      <p:bldP spid="20" grpId="0" animBg="1"/>
      <p:bldP spid="2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838200" y="2743200"/>
            <a:ext cx="7467600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 smtClean="0">
                <a:solidFill>
                  <a:schemeClr val="tx1"/>
                </a:solidFill>
              </a:rPr>
              <a:t>Running </a:t>
            </a:r>
            <a:r>
              <a:rPr lang="en-US" sz="4400" b="1" dirty="0">
                <a:solidFill>
                  <a:schemeClr val="tx1"/>
                </a:solidFill>
              </a:rPr>
              <a:t>Nested </a:t>
            </a:r>
            <a:r>
              <a:rPr lang="en-US" sz="4400" b="1" dirty="0" smtClean="0">
                <a:solidFill>
                  <a:schemeClr val="tx1"/>
                </a:solidFill>
              </a:rPr>
              <a:t>Code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 smtClean="0">
                <a:solidFill>
                  <a:schemeClr val="tx1"/>
                </a:solidFill>
              </a:rPr>
              <a:t>on </a:t>
            </a:r>
            <a:r>
              <a:rPr lang="en-US" sz="4400" b="1" dirty="0">
                <a:solidFill>
                  <a:schemeClr val="tx1"/>
                </a:solidFill>
              </a:rPr>
              <a:t>PM/0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PGothic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PGothic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1701</Words>
  <Application>Microsoft Office PowerPoint</Application>
  <PresentationFormat>Presentación en pantalla (4:3)</PresentationFormat>
  <Paragraphs>1924</Paragraphs>
  <Slides>38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Office Theme</vt:lpstr>
      <vt:lpstr>Diapositiva 1</vt:lpstr>
      <vt:lpstr>Important notes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sarah m brown</dc:creator>
  <cp:lastModifiedBy>Edward Aymerich</cp:lastModifiedBy>
  <cp:revision>337</cp:revision>
  <cp:lastPrinted>1899-12-30T00:00:00Z</cp:lastPrinted>
  <dcterms:created xsi:type="dcterms:W3CDTF">2002-09-04T03:07:34Z</dcterms:created>
  <dcterms:modified xsi:type="dcterms:W3CDTF">2015-01-22T04:46:12Z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2052-8.1.0.3002</vt:lpwstr>
  </property>
</Properties>
</file>