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embeddings/Microsoft_Equation4.bin" ContentType="application/vnd.openxmlformats-officedocument.oleObject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embeddings/Microsoft_Equation1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4" r:id="rId1"/>
  </p:sldMasterIdLst>
  <p:notesMasterIdLst>
    <p:notesMasterId r:id="rId63"/>
  </p:notesMasterIdLst>
  <p:sldIdLst>
    <p:sldId id="257" r:id="rId2"/>
    <p:sldId id="283" r:id="rId3"/>
    <p:sldId id="284" r:id="rId4"/>
    <p:sldId id="260" r:id="rId5"/>
    <p:sldId id="287" r:id="rId6"/>
    <p:sldId id="290" r:id="rId7"/>
    <p:sldId id="291" r:id="rId8"/>
    <p:sldId id="262" r:id="rId9"/>
    <p:sldId id="263" r:id="rId10"/>
    <p:sldId id="264" r:id="rId11"/>
    <p:sldId id="293" r:id="rId12"/>
    <p:sldId id="265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68" r:id="rId21"/>
    <p:sldId id="269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01" r:id="rId36"/>
    <p:sldId id="275" r:id="rId37"/>
    <p:sldId id="316" r:id="rId38"/>
    <p:sldId id="317" r:id="rId39"/>
    <p:sldId id="318" r:id="rId40"/>
    <p:sldId id="319" r:id="rId41"/>
    <p:sldId id="320" r:id="rId42"/>
    <p:sldId id="321" r:id="rId43"/>
    <p:sldId id="315" r:id="rId44"/>
    <p:sldId id="322" r:id="rId45"/>
    <p:sldId id="323" r:id="rId46"/>
    <p:sldId id="324" r:id="rId47"/>
    <p:sldId id="325" r:id="rId48"/>
    <p:sldId id="326" r:id="rId49"/>
    <p:sldId id="277" r:id="rId50"/>
    <p:sldId id="327" r:id="rId51"/>
    <p:sldId id="328" r:id="rId52"/>
    <p:sldId id="276" r:id="rId53"/>
    <p:sldId id="330" r:id="rId54"/>
    <p:sldId id="331" r:id="rId55"/>
    <p:sldId id="332" r:id="rId56"/>
    <p:sldId id="280" r:id="rId57"/>
    <p:sldId id="333" r:id="rId58"/>
    <p:sldId id="329" r:id="rId59"/>
    <p:sldId id="271" r:id="rId60"/>
    <p:sldId id="272" r:id="rId61"/>
    <p:sldId id="27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1313" autoAdjust="0"/>
  </p:normalViewPr>
  <p:slideViewPr>
    <p:cSldViewPr>
      <p:cViewPr varScale="1">
        <p:scale>
          <a:sx n="77" d="100"/>
          <a:sy n="7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3E3C4-EFE9-4A41-B0EF-074A7ED5698F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5D8FC-C889-4410-8862-C922C3EC1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553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F9C9D4-30ED-45E9-B94E-65C09A9579E4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B2CCA-3675-41DE-8833-CC7802AC374D}" type="slidenum">
              <a:rPr lang="en-US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8517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C2C87-C79E-46B6-A35E-95BFB604958C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347EF3-88BA-4161-B559-FD4A3052D876}" type="slidenum">
              <a:rPr lang="en-US">
                <a:latin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722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7370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235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2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0298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3D3F2C-5C5A-4E55-9BA8-D425E432306F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AFCA0D-1084-4C54-869E-FE24B579EE77}" type="slidenum">
              <a:rPr lang="en-US">
                <a:latin typeface="Times New Roman" panose="02020603050405020304" pitchFamily="18" charset="0"/>
              </a:rPr>
              <a:pPr/>
              <a:t>49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546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3D3F2C-5C5A-4E55-9BA8-D425E432306F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AFCA0D-1084-4C54-869E-FE24B579EE77}" type="slidenum">
              <a:rPr lang="en-US">
                <a:latin typeface="Times New Roman" panose="02020603050405020304" pitchFamily="18" charset="0"/>
              </a:rPr>
              <a:pPr/>
              <a:t>50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AU" dirty="0" smtClean="0"/>
              <a:t>The</a:t>
            </a:r>
            <a:r>
              <a:rPr lang="en-AU" baseline="0" dirty="0" smtClean="0"/>
              <a:t> one with the high spec ratio is better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8221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Mean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Spec.org/benchmark.html#cpu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3B60D2-FA29-4E48-B046-042E793A5D42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1178C8-8A1C-48BE-BF6C-8B41FAB90AAA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6243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B8151-E367-4C57-9079-5BF8D66F3DFA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AF989-B622-45C9-8BBF-B9A5A1F360DC}" type="slidenum">
              <a:rPr lang="en-US">
                <a:latin typeface="Times New Roman" panose="02020603050405020304" pitchFamily="18" charset="0"/>
              </a:rPr>
              <a:pPr/>
              <a:t>54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AU" dirty="0" smtClean="0"/>
              <a:t>This is entirely based on how often the element</a:t>
            </a:r>
            <a:r>
              <a:rPr lang="en-AU" baseline="0" dirty="0" smtClean="0"/>
              <a:t> is used.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5437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means that is not</a:t>
            </a:r>
            <a:r>
              <a:rPr lang="en-US" baseline="0" dirty="0" smtClean="0"/>
              <a:t> possible to improve the speed by five times as fast.</a:t>
            </a:r>
          </a:p>
          <a:p>
            <a:r>
              <a:rPr lang="en-US" baseline="0" dirty="0" smtClean="0"/>
              <a:t>This is a demonstration of the law of diminishing return.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B8151-E367-4C57-9079-5BF8D66F3DFA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AF989-B622-45C9-8BBF-B9A5A1F360DC}" type="slidenum">
              <a:rPr lang="en-US">
                <a:latin typeface="Times New Roman" panose="02020603050405020304" pitchFamily="18" charset="0"/>
              </a:rPr>
              <a:pPr/>
              <a:t>56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172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B8151-E367-4C57-9079-5BF8D66F3DFA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AF989-B622-45C9-8BBF-B9A5A1F360DC}" type="slidenum">
              <a:rPr lang="en-US">
                <a:latin typeface="Times New Roman" panose="02020603050405020304" pitchFamily="18" charset="0"/>
              </a:rPr>
              <a:pPr/>
              <a:t>57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AU" dirty="0" smtClean="0"/>
              <a:t>We want to improve the common</a:t>
            </a:r>
            <a:r>
              <a:rPr lang="en-AU" baseline="0" dirty="0" smtClean="0"/>
              <a:t> case versus the rare case.  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8655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146F5-1D6C-4265-85A3-C8474683062F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1CEA74-A250-45C6-878D-0703D814A068}" type="slidenum">
              <a:rPr lang="en-US">
                <a:latin typeface="Times New Roman" panose="02020603050405020304" pitchFamily="18" charset="0"/>
              </a:rPr>
              <a:pPr/>
              <a:t>59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AU" dirty="0" smtClean="0"/>
              <a:t>We’ve made all the improvements</a:t>
            </a:r>
            <a:r>
              <a:rPr lang="en-AU" baseline="0" dirty="0" smtClean="0"/>
              <a:t> on the hardware, thus we have reach the limit of our transistors capabilities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Power Wall.</a:t>
            </a:r>
          </a:p>
          <a:p>
            <a:endParaRPr lang="en-US" baseline="0" dirty="0" smtClean="0">
              <a:sym typeface="Wingdings"/>
            </a:endParaRP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5466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A38FEF-AC47-43E3-8961-0117C322C84B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CF3EFA-1D1C-44AC-A9EA-D3322F0983FE}" type="slidenum">
              <a:rPr lang="en-US">
                <a:latin typeface="Times New Roman" panose="02020603050405020304" pitchFamily="18" charset="0"/>
              </a:rPr>
              <a:pPr/>
              <a:t>60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AU" dirty="0" smtClean="0"/>
              <a:t>Lowering</a:t>
            </a:r>
            <a:r>
              <a:rPr lang="en-AU" baseline="0" dirty="0" smtClean="0"/>
              <a:t> the voltage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but transistors can not hold the power (leaky transistors)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Removing heat from the system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But this is really expensive!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So what else we got?</a:t>
            </a:r>
          </a:p>
          <a:p>
            <a:r>
              <a:rPr lang="en-US" baseline="0" dirty="0" smtClean="0">
                <a:sym typeface="Wingdings"/>
              </a:rPr>
              <a:t>        Thus, the improvements now-a-days can only be improve in the software</a:t>
            </a:r>
          </a:p>
          <a:p>
            <a:r>
              <a:rPr lang="en-US" baseline="0" dirty="0" smtClean="0">
                <a:sym typeface="Wingdings"/>
              </a:rPr>
              <a:t>        </a:t>
            </a:r>
          </a:p>
          <a:p>
            <a:r>
              <a:rPr lang="en-US" baseline="0" dirty="0" smtClean="0">
                <a:sym typeface="Wingdings"/>
              </a:rPr>
              <a:t>Next slide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	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9060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5409D-1609-4B53-BEE9-086FD49D8E56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B18AB6-7871-44A7-8EA3-E0BFD7E25CB1}" type="slidenum">
              <a:rPr lang="en-US">
                <a:latin typeface="Times New Roman" panose="02020603050405020304" pitchFamily="18" charset="0"/>
              </a:rPr>
              <a:pPr/>
              <a:t>61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baseline="0" dirty="0" smtClean="0">
                <a:sym typeface="Wingdings"/>
              </a:rPr>
              <a:t>We can also increase the amount of processors in our computer</a:t>
            </a:r>
          </a:p>
          <a:p>
            <a:endParaRPr lang="en-US" baseline="0" dirty="0" smtClean="0">
              <a:sym typeface="Wingdings"/>
            </a:endParaRP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92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CFE775-65E1-446B-B40A-505B8B4D00A8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9683E7-D655-4DE8-B705-B1198EBD2C37}" type="slidenum">
              <a:rPr lang="en-US">
                <a:latin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013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492C50-3082-4462-8314-8528F18875BF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543D1C-4621-4736-B86A-345C752D5A29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460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87E4E8-C597-4B49-94E5-5783C7DBE7BC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3DED84-D1EF-4974-9AE6-3C69ED3298AC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667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24C7B5-5F7D-4572-A79B-67E2C6EB6E68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E6F837-9912-4F2F-8459-3DA887203D40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670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191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573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C493E-3F91-4E6D-ADF6-1616857CF416}" type="datetime4">
              <a:rPr lang="en-US">
                <a:latin typeface="Times New Roman" panose="02020603050405020304" pitchFamily="18" charset="0"/>
              </a:rPr>
              <a:pPr/>
              <a:t>November 17, 2014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07EBAE-3F58-405A-B4C4-15E41AA8EE01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06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55B63E-A6A8-4BE5-847E-7E221DE12168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60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Time</a:t>
            </a:r>
            <a:endParaRPr lang="en-AU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Performance improved by</a:t>
            </a:r>
          </a:p>
          <a:p>
            <a:pPr lvl="1" eaLnBrk="1" hangingPunct="1"/>
            <a:r>
              <a:rPr lang="en-US" dirty="0" smtClean="0"/>
              <a:t>Reducing number of clock cycles</a:t>
            </a:r>
          </a:p>
          <a:p>
            <a:pPr lvl="1" eaLnBrk="1" hangingPunct="1"/>
            <a:r>
              <a:rPr lang="en-US" dirty="0" smtClean="0"/>
              <a:t>Increasing clock rate</a:t>
            </a:r>
          </a:p>
          <a:p>
            <a:pPr lvl="1" eaLnBrk="1" hangingPunct="1"/>
            <a:r>
              <a:rPr lang="en-US" dirty="0" smtClean="0"/>
              <a:t>Trade-offs:</a:t>
            </a:r>
          </a:p>
          <a:p>
            <a:pPr lvl="2"/>
            <a:r>
              <a:rPr lang="en-US" dirty="0" smtClean="0"/>
              <a:t>Designers often trade off clock rate against cycle count</a:t>
            </a:r>
            <a:endParaRPr lang="en-A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42169" y="1905000"/>
            <a:ext cx="745966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CPU Clock Cycles x Clock Cycle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56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favorite program runs in 10 seconds on computer A, which has a 4 GHz clock. We are trying to help a computer designer build a computer, B, that will run this program in 6 seconds.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designer has determined that a substantial increase in the clock rate is possible, but this increase will affect the rest of the CPU design, causing computer B to require 1.2 times as many clock cycles as computer A for this program.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clock rate should we tell the designer to target?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41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Time Example</a:t>
            </a:r>
            <a:endParaRPr lang="en-AU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Computer A: 4GHz clock, 10s CPU time</a:t>
            </a:r>
          </a:p>
          <a:p>
            <a:pPr eaLnBrk="1" hangingPunct="1"/>
            <a:r>
              <a:rPr lang="en-US" sz="2400" dirty="0" smtClean="0"/>
              <a:t>Designing Computer B</a:t>
            </a:r>
          </a:p>
          <a:p>
            <a:pPr lvl="1" eaLnBrk="1" hangingPunct="1"/>
            <a:r>
              <a:rPr lang="en-US" sz="2000" dirty="0" smtClean="0"/>
              <a:t>Aim for 6s CPU time</a:t>
            </a:r>
          </a:p>
          <a:p>
            <a:pPr lvl="1" eaLnBrk="1" hangingPunct="1"/>
            <a:r>
              <a:rPr lang="en-US" sz="2000" dirty="0" smtClean="0"/>
              <a:t>Can do faster clock, but causes 1.2 × clock cycles</a:t>
            </a:r>
          </a:p>
          <a:p>
            <a:pPr eaLnBrk="1" hangingPunct="1"/>
            <a:r>
              <a:rPr lang="en-US" sz="2400" dirty="0" smtClean="0"/>
              <a:t>How fast must Computer B clock be?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378" y="3810000"/>
            <a:ext cx="408316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	CPU clock cycles</a:t>
            </a:r>
            <a:endParaRPr lang="en-US" dirty="0"/>
          </a:p>
          <a:p>
            <a:r>
              <a:rPr lang="en-US" dirty="0" smtClean="0"/>
              <a:t>CPU Time = 	</a:t>
            </a:r>
            <a:r>
              <a:rPr lang="en-US" altLang="en-US" dirty="0" smtClean="0"/>
              <a:t>––––––––––––––––</a:t>
            </a:r>
          </a:p>
          <a:p>
            <a:r>
              <a:rPr lang="en-US" dirty="0"/>
              <a:t>	</a:t>
            </a:r>
            <a:r>
              <a:rPr lang="en-US" dirty="0" smtClean="0"/>
              <a:t>	Clock rate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378" y="4996934"/>
            <a:ext cx="327532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CPU clock cycles A</a:t>
            </a:r>
            <a:endParaRPr lang="en-US" dirty="0"/>
          </a:p>
          <a:p>
            <a:r>
              <a:rPr lang="en-US" dirty="0" smtClean="0"/>
              <a:t>10s    = 	</a:t>
            </a:r>
            <a:r>
              <a:rPr lang="en-US" altLang="en-US" dirty="0" smtClean="0"/>
              <a:t>––––––––––––––––</a:t>
            </a:r>
          </a:p>
          <a:p>
            <a:r>
              <a:rPr lang="en-US" dirty="0"/>
              <a:t>	</a:t>
            </a:r>
            <a:r>
              <a:rPr lang="en-US" dirty="0" smtClean="0"/>
              <a:t>	4 GHz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378" y="6292334"/>
            <a:ext cx="3551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clock cycles A = 10 * 4 GHz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4573" y="6308046"/>
            <a:ext cx="25122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Clock rate (B) = 8 GHz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07" y="3810000"/>
            <a:ext cx="363439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1.2 * CPU clock cycles A</a:t>
            </a:r>
            <a:endParaRPr lang="en-US" dirty="0"/>
          </a:p>
          <a:p>
            <a:r>
              <a:rPr lang="en-US" dirty="0" smtClean="0"/>
              <a:t>6s    = 	</a:t>
            </a:r>
            <a:r>
              <a:rPr lang="en-US" altLang="en-US" dirty="0" smtClean="0"/>
              <a:t>––––––––––––––––</a:t>
            </a:r>
          </a:p>
          <a:p>
            <a:r>
              <a:rPr lang="en-US" dirty="0"/>
              <a:t>	</a:t>
            </a:r>
            <a:r>
              <a:rPr lang="en-US" dirty="0" smtClean="0"/>
              <a:t>Clock rate (B)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37546" y="4996934"/>
            <a:ext cx="41492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1.2 * 10 * 4 </a:t>
            </a:r>
            <a:r>
              <a:rPr lang="en-US" dirty="0" err="1" smtClean="0"/>
              <a:t>Ghz</a:t>
            </a:r>
            <a:endParaRPr lang="en-US" dirty="0" smtClean="0"/>
          </a:p>
          <a:p>
            <a:r>
              <a:rPr lang="en-US" dirty="0" smtClean="0"/>
              <a:t>Clock rate(B) =	</a:t>
            </a:r>
            <a:r>
              <a:rPr lang="en-US" altLang="en-US" dirty="0" smtClean="0"/>
              <a:t>––––––––––––––––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6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80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 also depends on the number of instructions in a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dirty="0"/>
              <a:t>Clock cycles Per Instruction (CPI) is </a:t>
            </a:r>
            <a:r>
              <a:rPr lang="en-US" altLang="en-US" dirty="0" smtClean="0"/>
              <a:t>an average measurement.</a:t>
            </a:r>
          </a:p>
          <a:p>
            <a:pPr lvl="1"/>
            <a:r>
              <a:rPr lang="en-US" dirty="0" smtClean="0"/>
              <a:t>Different instructions might take a different number of cycles</a:t>
            </a:r>
          </a:p>
          <a:p>
            <a:pPr lvl="1"/>
            <a:r>
              <a:rPr lang="en-US" dirty="0"/>
              <a:t>Determined by CPU hardware</a:t>
            </a:r>
          </a:p>
          <a:p>
            <a:pPr lvl="1"/>
            <a:r>
              <a:rPr lang="en-US" dirty="0" smtClean="0"/>
              <a:t>Affected </a:t>
            </a:r>
            <a:r>
              <a:rPr lang="en-US" dirty="0"/>
              <a:t>by instruction mix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8686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Clock Cycles = Instruction Count x Cycles Per Instruction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61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two implementations of the same instruction set architecture. Computer A has a clock cycle time of 250 </a:t>
            </a:r>
            <a:r>
              <a:rPr lang="en-US" dirty="0" err="1"/>
              <a:t>ps</a:t>
            </a:r>
            <a:r>
              <a:rPr lang="en-US" dirty="0"/>
              <a:t> and a CPI of 2.0 for some program, and computer B has a clock cycle time of 500 </a:t>
            </a:r>
            <a:r>
              <a:rPr lang="en-US" dirty="0" err="1"/>
              <a:t>ps</a:t>
            </a:r>
            <a:r>
              <a:rPr lang="en-US" dirty="0"/>
              <a:t> and a CPI of 1.2 for the same program.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computer is faster for this program, and by how much?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1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Computer A</a:t>
            </a:r>
          </a:p>
          <a:p>
            <a:pPr lvl="1"/>
            <a:r>
              <a:rPr lang="en-US" dirty="0" smtClean="0"/>
              <a:t>clock </a:t>
            </a:r>
            <a:r>
              <a:rPr lang="en-US" dirty="0"/>
              <a:t>cycle time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250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CPI </a:t>
            </a:r>
            <a:r>
              <a:rPr lang="en-US" dirty="0"/>
              <a:t>of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Computer B </a:t>
            </a:r>
          </a:p>
          <a:p>
            <a:pPr lvl="1"/>
            <a:r>
              <a:rPr lang="en-US" dirty="0"/>
              <a:t>clock cycle time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500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CPI of 1.2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69" y="3581400"/>
            <a:ext cx="33073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clock cycles of A = I * 2.0</a:t>
            </a:r>
          </a:p>
          <a:p>
            <a:r>
              <a:rPr lang="en-US" dirty="0" smtClean="0"/>
              <a:t>CPU clock cycles of B = I * 1.2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658" y="4410670"/>
            <a:ext cx="67571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Time(A) 	= CPU clock cycles of A * clock cycle time of A</a:t>
            </a:r>
          </a:p>
          <a:p>
            <a:r>
              <a:rPr lang="en-US" dirty="0"/>
              <a:t>	</a:t>
            </a:r>
            <a:r>
              <a:rPr lang="en-US" dirty="0" smtClean="0"/>
              <a:t>	= I * 2.0 * 250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= I * 500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657" y="5552282"/>
            <a:ext cx="67571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Time(B) 	= CPU clock cycles of B * clock cycle time of B</a:t>
            </a:r>
          </a:p>
          <a:p>
            <a:r>
              <a:rPr lang="en-US" dirty="0"/>
              <a:t>	</a:t>
            </a:r>
            <a:r>
              <a:rPr lang="en-US" dirty="0" smtClean="0"/>
              <a:t>	= I * 1.2 * 500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= I * 600 </a:t>
            </a:r>
            <a:r>
              <a:rPr lang="en-US" dirty="0" err="1" smtClean="0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809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Computer A</a:t>
            </a:r>
          </a:p>
          <a:p>
            <a:pPr lvl="1"/>
            <a:r>
              <a:rPr lang="en-US" dirty="0" smtClean="0"/>
              <a:t>clock </a:t>
            </a:r>
            <a:r>
              <a:rPr lang="en-US" dirty="0"/>
              <a:t>cycle time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250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CPI </a:t>
            </a:r>
            <a:r>
              <a:rPr lang="en-US" dirty="0"/>
              <a:t>of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Computer B </a:t>
            </a:r>
          </a:p>
          <a:p>
            <a:pPr lvl="1"/>
            <a:r>
              <a:rPr lang="en-US" dirty="0"/>
              <a:t>clock cycle time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500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CPI of 1.2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69" y="3581400"/>
            <a:ext cx="33073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clock cycles of A = I * 2.0</a:t>
            </a:r>
          </a:p>
          <a:p>
            <a:r>
              <a:rPr lang="en-US" dirty="0" smtClean="0"/>
              <a:t>CPU clock cycles of B = I * 1.2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658" y="4410670"/>
            <a:ext cx="32047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Time(A) 	= I * 500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657" y="4964668"/>
            <a:ext cx="32047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Time(B) 	= I * 600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518666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smtClean="0"/>
              <a:t>Performance(A) </a:t>
            </a:r>
            <a:r>
              <a:rPr lang="en-US" altLang="en-US" dirty="0"/>
              <a:t>		Execution </a:t>
            </a:r>
            <a:r>
              <a:rPr lang="en-US" altLang="en-US" dirty="0" smtClean="0"/>
              <a:t>Time(B) </a:t>
            </a:r>
            <a:r>
              <a:rPr lang="en-US" altLang="en-US" dirty="0"/>
              <a:t>	</a:t>
            </a:r>
            <a:r>
              <a:rPr lang="en-US" altLang="en-US" dirty="0" smtClean="0"/>
              <a:t>I*600 </a:t>
            </a:r>
            <a:r>
              <a:rPr lang="en-US" altLang="en-US" dirty="0" err="1" smtClean="0"/>
              <a:t>ps</a:t>
            </a:r>
            <a:endParaRPr lang="en-US" altLang="en-US" dirty="0"/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    =	––––––––– 	=  </a:t>
            </a:r>
            <a:r>
              <a:rPr lang="en-US" altLang="en-US" i="1" dirty="0" smtClean="0"/>
              <a:t>1.2</a:t>
            </a:r>
          </a:p>
          <a:p>
            <a:r>
              <a:rPr lang="en-US" altLang="en-US" dirty="0" smtClean="0"/>
              <a:t>Performance(B) </a:t>
            </a:r>
            <a:r>
              <a:rPr lang="en-US" altLang="en-US" dirty="0"/>
              <a:t>		Execution </a:t>
            </a:r>
            <a:r>
              <a:rPr lang="en-US" altLang="en-US" dirty="0" smtClean="0"/>
              <a:t>Time(A)	I * 500 </a:t>
            </a:r>
            <a:r>
              <a:rPr lang="en-US" altLang="en-US" dirty="0" err="1" smtClean="0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36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Performance Equation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8700" y="1676400"/>
            <a:ext cx="7086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Instruction Count x CPI x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29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Performance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5987" y="2609850"/>
            <a:ext cx="7694613" cy="3867150"/>
            <a:chOff x="915987" y="2609850"/>
            <a:chExt cx="7694613" cy="3867150"/>
          </a:xfrm>
        </p:grpSpPr>
        <p:sp>
          <p:nvSpPr>
            <p:cNvPr id="15" name="Rectangle 8"/>
            <p:cNvSpPr txBox="1">
              <a:spLocks noChangeArrowheads="1"/>
            </p:cNvSpPr>
            <p:nvPr/>
          </p:nvSpPr>
          <p:spPr>
            <a:xfrm>
              <a:off x="1109662" y="2609850"/>
              <a:ext cx="7500938" cy="3867150"/>
            </a:xfrm>
            <a:prstGeom prst="rect">
              <a:avLst/>
            </a:prstGeom>
            <a:noFill/>
          </p:spPr>
          <p:txBody>
            <a:bodyPr vert="horz" lIns="90488" tIns="44450" rIns="90488" bIns="44450" rtlCol="0">
              <a:norm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dirty="0" smtClean="0"/>
                <a:t>	</a:t>
              </a:r>
              <a:r>
                <a:rPr lang="en-US" altLang="en-US" sz="2200" dirty="0" smtClean="0"/>
                <a:t>	   </a:t>
              </a:r>
              <a:r>
                <a:rPr lang="en-US" altLang="en-US" sz="2200" dirty="0" err="1" smtClean="0"/>
                <a:t>Instr</a:t>
              </a:r>
              <a:r>
                <a:rPr lang="en-US" altLang="en-US" sz="2200" dirty="0" smtClean="0"/>
                <a:t> Count   CPI	 Clock Rate</a:t>
              </a:r>
            </a:p>
            <a:p>
              <a:pPr marL="285750" indent="-285750"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		        (IC)		    (CR)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Program	         X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Compiler	         X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ISA	         X	    X	     X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Organization	         	    X	     X	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800" dirty="0" smtClean="0"/>
                <a:t>	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Technology		    X	     X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 flipV="1">
              <a:off x="2992437" y="2671763"/>
              <a:ext cx="20638" cy="3635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4818062" y="2651125"/>
              <a:ext cx="0" cy="3678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5765800" y="2651125"/>
              <a:ext cx="0" cy="3660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927975" y="2735263"/>
              <a:ext cx="22225" cy="3576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027112" y="4106863"/>
              <a:ext cx="6894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969962" y="4579938"/>
              <a:ext cx="695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915987" y="5105400"/>
              <a:ext cx="7005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944562" y="5715000"/>
              <a:ext cx="6977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915987" y="6326188"/>
              <a:ext cx="7005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1055687" y="3600450"/>
              <a:ext cx="6894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28700" y="1676400"/>
            <a:ext cx="7086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Instruction Count x CPI x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68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CPU Time </a:t>
            </a:r>
          </a:p>
          <a:p>
            <a:pPr lvl="1"/>
            <a:r>
              <a:rPr lang="en-US" dirty="0" smtClean="0"/>
              <a:t>measure the time it takes to run the program</a:t>
            </a:r>
          </a:p>
          <a:p>
            <a:r>
              <a:rPr lang="en-US" dirty="0" smtClean="0"/>
              <a:t>Clock Cycle</a:t>
            </a:r>
          </a:p>
          <a:p>
            <a:pPr lvl="1"/>
            <a:r>
              <a:rPr lang="en-US" dirty="0" smtClean="0"/>
              <a:t>usually published as part of the computer’s documentation</a:t>
            </a:r>
          </a:p>
          <a:p>
            <a:r>
              <a:rPr lang="en-US" dirty="0" smtClean="0"/>
              <a:t>Instruction Count</a:t>
            </a:r>
          </a:p>
          <a:p>
            <a:pPr lvl="1"/>
            <a:r>
              <a:rPr lang="en-US" dirty="0" smtClean="0"/>
              <a:t>software tools that profile execution</a:t>
            </a:r>
          </a:p>
          <a:p>
            <a:pPr lvl="1"/>
            <a:r>
              <a:rPr lang="en-US" dirty="0" smtClean="0"/>
              <a:t>hardware counters</a:t>
            </a:r>
          </a:p>
          <a:p>
            <a:r>
              <a:rPr lang="en-US" dirty="0" smtClean="0"/>
              <a:t>CPI</a:t>
            </a:r>
          </a:p>
          <a:p>
            <a:pPr lvl="1"/>
            <a:r>
              <a:rPr lang="en-US" dirty="0" smtClean="0"/>
              <a:t>average number of clock cycles</a:t>
            </a:r>
          </a:p>
          <a:p>
            <a:pPr lvl="1"/>
            <a:r>
              <a:rPr lang="en-US" dirty="0" smtClean="0"/>
              <a:t>affected by the instruction mix: the frequency of occurrence for instruction types and the clock cycles for instruction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1676400"/>
            <a:ext cx="7086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Instruction Count x CPI x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29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of a system depends on: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hardware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Assessing performance can be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577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CPI in More Detail</a:t>
            </a:r>
            <a:endParaRPr lang="en-AU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P</a:t>
            </a:r>
            <a:r>
              <a:rPr lang="en-US" baseline="-25000" dirty="0" smtClean="0"/>
              <a:t>i</a:t>
            </a:r>
            <a:r>
              <a:rPr lang="en-US" dirty="0" smtClean="0"/>
              <a:t> is the probability of instruction type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CPI</a:t>
            </a:r>
            <a:r>
              <a:rPr lang="en-US" baseline="-25000" dirty="0" err="1" smtClean="0"/>
              <a:t>i</a:t>
            </a:r>
            <a:r>
              <a:rPr lang="en-US" dirty="0" smtClean="0"/>
              <a:t> is the cycles taken by an instruction of type </a:t>
            </a:r>
            <a:r>
              <a:rPr lang="en-US" i="1" dirty="0" err="1" smtClean="0"/>
              <a:t>i</a:t>
            </a:r>
            <a:r>
              <a:rPr lang="en-US" dirty="0" smtClean="0"/>
              <a:t>, then</a:t>
            </a:r>
            <a:endParaRPr lang="en-AU" dirty="0" smtClean="0"/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8235789"/>
              </p:ext>
            </p:extLst>
          </p:nvPr>
        </p:nvGraphicFramePr>
        <p:xfrm>
          <a:off x="2971800" y="3276600"/>
          <a:ext cx="2709863" cy="949325"/>
        </p:xfrm>
        <a:graphic>
          <a:graphicData uri="http://schemas.openxmlformats.org/presentationml/2006/ole">
            <p:oleObj spid="_x0000_s7181" name="Equation" r:id="rId4" imgW="123156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78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CPI Example</a:t>
            </a:r>
            <a:endParaRPr lang="en-AU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Alternative compiled code sequences using instructions in classes A, B, C</a:t>
            </a:r>
            <a:endParaRPr lang="en-AU" sz="2800" dirty="0" smtClean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7598839"/>
              </p:ext>
            </p:extLst>
          </p:nvPr>
        </p:nvGraphicFramePr>
        <p:xfrm>
          <a:off x="1127125" y="2674937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/>
                <a:gridCol w="1368425"/>
                <a:gridCol w="1368425"/>
                <a:gridCol w="1343025"/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0" name="Rectangle 31"/>
          <p:cNvSpPr>
            <a:spLocks noChangeArrowheads="1"/>
          </p:cNvSpPr>
          <p:nvPr/>
        </p:nvSpPr>
        <p:spPr bwMode="auto">
          <a:xfrm>
            <a:off x="539750" y="4540250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dirty="0"/>
              <a:t>Sequence 1: IC = 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/>
              <a:t>Clock Cycles</a:t>
            </a:r>
            <a:br>
              <a:rPr lang="en-US" sz="2400" dirty="0"/>
            </a:br>
            <a:r>
              <a:rPr lang="en-US" sz="2400" dirty="0"/>
              <a:t>= 2×1 + 1×2 + 2×3</a:t>
            </a:r>
            <a:br>
              <a:rPr lang="en-US" sz="2400" dirty="0"/>
            </a:br>
            <a:r>
              <a:rPr lang="en-US" sz="2400" dirty="0"/>
              <a:t>= 10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/>
              <a:t>Avg. CPI = 10/5 = 2.0</a:t>
            </a:r>
          </a:p>
        </p:txBody>
      </p:sp>
      <p:sp>
        <p:nvSpPr>
          <p:cNvPr id="32801" name="Rectangle 32"/>
          <p:cNvSpPr>
            <a:spLocks noChangeArrowheads="1"/>
          </p:cNvSpPr>
          <p:nvPr/>
        </p:nvSpPr>
        <p:spPr bwMode="auto">
          <a:xfrm>
            <a:off x="4787900" y="4540250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/>
              <a:t>Sequence 2: IC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Clock Cycles</a:t>
            </a:r>
            <a:br>
              <a:rPr lang="en-US" sz="2400"/>
            </a:br>
            <a:r>
              <a:rPr lang="en-US" sz="2400"/>
              <a:t>= 4×1 + 1×2 + 1×3</a:t>
            </a:r>
            <a:br>
              <a:rPr lang="en-US" sz="2400"/>
            </a:br>
            <a:r>
              <a:rPr lang="en-US" sz="2400"/>
              <a:t>= 9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87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0" grpId="0"/>
      <p:bldP spid="328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CPU Performance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standard mix of instruction types in MIPS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CPI = 1.6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0769438"/>
              </p:ext>
            </p:extLst>
          </p:nvPr>
        </p:nvGraphicFramePr>
        <p:xfrm>
          <a:off x="457200" y="2336800"/>
          <a:ext cx="807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MIPS CPI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75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CPU Performance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added a new instruction type.  A/L-</a:t>
            </a:r>
            <a:r>
              <a:rPr lang="en-US" dirty="0" err="1" smtClean="0"/>
              <a:t>mem</a:t>
            </a:r>
            <a:r>
              <a:rPr lang="en-US" dirty="0" smtClean="0"/>
              <a:t> instructions can have one memory operand (eliminates the </a:t>
            </a:r>
            <a:r>
              <a:rPr lang="en-US" dirty="0" err="1" smtClean="0"/>
              <a:t>load+A</a:t>
            </a:r>
            <a:r>
              <a:rPr lang="en-US" dirty="0" smtClean="0"/>
              <a:t>/L operation combo).</a:t>
            </a:r>
            <a:endParaRPr lang="en-US" dirty="0"/>
          </a:p>
          <a:p>
            <a:r>
              <a:rPr lang="en-US" dirty="0" smtClean="0"/>
              <a:t>We call the new instruction mix MIPS-E</a:t>
            </a:r>
          </a:p>
          <a:p>
            <a:r>
              <a:rPr lang="en-US" dirty="0" smtClean="0"/>
              <a:t>A/L-</a:t>
            </a:r>
            <a:r>
              <a:rPr lang="en-US" dirty="0" err="1" smtClean="0"/>
              <a:t>mem</a:t>
            </a:r>
            <a:r>
              <a:rPr lang="en-US" dirty="0" smtClean="0"/>
              <a:t> operations take 2 clock cycles</a:t>
            </a:r>
          </a:p>
          <a:p>
            <a:r>
              <a:rPr lang="en-US" dirty="0" smtClean="0"/>
              <a:t>A/L-</a:t>
            </a:r>
            <a:r>
              <a:rPr lang="en-US" dirty="0" err="1" smtClean="0"/>
              <a:t>mem</a:t>
            </a:r>
            <a:r>
              <a:rPr lang="en-US" dirty="0" smtClean="0"/>
              <a:t> replace half of load operations and a corresponding number of A/L operations</a:t>
            </a:r>
          </a:p>
          <a:p>
            <a:endParaRPr lang="en-US" dirty="0"/>
          </a:p>
          <a:p>
            <a:r>
              <a:rPr lang="en-US" dirty="0" smtClean="0"/>
              <a:t>If the clock cycle period for a MIPS-E processor is 1.25 times that of a MIPS processor, which is faster?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4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</a:t>
            </a:r>
          </a:p>
          <a:p>
            <a:pPr lvl="1"/>
            <a:r>
              <a:rPr lang="en-US" altLang="en-US" dirty="0" smtClean="0"/>
              <a:t>IC</a:t>
            </a:r>
            <a:r>
              <a:rPr lang="en-US" altLang="en-US" baseline="-25000" dirty="0" smtClean="0"/>
              <a:t>MIPS-E</a:t>
            </a:r>
            <a:r>
              <a:rPr lang="en-US" altLang="en-US" dirty="0" smtClean="0"/>
              <a:t> </a:t>
            </a:r>
            <a:r>
              <a:rPr lang="en-US" altLang="en-US" dirty="0"/>
              <a:t>	= IC</a:t>
            </a:r>
            <a:r>
              <a:rPr lang="en-US" altLang="en-US" baseline="-25000" dirty="0"/>
              <a:t>MIPS</a:t>
            </a:r>
            <a:r>
              <a:rPr lang="en-US" altLang="en-US" dirty="0"/>
              <a:t> – </a:t>
            </a:r>
            <a:r>
              <a:rPr lang="en-US" altLang="en-US" dirty="0" err="1"/>
              <a:t>instrs</a:t>
            </a:r>
            <a:r>
              <a:rPr lang="en-US" altLang="en-US" dirty="0"/>
              <a:t> replaced + </a:t>
            </a:r>
            <a:r>
              <a:rPr lang="en-US" altLang="en-US" dirty="0" err="1"/>
              <a:t>instrs</a:t>
            </a:r>
            <a:r>
              <a:rPr lang="en-US" altLang="en-US" dirty="0"/>
              <a:t> added </a:t>
            </a:r>
            <a:br>
              <a:rPr lang="en-US" altLang="en-US" dirty="0"/>
            </a:br>
            <a:r>
              <a:rPr lang="en-US" altLang="en-US" dirty="0"/>
              <a:t>		= IC</a:t>
            </a:r>
            <a:r>
              <a:rPr lang="en-US" altLang="en-US" baseline="-25000" dirty="0"/>
              <a:t>MIPS </a:t>
            </a:r>
            <a:r>
              <a:rPr lang="en-US" altLang="en-US" dirty="0"/>
              <a:t>+ (-(0.5 X 30% X 2)+0.5 X 30%) X IC</a:t>
            </a:r>
            <a:r>
              <a:rPr lang="en-US" altLang="en-US" baseline="-25000" dirty="0"/>
              <a:t>MIPS</a:t>
            </a:r>
            <a:br>
              <a:rPr lang="en-US" altLang="en-US" baseline="-25000" dirty="0"/>
            </a:br>
            <a:r>
              <a:rPr lang="en-US" altLang="en-US" baseline="-25000" dirty="0"/>
              <a:t>	 	</a:t>
            </a:r>
            <a:r>
              <a:rPr lang="en-US" altLang="en-US" dirty="0"/>
              <a:t>= IC</a:t>
            </a:r>
            <a:r>
              <a:rPr lang="en-US" altLang="en-US" baseline="-25000" dirty="0"/>
              <a:t>MIPS </a:t>
            </a:r>
            <a:r>
              <a:rPr lang="en-US" altLang="en-US" dirty="0"/>
              <a:t>– 0.15 X IC</a:t>
            </a:r>
            <a:r>
              <a:rPr lang="en-US" altLang="en-US" baseline="-25000" dirty="0"/>
              <a:t>MIPS </a:t>
            </a:r>
            <a:r>
              <a:rPr lang="en-US" altLang="en-US" baseline="-25000" dirty="0" smtClean="0"/>
              <a:t/>
            </a:r>
            <a:br>
              <a:rPr lang="en-US" altLang="en-US" baseline="-25000" dirty="0" smtClean="0"/>
            </a:br>
            <a:r>
              <a:rPr lang="en-US" altLang="en-US" baseline="-25000" dirty="0" smtClean="0"/>
              <a:t> 		</a:t>
            </a:r>
            <a:r>
              <a:rPr lang="en-US" altLang="en-US" dirty="0" smtClean="0"/>
              <a:t>= </a:t>
            </a:r>
            <a:r>
              <a:rPr lang="en-US" altLang="en-US" dirty="0"/>
              <a:t>0.85 X IC</a:t>
            </a:r>
            <a:r>
              <a:rPr lang="en-US" altLang="en-US" baseline="-25000" dirty="0"/>
              <a:t>MIPS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1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 		</a:t>
            </a:r>
            <a:r>
              <a:rPr lang="en-US" altLang="en-US" dirty="0" smtClean="0"/>
              <a:t>0.85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</a:p>
          <a:p>
            <a:r>
              <a:rPr lang="en-US" dirty="0" smtClean="0"/>
              <a:t>MIPS-E CPI: 	1.4 / .85 = 1.7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3092642"/>
              </p:ext>
            </p:extLst>
          </p:nvPr>
        </p:nvGraphicFramePr>
        <p:xfrm>
          <a:off x="460022" y="3505200"/>
          <a:ext cx="807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MIPS CPI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.3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.25</a:t>
                      </a:r>
                      <a:endParaRPr lang="en-US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A/L-</a:t>
                      </a:r>
                      <a:r>
                        <a:rPr lang="en-US" dirty="0" err="1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15%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.3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13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 		</a:t>
            </a:r>
            <a:r>
              <a:rPr lang="en-US" altLang="en-US" dirty="0" smtClean="0"/>
              <a:t>0.85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</a:p>
          <a:p>
            <a:r>
              <a:rPr lang="en-US" dirty="0" smtClean="0"/>
              <a:t>MIPS-E CPI: 	1.7</a:t>
            </a:r>
          </a:p>
          <a:p>
            <a:r>
              <a:rPr lang="en-US" dirty="0" smtClean="0"/>
              <a:t>MIPS-E CC: 	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33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 		</a:t>
            </a:r>
            <a:r>
              <a:rPr lang="en-US" altLang="en-US" dirty="0" smtClean="0"/>
              <a:t>0.85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</a:p>
          <a:p>
            <a:r>
              <a:rPr lang="en-US" dirty="0" smtClean="0"/>
              <a:t>MIPS-E CPI: 	1.7</a:t>
            </a:r>
          </a:p>
          <a:p>
            <a:r>
              <a:rPr lang="en-US" dirty="0" smtClean="0"/>
              <a:t>MIPS-E CC: 	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r>
              <a:rPr lang="en-US" dirty="0" smtClean="0"/>
              <a:t>CPU Time(MIPS) 	  = 1.6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 </a:t>
            </a:r>
            <a:r>
              <a:rPr lang="en-US" dirty="0" smtClean="0"/>
              <a:t>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r>
              <a:rPr lang="en-US" dirty="0"/>
              <a:t>CPU </a:t>
            </a:r>
            <a:r>
              <a:rPr lang="en-US" dirty="0" smtClean="0"/>
              <a:t>Time(MIPS-E) = 1.7 </a:t>
            </a:r>
            <a:r>
              <a:rPr lang="en-US" dirty="0"/>
              <a:t>X </a:t>
            </a:r>
            <a:r>
              <a:rPr lang="en-US" dirty="0" smtClean="0"/>
              <a:t>.85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 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r>
              <a:rPr lang="en-US" dirty="0" smtClean="0"/>
              <a:t>			  = 1.8 </a:t>
            </a:r>
            <a:r>
              <a:rPr lang="en-US" dirty="0"/>
              <a:t>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endParaRPr lang="en-US" altLang="en-US" baseline="-25000" dirty="0"/>
          </a:p>
          <a:p>
            <a:pPr marL="0" indent="0"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46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 		</a:t>
            </a:r>
            <a:r>
              <a:rPr lang="en-US" altLang="en-US" dirty="0" smtClean="0"/>
              <a:t>0.85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</a:p>
          <a:p>
            <a:r>
              <a:rPr lang="en-US" dirty="0" smtClean="0"/>
              <a:t>MIPS-E CPI: 	1.7</a:t>
            </a:r>
          </a:p>
          <a:p>
            <a:r>
              <a:rPr lang="en-US" dirty="0" smtClean="0"/>
              <a:t>MIPS-E CC: 	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r>
              <a:rPr lang="en-US" dirty="0" smtClean="0"/>
              <a:t>CPU Time(MIPS) 	  = 1.6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 </a:t>
            </a:r>
            <a:r>
              <a:rPr lang="en-US" dirty="0" smtClean="0"/>
              <a:t>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r>
              <a:rPr lang="en-US" dirty="0"/>
              <a:t>CPU </a:t>
            </a:r>
            <a:r>
              <a:rPr lang="en-US" dirty="0" smtClean="0"/>
              <a:t>Time(MIPS-E) = 1.8 </a:t>
            </a:r>
            <a:r>
              <a:rPr lang="en-US" dirty="0"/>
              <a:t>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endParaRPr lang="en-US" altLang="en-US" baseline="-25000" dirty="0"/>
          </a:p>
          <a:p>
            <a:r>
              <a:rPr lang="en-US" dirty="0" smtClean="0"/>
              <a:t>MIPS processor is faster</a:t>
            </a:r>
            <a:endParaRPr lang="en-US" altLang="en-US" baseline="-25000" dirty="0"/>
          </a:p>
          <a:p>
            <a:endParaRPr lang="en-US" altLang="en-US" baseline="-25000" dirty="0"/>
          </a:p>
          <a:p>
            <a:pPr marL="0" indent="0">
              <a:buNone/>
            </a:pPr>
            <a:endParaRPr lang="en-US" alt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7912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(MIPS) </a:t>
            </a:r>
            <a:r>
              <a:rPr lang="en-US" altLang="en-US" dirty="0"/>
              <a:t>	</a:t>
            </a:r>
            <a:r>
              <a:rPr lang="en-US" altLang="en-US" dirty="0" smtClean="0"/>
              <a:t>	ET(MIPS-E) </a:t>
            </a:r>
            <a:r>
              <a:rPr lang="en-US" altLang="en-US" dirty="0"/>
              <a:t>	</a:t>
            </a:r>
            <a:r>
              <a:rPr lang="en-US" altLang="en-US" dirty="0" smtClean="0"/>
              <a:t>	1.8 X IC X CC</a:t>
            </a:r>
            <a:endParaRPr lang="en-US" altLang="en-US" dirty="0"/>
          </a:p>
          <a:p>
            <a:r>
              <a:rPr lang="en-US" altLang="en-US" dirty="0" smtClean="0"/>
              <a:t>–––––––––    	=  </a:t>
            </a:r>
            <a:r>
              <a:rPr lang="en-US" altLang="en-US" dirty="0"/>
              <a:t>	</a:t>
            </a:r>
            <a:r>
              <a:rPr lang="en-US" altLang="en-US" dirty="0" smtClean="0"/>
              <a:t>––––––––––</a:t>
            </a:r>
            <a:r>
              <a:rPr lang="en-US" altLang="en-US" dirty="0"/>
              <a:t>	</a:t>
            </a:r>
            <a:r>
              <a:rPr lang="en-US" altLang="en-US" dirty="0" smtClean="0"/>
              <a:t>=	–––––––––</a:t>
            </a:r>
            <a:r>
              <a:rPr lang="en-US" altLang="en-US" dirty="0"/>
              <a:t>–––</a:t>
            </a:r>
            <a:r>
              <a:rPr lang="en-US" altLang="en-US" dirty="0" smtClean="0"/>
              <a:t> 	=  </a:t>
            </a:r>
            <a:r>
              <a:rPr lang="en-US" altLang="en-US" i="1" dirty="0" smtClean="0"/>
              <a:t>1.13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(MIPS-E) </a:t>
            </a:r>
            <a:r>
              <a:rPr lang="en-US" altLang="en-US" dirty="0"/>
              <a:t>	</a:t>
            </a:r>
            <a:r>
              <a:rPr lang="en-US" altLang="en-US" dirty="0" smtClean="0"/>
              <a:t>	ET (MIPS)		1.6 X IC X 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89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Calculate CPU cycles of MIPS-E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</a:t>
            </a:r>
            <a:r>
              <a:rPr lang="en-US" altLang="en-US" dirty="0" smtClean="0"/>
              <a:t> </a:t>
            </a:r>
            <a:r>
              <a:rPr lang="en-US" altLang="en-US" dirty="0"/>
              <a:t>= IC</a:t>
            </a:r>
            <a:r>
              <a:rPr lang="en-US" altLang="en-US" baseline="-25000" dirty="0"/>
              <a:t>MIPS</a:t>
            </a:r>
            <a:r>
              <a:rPr lang="en-US" altLang="en-US" dirty="0"/>
              <a:t> X CPI</a:t>
            </a:r>
            <a:r>
              <a:rPr lang="en-US" altLang="en-US" baseline="-25000" dirty="0"/>
              <a:t>MIPS </a:t>
            </a:r>
            <a:r>
              <a:rPr lang="en-US" altLang="en-US" dirty="0"/>
              <a:t>= 1.6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	</a:t>
            </a:r>
            <a:r>
              <a:rPr lang="en-US" altLang="en-US" dirty="0" smtClean="0"/>
              <a:t>= </a:t>
            </a:r>
            <a:r>
              <a:rPr lang="en-US" altLang="en-US" dirty="0" err="1"/>
              <a:t>Cycles</a:t>
            </a:r>
            <a:r>
              <a:rPr lang="en-US" altLang="en-US" baseline="-25000" dirty="0" err="1"/>
              <a:t>MIPS</a:t>
            </a:r>
            <a:r>
              <a:rPr lang="en-US" altLang="en-US" dirty="0"/>
              <a:t> – saved + </a:t>
            </a:r>
            <a:r>
              <a:rPr lang="en-US" altLang="en-US" dirty="0" smtClean="0"/>
              <a:t>added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saved </a:t>
            </a:r>
            <a:r>
              <a:rPr lang="en-US" altLang="en-US" dirty="0"/>
              <a:t>	= load cycles saved + ALU cycles saved</a:t>
            </a:r>
            <a:br>
              <a:rPr lang="en-US" altLang="en-US" dirty="0"/>
            </a:br>
            <a:r>
              <a:rPr lang="en-US" altLang="en-US" dirty="0"/>
              <a:t>	     	= (30% X 0.5 X 2 + 30% X 0.5 X 1)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     	= 0.45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added 	= </a:t>
            </a:r>
            <a:r>
              <a:rPr lang="en-US" altLang="en-US" dirty="0"/>
              <a:t>ALU-memory instruction cycles</a:t>
            </a:r>
            <a:br>
              <a:rPr lang="en-US" altLang="en-US" dirty="0"/>
            </a:br>
            <a:r>
              <a:rPr lang="en-US" altLang="en-US" dirty="0"/>
              <a:t>	         </a:t>
            </a:r>
            <a:r>
              <a:rPr lang="en-US" altLang="en-US" dirty="0" smtClean="0"/>
              <a:t>	= </a:t>
            </a:r>
            <a:r>
              <a:rPr lang="en-US" altLang="en-US" dirty="0"/>
              <a:t>(30% X 0.5 X 2) X IC</a:t>
            </a:r>
            <a:r>
              <a:rPr lang="en-US" altLang="en-US" baseline="-25000" dirty="0"/>
              <a:t>MIPS</a:t>
            </a:r>
            <a:r>
              <a:rPr lang="en-US" altLang="en-US" dirty="0"/>
              <a:t> = 0.3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 	</a:t>
            </a:r>
            <a:r>
              <a:rPr lang="en-US" altLang="en-US" dirty="0" smtClean="0"/>
              <a:t>= </a:t>
            </a:r>
            <a:r>
              <a:rPr lang="en-US" altLang="en-US" dirty="0" err="1"/>
              <a:t>Cycles</a:t>
            </a:r>
            <a:r>
              <a:rPr lang="en-US" altLang="en-US" baseline="-25000" dirty="0" err="1"/>
              <a:t>MIPS</a:t>
            </a:r>
            <a:r>
              <a:rPr lang="en-US" altLang="en-US" dirty="0"/>
              <a:t> – </a:t>
            </a:r>
            <a:r>
              <a:rPr lang="en-US" altLang="en-US" dirty="0" smtClean="0"/>
              <a:t>.45</a:t>
            </a:r>
            <a:r>
              <a:rPr lang="en-US" altLang="en-US" dirty="0"/>
              <a:t> X IC</a:t>
            </a:r>
            <a:r>
              <a:rPr lang="en-US" altLang="en-US" baseline="-25000" dirty="0"/>
              <a:t>MIPS</a:t>
            </a:r>
            <a:r>
              <a:rPr lang="en-US" altLang="en-US" dirty="0" smtClean="0"/>
              <a:t> + 0.3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smtClean="0"/>
              <a:t>		= </a:t>
            </a:r>
            <a:r>
              <a:rPr lang="en-US" altLang="en-US" dirty="0"/>
              <a:t>1.6 X IC</a:t>
            </a:r>
            <a:r>
              <a:rPr lang="en-US" altLang="en-US" baseline="-25000" dirty="0"/>
              <a:t>MIPS</a:t>
            </a:r>
            <a:r>
              <a:rPr lang="en-US" altLang="en-US" dirty="0"/>
              <a:t> – 0.15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dirty="0" smtClean="0"/>
              <a:t>= </a:t>
            </a:r>
            <a:r>
              <a:rPr lang="en-US" altLang="en-US" dirty="0"/>
              <a:t>1.45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48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1844331"/>
              </p:ext>
            </p:extLst>
          </p:nvPr>
        </p:nvGraphicFramePr>
        <p:xfrm>
          <a:off x="457200" y="2667000"/>
          <a:ext cx="8001000" cy="212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Airplane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Passengers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</a:tr>
              <a:tr h="532075">
                <a:tc>
                  <a:txBody>
                    <a:bodyPr/>
                    <a:lstStyle/>
                    <a:p>
                      <a:r>
                        <a:rPr lang="en-US" dirty="0" smtClean="0"/>
                        <a:t>Boeing 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286,700</a:t>
                      </a:r>
                      <a:endParaRPr lang="en-US" dirty="0"/>
                    </a:p>
                  </a:txBody>
                  <a:tcPr/>
                </a:tc>
              </a:tr>
              <a:tr h="532075">
                <a:tc>
                  <a:txBody>
                    <a:bodyPr/>
                    <a:lstStyle/>
                    <a:p>
                      <a:r>
                        <a:rPr lang="en-US" dirty="0" smtClean="0"/>
                        <a:t>Concorde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178,200</a:t>
                      </a:r>
                      <a:endParaRPr lang="en-US" dirty="0"/>
                    </a:p>
                  </a:txBody>
                  <a:tcPr/>
                </a:tc>
              </a:tr>
              <a:tr h="532075">
                <a:tc>
                  <a:txBody>
                    <a:bodyPr/>
                    <a:lstStyle/>
                    <a:p>
                      <a:r>
                        <a:rPr lang="en-US" dirty="0" smtClean="0"/>
                        <a:t>DC-8-50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79.424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2100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CPU cycles of MIPS-E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  1.6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	</a:t>
            </a:r>
            <a:r>
              <a:rPr lang="en-US" altLang="en-US" dirty="0" smtClean="0"/>
              <a:t>= </a:t>
            </a:r>
            <a:r>
              <a:rPr lang="en-US" altLang="en-US" dirty="0"/>
              <a:t>1.45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pPr lvl="1"/>
            <a:endParaRPr lang="en-US" alt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95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CPU cycles of MIPS-E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  1.6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	</a:t>
            </a:r>
            <a:r>
              <a:rPr lang="en-US" altLang="en-US" dirty="0" smtClean="0"/>
              <a:t>= </a:t>
            </a:r>
            <a:r>
              <a:rPr lang="en-US" altLang="en-US" dirty="0"/>
              <a:t>1.45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r>
              <a:rPr lang="en-US" dirty="0" smtClean="0"/>
              <a:t>CPU </a:t>
            </a:r>
            <a:r>
              <a:rPr lang="en-US" dirty="0"/>
              <a:t>Time(MIPS) 	  = 1.6 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r>
              <a:rPr lang="en-US" dirty="0"/>
              <a:t>CPU Time(MIPS-E) </a:t>
            </a:r>
            <a:r>
              <a:rPr lang="en-US" dirty="0" smtClean="0"/>
              <a:t>= 1.45 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dirty="0" smtClean="0"/>
              <a:t>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r>
              <a:rPr lang="en-US" dirty="0" smtClean="0"/>
              <a:t>			  = 1.81 </a:t>
            </a:r>
            <a:r>
              <a:rPr lang="en-US" dirty="0"/>
              <a:t>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  <a:endParaRPr lang="en-US" altLang="en-US" baseline="-25000" dirty="0" smtClean="0"/>
          </a:p>
          <a:p>
            <a:pPr lvl="1"/>
            <a:endParaRPr lang="en-US" alt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4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CPU cycles of MIPS-E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  1.6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	</a:t>
            </a:r>
            <a:r>
              <a:rPr lang="en-US" altLang="en-US" dirty="0" smtClean="0"/>
              <a:t>= </a:t>
            </a:r>
            <a:r>
              <a:rPr lang="en-US" altLang="en-US" dirty="0"/>
              <a:t>1.45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r>
              <a:rPr lang="en-US" dirty="0" smtClean="0"/>
              <a:t>CPU </a:t>
            </a:r>
            <a:r>
              <a:rPr lang="en-US" dirty="0"/>
              <a:t>Time(MIPS) 	  = 1.6 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r>
              <a:rPr lang="en-US" dirty="0"/>
              <a:t>CPU Time(MIPS-E) </a:t>
            </a:r>
            <a:r>
              <a:rPr lang="en-US" dirty="0" smtClean="0"/>
              <a:t>= 1.45 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dirty="0" smtClean="0"/>
              <a:t>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r>
              <a:rPr lang="en-US" dirty="0" smtClean="0"/>
              <a:t>			  = 1.81 </a:t>
            </a:r>
            <a:r>
              <a:rPr lang="en-US" dirty="0"/>
              <a:t>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endParaRPr lang="en-US" altLang="en-US" baseline="-25000" dirty="0"/>
          </a:p>
          <a:p>
            <a:r>
              <a:rPr lang="en-US" dirty="0" smtClean="0"/>
              <a:t>MIPS processor is faster</a:t>
            </a:r>
            <a:endParaRPr lang="en-US" altLang="en-US" baseline="-25000" dirty="0" smtClean="0"/>
          </a:p>
          <a:p>
            <a:pPr marL="0" indent="0">
              <a:buNone/>
            </a:pPr>
            <a:endParaRPr lang="en-US" altLang="en-US" baseline="-25000" dirty="0" smtClean="0"/>
          </a:p>
          <a:p>
            <a:pPr lvl="1"/>
            <a:endParaRPr lang="en-US" altLang="en-US" baseline="-25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7912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(MIPS) </a:t>
            </a:r>
            <a:r>
              <a:rPr lang="en-US" altLang="en-US" dirty="0"/>
              <a:t>	</a:t>
            </a:r>
            <a:r>
              <a:rPr lang="en-US" altLang="en-US" dirty="0" smtClean="0"/>
              <a:t>	ET(MIPS-E) </a:t>
            </a:r>
            <a:r>
              <a:rPr lang="en-US" altLang="en-US" dirty="0"/>
              <a:t>	</a:t>
            </a:r>
            <a:r>
              <a:rPr lang="en-US" altLang="en-US" dirty="0" smtClean="0"/>
              <a:t>	1.81 X IC X CC</a:t>
            </a:r>
            <a:endParaRPr lang="en-US" altLang="en-US" dirty="0"/>
          </a:p>
          <a:p>
            <a:r>
              <a:rPr lang="en-US" altLang="en-US" dirty="0" smtClean="0"/>
              <a:t>–––––––––    	=  </a:t>
            </a:r>
            <a:r>
              <a:rPr lang="en-US" altLang="en-US" dirty="0"/>
              <a:t>	</a:t>
            </a:r>
            <a:r>
              <a:rPr lang="en-US" altLang="en-US" dirty="0" smtClean="0"/>
              <a:t>––––––––––</a:t>
            </a:r>
            <a:r>
              <a:rPr lang="en-US" altLang="en-US" dirty="0"/>
              <a:t>	</a:t>
            </a:r>
            <a:r>
              <a:rPr lang="en-US" altLang="en-US" dirty="0" smtClean="0"/>
              <a:t>=	–––––––––</a:t>
            </a:r>
            <a:r>
              <a:rPr lang="en-US" altLang="en-US" dirty="0"/>
              <a:t>–––</a:t>
            </a:r>
            <a:r>
              <a:rPr lang="en-US" altLang="en-US" dirty="0" smtClean="0"/>
              <a:t> 	=  </a:t>
            </a:r>
            <a:r>
              <a:rPr lang="en-US" altLang="en-US" i="1" dirty="0" smtClean="0"/>
              <a:t>1.13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(MIPS-E) </a:t>
            </a:r>
            <a:r>
              <a:rPr lang="en-US" altLang="en-US" dirty="0"/>
              <a:t>	</a:t>
            </a:r>
            <a:r>
              <a:rPr lang="en-US" altLang="en-US" dirty="0" smtClean="0"/>
              <a:t>	ET (MIPS)		1.6 X IC X 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747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Normalize instruction sets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CPU </a:t>
            </a:r>
            <a:r>
              <a:rPr lang="en-US" dirty="0"/>
              <a:t>Time(MIPS) 	  = </a:t>
            </a:r>
            <a:r>
              <a:rPr lang="en-US" dirty="0" smtClean="0"/>
              <a:t>160 cycles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r>
              <a:rPr lang="en-US" dirty="0"/>
              <a:t>CPU Time(MIPS-E) = </a:t>
            </a:r>
            <a:r>
              <a:rPr lang="en-US" dirty="0" smtClean="0"/>
              <a:t>145 cycles X </a:t>
            </a:r>
            <a:r>
              <a:rPr lang="en-US" dirty="0"/>
              <a:t>1.25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1926175"/>
              </p:ext>
            </p:extLst>
          </p:nvPr>
        </p:nvGraphicFramePr>
        <p:xfrm>
          <a:off x="152402" y="2133600"/>
          <a:ext cx="8839201" cy="366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/>
                <a:gridCol w="1153888"/>
                <a:gridCol w="1262743"/>
                <a:gridCol w="1262743"/>
                <a:gridCol w="1262743"/>
                <a:gridCol w="1262743"/>
                <a:gridCol w="1262743"/>
              </a:tblGrid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CPI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Cycles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A/L-</a:t>
                      </a:r>
                      <a:r>
                        <a:rPr lang="en-US" dirty="0" err="1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92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instruction sets</a:t>
            </a:r>
          </a:p>
          <a:p>
            <a:endParaRPr lang="en-US" dirty="0" smtClean="0"/>
          </a:p>
          <a:p>
            <a:r>
              <a:rPr lang="en-US" dirty="0" smtClean="0"/>
              <a:t>CPU </a:t>
            </a:r>
            <a:r>
              <a:rPr lang="en-US" dirty="0"/>
              <a:t>Time(MIPS) 	  = 160 cycles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r>
              <a:rPr lang="en-US" dirty="0"/>
              <a:t>CPU Time(MIPS-E) = 145 cycles X 1.25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endParaRPr lang="en-US" dirty="0" smtClean="0"/>
          </a:p>
          <a:p>
            <a:r>
              <a:rPr lang="en-US" dirty="0"/>
              <a:t>MIPS processor is faster</a:t>
            </a:r>
            <a:endParaRPr lang="en-US" alt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48006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(MIPS) </a:t>
            </a:r>
            <a:r>
              <a:rPr lang="en-US" altLang="en-US" dirty="0"/>
              <a:t>	 </a:t>
            </a:r>
            <a:r>
              <a:rPr lang="en-US" altLang="en-US" dirty="0" smtClean="0"/>
              <a:t>   ET(MIPS-E) </a:t>
            </a:r>
            <a:r>
              <a:rPr lang="en-US" altLang="en-US" dirty="0"/>
              <a:t>	</a:t>
            </a:r>
            <a:r>
              <a:rPr lang="en-US" altLang="en-US" dirty="0" smtClean="0"/>
              <a:t>     181.25 cycles X CC</a:t>
            </a:r>
            <a:endParaRPr lang="en-US" altLang="en-US" dirty="0"/>
          </a:p>
          <a:p>
            <a:r>
              <a:rPr lang="en-US" altLang="en-US" dirty="0" smtClean="0"/>
              <a:t>–––––––––    	=  ––––––––––    =    –––––––––––– 	=  </a:t>
            </a:r>
            <a:r>
              <a:rPr lang="en-US" altLang="en-US" i="1" dirty="0" smtClean="0"/>
              <a:t>1.13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(MIPS-E) </a:t>
            </a:r>
            <a:r>
              <a:rPr lang="en-US" altLang="en-US" dirty="0"/>
              <a:t>	 </a:t>
            </a:r>
            <a:r>
              <a:rPr lang="en-US" altLang="en-US" dirty="0" smtClean="0"/>
              <a:t>   ET (MIPS)	     160 cycles X 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18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Performance depends on</a:t>
            </a:r>
          </a:p>
          <a:p>
            <a:pPr lvl="1"/>
            <a:r>
              <a:rPr lang="en-AU" dirty="0"/>
              <a:t>Algorithm: </a:t>
            </a:r>
            <a:r>
              <a:rPr lang="en-AU" dirty="0" smtClean="0"/>
              <a:t>			affects </a:t>
            </a:r>
            <a:r>
              <a:rPr lang="en-AU" dirty="0"/>
              <a:t>IC, possibly CPI</a:t>
            </a:r>
          </a:p>
          <a:p>
            <a:pPr lvl="1"/>
            <a:r>
              <a:rPr lang="en-AU" dirty="0"/>
              <a:t>Programming language: </a:t>
            </a:r>
            <a:r>
              <a:rPr lang="en-AU" dirty="0" smtClean="0"/>
              <a:t>	affects </a:t>
            </a:r>
            <a:r>
              <a:rPr lang="en-AU" dirty="0"/>
              <a:t>IC, CPI</a:t>
            </a:r>
          </a:p>
          <a:p>
            <a:pPr lvl="1"/>
            <a:r>
              <a:rPr lang="en-AU" dirty="0"/>
              <a:t>Compiler: </a:t>
            </a:r>
            <a:r>
              <a:rPr lang="en-AU" dirty="0" smtClean="0"/>
              <a:t>			affects </a:t>
            </a:r>
            <a:r>
              <a:rPr lang="en-AU" dirty="0"/>
              <a:t>IC, CPI</a:t>
            </a:r>
          </a:p>
          <a:p>
            <a:pPr lvl="1"/>
            <a:r>
              <a:rPr lang="en-AU" dirty="0"/>
              <a:t>Instruction set architecture: </a:t>
            </a:r>
            <a:r>
              <a:rPr lang="en-AU" dirty="0" smtClean="0"/>
              <a:t>	affects </a:t>
            </a:r>
            <a:r>
              <a:rPr lang="en-AU" dirty="0"/>
              <a:t>IC, CPI, </a:t>
            </a:r>
            <a:r>
              <a:rPr lang="en-AU" dirty="0" smtClean="0"/>
              <a:t>CC</a:t>
            </a:r>
            <a:endParaRPr lang="en-AU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70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Operation times for functional units:</a:t>
            </a:r>
          </a:p>
          <a:p>
            <a:pPr lvl="1"/>
            <a:r>
              <a:rPr lang="en-US" dirty="0" smtClean="0"/>
              <a:t>Memory: 	200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ALU:	100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Registers:	50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Which is faster?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implementation in which every instruction operates in 1 clock cycle of a fixed </a:t>
            </a:r>
            <a:r>
              <a:rPr lang="en-US" dirty="0" smtClean="0"/>
              <a:t>length.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implementation where every instruction executes in 1 clock cycle using a variable-length clock, which for each instruction is only as long as it needs to be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Assume: 25% loads, 10% stores, 45% A/L, 15% branches, 5% jumps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08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457200">
              <a:buFont typeface="+mj-lt"/>
              <a:buAutoNum type="arabicPeriod"/>
            </a:pPr>
            <a:r>
              <a:rPr lang="en-US" dirty="0"/>
              <a:t>An implementation in which every instruction operates in 1 clock cycle of a fixed length</a:t>
            </a:r>
            <a:r>
              <a:rPr lang="en-US" dirty="0" smtClean="0"/>
              <a:t>.</a:t>
            </a:r>
          </a:p>
          <a:p>
            <a:pPr lvl="1" indent="-457200">
              <a:buFont typeface="+mj-lt"/>
              <a:buAutoNum type="arabicPeriod"/>
            </a:pPr>
            <a:r>
              <a:rPr lang="en-US" dirty="0"/>
              <a:t>An implementation where every instruction executes in 1 clock cycle using a variable-length clock, which for each instruction is only as long as it needs to be</a:t>
            </a:r>
            <a:r>
              <a:rPr lang="en-US" dirty="0" smtClean="0"/>
              <a:t>.</a:t>
            </a:r>
          </a:p>
          <a:p>
            <a:pPr lvl="1" indent="-457200">
              <a:buFont typeface="+mj-lt"/>
              <a:buAutoNum type="arabicPeriod"/>
            </a:pPr>
            <a:endParaRPr lang="en-US" dirty="0"/>
          </a:p>
          <a:p>
            <a:pPr lvl="1" indent="-457200">
              <a:buFont typeface="+mj-lt"/>
              <a:buAutoNum type="arabicPeriod"/>
            </a:pPr>
            <a:endParaRPr lang="en-US" dirty="0" smtClean="0"/>
          </a:p>
          <a:p>
            <a:pPr lvl="1" indent="-457200">
              <a:buFont typeface="+mj-lt"/>
              <a:buAutoNum type="arabicPeriod"/>
            </a:pPr>
            <a:endParaRPr lang="en-US" dirty="0"/>
          </a:p>
          <a:p>
            <a:pPr marL="173038" lvl="1" indent="-173038"/>
            <a:r>
              <a:rPr lang="en-US" dirty="0" smtClean="0"/>
              <a:t>CPI must be 1</a:t>
            </a:r>
          </a:p>
          <a:p>
            <a:pPr marL="173038" lvl="1" indent="-173038"/>
            <a:r>
              <a:rPr lang="en-US" dirty="0" smtClean="0"/>
              <a:t>How long should the clock cycle time be?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576935"/>
            <a:ext cx="7086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Instruction Count x CPI x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9994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required length for each instruction: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3971415"/>
              </p:ext>
            </p:extLst>
          </p:nvPr>
        </p:nvGraphicFramePr>
        <p:xfrm>
          <a:off x="228600" y="2286000"/>
          <a:ext cx="8763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2806700"/>
                <a:gridCol w="1143000"/>
                <a:gridCol w="685800"/>
                <a:gridCol w="1600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Functional units</a:t>
                      </a:r>
                      <a:r>
                        <a:rPr lang="en-US" baseline="0" dirty="0" smtClean="0"/>
                        <a:t> used by instructions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Memory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Memory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Memory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Memory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7771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required length for each instruction: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CPU Time(single clock) = IC * 600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1177053"/>
              </p:ext>
            </p:extLst>
          </p:nvPr>
        </p:nvGraphicFramePr>
        <p:xfrm>
          <a:off x="228600" y="2286000"/>
          <a:ext cx="8765541" cy="27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219200"/>
                <a:gridCol w="762000"/>
                <a:gridCol w="1676400"/>
                <a:gridCol w="1295400"/>
                <a:gridCol w="993141"/>
              </a:tblGrid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50092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686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Performance</a:t>
            </a:r>
            <a:endParaRPr lang="en-AU" sz="40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Response time</a:t>
            </a:r>
          </a:p>
          <a:p>
            <a:pPr lvl="1" eaLnBrk="1" hangingPunct="1"/>
            <a:r>
              <a:rPr lang="en-US" sz="2400" dirty="0" smtClean="0"/>
              <a:t>How long it takes to do a task</a:t>
            </a:r>
          </a:p>
          <a:p>
            <a:pPr lvl="2"/>
            <a:r>
              <a:rPr lang="en-US" sz="2200" dirty="0" smtClean="0"/>
              <a:t>Execution time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Throughput</a:t>
            </a:r>
          </a:p>
          <a:p>
            <a:pPr lvl="1" eaLnBrk="1" hangingPunct="1"/>
            <a:r>
              <a:rPr lang="en-US" sz="2400" dirty="0" smtClean="0"/>
              <a:t>Total work done per unit time</a:t>
            </a:r>
          </a:p>
          <a:p>
            <a:pPr lvl="2" eaLnBrk="1" hangingPunct="1"/>
            <a:r>
              <a:rPr lang="en-US" sz="2000" dirty="0" smtClean="0"/>
              <a:t>e.g., tasks/transactions/… per hour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96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required length for each instruction: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Cycle Time (variable clock) = </a:t>
            </a:r>
            <a:r>
              <a:rPr lang="en-US" dirty="0"/>
              <a:t>600 X 25% + 550 X 10% + 400 X 45% + 350 X 15% + 200 X 5% = 447.5 </a:t>
            </a:r>
            <a:r>
              <a:rPr lang="en-US" dirty="0" err="1"/>
              <a:t>ps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86000"/>
          <a:ext cx="8765541" cy="27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219200"/>
                <a:gridCol w="762000"/>
                <a:gridCol w="1676400"/>
                <a:gridCol w="1295400"/>
                <a:gridCol w="993141"/>
              </a:tblGrid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50092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42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required length for each instruction: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CPU Time(single clock) = IC * 600</a:t>
            </a:r>
          </a:p>
          <a:p>
            <a:r>
              <a:rPr lang="en-US" dirty="0" smtClean="0"/>
              <a:t>CPU Time(variable clock) = IC * </a:t>
            </a:r>
            <a:r>
              <a:rPr lang="en-US" dirty="0"/>
              <a:t>447.5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86000"/>
          <a:ext cx="8765541" cy="27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219200"/>
                <a:gridCol w="762000"/>
                <a:gridCol w="1676400"/>
                <a:gridCol w="1295400"/>
                <a:gridCol w="993141"/>
              </a:tblGrid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50092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31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clock implementation is faster.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don’t we use variable clocks?</a:t>
            </a:r>
          </a:p>
          <a:p>
            <a:pPr lvl="1"/>
            <a:r>
              <a:rPr lang="en-US" dirty="0" smtClean="0"/>
              <a:t>Too difficult</a:t>
            </a:r>
          </a:p>
          <a:p>
            <a:pPr lvl="1"/>
            <a:r>
              <a:rPr lang="en-US" dirty="0" smtClean="0"/>
              <a:t>Overhead outweighs potential speedup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4384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(variable) </a:t>
            </a:r>
            <a:r>
              <a:rPr lang="en-US" altLang="en-US" dirty="0"/>
              <a:t>	 </a:t>
            </a:r>
            <a:r>
              <a:rPr lang="en-US" altLang="en-US" dirty="0" smtClean="0"/>
              <a:t>   ET(single) </a:t>
            </a:r>
            <a:r>
              <a:rPr lang="en-US" altLang="en-US" dirty="0"/>
              <a:t>	</a:t>
            </a:r>
            <a:r>
              <a:rPr lang="en-US" altLang="en-US" dirty="0" smtClean="0"/>
              <a:t>     600</a:t>
            </a:r>
            <a:endParaRPr lang="en-US" altLang="en-US" dirty="0"/>
          </a:p>
          <a:p>
            <a:r>
              <a:rPr lang="en-US" altLang="en-US" dirty="0" smtClean="0"/>
              <a:t>–––––––––    	=  ––––––––––    =    –––––	=  </a:t>
            </a:r>
            <a:r>
              <a:rPr lang="en-US" altLang="en-US" i="1" dirty="0" smtClean="0"/>
              <a:t>1.34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(single) </a:t>
            </a:r>
            <a:r>
              <a:rPr lang="en-US" altLang="en-US" dirty="0"/>
              <a:t>	 </a:t>
            </a:r>
            <a:r>
              <a:rPr lang="en-US" altLang="en-US" dirty="0" smtClean="0"/>
              <a:t>   ET (variable)	     447.5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38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throughput of three load instructions on a single-cycle processor to a pipelined processor. </a:t>
            </a:r>
          </a:p>
          <a:p>
            <a:endParaRPr lang="en-US" dirty="0"/>
          </a:p>
          <a:p>
            <a:r>
              <a:rPr lang="en-US" dirty="0" smtClean="0"/>
              <a:t>Instructions take 600 </a:t>
            </a:r>
            <a:r>
              <a:rPr lang="en-US" dirty="0" err="1" smtClean="0"/>
              <a:t>ps</a:t>
            </a:r>
            <a:r>
              <a:rPr lang="en-US" dirty="0" smtClean="0"/>
              <a:t> to complete in the single cycle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43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functional unit belongs to a different </a:t>
            </a:r>
            <a:r>
              <a:rPr lang="en-US" dirty="0" smtClean="0"/>
              <a:t>stage</a:t>
            </a:r>
          </a:p>
          <a:p>
            <a:r>
              <a:rPr lang="en-US" dirty="0" smtClean="0"/>
              <a:t>Each </a:t>
            </a:r>
            <a:r>
              <a:rPr lang="en-US" dirty="0"/>
              <a:t>stage requires one clock cycle to complete.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clock cycle time must at least as long as the longest stage.  </a:t>
            </a:r>
            <a:endParaRPr lang="en-US" dirty="0" smtClean="0"/>
          </a:p>
          <a:p>
            <a:pPr lvl="1"/>
            <a:r>
              <a:rPr lang="en-US" dirty="0" smtClean="0"/>
              <a:t>200 </a:t>
            </a:r>
            <a:r>
              <a:rPr lang="en-US" dirty="0"/>
              <a:t>ps.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3593856"/>
              </p:ext>
            </p:extLst>
          </p:nvPr>
        </p:nvGraphicFramePr>
        <p:xfrm>
          <a:off x="228600" y="1524000"/>
          <a:ext cx="8765541" cy="27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219200"/>
                <a:gridCol w="762000"/>
                <a:gridCol w="1676400"/>
                <a:gridCol w="1295400"/>
                <a:gridCol w="993141"/>
              </a:tblGrid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50092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26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vs. Pipelined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142758" cy="4836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95158" y="2362200"/>
            <a:ext cx="154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2400 </a:t>
            </a:r>
            <a:r>
              <a:rPr lang="en-US" dirty="0" err="1" smtClean="0">
                <a:solidFill>
                  <a:schemeClr val="tx2"/>
                </a:solidFill>
              </a:rPr>
              <a:t>ps</a:t>
            </a:r>
            <a:r>
              <a:rPr lang="en-US" dirty="0" smtClean="0">
                <a:solidFill>
                  <a:schemeClr val="tx2"/>
                </a:solidFill>
              </a:rPr>
              <a:t> total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2758" y="5181600"/>
            <a:ext cx="154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400 </a:t>
            </a:r>
            <a:r>
              <a:rPr lang="en-US" dirty="0" err="1" smtClean="0">
                <a:solidFill>
                  <a:schemeClr val="tx2"/>
                </a:solidFill>
              </a:rPr>
              <a:t>ps</a:t>
            </a:r>
            <a:r>
              <a:rPr lang="en-US" dirty="0" smtClean="0">
                <a:solidFill>
                  <a:schemeClr val="tx2"/>
                </a:solidFill>
              </a:rPr>
              <a:t> total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7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vs. Pipelined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pipelined approach is faster.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4384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(pipeline) </a:t>
            </a:r>
            <a:r>
              <a:rPr lang="en-US" altLang="en-US" dirty="0"/>
              <a:t>	 </a:t>
            </a:r>
            <a:r>
              <a:rPr lang="en-US" altLang="en-US" dirty="0" smtClean="0"/>
              <a:t>   ET(single) </a:t>
            </a:r>
            <a:r>
              <a:rPr lang="en-US" altLang="en-US" dirty="0"/>
              <a:t>	</a:t>
            </a:r>
            <a:r>
              <a:rPr lang="en-US" altLang="en-US" dirty="0" smtClean="0"/>
              <a:t>     2400</a:t>
            </a:r>
            <a:endParaRPr lang="en-US" altLang="en-US" dirty="0"/>
          </a:p>
          <a:p>
            <a:r>
              <a:rPr lang="en-US" altLang="en-US" dirty="0" smtClean="0"/>
              <a:t>–––––––––    	=  ––––––––––    =    –––––	=  </a:t>
            </a:r>
            <a:r>
              <a:rPr lang="en-US" altLang="en-US" i="1" dirty="0" smtClean="0"/>
              <a:t>1.71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(single) </a:t>
            </a:r>
            <a:r>
              <a:rPr lang="en-US" altLang="en-US" dirty="0"/>
              <a:t>	 </a:t>
            </a:r>
            <a:r>
              <a:rPr lang="en-US" altLang="en-US" dirty="0" smtClean="0"/>
              <a:t>   ET (pipeline)	     1400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419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uses the same programs day after day are good candidates for measuring computer performance</a:t>
            </a:r>
          </a:p>
          <a:p>
            <a:pPr lvl="1"/>
            <a:r>
              <a:rPr lang="en-US" dirty="0" smtClean="0"/>
              <a:t>Use the same programs on two computers</a:t>
            </a:r>
          </a:p>
          <a:p>
            <a:pPr lvl="1"/>
            <a:r>
              <a:rPr lang="en-US" dirty="0" smtClean="0"/>
              <a:t>Compare execution times of the same workload</a:t>
            </a:r>
          </a:p>
          <a:p>
            <a:pPr lvl="1"/>
            <a:endParaRPr lang="en-US" dirty="0"/>
          </a:p>
          <a:p>
            <a:r>
              <a:rPr lang="en-US" dirty="0" smtClean="0"/>
              <a:t>Benchmarks simulate standard workloads</a:t>
            </a:r>
          </a:p>
          <a:p>
            <a:pPr lvl="1"/>
            <a:r>
              <a:rPr lang="en-US" dirty="0" smtClean="0"/>
              <a:t>Often real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0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Classes of Benchmarks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97888" cy="502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(Toy) Benchmarks</a:t>
            </a:r>
          </a:p>
          <a:p>
            <a:pPr lvl="1" eaLnBrk="1" hangingPunct="1"/>
            <a:r>
              <a:rPr lang="en-US" altLang="en-US" dirty="0" smtClean="0"/>
              <a:t>10-100 line–e.g.,: sieve, puzzle, quicksort</a:t>
            </a:r>
          </a:p>
          <a:p>
            <a:pPr lvl="1" eaLnBrk="1" hangingPunct="1"/>
            <a:r>
              <a:rPr lang="en-US" altLang="en-US" dirty="0" smtClean="0"/>
              <a:t>good first programming assignments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Synthetic Benchmarks</a:t>
            </a:r>
          </a:p>
          <a:p>
            <a:pPr lvl="1" eaLnBrk="1" hangingPunct="1"/>
            <a:r>
              <a:rPr lang="en-US" altLang="en-US" dirty="0" smtClean="0"/>
              <a:t>attempt to match average frequencies of real workloads</a:t>
            </a:r>
          </a:p>
          <a:p>
            <a:pPr lvl="1" eaLnBrk="1" hangingPunct="1"/>
            <a:r>
              <a:rPr lang="en-US" altLang="en-US" dirty="0" smtClean="0"/>
              <a:t>not very useful, too artificial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Kernels</a:t>
            </a:r>
          </a:p>
          <a:p>
            <a:pPr lvl="1" eaLnBrk="1" hangingPunct="1"/>
            <a:r>
              <a:rPr lang="en-US" altLang="en-US" dirty="0" smtClean="0"/>
              <a:t>Time critical excerpts from real programs</a:t>
            </a:r>
          </a:p>
          <a:p>
            <a:pPr lvl="2" eaLnBrk="1" hangingPunct="1"/>
            <a:r>
              <a:rPr lang="en-US" altLang="en-US" dirty="0" smtClean="0"/>
              <a:t>e.g., </a:t>
            </a:r>
            <a:r>
              <a:rPr lang="en-US" altLang="en-US" dirty="0" err="1" smtClean="0"/>
              <a:t>gcc</a:t>
            </a:r>
            <a:r>
              <a:rPr lang="en-US" altLang="en-US" dirty="0" smtClean="0"/>
              <a:t>, spice, Verilog, Databases, stock trading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4790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</a:t>
            </a:r>
            <a:endParaRPr lang="en-AU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Standard Performance Evaluation Corp (SPEC)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Develops benchmarks for CPU, I/O, Web, …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Programs </a:t>
            </a:r>
            <a:r>
              <a:rPr lang="en-US" sz="2800" dirty="0"/>
              <a:t>used to measure performance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Supposedly typical of actual workload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12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Performance as Response Time</a:t>
            </a:r>
            <a:endParaRPr lang="en-AU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increase performance, reduce response time.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“X is </a:t>
            </a:r>
            <a:r>
              <a:rPr lang="en-US" i="1" dirty="0" smtClean="0">
                <a:latin typeface="Times New Roman" panose="02020603050405020304" pitchFamily="18" charset="0"/>
              </a:rPr>
              <a:t>n</a:t>
            </a:r>
            <a:r>
              <a:rPr lang="en-US" dirty="0" smtClean="0"/>
              <a:t> time faster than Y”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14109" y="4648200"/>
            <a:ext cx="611577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/>
              <a:t>Performance(X) 		Execution Time(Y) 	</a:t>
            </a:r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	=  </a:t>
            </a:r>
            <a:r>
              <a:rPr lang="en-US" altLang="en-US" i="1" dirty="0" smtClean="0"/>
              <a:t>n</a:t>
            </a:r>
          </a:p>
          <a:p>
            <a:r>
              <a:rPr lang="en-US" altLang="en-US" dirty="0" smtClean="0"/>
              <a:t>Performance(Y</a:t>
            </a:r>
            <a:r>
              <a:rPr lang="en-US" altLang="en-US" dirty="0"/>
              <a:t>) 		Execution Time(X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4629" y="2286000"/>
            <a:ext cx="513473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/>
              <a:t>		</a:t>
            </a:r>
            <a:r>
              <a:rPr lang="en-US" altLang="en-US" dirty="0" smtClean="0"/>
              <a:t>		1 </a:t>
            </a:r>
            <a:r>
              <a:rPr lang="en-US" altLang="en-US" dirty="0"/>
              <a:t>	</a:t>
            </a:r>
          </a:p>
          <a:p>
            <a:r>
              <a:rPr lang="en-US" altLang="en-US" dirty="0"/>
              <a:t>Performance(X)</a:t>
            </a:r>
            <a:r>
              <a:rPr lang="en-US" altLang="en-US" dirty="0" smtClean="0"/>
              <a:t>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</a:t>
            </a:r>
            <a:endParaRPr lang="en-US" altLang="en-US" i="1" dirty="0" smtClean="0"/>
          </a:p>
          <a:p>
            <a:r>
              <a:rPr lang="en-US" altLang="en-US" dirty="0"/>
              <a:t>	</a:t>
            </a:r>
            <a:r>
              <a:rPr lang="en-US" altLang="en-US" dirty="0" smtClean="0"/>
              <a:t>		Execution </a:t>
            </a:r>
            <a:r>
              <a:rPr lang="en-US" altLang="en-US" dirty="0"/>
              <a:t>Time(X</a:t>
            </a:r>
            <a:r>
              <a:rPr lang="en-US" alt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67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 CPU2006</a:t>
            </a:r>
            <a:endParaRPr lang="en-AU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Elapsed time to execute a selection of programs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Negligible I/O, so focuses on CPU performance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Workload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12 integer benchmarks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17 floating point benchmarks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Summarizes result in a single value: </a:t>
            </a:r>
            <a:r>
              <a:rPr lang="en-US" sz="2600" dirty="0" err="1" smtClean="0"/>
              <a:t>SPECratio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08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Normalized </a:t>
            </a:r>
            <a:r>
              <a:rPr lang="en-US" sz="2800" dirty="0"/>
              <a:t>relative to reference machine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Geometric </a:t>
            </a:r>
            <a:r>
              <a:rPr lang="en-US" sz="2800" dirty="0"/>
              <a:t>mean of performance ratios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305301"/>
              </p:ext>
            </p:extLst>
          </p:nvPr>
        </p:nvGraphicFramePr>
        <p:xfrm>
          <a:off x="2590800" y="2976563"/>
          <a:ext cx="3771900" cy="1062037"/>
        </p:xfrm>
        <a:graphic>
          <a:graphicData uri="http://schemas.openxmlformats.org/presentationml/2006/ole">
            <p:oleObj spid="_x0000_s14342" name="Equation" r:id="rId4" imgW="1714500" imgH="482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67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 CPU</a:t>
            </a:r>
          </a:p>
          <a:p>
            <a:pPr lvl="1"/>
            <a:r>
              <a:rPr lang="en-US" dirty="0" smtClean="0"/>
              <a:t>CPU performance</a:t>
            </a:r>
          </a:p>
          <a:p>
            <a:endParaRPr lang="en-US" dirty="0"/>
          </a:p>
          <a:p>
            <a:r>
              <a:rPr lang="en-US" dirty="0" err="1" smtClean="0"/>
              <a:t>SPECpower</a:t>
            </a:r>
            <a:endParaRPr lang="en-US" dirty="0" smtClean="0"/>
          </a:p>
          <a:p>
            <a:pPr lvl="1"/>
            <a:r>
              <a:rPr lang="en-US" dirty="0" smtClean="0"/>
              <a:t>power consumption</a:t>
            </a:r>
          </a:p>
          <a:p>
            <a:endParaRPr lang="en-US" dirty="0"/>
          </a:p>
          <a:p>
            <a:r>
              <a:rPr lang="en-US" dirty="0" err="1" smtClean="0"/>
              <a:t>SPEComp</a:t>
            </a:r>
            <a:endParaRPr lang="en-US" dirty="0" smtClean="0"/>
          </a:p>
          <a:p>
            <a:pPr lvl="1"/>
            <a:r>
              <a:rPr lang="en-US" dirty="0" smtClean="0"/>
              <a:t>shared memory parallel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85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could make an improvement to our system to reduce the amount of time it takes to perform a load word instruction by 5</a:t>
            </a:r>
            <a:r>
              <a:rPr lang="en-US" dirty="0" smtClean="0"/>
              <a:t>%, how much faster would the system run?</a:t>
            </a:r>
          </a:p>
          <a:p>
            <a:pPr lvl="1"/>
            <a:r>
              <a:rPr lang="en-US" dirty="0" smtClean="0"/>
              <a:t>Depends on how often load word 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1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Amdahl’s Law</a:t>
            </a:r>
            <a:endParaRPr lang="en-AU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performance enhancement possible with a given improvement is limited by the amount that the improved feature is used.</a:t>
            </a:r>
          </a:p>
        </p:txBody>
      </p:sp>
      <p:graphicFrame>
        <p:nvGraphicFramePr>
          <p:cNvPr id="460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4384001"/>
              </p:ext>
            </p:extLst>
          </p:nvPr>
        </p:nvGraphicFramePr>
        <p:xfrm>
          <a:off x="1676400" y="3505200"/>
          <a:ext cx="5287962" cy="839788"/>
        </p:xfrm>
        <a:graphic>
          <a:graphicData uri="http://schemas.openxmlformats.org/presentationml/2006/ole">
            <p:oleObj spid="_x0000_s15366" name="Equation" r:id="rId4" imgW="26416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53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program runs in 100 seconds on a computer, with multiply operations responsible for 80 seconds of this time. How much do </a:t>
            </a:r>
            <a:r>
              <a:rPr lang="en-US" dirty="0" smtClean="0"/>
              <a:t>we </a:t>
            </a:r>
            <a:r>
              <a:rPr lang="en-US" dirty="0"/>
              <a:t>have to improve the speed of multiplication if </a:t>
            </a:r>
            <a:r>
              <a:rPr lang="en-US" dirty="0" smtClean="0"/>
              <a:t>we </a:t>
            </a:r>
            <a:r>
              <a:rPr lang="en-US" dirty="0"/>
              <a:t>want my program to run five times faster?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638" y="3576935"/>
            <a:ext cx="75607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		Time </a:t>
            </a:r>
            <a:r>
              <a:rPr lang="en-US" dirty="0"/>
              <a:t>affected</a:t>
            </a:r>
            <a:endParaRPr lang="en-US" dirty="0" smtClean="0"/>
          </a:p>
          <a:p>
            <a:r>
              <a:rPr lang="en-US" dirty="0" smtClean="0"/>
              <a:t>Time after improvement = 	</a:t>
            </a:r>
            <a:r>
              <a:rPr lang="en-US" altLang="en-US" dirty="0" smtClean="0"/>
              <a:t>––––––––––		</a:t>
            </a:r>
            <a:r>
              <a:rPr lang="en-US" dirty="0" smtClean="0"/>
              <a:t>+ time unaffected </a:t>
            </a:r>
          </a:p>
          <a:p>
            <a:r>
              <a:rPr lang="en-US" dirty="0"/>
              <a:t>	</a:t>
            </a:r>
            <a:r>
              <a:rPr lang="en-US" dirty="0" smtClean="0"/>
              <a:t>		improvement </a:t>
            </a:r>
            <a:r>
              <a:rPr lang="en-US" dirty="0"/>
              <a:t>factor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638" y="4724400"/>
            <a:ext cx="5936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	80</a:t>
            </a:r>
          </a:p>
          <a:p>
            <a:r>
              <a:rPr lang="en-US" dirty="0" smtClean="0"/>
              <a:t>20 Seconds = 	</a:t>
            </a:r>
            <a:r>
              <a:rPr lang="en-US" altLang="en-US" dirty="0" smtClean="0"/>
              <a:t>––––––––––		</a:t>
            </a:r>
            <a:r>
              <a:rPr lang="en-US" dirty="0" smtClean="0"/>
              <a:t>+ (100-80)</a:t>
            </a:r>
          </a:p>
          <a:p>
            <a:r>
              <a:rPr lang="en-US" dirty="0"/>
              <a:t>	</a:t>
            </a:r>
            <a:r>
              <a:rPr lang="en-US" dirty="0" smtClean="0"/>
              <a:t>	improvement </a:t>
            </a:r>
            <a:r>
              <a:rPr lang="en-US" dirty="0"/>
              <a:t>factor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638" y="4724400"/>
            <a:ext cx="5936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80</a:t>
            </a:r>
          </a:p>
          <a:p>
            <a:r>
              <a:rPr lang="en-US" dirty="0" smtClean="0"/>
              <a:t>20 Seconds = 	</a:t>
            </a:r>
            <a:r>
              <a:rPr lang="en-US" altLang="en-US" dirty="0" smtClean="0"/>
              <a:t>––––––––––		</a:t>
            </a:r>
            <a:r>
              <a:rPr lang="en-US" dirty="0" smtClean="0"/>
              <a:t>+ 20</a:t>
            </a:r>
          </a:p>
          <a:p>
            <a:r>
              <a:rPr lang="en-US" dirty="0"/>
              <a:t>	</a:t>
            </a:r>
            <a:r>
              <a:rPr lang="en-US" dirty="0" smtClean="0"/>
              <a:t>	improvement </a:t>
            </a:r>
            <a:r>
              <a:rPr lang="en-US" dirty="0"/>
              <a:t>factor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927" y="5837998"/>
            <a:ext cx="308289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80</a:t>
            </a:r>
          </a:p>
          <a:p>
            <a:r>
              <a:rPr lang="en-US" dirty="0" smtClean="0"/>
              <a:t>0 = 	</a:t>
            </a:r>
            <a:r>
              <a:rPr lang="en-US" altLang="en-US" dirty="0" smtClean="0"/>
              <a:t>––––––––––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improvement </a:t>
            </a:r>
            <a:r>
              <a:rPr lang="en-US" dirty="0"/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055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Amdahl’s Law</a:t>
            </a:r>
            <a:endParaRPr lang="en-AU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Law </a:t>
            </a:r>
            <a:r>
              <a:rPr lang="en-US" sz="2800" dirty="0"/>
              <a:t>of diminishing returns </a:t>
            </a:r>
            <a:endParaRPr lang="en-US" sz="2800" dirty="0" smtClean="0"/>
          </a:p>
          <a:p>
            <a:r>
              <a:rPr lang="en-US" altLang="en-US" sz="2800" dirty="0"/>
              <a:t>Handy for evaluating impact of a change not tied to CPU performance equation</a:t>
            </a:r>
          </a:p>
          <a:p>
            <a:endParaRPr lang="en-US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2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Amdahl’s Law: Design Principle</a:t>
            </a:r>
            <a:endParaRPr lang="en-AU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Corollary: make the common case fast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many cases the frequency with which one event occurs may be much higher than another. </a:t>
            </a:r>
            <a:endParaRPr lang="en-US" dirty="0" smtClean="0"/>
          </a:p>
          <a:p>
            <a:pPr lvl="1"/>
            <a:r>
              <a:rPr lang="en-US" dirty="0" smtClean="0"/>
              <a:t>Improving the </a:t>
            </a:r>
            <a:r>
              <a:rPr lang="en-US" dirty="0"/>
              <a:t>common case </a:t>
            </a:r>
            <a:r>
              <a:rPr lang="en-US" dirty="0" smtClean="0"/>
              <a:t>will </a:t>
            </a:r>
            <a:r>
              <a:rPr lang="en-US" dirty="0"/>
              <a:t>tend to enhance performance better than optimizing the rare case.</a:t>
            </a:r>
          </a:p>
          <a:p>
            <a:endParaRPr lang="en-US" altLang="en-US" sz="2800" dirty="0"/>
          </a:p>
          <a:p>
            <a:endParaRPr lang="en-US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31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much </a:t>
            </a:r>
            <a:r>
              <a:rPr lang="en-US" dirty="0" smtClean="0"/>
              <a:t>of our </a:t>
            </a:r>
            <a:r>
              <a:rPr lang="en-US" dirty="0"/>
              <a:t>performance improvements have come from improving our hardware.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56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 Trends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5765445"/>
              </p:ext>
            </p:extLst>
          </p:nvPr>
        </p:nvGraphicFramePr>
        <p:xfrm>
          <a:off x="857097" y="5943600"/>
          <a:ext cx="7081837" cy="503237"/>
        </p:xfrm>
        <a:graphic>
          <a:graphicData uri="http://schemas.openxmlformats.org/presentationml/2006/ole">
            <p:oleObj spid="_x0000_s11275" name="Equation" r:id="rId4" imgW="3213100" imgH="228600" progId="Equation.3">
              <p:embed/>
            </p:oleObj>
          </a:graphicData>
        </a:graphic>
      </p:graphicFrame>
      <p:pic>
        <p:nvPicPr>
          <p:cNvPr id="34826" name="Picture 10" descr="f01-15-P3744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141" y="1905000"/>
            <a:ext cx="7265259" cy="353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21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computer A runs a program in 10 seconds and computer B runs the same program in 15 seconds, how much faster is A than B?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is 1.5 times faster than B.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4111" y="3724870"/>
            <a:ext cx="611577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/>
              <a:t>Execution </a:t>
            </a:r>
            <a:r>
              <a:rPr lang="en-US" altLang="en-US" dirty="0" smtClean="0"/>
              <a:t>Time(B) </a:t>
            </a:r>
            <a:r>
              <a:rPr lang="en-US" altLang="en-US" dirty="0"/>
              <a:t>	</a:t>
            </a:r>
            <a:r>
              <a:rPr lang="en-US" altLang="en-US" dirty="0" smtClean="0"/>
              <a:t>	15</a:t>
            </a:r>
            <a:r>
              <a:rPr lang="en-US" altLang="en-US" dirty="0"/>
              <a:t>		</a:t>
            </a:r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	=  </a:t>
            </a:r>
            <a:r>
              <a:rPr lang="en-US" altLang="en-US" i="1" dirty="0" smtClean="0"/>
              <a:t>n</a:t>
            </a:r>
          </a:p>
          <a:p>
            <a:r>
              <a:rPr lang="en-US" altLang="en-US" dirty="0"/>
              <a:t>Execution </a:t>
            </a:r>
            <a:r>
              <a:rPr lang="en-US" altLang="en-US" dirty="0" smtClean="0"/>
              <a:t>Time(A)</a:t>
            </a:r>
            <a:r>
              <a:rPr lang="en-US" altLang="en-US" dirty="0"/>
              <a:t>		</a:t>
            </a:r>
            <a:r>
              <a:rPr lang="en-US" altLang="en-US" dirty="0" smtClean="0"/>
              <a:t>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4111" y="4876800"/>
            <a:ext cx="630813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/>
              <a:t>Execution </a:t>
            </a:r>
            <a:r>
              <a:rPr lang="en-US" altLang="en-US" dirty="0" smtClean="0"/>
              <a:t>Time(B) </a:t>
            </a:r>
            <a:r>
              <a:rPr lang="en-US" altLang="en-US" dirty="0"/>
              <a:t>	</a:t>
            </a:r>
            <a:r>
              <a:rPr lang="en-US" altLang="en-US" dirty="0" smtClean="0"/>
              <a:t>	15</a:t>
            </a:r>
            <a:r>
              <a:rPr lang="en-US" altLang="en-US" dirty="0"/>
              <a:t>		</a:t>
            </a:r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	=  </a:t>
            </a:r>
            <a:r>
              <a:rPr lang="en-US" altLang="en-US" i="1" dirty="0" smtClean="0"/>
              <a:t>1.5</a:t>
            </a:r>
          </a:p>
          <a:p>
            <a:r>
              <a:rPr lang="en-US" altLang="en-US" dirty="0"/>
              <a:t>Execution </a:t>
            </a:r>
            <a:r>
              <a:rPr lang="en-US" altLang="en-US" dirty="0" smtClean="0"/>
              <a:t>Time(A)</a:t>
            </a:r>
            <a:r>
              <a:rPr lang="en-US" altLang="en-US" dirty="0"/>
              <a:t>		</a:t>
            </a:r>
            <a:r>
              <a:rPr lang="en-US" altLang="en-US" dirty="0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111" y="2633552"/>
            <a:ext cx="611577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 smtClean="0"/>
              <a:t>Performance(A) </a:t>
            </a:r>
            <a:r>
              <a:rPr lang="en-US" altLang="en-US" dirty="0"/>
              <a:t>		Execution </a:t>
            </a:r>
            <a:r>
              <a:rPr lang="en-US" altLang="en-US" dirty="0" smtClean="0"/>
              <a:t>Time(B) </a:t>
            </a:r>
            <a:r>
              <a:rPr lang="en-US" altLang="en-US" dirty="0"/>
              <a:t>	</a:t>
            </a:r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	=  </a:t>
            </a:r>
            <a:r>
              <a:rPr lang="en-US" altLang="en-US" i="1" dirty="0" smtClean="0"/>
              <a:t>n</a:t>
            </a:r>
          </a:p>
          <a:p>
            <a:r>
              <a:rPr lang="en-US" altLang="en-US" dirty="0" smtClean="0"/>
              <a:t>Performance(B) </a:t>
            </a:r>
            <a:r>
              <a:rPr lang="en-US" altLang="en-US" dirty="0"/>
              <a:t>		Execution </a:t>
            </a:r>
            <a:r>
              <a:rPr lang="en-US" altLang="en-US" dirty="0" smtClean="0"/>
              <a:t>Time(A)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23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Reducing Power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The power wall</a:t>
            </a:r>
          </a:p>
          <a:p>
            <a:pPr lvl="1"/>
            <a:r>
              <a:rPr lang="en-AU" dirty="0" smtClean="0"/>
              <a:t>We cannot reduce voltage further</a:t>
            </a:r>
          </a:p>
          <a:p>
            <a:pPr lvl="1"/>
            <a:endParaRPr lang="en-AU" dirty="0"/>
          </a:p>
          <a:p>
            <a:r>
              <a:rPr lang="en-AU" dirty="0" smtClean="0"/>
              <a:t>Try to remove heat</a:t>
            </a:r>
          </a:p>
          <a:p>
            <a:pPr lvl="1"/>
            <a:r>
              <a:rPr lang="en-AU" dirty="0" smtClean="0"/>
              <a:t>Too expensive for common computers</a:t>
            </a:r>
          </a:p>
          <a:p>
            <a:pPr lvl="1"/>
            <a:endParaRPr lang="en-AU" dirty="0"/>
          </a:p>
          <a:p>
            <a:r>
              <a:rPr lang="en-AU" dirty="0" smtClean="0"/>
              <a:t>How else can we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75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Multiprocessors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Multicore microprocessors</a:t>
            </a:r>
          </a:p>
          <a:p>
            <a:pPr lvl="1" eaLnBrk="1" hangingPunct="1"/>
            <a:r>
              <a:rPr lang="en-AU" dirty="0" smtClean="0"/>
              <a:t>More than one processor per chip</a:t>
            </a:r>
          </a:p>
          <a:p>
            <a:pPr lvl="1" eaLnBrk="1" hangingPunct="1"/>
            <a:endParaRPr lang="en-AU" dirty="0" smtClean="0"/>
          </a:p>
          <a:p>
            <a:pPr eaLnBrk="1" hangingPunct="1"/>
            <a:r>
              <a:rPr lang="en-AU" dirty="0" smtClean="0"/>
              <a:t>Requires explicitly parallel programming</a:t>
            </a:r>
          </a:p>
          <a:p>
            <a:pPr lvl="1" eaLnBrk="1" hangingPunct="1"/>
            <a:r>
              <a:rPr lang="en-AU" dirty="0" smtClean="0"/>
              <a:t>Hard to do</a:t>
            </a:r>
          </a:p>
          <a:p>
            <a:pPr lvl="2" eaLnBrk="1" hangingPunct="1"/>
            <a:r>
              <a:rPr lang="en-AU" dirty="0" smtClean="0"/>
              <a:t>Programming for performance</a:t>
            </a:r>
          </a:p>
          <a:p>
            <a:pPr lvl="2" eaLnBrk="1" hangingPunct="1"/>
            <a:r>
              <a:rPr lang="en-AU" dirty="0" smtClean="0"/>
              <a:t>Load balancing</a:t>
            </a:r>
          </a:p>
          <a:p>
            <a:pPr lvl="2" eaLnBrk="1" hangingPunct="1"/>
            <a:r>
              <a:rPr lang="en-AU" dirty="0" smtClean="0"/>
              <a:t>Optimizing communication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7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is our metric for determining performance</a:t>
            </a:r>
          </a:p>
          <a:p>
            <a:r>
              <a:rPr lang="en-US" dirty="0" smtClean="0"/>
              <a:t>Time can be defined in different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05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Execution Time</a:t>
            </a:r>
            <a:endParaRPr lang="en-AU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Elapsed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“Wall-clock” time, Response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Total time to complete task,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Processing, I/O, OS overhead, idle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Determines system performance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Time spent processing a given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Discounts I/O time, other jobs’ shares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Comprises user CPU time and system 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programs are affected differently by CPU and system performance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38539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CPU Performance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600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System Performance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82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2627313" y="41402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2627313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4356100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6083300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7812088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Clocking</a:t>
            </a:r>
            <a:endParaRPr lang="en-AU" smtClean="0"/>
          </a:p>
        </p:txBody>
      </p:sp>
      <p:sp>
        <p:nvSpPr>
          <p:cNvPr id="2663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Clock period: duration of a clock cycle</a:t>
            </a:r>
          </a:p>
          <a:p>
            <a:pPr lvl="1"/>
            <a:r>
              <a:rPr lang="en-AU" dirty="0" smtClean="0"/>
              <a:t>e.g. 250 </a:t>
            </a:r>
            <a:r>
              <a:rPr lang="en-AU" dirty="0" err="1" smtClean="0"/>
              <a:t>ps</a:t>
            </a:r>
            <a:endParaRPr lang="en-AU" dirty="0" smtClean="0"/>
          </a:p>
          <a:p>
            <a:r>
              <a:rPr lang="en-AU" dirty="0" smtClean="0"/>
              <a:t>Clock frequency: cycles per second</a:t>
            </a:r>
          </a:p>
          <a:p>
            <a:pPr lvl="1"/>
            <a:r>
              <a:rPr lang="en-AU" dirty="0" smtClean="0"/>
              <a:t>e.g. 4 GHz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2627313" y="43561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627313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490913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490913" y="4643437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2339975" y="4643437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356100" y="43561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356100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219700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219700" y="4643437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083300" y="43561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6083300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6946900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6946900" y="4643437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812088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7812088" y="43561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25"/>
          <p:cNvSpPr>
            <a:spLocks/>
          </p:cNvSpPr>
          <p:nvPr/>
        </p:nvSpPr>
        <p:spPr bwMode="auto">
          <a:xfrm>
            <a:off x="4211638" y="5435600"/>
            <a:ext cx="288925" cy="287337"/>
          </a:xfrm>
          <a:custGeom>
            <a:avLst/>
            <a:gdLst>
              <a:gd name="T0" fmla="*/ 0 w 182"/>
              <a:gd name="T1" fmla="*/ 144462 h 181"/>
              <a:gd name="T2" fmla="*/ 73025 w 182"/>
              <a:gd name="T3" fmla="*/ 0 h 181"/>
              <a:gd name="T4" fmla="*/ 215900 w 182"/>
              <a:gd name="T5" fmla="*/ 0 h 181"/>
              <a:gd name="T6" fmla="*/ 288925 w 182"/>
              <a:gd name="T7" fmla="*/ 144462 h 181"/>
              <a:gd name="T8" fmla="*/ 215900 w 182"/>
              <a:gd name="T9" fmla="*/ 287337 h 181"/>
              <a:gd name="T10" fmla="*/ 73025 w 182"/>
              <a:gd name="T11" fmla="*/ 287337 h 181"/>
              <a:gd name="T12" fmla="*/ 0 w 182"/>
              <a:gd name="T13" fmla="*/ 144462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Freeform 26"/>
          <p:cNvSpPr>
            <a:spLocks/>
          </p:cNvSpPr>
          <p:nvPr/>
        </p:nvSpPr>
        <p:spPr bwMode="auto">
          <a:xfrm>
            <a:off x="5940425" y="5435600"/>
            <a:ext cx="288925" cy="287337"/>
          </a:xfrm>
          <a:custGeom>
            <a:avLst/>
            <a:gdLst>
              <a:gd name="T0" fmla="*/ 0 w 182"/>
              <a:gd name="T1" fmla="*/ 144462 h 181"/>
              <a:gd name="T2" fmla="*/ 73025 w 182"/>
              <a:gd name="T3" fmla="*/ 0 h 181"/>
              <a:gd name="T4" fmla="*/ 215900 w 182"/>
              <a:gd name="T5" fmla="*/ 0 h 181"/>
              <a:gd name="T6" fmla="*/ 288925 w 182"/>
              <a:gd name="T7" fmla="*/ 144462 h 181"/>
              <a:gd name="T8" fmla="*/ 215900 w 182"/>
              <a:gd name="T9" fmla="*/ 287337 h 181"/>
              <a:gd name="T10" fmla="*/ 73025 w 182"/>
              <a:gd name="T11" fmla="*/ 287337 h 181"/>
              <a:gd name="T12" fmla="*/ 0 w 182"/>
              <a:gd name="T13" fmla="*/ 144462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7667625" y="5435600"/>
            <a:ext cx="288925" cy="287337"/>
          </a:xfrm>
          <a:custGeom>
            <a:avLst/>
            <a:gdLst>
              <a:gd name="T0" fmla="*/ 0 w 182"/>
              <a:gd name="T1" fmla="*/ 144462 h 181"/>
              <a:gd name="T2" fmla="*/ 73025 w 182"/>
              <a:gd name="T3" fmla="*/ 0 h 181"/>
              <a:gd name="T4" fmla="*/ 215900 w 182"/>
              <a:gd name="T5" fmla="*/ 0 h 181"/>
              <a:gd name="T6" fmla="*/ 288925 w 182"/>
              <a:gd name="T7" fmla="*/ 144462 h 181"/>
              <a:gd name="T8" fmla="*/ 215900 w 182"/>
              <a:gd name="T9" fmla="*/ 287337 h 181"/>
              <a:gd name="T10" fmla="*/ 73025 w 182"/>
              <a:gd name="T11" fmla="*/ 287337 h 181"/>
              <a:gd name="T12" fmla="*/ 0 w 182"/>
              <a:gd name="T13" fmla="*/ 144462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2339975" y="5867400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V="1">
            <a:off x="2339975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684213" y="4360862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/>
              <a:t>Clock (cycles)</a:t>
            </a:r>
            <a:endParaRPr lang="en-AU" sz="1600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84213" y="4792662"/>
            <a:ext cx="1685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/>
              <a:t>Data transfer</a:t>
            </a:r>
            <a:br>
              <a:rPr lang="en-US" sz="1600"/>
            </a:br>
            <a:r>
              <a:rPr lang="en-US" sz="1600"/>
              <a:t>and computation</a:t>
            </a:r>
            <a:endParaRPr lang="en-AU" sz="1600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684213" y="5440362"/>
            <a:ext cx="1336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/>
              <a:t>Update state</a:t>
            </a:r>
            <a:endParaRPr lang="en-AU" sz="1600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916238" y="4067175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2843213" y="3927475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/>
              <a:t>Clock period</a:t>
            </a:r>
            <a:endParaRPr lang="en-AU" sz="1600"/>
          </a:p>
        </p:txBody>
      </p:sp>
      <p:sp>
        <p:nvSpPr>
          <p:cNvPr id="26660" name="Freeform 36"/>
          <p:cNvSpPr>
            <a:spLocks/>
          </p:cNvSpPr>
          <p:nvPr/>
        </p:nvSpPr>
        <p:spPr bwMode="auto">
          <a:xfrm>
            <a:off x="4356100" y="4930775"/>
            <a:ext cx="1727200" cy="287337"/>
          </a:xfrm>
          <a:custGeom>
            <a:avLst/>
            <a:gdLst>
              <a:gd name="T0" fmla="*/ 0 w 1088"/>
              <a:gd name="T1" fmla="*/ 142875 h 181"/>
              <a:gd name="T2" fmla="*/ 71438 w 1088"/>
              <a:gd name="T3" fmla="*/ 0 h 181"/>
              <a:gd name="T4" fmla="*/ 1655763 w 1088"/>
              <a:gd name="T5" fmla="*/ 0 h 181"/>
              <a:gd name="T6" fmla="*/ 1727200 w 1088"/>
              <a:gd name="T7" fmla="*/ 142875 h 181"/>
              <a:gd name="T8" fmla="*/ 1655763 w 1088"/>
              <a:gd name="T9" fmla="*/ 287337 h 181"/>
              <a:gd name="T10" fmla="*/ 71438 w 1088"/>
              <a:gd name="T11" fmla="*/ 287337 h 181"/>
              <a:gd name="T12" fmla="*/ 0 w 1088"/>
              <a:gd name="T13" fmla="*/ 142875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Freeform 37"/>
          <p:cNvSpPr>
            <a:spLocks/>
          </p:cNvSpPr>
          <p:nvPr/>
        </p:nvSpPr>
        <p:spPr bwMode="auto">
          <a:xfrm>
            <a:off x="2627313" y="4930775"/>
            <a:ext cx="1727200" cy="287337"/>
          </a:xfrm>
          <a:custGeom>
            <a:avLst/>
            <a:gdLst>
              <a:gd name="T0" fmla="*/ 0 w 1088"/>
              <a:gd name="T1" fmla="*/ 142875 h 181"/>
              <a:gd name="T2" fmla="*/ 71438 w 1088"/>
              <a:gd name="T3" fmla="*/ 0 h 181"/>
              <a:gd name="T4" fmla="*/ 1655763 w 1088"/>
              <a:gd name="T5" fmla="*/ 0 h 181"/>
              <a:gd name="T6" fmla="*/ 1727200 w 1088"/>
              <a:gd name="T7" fmla="*/ 142875 h 181"/>
              <a:gd name="T8" fmla="*/ 1655763 w 1088"/>
              <a:gd name="T9" fmla="*/ 287337 h 181"/>
              <a:gd name="T10" fmla="*/ 71438 w 1088"/>
              <a:gd name="T11" fmla="*/ 287337 h 181"/>
              <a:gd name="T12" fmla="*/ 0 w 1088"/>
              <a:gd name="T13" fmla="*/ 142875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Freeform 38"/>
          <p:cNvSpPr>
            <a:spLocks/>
          </p:cNvSpPr>
          <p:nvPr/>
        </p:nvSpPr>
        <p:spPr bwMode="auto">
          <a:xfrm>
            <a:off x="6083300" y="4930775"/>
            <a:ext cx="1727200" cy="287337"/>
          </a:xfrm>
          <a:custGeom>
            <a:avLst/>
            <a:gdLst>
              <a:gd name="T0" fmla="*/ 0 w 1088"/>
              <a:gd name="T1" fmla="*/ 142875 h 181"/>
              <a:gd name="T2" fmla="*/ 71438 w 1088"/>
              <a:gd name="T3" fmla="*/ 0 h 181"/>
              <a:gd name="T4" fmla="*/ 1655763 w 1088"/>
              <a:gd name="T5" fmla="*/ 0 h 181"/>
              <a:gd name="T6" fmla="*/ 1727200 w 1088"/>
              <a:gd name="T7" fmla="*/ 142875 h 181"/>
              <a:gd name="T8" fmla="*/ 1655763 w 1088"/>
              <a:gd name="T9" fmla="*/ 287337 h 181"/>
              <a:gd name="T10" fmla="*/ 71438 w 1088"/>
              <a:gd name="T11" fmla="*/ 287337 h 181"/>
              <a:gd name="T12" fmla="*/ 0 w 1088"/>
              <a:gd name="T13" fmla="*/ 142875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62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402</TotalTime>
  <Words>4288</Words>
  <Application>Microsoft Office PowerPoint</Application>
  <PresentationFormat>On-screen Show (4:3)</PresentationFormat>
  <Paragraphs>911</Paragraphs>
  <Slides>61</Slides>
  <Notes>27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Clarity</vt:lpstr>
      <vt:lpstr>Equation</vt:lpstr>
      <vt:lpstr>Performance</vt:lpstr>
      <vt:lpstr>Introduction</vt:lpstr>
      <vt:lpstr>Introduction</vt:lpstr>
      <vt:lpstr>Definitions of Performance</vt:lpstr>
      <vt:lpstr>Performance as Response Time</vt:lpstr>
      <vt:lpstr>Example</vt:lpstr>
      <vt:lpstr>Measuring Performance</vt:lpstr>
      <vt:lpstr>Measuring Execution Time</vt:lpstr>
      <vt:lpstr>CPU Clocking</vt:lpstr>
      <vt:lpstr>CPU Time</vt:lpstr>
      <vt:lpstr>Example</vt:lpstr>
      <vt:lpstr>CPU Time Example</vt:lpstr>
      <vt:lpstr>Instructions</vt:lpstr>
      <vt:lpstr>Example</vt:lpstr>
      <vt:lpstr>Example</vt:lpstr>
      <vt:lpstr>Example</vt:lpstr>
      <vt:lpstr>CPU Performance Equation</vt:lpstr>
      <vt:lpstr>Components of Performance</vt:lpstr>
      <vt:lpstr>Components of Performance</vt:lpstr>
      <vt:lpstr>CPI in More Detail</vt:lpstr>
      <vt:lpstr>CPI Example</vt:lpstr>
      <vt:lpstr>Using the CPU Performance Equation</vt:lpstr>
      <vt:lpstr>Using the CPU Performance Equation</vt:lpstr>
      <vt:lpstr>Solution 1</vt:lpstr>
      <vt:lpstr>Solution 1</vt:lpstr>
      <vt:lpstr>Solution 1</vt:lpstr>
      <vt:lpstr>Solution 1</vt:lpstr>
      <vt:lpstr>Solution 1</vt:lpstr>
      <vt:lpstr>Solution 2</vt:lpstr>
      <vt:lpstr>Solution 2</vt:lpstr>
      <vt:lpstr>Solution 2</vt:lpstr>
      <vt:lpstr>Solution 2</vt:lpstr>
      <vt:lpstr>Solution 3</vt:lpstr>
      <vt:lpstr>Solution 3</vt:lpstr>
      <vt:lpstr>Performance Summary</vt:lpstr>
      <vt:lpstr>Single-Cycle Datapath</vt:lpstr>
      <vt:lpstr>Single-Cycle Datapath</vt:lpstr>
      <vt:lpstr>Single-Cycle Datapath</vt:lpstr>
      <vt:lpstr>Single-Cycle Datapath</vt:lpstr>
      <vt:lpstr>Single-Cycle Datapath</vt:lpstr>
      <vt:lpstr>Single-Cycle Datapath</vt:lpstr>
      <vt:lpstr>Single-Cycle Datapath</vt:lpstr>
      <vt:lpstr>Pipelined Datapath</vt:lpstr>
      <vt:lpstr>Pipelined Datapath</vt:lpstr>
      <vt:lpstr>Single-Cycle vs. Pipelined</vt:lpstr>
      <vt:lpstr>Single-Cycle vs. Pipelined</vt:lpstr>
      <vt:lpstr>Benchmarks</vt:lpstr>
      <vt:lpstr>Classes of Benchmarks</vt:lpstr>
      <vt:lpstr>SPEC</vt:lpstr>
      <vt:lpstr>SPEC CPU2006</vt:lpstr>
      <vt:lpstr>SPECratios</vt:lpstr>
      <vt:lpstr>SPEC Benchmarks</vt:lpstr>
      <vt:lpstr>Amdahl’s Law</vt:lpstr>
      <vt:lpstr>Amdahl’s Law</vt:lpstr>
      <vt:lpstr>Amdahl’s Law</vt:lpstr>
      <vt:lpstr>Amdahl’s Law</vt:lpstr>
      <vt:lpstr>Amdahl’s Law: Design Principle</vt:lpstr>
      <vt:lpstr>Power Wall</vt:lpstr>
      <vt:lpstr>Power Trends</vt:lpstr>
      <vt:lpstr>Reducing Power</vt:lpstr>
      <vt:lpstr>Multiprocessors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Representation</dc:title>
  <dc:creator>Sarah</dc:creator>
  <cp:lastModifiedBy>Ben Feistmann</cp:lastModifiedBy>
  <cp:revision>38</cp:revision>
  <dcterms:created xsi:type="dcterms:W3CDTF">2014-11-17T19:40:06Z</dcterms:created>
  <dcterms:modified xsi:type="dcterms:W3CDTF">2014-11-17T19:53:27Z</dcterms:modified>
</cp:coreProperties>
</file>