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0" r:id="rId2"/>
    <p:sldId id="258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73" r:id="rId11"/>
    <p:sldId id="265" r:id="rId12"/>
    <p:sldId id="272" r:id="rId13"/>
    <p:sldId id="274" r:id="rId14"/>
    <p:sldId id="266" r:id="rId15"/>
    <p:sldId id="267" r:id="rId16"/>
    <p:sldId id="26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20" autoAdjust="0"/>
    <p:restoredTop sz="94660"/>
  </p:normalViewPr>
  <p:slideViewPr>
    <p:cSldViewPr snapToGrid="0">
      <p:cViewPr>
        <p:scale>
          <a:sx n="75" d="100"/>
          <a:sy n="75" d="100"/>
        </p:scale>
        <p:origin x="-14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75B3-B581-4741-A406-9EDB92B40DE2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90D11-23D1-45B1-B4D5-668D93D5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8D56D-216F-4DCB-9264-8096772425A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79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2A3C6-C5A2-4C04-95F8-EE6B6B4E1E3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64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8F5DF-C577-44A7-8455-5F11E8C9DA4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19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8F5DF-C577-44A7-8455-5F11E8C9DA4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72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09ABA-5D0B-4F7B-B2EC-553AAB68710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94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154A3-C5CD-4842-8B6E-1572C9EAC75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68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154A3-C5CD-4842-8B6E-1572C9EAC75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23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154A3-C5CD-4842-8B6E-1572C9EAC758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96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154A3-C5CD-4842-8B6E-1572C9EAC758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4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CEAE6-2218-48E8-AD10-E5ABB9D2DB5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7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70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7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2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Recitation 5 – </a:t>
            </a:r>
            <a:r>
              <a:rPr lang="en-US" dirty="0"/>
              <a:t>Floating Point Numbers and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 smtClean="0"/>
              <a:t>2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endParaRPr lang="en-US" altLang="zh-CN" baseline="300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ko-KR" sz="2400" dirty="0"/>
              <a:t>0.1</a:t>
            </a:r>
            <a:r>
              <a:rPr lang="en-US" altLang="ko-KR" sz="2400" baseline="-25000" dirty="0"/>
              <a:t>10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3300"/>
                </a:solidFill>
              </a:rPr>
              <a:t>single-precision</a:t>
            </a:r>
            <a:r>
              <a:rPr lang="en-US" altLang="ko-KR" sz="2400" dirty="0"/>
              <a:t> FP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Step 1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Convert </a:t>
            </a:r>
            <a:r>
              <a:rPr lang="en-US" altLang="ko-KR" sz="2400" dirty="0"/>
              <a:t>f</a:t>
            </a:r>
            <a:r>
              <a:rPr lang="en-US" altLang="zh-CN" sz="2400" dirty="0"/>
              <a:t>raction 0.</a:t>
            </a:r>
            <a:r>
              <a:rPr lang="en-US" altLang="ko-KR" sz="2400" dirty="0"/>
              <a:t>1 to binary</a:t>
            </a:r>
            <a:r>
              <a:rPr lang="en-US" altLang="zh-CN" sz="2400" dirty="0"/>
              <a:t> (multiplying by </a:t>
            </a:r>
            <a:r>
              <a:rPr lang="en-US" altLang="zh-CN" sz="2400" dirty="0" smtClean="0"/>
              <a:t>2)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0.</a:t>
            </a:r>
            <a:r>
              <a:rPr lang="en-US" altLang="ko-KR" sz="2400" dirty="0" smtClean="0"/>
              <a:t>1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0.</a:t>
            </a:r>
            <a:r>
              <a:rPr lang="en-US" altLang="ko-KR" sz="2400" dirty="0" smtClean="0"/>
              <a:t>2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2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0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4</a:t>
            </a:r>
            <a:br>
              <a:rPr lang="en-US" altLang="ko-KR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4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0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8</a:t>
            </a:r>
            <a:br>
              <a:rPr lang="en-US" altLang="ko-KR" sz="2400" dirty="0" smtClean="0"/>
            </a:br>
            <a:r>
              <a:rPr lang="en-US" altLang="ko-KR" sz="2400" dirty="0" smtClean="0"/>
              <a:t>0.8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1</a:t>
            </a:r>
            <a:r>
              <a:rPr lang="en-US" altLang="ko-KR" sz="2400" dirty="0" smtClean="0"/>
              <a:t>.6</a:t>
            </a:r>
            <a:br>
              <a:rPr lang="en-US" altLang="ko-KR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6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1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2</a:t>
            </a:r>
            <a:br>
              <a:rPr lang="en-US" altLang="ko-KR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2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0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4</a:t>
            </a:r>
            <a:br>
              <a:rPr lang="en-US" altLang="ko-KR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4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0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8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0.8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1</a:t>
            </a:r>
            <a:r>
              <a:rPr lang="en-US" altLang="ko-KR" sz="2400" dirty="0" smtClean="0"/>
              <a:t>.6</a:t>
            </a:r>
            <a:br>
              <a:rPr lang="en-US" altLang="ko-KR" sz="2400" dirty="0" smtClean="0"/>
            </a:br>
            <a:r>
              <a:rPr lang="en-US" altLang="zh-CN" sz="2400" dirty="0" smtClean="0"/>
              <a:t>0.</a:t>
            </a:r>
            <a:r>
              <a:rPr lang="en-US" altLang="ko-KR" sz="2400" dirty="0" smtClean="0"/>
              <a:t>6</a:t>
            </a:r>
            <a:r>
              <a:rPr lang="en-US" altLang="zh-CN" sz="2400" dirty="0" smtClean="0"/>
              <a:t>*2 </a:t>
            </a:r>
            <a:r>
              <a:rPr lang="en-US" altLang="zh-CN" sz="2400" dirty="0"/>
              <a:t>= </a:t>
            </a:r>
            <a:r>
              <a:rPr lang="en-US" altLang="ko-KR" sz="2400" dirty="0" smtClean="0"/>
              <a:t>1</a:t>
            </a:r>
            <a:r>
              <a:rPr lang="en-US" altLang="zh-CN" sz="2400" dirty="0" smtClean="0"/>
              <a:t>.</a:t>
            </a:r>
            <a:r>
              <a:rPr lang="en-US" altLang="ko-KR" sz="2400" dirty="0" smtClean="0"/>
              <a:t>2           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5808224" y="3808522"/>
            <a:ext cx="3714345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>
                <a:solidFill>
                  <a:srgbClr val="FF3300"/>
                </a:solidFill>
              </a:rPr>
              <a:t>	000110011</a:t>
            </a:r>
            <a:r>
              <a:rPr lang="en-US" altLang="ko-KR" sz="2400" dirty="0" smtClean="0">
                <a:solidFill>
                  <a:srgbClr val="FF3300"/>
                </a:solidFill>
                <a:latin typeface="Arial"/>
              </a:rPr>
              <a:t>…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>
                <a:solidFill>
                  <a:srgbClr val="FF3300"/>
                </a:solidFill>
                <a:latin typeface="Arial"/>
              </a:rPr>
              <a:t>	</a:t>
            </a:r>
            <a:r>
              <a:rPr lang="en-US" altLang="ko-KR" sz="2400" dirty="0" smtClean="0">
                <a:solidFill>
                  <a:srgbClr val="FF3300"/>
                </a:solidFill>
                <a:latin typeface="Arial"/>
              </a:rPr>
              <a:t>(The pattern 0011 repeats)</a:t>
            </a:r>
            <a:endParaRPr lang="en-US" altLang="ko-KR" sz="2400" dirty="0" smtClean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>
                <a:solidFill>
                  <a:srgbClr val="FF3300"/>
                </a:solidFill>
              </a:rPr>
              <a:t>	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20647" y="3754874"/>
            <a:ext cx="642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 smtClean="0"/>
              <a:t>2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Tx/>
              <a:buNone/>
            </a:pPr>
            <a:endParaRPr lang="en-US" altLang="zh-CN" baseline="300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ko-KR" sz="2400" dirty="0"/>
              <a:t>0.1</a:t>
            </a:r>
            <a:r>
              <a:rPr lang="en-US" altLang="ko-KR" sz="2400" baseline="-25000" dirty="0"/>
              <a:t>10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3300"/>
                </a:solidFill>
              </a:rPr>
              <a:t>single-precision</a:t>
            </a:r>
            <a:r>
              <a:rPr lang="en-US" altLang="ko-KR" sz="2400" dirty="0"/>
              <a:t> FP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Step 2: Normalize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	000110011…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1.10011… * 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-4</a:t>
            </a:r>
            <a:endParaRPr lang="en-US" altLang="ko-KR" sz="2400" baseline="30000" dirty="0" smtClean="0"/>
          </a:p>
          <a:p>
            <a:pPr marL="342900" indent="-342900">
              <a:spcBef>
                <a:spcPct val="20000"/>
              </a:spcBef>
            </a:pPr>
            <a:endParaRPr lang="en-US" altLang="ko-KR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8662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 </a:t>
            </a:r>
            <a:r>
              <a:rPr lang="en-US" altLang="ko-KR" smtClean="0"/>
              <a:t>2</a:t>
            </a:r>
            <a:endParaRPr lang="en-US" altLang="zh-CN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81200" y="16002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ko-KR" sz="2400" dirty="0"/>
              <a:t>0.1</a:t>
            </a:r>
            <a:r>
              <a:rPr lang="en-US" altLang="ko-KR" sz="2400" baseline="-25000" dirty="0"/>
              <a:t>10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3300"/>
                </a:solidFill>
              </a:rPr>
              <a:t>single-precision</a:t>
            </a:r>
            <a:r>
              <a:rPr lang="en-US" altLang="ko-KR" sz="2400" dirty="0"/>
              <a:t> FP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Step 3: Determine S, E, and M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S = 0</a:t>
            </a:r>
            <a:br>
              <a:rPr lang="en-US" altLang="ko-KR" sz="2400" dirty="0" smtClean="0"/>
            </a:br>
            <a:r>
              <a:rPr lang="en-US" altLang="ko-KR" sz="2400" dirty="0" smtClean="0"/>
              <a:t>E = -4 + 127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 </a:t>
            </a:r>
            <a:r>
              <a:rPr lang="en-US" altLang="ko-KR" sz="2400" dirty="0" smtClean="0"/>
              <a:t>  = 123</a:t>
            </a:r>
            <a:br>
              <a:rPr lang="en-US" altLang="ko-KR" sz="2400" dirty="0" smtClean="0"/>
            </a:br>
            <a:r>
              <a:rPr lang="en-US" altLang="ko-KR" sz="2400" dirty="0" smtClean="0"/>
              <a:t>   = 01111011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M = 10011001100110011001100</a:t>
            </a:r>
            <a:endParaRPr lang="en-US" altLang="ko-KR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401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 </a:t>
            </a:r>
            <a:r>
              <a:rPr lang="en-US" altLang="ko-KR" smtClean="0"/>
              <a:t>2</a:t>
            </a:r>
            <a:endParaRPr lang="en-US" altLang="zh-CN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81200" y="16002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ko-KR" sz="2400" dirty="0"/>
              <a:t>0.1</a:t>
            </a:r>
            <a:r>
              <a:rPr lang="en-US" altLang="ko-KR" sz="2400" baseline="-25000" dirty="0"/>
              <a:t>10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FF3300"/>
                </a:solidFill>
              </a:rPr>
              <a:t>single-precision</a:t>
            </a:r>
            <a:r>
              <a:rPr lang="en-US" altLang="ko-KR" sz="2400" dirty="0"/>
              <a:t> FP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Step 4: Express </a:t>
            </a:r>
            <a:r>
              <a:rPr lang="en-US" altLang="ko-KR" sz="2400" dirty="0"/>
              <a:t>in single precision format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 smtClean="0"/>
              <a:t>	</a:t>
            </a:r>
            <a:endParaRPr lang="en-US" altLang="zh-CN" sz="2400" dirty="0">
              <a:solidFill>
                <a:srgbClr val="FF33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baseline="30000" dirty="0"/>
          </a:p>
        </p:txBody>
      </p: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2097154" y="3505200"/>
            <a:ext cx="9779083" cy="736060"/>
            <a:chOff x="624" y="1728"/>
            <a:chExt cx="4464" cy="336"/>
          </a:xfrm>
        </p:grpSpPr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0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1104" y="1728"/>
              <a:ext cx="14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01111011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75793" name="Rectangle 17"/>
            <p:cNvSpPr>
              <a:spLocks noChangeArrowheads="1"/>
            </p:cNvSpPr>
            <p:nvPr/>
          </p:nvSpPr>
          <p:spPr bwMode="auto">
            <a:xfrm>
              <a:off x="2592" y="1728"/>
              <a:ext cx="24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10011001100110011001100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1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 </a:t>
            </a:r>
            <a:r>
              <a:rPr lang="en-US" altLang="ko-KR"/>
              <a:t>3</a:t>
            </a: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400" dirty="0"/>
              <a:t>Convert the following single-precision </a:t>
            </a:r>
            <a:r>
              <a:rPr lang="en-US" altLang="ko-KR" sz="2400" dirty="0" smtClean="0"/>
              <a:t>number </a:t>
            </a:r>
            <a:r>
              <a:rPr lang="en-US" altLang="ko-KR" sz="2400" dirty="0"/>
              <a:t>into decimal</a:t>
            </a:r>
          </a:p>
          <a:p>
            <a:pPr marL="609600" indent="-60960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0111 1111 1000 0000 0000 0000 000 0000</a:t>
            </a:r>
            <a:endParaRPr lang="en-US" altLang="ko-KR" sz="2400" dirty="0"/>
          </a:p>
          <a:p>
            <a:pPr marL="609600" indent="-609600">
              <a:buNone/>
            </a:pPr>
            <a:r>
              <a:rPr lang="en-US" altLang="ko-KR" sz="2400" dirty="0"/>
              <a:t>	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 smtClean="0"/>
              <a:t>3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baseline="30000" dirty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981200" y="1600200"/>
            <a:ext cx="8686800" cy="497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zh-CN" sz="2400" dirty="0" smtClean="0"/>
              <a:t>binary </a:t>
            </a:r>
            <a:r>
              <a:rPr lang="en-US" altLang="zh-CN" sz="2400" dirty="0"/>
              <a:t>(</a:t>
            </a:r>
            <a:r>
              <a:rPr lang="en-US" altLang="ko-KR" sz="2400" dirty="0">
                <a:solidFill>
                  <a:srgbClr val="FF3300"/>
                </a:solidFill>
              </a:rPr>
              <a:t>Single precision FP</a:t>
            </a:r>
            <a:r>
              <a:rPr lang="en-US" altLang="zh-CN" sz="2400" dirty="0"/>
              <a:t>) to </a:t>
            </a:r>
            <a:r>
              <a:rPr lang="en-US" altLang="zh-CN" sz="2400" dirty="0" smtClean="0"/>
              <a:t>decimal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  <a:r>
              <a:rPr lang="en-US" altLang="ko-KR" sz="2400" dirty="0"/>
              <a:t>   0 11111111 00000000000000000000000</a:t>
            </a:r>
            <a:r>
              <a:rPr lang="en-US" altLang="zh-CN" sz="24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Sign </a:t>
            </a:r>
            <a:r>
              <a:rPr lang="en-US" altLang="ko-KR" sz="2400" dirty="0"/>
              <a:t>bit : 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Exponent : 11111111 = Infinity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Fraction : 00000000000000000000000 = 0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Infinity</a:t>
            </a:r>
            <a:endParaRPr lang="en-US" altLang="zh-CN" sz="2400" dirty="0"/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2589212" y="2614390"/>
            <a:ext cx="7086600" cy="533400"/>
            <a:chOff x="624" y="1728"/>
            <a:chExt cx="4464" cy="336"/>
          </a:xfrm>
        </p:grpSpPr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S(1)</a:t>
              </a: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1104" y="1728"/>
              <a:ext cx="14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Biased Exponent(8)</a:t>
              </a: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2592" y="1728"/>
              <a:ext cx="24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Fraction (23)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the following two single precision FP values</a:t>
            </a:r>
          </a:p>
          <a:p>
            <a:endParaRPr lang="en-US" sz="2400" dirty="0"/>
          </a:p>
          <a:p>
            <a:r>
              <a:rPr lang="en-US" sz="2400" dirty="0" smtClean="0"/>
              <a:t>0100 0001 0111 1011 0000 0000 0000 0000		</a:t>
            </a:r>
          </a:p>
          <a:p>
            <a:r>
              <a:rPr lang="en-US" sz="2400" dirty="0" smtClean="0"/>
              <a:t>0100 0010 0111 0101 0000 0000 0000 0000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33370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+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Express values in scientific notation</a:t>
            </a:r>
          </a:p>
          <a:p>
            <a:pPr lvl="1"/>
            <a:r>
              <a:rPr lang="en-US" sz="2000" dirty="0" smtClean="0"/>
              <a:t>0 	10000010 		11110110000000000000000</a:t>
            </a:r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dirty="0" smtClean="0"/>
              <a:t>= 1.1111011 * 2</a:t>
            </a:r>
            <a:r>
              <a:rPr lang="en-US" sz="2000" baseline="30000" dirty="0" smtClean="0"/>
              <a:t>(130-127)		</a:t>
            </a:r>
            <a:r>
              <a:rPr lang="en-US" sz="2000" dirty="0" smtClean="0"/>
              <a:t>=	1.1111011* 2</a:t>
            </a:r>
            <a:r>
              <a:rPr lang="en-US" sz="2000" baseline="30000" dirty="0" smtClean="0"/>
              <a:t>3</a:t>
            </a:r>
          </a:p>
          <a:p>
            <a:pPr lvl="1"/>
            <a:endParaRPr lang="en-US" sz="2000" baseline="30000" dirty="0" smtClean="0"/>
          </a:p>
          <a:p>
            <a:pPr lvl="1"/>
            <a:r>
              <a:rPr lang="en-US" sz="2000" dirty="0" smtClean="0"/>
              <a:t>0 	10000100		11101010000000000000000</a:t>
            </a:r>
          </a:p>
          <a:p>
            <a:pPr lvl="1"/>
            <a:r>
              <a:rPr lang="en-US" sz="2000" dirty="0" smtClean="0"/>
              <a:t>=1.1110101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(132-127</a:t>
            </a:r>
            <a:r>
              <a:rPr lang="en-US" sz="2000" baseline="30000" dirty="0"/>
              <a:t>)			</a:t>
            </a:r>
            <a:r>
              <a:rPr lang="en-US" sz="2000" dirty="0"/>
              <a:t>=	</a:t>
            </a:r>
            <a:r>
              <a:rPr lang="en-US" sz="2000" dirty="0" smtClean="0"/>
              <a:t>1.1110101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5</a:t>
            </a:r>
            <a:endParaRPr lang="en-US" sz="2000" baseline="30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9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+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err="1" smtClean="0"/>
              <a:t>Denormalize</a:t>
            </a:r>
            <a:r>
              <a:rPr lang="en-US" sz="2400" dirty="0" smtClean="0"/>
              <a:t> smaller value</a:t>
            </a:r>
          </a:p>
          <a:p>
            <a:pPr lvl="1"/>
            <a:r>
              <a:rPr lang="en-US" sz="2000" dirty="0" smtClean="0"/>
              <a:t>1.1111011* 2</a:t>
            </a:r>
            <a:r>
              <a:rPr lang="en-US" sz="2000" baseline="30000" dirty="0" smtClean="0"/>
              <a:t>3	</a:t>
            </a:r>
          </a:p>
          <a:p>
            <a:pPr lvl="1"/>
            <a:r>
              <a:rPr lang="en-US" sz="2000" dirty="0"/>
              <a:t>=	</a:t>
            </a:r>
            <a:r>
              <a:rPr lang="en-US" sz="2000" dirty="0" smtClean="0"/>
              <a:t> .011111011 </a:t>
            </a:r>
            <a:r>
              <a:rPr lang="en-US" sz="2000" dirty="0"/>
              <a:t>* 2</a:t>
            </a:r>
            <a:r>
              <a:rPr lang="en-US" sz="2000" baseline="30000" dirty="0"/>
              <a:t>5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4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+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Add aligned components</a:t>
            </a:r>
          </a:p>
          <a:p>
            <a:pPr lvl="1"/>
            <a:r>
              <a:rPr lang="en-US" sz="2000" dirty="0" smtClean="0"/>
              <a:t> 		1.1110101		* 2</a:t>
            </a:r>
            <a:r>
              <a:rPr lang="en-US" sz="2000" baseline="30000" dirty="0" smtClean="0"/>
              <a:t>5</a:t>
            </a:r>
          </a:p>
          <a:p>
            <a:pPr lvl="1"/>
            <a:r>
              <a:rPr lang="en-US" sz="2000" baseline="30000" dirty="0"/>
              <a:t> </a:t>
            </a:r>
            <a:r>
              <a:rPr lang="en-US" sz="2000" baseline="30000" dirty="0" smtClean="0"/>
              <a:t>	</a:t>
            </a:r>
            <a:r>
              <a:rPr lang="en-US" sz="2000" dirty="0" smtClean="0"/>
              <a:t>+</a:t>
            </a:r>
            <a:r>
              <a:rPr lang="en-US" sz="2000" dirty="0"/>
              <a:t>	</a:t>
            </a:r>
            <a:r>
              <a:rPr lang="en-US" sz="2000" dirty="0" smtClean="0"/>
              <a:t>  .</a:t>
            </a:r>
            <a:r>
              <a:rPr lang="en-US" sz="2000" dirty="0"/>
              <a:t>011111011 </a:t>
            </a:r>
            <a:r>
              <a:rPr lang="en-US" sz="2000" dirty="0" smtClean="0"/>
              <a:t>    * 2</a:t>
            </a:r>
            <a:r>
              <a:rPr lang="en-US" sz="2000" baseline="30000" dirty="0" smtClean="0"/>
              <a:t>5</a:t>
            </a:r>
          </a:p>
          <a:p>
            <a:pPr lvl="1"/>
            <a:r>
              <a:rPr lang="en-US" sz="2000" dirty="0" smtClean="0"/>
              <a:t> 	=  10.011001111     	* 2</a:t>
            </a:r>
            <a:r>
              <a:rPr lang="en-US" sz="2000" baseline="30000" dirty="0" smtClean="0"/>
              <a:t>5</a:t>
            </a:r>
          </a:p>
          <a:p>
            <a:pPr lvl="1"/>
            <a:endParaRPr lang="en-US" sz="2000" baseline="30000" dirty="0"/>
          </a:p>
          <a:p>
            <a:pPr lvl="1"/>
            <a:endParaRPr lang="en-US" sz="2000" baseline="30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Parts of a Floating Point Number</a:t>
            </a:r>
          </a:p>
        </p:txBody>
      </p:sp>
      <p:sp>
        <p:nvSpPr>
          <p:cNvPr id="264198" name="Text Box 6"/>
          <p:cNvSpPr txBox="1">
            <a:spLocks noGrp="1" noChangeArrowheads="1"/>
          </p:cNvSpPr>
          <p:nvPr>
            <p:ph idx="1"/>
          </p:nvPr>
        </p:nvSpPr>
        <p:spPr>
          <a:xfrm>
            <a:off x="1608938" y="2410140"/>
            <a:ext cx="8915400" cy="37776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4800" dirty="0">
                <a:latin typeface="Courier New" pitchFamily="49" charset="0"/>
              </a:rPr>
              <a:t>-0.9876 x 10</a:t>
            </a:r>
            <a:r>
              <a:rPr lang="en-US" sz="4800" baseline="30000" dirty="0">
                <a:latin typeface="Courier New" pitchFamily="49" charset="0"/>
              </a:rPr>
              <a:t>-3</a:t>
            </a: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3581400" y="3127376"/>
            <a:ext cx="3048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4343400" y="3127376"/>
            <a:ext cx="3048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4800600" y="3127376"/>
            <a:ext cx="1295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7315200" y="3127376"/>
            <a:ext cx="609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8001000" y="2898776"/>
            <a:ext cx="22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8305800" y="2898776"/>
            <a:ext cx="228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2133600" y="3841751"/>
            <a:ext cx="1268413" cy="91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/>
              <a:t>Sign of</a:t>
            </a:r>
            <a:br>
              <a:rPr lang="en-US"/>
            </a:br>
            <a:r>
              <a:rPr lang="en-US"/>
              <a:t>mantissa</a:t>
            </a: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3657600" y="3841751"/>
            <a:ext cx="1866900" cy="91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/>
              <a:t>Location of</a:t>
            </a:r>
            <a:br>
              <a:rPr lang="en-US"/>
            </a:br>
            <a:r>
              <a:rPr lang="en-US"/>
              <a:t>decimal point</a:t>
            </a:r>
          </a:p>
        </p:txBody>
      </p:sp>
      <p:sp>
        <p:nvSpPr>
          <p:cNvPr id="264207" name="Text Box 15"/>
          <p:cNvSpPr txBox="1">
            <a:spLocks noChangeArrowheads="1"/>
          </p:cNvSpPr>
          <p:nvPr/>
        </p:nvSpPr>
        <p:spPr bwMode="auto">
          <a:xfrm>
            <a:off x="5715000" y="3838576"/>
            <a:ext cx="1303338" cy="91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Mantissa</a:t>
            </a:r>
          </a:p>
        </p:txBody>
      </p:sp>
      <p:sp>
        <p:nvSpPr>
          <p:cNvPr id="264208" name="Text Box 16"/>
          <p:cNvSpPr txBox="1">
            <a:spLocks noChangeArrowheads="1"/>
          </p:cNvSpPr>
          <p:nvPr/>
        </p:nvSpPr>
        <p:spPr bwMode="auto">
          <a:xfrm>
            <a:off x="8839200" y="1924051"/>
            <a:ext cx="1370013" cy="91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Exponent</a:t>
            </a:r>
          </a:p>
        </p:txBody>
      </p:sp>
      <p:sp>
        <p:nvSpPr>
          <p:cNvPr id="264209" name="Text Box 17"/>
          <p:cNvSpPr txBox="1">
            <a:spLocks noChangeArrowheads="1"/>
          </p:cNvSpPr>
          <p:nvPr/>
        </p:nvSpPr>
        <p:spPr bwMode="auto">
          <a:xfrm>
            <a:off x="8839200" y="3451226"/>
            <a:ext cx="1371600" cy="8413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/>
              <a:t>Sign of</a:t>
            </a:r>
            <a:br>
              <a:rPr lang="en-US"/>
            </a:br>
            <a:r>
              <a:rPr lang="en-US"/>
              <a:t>exponent</a:t>
            </a:r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8839200" y="4533901"/>
            <a:ext cx="1371600" cy="9144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264211" name="Freeform 19"/>
          <p:cNvSpPr>
            <a:spLocks/>
          </p:cNvSpPr>
          <p:nvPr/>
        </p:nvSpPr>
        <p:spPr bwMode="auto">
          <a:xfrm>
            <a:off x="2592925" y="3203575"/>
            <a:ext cx="1113888" cy="635001"/>
          </a:xfrm>
          <a:custGeom>
            <a:avLst/>
            <a:gdLst>
              <a:gd name="T0" fmla="*/ 0 w 672"/>
              <a:gd name="T1" fmla="*/ 432 h 432"/>
              <a:gd name="T2" fmla="*/ 0 w 672"/>
              <a:gd name="T3" fmla="*/ 192 h 432"/>
              <a:gd name="T4" fmla="*/ 672 w 672"/>
              <a:gd name="T5" fmla="*/ 192 h 432"/>
              <a:gd name="T6" fmla="*/ 672 w 672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32">
                <a:moveTo>
                  <a:pt x="0" y="432"/>
                </a:moveTo>
                <a:lnTo>
                  <a:pt x="0" y="192"/>
                </a:lnTo>
                <a:lnTo>
                  <a:pt x="672" y="192"/>
                </a:lnTo>
                <a:lnTo>
                  <a:pt x="67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4213" name="Line 21"/>
          <p:cNvSpPr>
            <a:spLocks noChangeShapeType="1"/>
          </p:cNvSpPr>
          <p:nvPr/>
        </p:nvSpPr>
        <p:spPr bwMode="auto">
          <a:xfrm flipV="1">
            <a:off x="4495800" y="3152776"/>
            <a:ext cx="1588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14" name="Freeform 22"/>
          <p:cNvSpPr>
            <a:spLocks/>
          </p:cNvSpPr>
          <p:nvPr/>
        </p:nvSpPr>
        <p:spPr bwMode="auto">
          <a:xfrm>
            <a:off x="5286375" y="3152776"/>
            <a:ext cx="1076325" cy="685800"/>
          </a:xfrm>
          <a:custGeom>
            <a:avLst/>
            <a:gdLst>
              <a:gd name="T0" fmla="*/ 576 w 576"/>
              <a:gd name="T1" fmla="*/ 432 h 432"/>
              <a:gd name="T2" fmla="*/ 576 w 576"/>
              <a:gd name="T3" fmla="*/ 192 h 432"/>
              <a:gd name="T4" fmla="*/ 0 w 576"/>
              <a:gd name="T5" fmla="*/ 192 h 432"/>
              <a:gd name="T6" fmla="*/ 0 w 57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32">
                <a:moveTo>
                  <a:pt x="576" y="432"/>
                </a:moveTo>
                <a:lnTo>
                  <a:pt x="576" y="192"/>
                </a:ln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4215" name="Freeform 23"/>
          <p:cNvSpPr>
            <a:spLocks/>
          </p:cNvSpPr>
          <p:nvPr/>
        </p:nvSpPr>
        <p:spPr bwMode="auto">
          <a:xfrm>
            <a:off x="7580312" y="3152777"/>
            <a:ext cx="1258888" cy="1997564"/>
          </a:xfrm>
          <a:custGeom>
            <a:avLst/>
            <a:gdLst>
              <a:gd name="T0" fmla="*/ 768 w 768"/>
              <a:gd name="T1" fmla="*/ 1152 h 1152"/>
              <a:gd name="T2" fmla="*/ 0 w 768"/>
              <a:gd name="T3" fmla="*/ 1152 h 1152"/>
              <a:gd name="T4" fmla="*/ 0 w 768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152">
                <a:moveTo>
                  <a:pt x="768" y="1152"/>
                </a:moveTo>
                <a:lnTo>
                  <a:pt x="0" y="115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4217" name="Freeform 25"/>
          <p:cNvSpPr>
            <a:spLocks/>
          </p:cNvSpPr>
          <p:nvPr/>
        </p:nvSpPr>
        <p:spPr bwMode="auto">
          <a:xfrm>
            <a:off x="8151812" y="2924177"/>
            <a:ext cx="687388" cy="1066800"/>
          </a:xfrm>
          <a:custGeom>
            <a:avLst/>
            <a:gdLst>
              <a:gd name="T0" fmla="*/ 432 w 432"/>
              <a:gd name="T1" fmla="*/ 576 h 576"/>
              <a:gd name="T2" fmla="*/ 0 w 432"/>
              <a:gd name="T3" fmla="*/ 576 h 576"/>
              <a:gd name="T4" fmla="*/ 0 w 43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76">
                <a:moveTo>
                  <a:pt x="432" y="576"/>
                </a:move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4218" name="Freeform 26"/>
          <p:cNvSpPr>
            <a:spLocks/>
          </p:cNvSpPr>
          <p:nvPr/>
        </p:nvSpPr>
        <p:spPr bwMode="auto">
          <a:xfrm>
            <a:off x="8382000" y="2844801"/>
            <a:ext cx="1028700" cy="384174"/>
          </a:xfrm>
          <a:custGeom>
            <a:avLst/>
            <a:gdLst>
              <a:gd name="T0" fmla="*/ 720 w 720"/>
              <a:gd name="T1" fmla="*/ 0 h 240"/>
              <a:gd name="T2" fmla="*/ 720 w 720"/>
              <a:gd name="T3" fmla="*/ 240 h 240"/>
              <a:gd name="T4" fmla="*/ 0 w 720"/>
              <a:gd name="T5" fmla="*/ 240 h 240"/>
              <a:gd name="T6" fmla="*/ 0 w 720"/>
              <a:gd name="T7" fmla="*/ 4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40">
                <a:moveTo>
                  <a:pt x="720" y="0"/>
                </a:moveTo>
                <a:lnTo>
                  <a:pt x="720" y="240"/>
                </a:lnTo>
                <a:lnTo>
                  <a:pt x="0" y="240"/>
                </a:lnTo>
                <a:lnTo>
                  <a:pt x="0" y="4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+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Normalize sum</a:t>
            </a:r>
          </a:p>
          <a:p>
            <a:pPr lvl="1"/>
            <a:r>
              <a:rPr lang="en-US" sz="2000" dirty="0" smtClean="0"/>
              <a:t>10.011001111     	* 2</a:t>
            </a:r>
            <a:r>
              <a:rPr lang="en-US" sz="2000" baseline="30000" dirty="0" smtClean="0"/>
              <a:t>5</a:t>
            </a:r>
            <a:endParaRPr lang="en-US" sz="2000" baseline="30000" dirty="0"/>
          </a:p>
          <a:p>
            <a:pPr lvl="1"/>
            <a:r>
              <a:rPr lang="en-US" sz="2000" dirty="0" smtClean="0"/>
              <a:t>= 1.0011001111     </a:t>
            </a:r>
            <a:r>
              <a:rPr lang="en-US" sz="2000" dirty="0"/>
              <a:t>	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6</a:t>
            </a:r>
            <a:endParaRPr lang="en-US" sz="2000" baseline="30000" dirty="0"/>
          </a:p>
          <a:p>
            <a:pPr lvl="1"/>
            <a:endParaRPr lang="en-US" sz="2000" baseline="30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5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Multiply the following two single precision FP values</a:t>
            </a:r>
          </a:p>
          <a:p>
            <a:endParaRPr lang="en-US" sz="2400" dirty="0"/>
          </a:p>
          <a:p>
            <a:r>
              <a:rPr lang="en-US" sz="2400" dirty="0" smtClean="0"/>
              <a:t>0100 0001 0111 1011 0000 0000 0000 0000		</a:t>
            </a:r>
          </a:p>
          <a:p>
            <a:r>
              <a:rPr lang="en-US" sz="2400" dirty="0" smtClean="0"/>
              <a:t>0100 0010 0111 0101 0000 0000 0000 0000</a:t>
            </a:r>
          </a:p>
        </p:txBody>
      </p:sp>
    </p:spTree>
    <p:extLst>
      <p:ext uri="{BB962C8B-B14F-4D97-AF65-F5344CB8AC3E}">
        <p14:creationId xmlns:p14="http://schemas.microsoft.com/office/powerpoint/2010/main" val="4274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Express values in </a:t>
            </a:r>
            <a:r>
              <a:rPr lang="en-US" sz="2400" dirty="0" smtClean="0"/>
              <a:t>normalized scientific </a:t>
            </a:r>
            <a:r>
              <a:rPr lang="en-US" sz="2400" dirty="0" smtClean="0"/>
              <a:t>notation</a:t>
            </a:r>
          </a:p>
          <a:p>
            <a:pPr lvl="1"/>
            <a:r>
              <a:rPr lang="en-US" sz="2000" dirty="0" smtClean="0"/>
              <a:t>0 	10000010 		11110110000000000000000</a:t>
            </a:r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dirty="0" smtClean="0"/>
              <a:t>= 1.1111011 * 2</a:t>
            </a:r>
            <a:r>
              <a:rPr lang="en-US" sz="2000" baseline="30000" dirty="0" smtClean="0"/>
              <a:t>(130-127)		</a:t>
            </a:r>
            <a:r>
              <a:rPr lang="en-US" sz="2000" dirty="0" smtClean="0"/>
              <a:t>=	1.1111011* 2</a:t>
            </a:r>
            <a:r>
              <a:rPr lang="en-US" sz="2000" baseline="30000" dirty="0" smtClean="0"/>
              <a:t>3</a:t>
            </a:r>
          </a:p>
          <a:p>
            <a:pPr lvl="1"/>
            <a:endParaRPr lang="en-US" sz="2000" baseline="30000" dirty="0" smtClean="0"/>
          </a:p>
          <a:p>
            <a:pPr lvl="1"/>
            <a:r>
              <a:rPr lang="en-US" sz="2000" dirty="0" smtClean="0"/>
              <a:t>0 	10000100		11101010000000000000000</a:t>
            </a:r>
          </a:p>
          <a:p>
            <a:pPr lvl="1"/>
            <a:r>
              <a:rPr lang="en-US" sz="2000" dirty="0" smtClean="0"/>
              <a:t>=1.1110101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(132-127</a:t>
            </a:r>
            <a:r>
              <a:rPr lang="en-US" sz="2000" baseline="30000" dirty="0"/>
              <a:t>)			</a:t>
            </a:r>
            <a:r>
              <a:rPr lang="en-US" sz="2000" dirty="0"/>
              <a:t>=	</a:t>
            </a:r>
            <a:r>
              <a:rPr lang="en-US" sz="2000" dirty="0" smtClean="0"/>
              <a:t>1.1110101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5</a:t>
            </a:r>
            <a:endParaRPr lang="en-US" sz="2000" baseline="30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6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err="1" smtClean="0"/>
              <a:t>Denormalize</a:t>
            </a:r>
            <a:r>
              <a:rPr lang="en-US" sz="2400" dirty="0" smtClean="0"/>
              <a:t> values</a:t>
            </a:r>
            <a:endParaRPr lang="en-US" sz="2400" dirty="0" smtClean="0"/>
          </a:p>
          <a:p>
            <a:pPr lvl="1"/>
            <a:r>
              <a:rPr lang="en-US" sz="2000" dirty="0" smtClean="0"/>
              <a:t>1111 1011</a:t>
            </a:r>
            <a:r>
              <a:rPr lang="en-US" sz="2000" dirty="0" smtClean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-4</a:t>
            </a:r>
            <a:endParaRPr lang="en-US" sz="2000" baseline="30000" dirty="0" smtClean="0"/>
          </a:p>
          <a:p>
            <a:pPr lvl="1"/>
            <a:r>
              <a:rPr lang="en-US" sz="2000" dirty="0" smtClean="0"/>
              <a:t>1111 0101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-2</a:t>
            </a:r>
            <a:endParaRPr lang="en-US" sz="2000" baseline="30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72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Compute Exponent</a:t>
            </a:r>
          </a:p>
          <a:p>
            <a:pPr lvl="1"/>
            <a:r>
              <a:rPr lang="en-US" sz="2000" dirty="0" smtClean="0"/>
              <a:t>1111 </a:t>
            </a:r>
            <a:r>
              <a:rPr lang="en-US" sz="2000" dirty="0"/>
              <a:t>1011* 2</a:t>
            </a:r>
            <a:r>
              <a:rPr lang="en-US" sz="2000" baseline="30000" dirty="0"/>
              <a:t>-4</a:t>
            </a:r>
          </a:p>
          <a:p>
            <a:pPr lvl="1"/>
            <a:r>
              <a:rPr lang="en-US" sz="2000" dirty="0"/>
              <a:t>1111 0101* 2</a:t>
            </a:r>
            <a:r>
              <a:rPr lang="en-US" sz="2000" baseline="30000" dirty="0"/>
              <a:t>-2</a:t>
            </a:r>
          </a:p>
          <a:p>
            <a:pPr lvl="1"/>
            <a:r>
              <a:rPr lang="en-US" sz="2000" dirty="0" err="1" smtClean="0"/>
              <a:t>Exp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smtClean="0"/>
              <a:t>-4 </a:t>
            </a:r>
            <a:r>
              <a:rPr lang="en-US" sz="2000" dirty="0" smtClean="0"/>
              <a:t>+ </a:t>
            </a:r>
            <a:r>
              <a:rPr lang="en-US" sz="2000" dirty="0" smtClean="0"/>
              <a:t>-2 </a:t>
            </a:r>
            <a:r>
              <a:rPr lang="en-US" sz="2000" dirty="0" smtClean="0"/>
              <a:t>= </a:t>
            </a:r>
            <a:r>
              <a:rPr lang="en-US" sz="2000" dirty="0" smtClean="0"/>
              <a:t>-6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7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Multiply </a:t>
            </a:r>
            <a:r>
              <a:rPr lang="en-US" sz="2400" dirty="0" err="1" smtClean="0"/>
              <a:t>Significands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								1	1	1	1	1	0	1	1</a:t>
            </a:r>
            <a:endParaRPr lang="en-US" sz="2000" baseline="30000" dirty="0" smtClean="0"/>
          </a:p>
          <a:p>
            <a:pPr marL="457200" lvl="1" indent="0">
              <a:buNone/>
            </a:pPr>
            <a:r>
              <a:rPr lang="en-US" sz="2000" dirty="0" smtClean="0"/>
              <a:t>								</a:t>
            </a:r>
            <a:r>
              <a:rPr lang="en-US" sz="2000" u="sng" dirty="0" smtClean="0"/>
              <a:t>1	1	1	1	0	1	0	1		</a:t>
            </a:r>
            <a:r>
              <a:rPr lang="en-US" sz="2000" dirty="0" smtClean="0"/>
              <a:t>	</a:t>
            </a:r>
            <a:br>
              <a:rPr lang="en-US" sz="2000" dirty="0" smtClean="0"/>
            </a:br>
            <a:r>
              <a:rPr lang="en-US" sz="2000" dirty="0" smtClean="0"/>
              <a:t>					 			1	1	1	1	1	0	1	1</a:t>
            </a:r>
            <a:br>
              <a:rPr lang="en-US" sz="2000" dirty="0" smtClean="0"/>
            </a:br>
            <a:r>
              <a:rPr lang="en-US" sz="2000" dirty="0" smtClean="0"/>
              <a:t>					    		0	0	0	0	0	0	0	0</a:t>
            </a:r>
            <a:br>
              <a:rPr lang="en-US" sz="2000" dirty="0" smtClean="0"/>
            </a:br>
            <a:r>
              <a:rPr lang="en-US" sz="2000" dirty="0" smtClean="0"/>
              <a:t>						 1	1	1	1	1	0	1	1</a:t>
            </a:r>
          </a:p>
          <a:p>
            <a:pPr marL="457200" lvl="1" indent="0">
              <a:buNone/>
            </a:pPr>
            <a:r>
              <a:rPr lang="en-US" sz="2000" dirty="0" smtClean="0"/>
              <a:t>					0</a:t>
            </a:r>
            <a:r>
              <a:rPr lang="en-US" sz="2000" dirty="0"/>
              <a:t>	0	0	0	0	0	0	</a:t>
            </a:r>
            <a:r>
              <a:rPr lang="en-US" sz="2000" dirty="0" smtClean="0"/>
              <a:t>0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			1</a:t>
            </a:r>
            <a:r>
              <a:rPr lang="en-US" sz="2000" dirty="0"/>
              <a:t>	1	1	1	</a:t>
            </a:r>
            <a:r>
              <a:rPr lang="en-US" sz="2000" dirty="0" smtClean="0"/>
              <a:t>1	0	1	1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		1</a:t>
            </a:r>
            <a:r>
              <a:rPr lang="en-US" sz="2000" dirty="0"/>
              <a:t>	1	1	1	1	0	1	</a:t>
            </a:r>
            <a:r>
              <a:rPr lang="en-US" sz="2000" dirty="0" smtClean="0"/>
              <a:t>1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		1</a:t>
            </a:r>
            <a:r>
              <a:rPr lang="en-US" sz="2000" dirty="0"/>
              <a:t>	1	1	1	1	0	1	</a:t>
            </a:r>
            <a:r>
              <a:rPr lang="en-US" sz="2000" dirty="0" smtClean="0"/>
              <a:t>1</a:t>
            </a:r>
          </a:p>
          <a:p>
            <a:pPr marL="457200" lvl="1" indent="0">
              <a:buNone/>
            </a:pPr>
            <a:r>
              <a:rPr lang="en-US" sz="2000" u="sng" dirty="0" smtClean="0"/>
              <a:t>	1</a:t>
            </a:r>
            <a:r>
              <a:rPr lang="en-US" sz="2000" u="sng" dirty="0"/>
              <a:t>	1	1	1	1	0	1	</a:t>
            </a:r>
            <a:r>
              <a:rPr lang="en-US" sz="2000" u="sng" dirty="0" smtClean="0"/>
              <a:t>1									</a:t>
            </a:r>
          </a:p>
          <a:p>
            <a:pPr marL="457200" lvl="1" indent="0">
              <a:buNone/>
            </a:pPr>
            <a:r>
              <a:rPr lang="en-US" sz="2000" dirty="0" smtClean="0"/>
              <a:t>1	1	1	1	0	0	0	0	0	0	1	1	0	1	1	1</a:t>
            </a:r>
          </a:p>
        </p:txBody>
      </p:sp>
    </p:spTree>
    <p:extLst>
      <p:ext uri="{BB962C8B-B14F-4D97-AF65-F5344CB8AC3E}">
        <p14:creationId xmlns:p14="http://schemas.microsoft.com/office/powerpoint/2010/main" val="19260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784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0100 </a:t>
            </a:r>
            <a:r>
              <a:rPr lang="en-US" sz="2400" dirty="0"/>
              <a:t>0001 0111 1011 0000 0000 0000 0000		</a:t>
            </a:r>
            <a:r>
              <a:rPr lang="en-US" sz="2400" dirty="0" smtClean="0"/>
              <a:t>*</a:t>
            </a:r>
            <a:endParaRPr lang="en-US" sz="2400" dirty="0"/>
          </a:p>
          <a:p>
            <a:r>
              <a:rPr lang="en-US" sz="2400" dirty="0"/>
              <a:t>0100 0010 0111 0101 0000 0000 0000 </a:t>
            </a:r>
            <a:r>
              <a:rPr lang="en-US" sz="2400" dirty="0" smtClean="0"/>
              <a:t>0000</a:t>
            </a:r>
          </a:p>
          <a:p>
            <a:endParaRPr lang="en-US" sz="2400" dirty="0"/>
          </a:p>
          <a:p>
            <a:r>
              <a:rPr lang="en-US" sz="2400" dirty="0" smtClean="0"/>
              <a:t>Normalize product</a:t>
            </a:r>
          </a:p>
          <a:p>
            <a:pPr lvl="1"/>
            <a:r>
              <a:rPr lang="en-US" sz="1800" dirty="0" smtClean="0"/>
              <a:t>1111 0000 0011 0111 </a:t>
            </a:r>
          </a:p>
          <a:p>
            <a:pPr lvl="1"/>
            <a:r>
              <a:rPr lang="en-US" sz="1800" dirty="0" smtClean="0"/>
              <a:t>1111 </a:t>
            </a:r>
            <a:r>
              <a:rPr lang="en-US" sz="1800" dirty="0"/>
              <a:t>0000 0011 0111 * </a:t>
            </a:r>
            <a:r>
              <a:rPr lang="en-US" sz="1800" dirty="0" smtClean="0"/>
              <a:t>2</a:t>
            </a:r>
            <a:r>
              <a:rPr lang="en-US" sz="1800" baseline="30000" dirty="0" smtClean="0"/>
              <a:t>-6</a:t>
            </a:r>
            <a:endParaRPr lang="en-US" sz="1800" baseline="30000" dirty="0"/>
          </a:p>
          <a:p>
            <a:pPr lvl="1"/>
            <a:r>
              <a:rPr lang="en-US" sz="2000" dirty="0" smtClean="0"/>
              <a:t>1.111000000110111 </a:t>
            </a:r>
            <a:r>
              <a:rPr lang="en-US" sz="2000" dirty="0"/>
              <a:t>* </a:t>
            </a:r>
            <a:r>
              <a:rPr lang="en-US" sz="2000" dirty="0" smtClean="0"/>
              <a:t>2</a:t>
            </a:r>
            <a:r>
              <a:rPr lang="en-US" sz="2000" baseline="30000" dirty="0"/>
              <a:t>9</a:t>
            </a:r>
            <a:endParaRPr lang="en-US" sz="2000" baseline="30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65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Precision Format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200401" y="2558534"/>
            <a:ext cx="184731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429000" y="2558534"/>
            <a:ext cx="16002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5029200" y="2558534"/>
            <a:ext cx="4800600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3200400" y="2438400"/>
            <a:ext cx="66294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4953000" y="1981200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32 bits</a:t>
            </a: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200400" y="3048001"/>
            <a:ext cx="6629400" cy="2598738"/>
            <a:chOff x="1056" y="1920"/>
            <a:chExt cx="4176" cy="1637"/>
          </a:xfrm>
        </p:grpSpPr>
        <p:sp>
          <p:nvSpPr>
            <p:cNvPr id="268302" name="Text Box 14"/>
            <p:cNvSpPr txBox="1">
              <a:spLocks noChangeArrowheads="1"/>
            </p:cNvSpPr>
            <p:nvPr/>
          </p:nvSpPr>
          <p:spPr bwMode="auto">
            <a:xfrm>
              <a:off x="3216" y="2412"/>
              <a:ext cx="2016" cy="23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Mantissa (23 bits)</a:t>
              </a:r>
            </a:p>
          </p:txBody>
        </p:sp>
        <p:sp>
          <p:nvSpPr>
            <p:cNvPr id="268303" name="Text Box 15"/>
            <p:cNvSpPr txBox="1">
              <a:spLocks noChangeArrowheads="1"/>
            </p:cNvSpPr>
            <p:nvPr/>
          </p:nvSpPr>
          <p:spPr bwMode="auto">
            <a:xfrm>
              <a:off x="3216" y="2844"/>
              <a:ext cx="2016" cy="23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Exponent (8 bits)</a:t>
              </a:r>
            </a:p>
          </p:txBody>
        </p:sp>
        <p:sp>
          <p:nvSpPr>
            <p:cNvPr id="268304" name="Text Box 16"/>
            <p:cNvSpPr txBox="1">
              <a:spLocks noChangeArrowheads="1"/>
            </p:cNvSpPr>
            <p:nvPr/>
          </p:nvSpPr>
          <p:spPr bwMode="auto">
            <a:xfrm>
              <a:off x="3216" y="3324"/>
              <a:ext cx="2016" cy="23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Sign of mantissa (1 bit)</a:t>
              </a:r>
            </a:p>
          </p:txBody>
        </p:sp>
        <p:sp>
          <p:nvSpPr>
            <p:cNvPr id="268305" name="Freeform 17"/>
            <p:cNvSpPr>
              <a:spLocks/>
            </p:cNvSpPr>
            <p:nvPr/>
          </p:nvSpPr>
          <p:spPr bwMode="auto">
            <a:xfrm>
              <a:off x="2640" y="1920"/>
              <a:ext cx="556" cy="652"/>
            </a:xfrm>
            <a:custGeom>
              <a:avLst/>
              <a:gdLst>
                <a:gd name="T0" fmla="*/ 0 w 576"/>
                <a:gd name="T1" fmla="*/ 0 h 624"/>
                <a:gd name="T2" fmla="*/ 0 w 576"/>
                <a:gd name="T3" fmla="*/ 624 h 624"/>
                <a:gd name="T4" fmla="*/ 576 w 57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624">
                  <a:moveTo>
                    <a:pt x="0" y="0"/>
                  </a:moveTo>
                  <a:lnTo>
                    <a:pt x="0" y="624"/>
                  </a:lnTo>
                  <a:lnTo>
                    <a:pt x="576" y="62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68307" name="Freeform 19"/>
            <p:cNvSpPr>
              <a:spLocks/>
            </p:cNvSpPr>
            <p:nvPr/>
          </p:nvSpPr>
          <p:spPr bwMode="auto">
            <a:xfrm>
              <a:off x="1680" y="1920"/>
              <a:ext cx="1536" cy="1038"/>
            </a:xfrm>
            <a:custGeom>
              <a:avLst/>
              <a:gdLst>
                <a:gd name="T0" fmla="*/ 0 w 1536"/>
                <a:gd name="T1" fmla="*/ 0 h 1056"/>
                <a:gd name="T2" fmla="*/ 0 w 1536"/>
                <a:gd name="T3" fmla="*/ 1056 h 1056"/>
                <a:gd name="T4" fmla="*/ 1536 w 1536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1056">
                  <a:moveTo>
                    <a:pt x="0" y="0"/>
                  </a:moveTo>
                  <a:lnTo>
                    <a:pt x="0" y="1056"/>
                  </a:lnTo>
                  <a:lnTo>
                    <a:pt x="1536" y="105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68308" name="Freeform 20"/>
            <p:cNvSpPr>
              <a:spLocks/>
            </p:cNvSpPr>
            <p:nvPr/>
          </p:nvSpPr>
          <p:spPr bwMode="auto">
            <a:xfrm>
              <a:off x="1104" y="1920"/>
              <a:ext cx="2112" cy="1516"/>
            </a:xfrm>
            <a:custGeom>
              <a:avLst/>
              <a:gdLst>
                <a:gd name="T0" fmla="*/ 0 w 2112"/>
                <a:gd name="T1" fmla="*/ 0 h 1488"/>
                <a:gd name="T2" fmla="*/ 0 w 2112"/>
                <a:gd name="T3" fmla="*/ 1488 h 1488"/>
                <a:gd name="T4" fmla="*/ 2112 w 2112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488">
                  <a:moveTo>
                    <a:pt x="0" y="0"/>
                  </a:moveTo>
                  <a:lnTo>
                    <a:pt x="0" y="1488"/>
                  </a:lnTo>
                  <a:lnTo>
                    <a:pt x="2112" y="14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>
              <a:off x="2256" y="1920"/>
              <a:ext cx="2976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Line 12"/>
            <p:cNvSpPr>
              <a:spLocks noChangeShapeType="1"/>
            </p:cNvSpPr>
            <p:nvPr/>
          </p:nvSpPr>
          <p:spPr bwMode="auto">
            <a:xfrm>
              <a:off x="1248" y="1920"/>
              <a:ext cx="960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Line 13"/>
            <p:cNvSpPr>
              <a:spLocks noChangeShapeType="1"/>
            </p:cNvSpPr>
            <p:nvPr/>
          </p:nvSpPr>
          <p:spPr bwMode="auto">
            <a:xfrm>
              <a:off x="1056" y="1920"/>
              <a:ext cx="144" cy="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57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mantissa is </a:t>
            </a:r>
            <a:r>
              <a:rPr lang="en-US" sz="2400" i="1" dirty="0"/>
              <a:t>normalized</a:t>
            </a:r>
          </a:p>
          <a:p>
            <a:r>
              <a:rPr lang="en-US" sz="2400" dirty="0"/>
              <a:t>Has an implied decimal place on left</a:t>
            </a:r>
          </a:p>
          <a:p>
            <a:r>
              <a:rPr lang="en-US" sz="2400" dirty="0"/>
              <a:t>Has an implied “1” on left of the decimal place</a:t>
            </a:r>
          </a:p>
          <a:p>
            <a:r>
              <a:rPr lang="en-US" sz="2400" dirty="0"/>
              <a:t>E.g.,</a:t>
            </a:r>
          </a:p>
          <a:p>
            <a:pPr lvl="1"/>
            <a:r>
              <a:rPr lang="en-US" sz="2400" dirty="0"/>
              <a:t>Mantissa </a:t>
            </a:r>
            <a:r>
              <a:rPr lang="en-US" sz="2400" dirty="0">
                <a:sym typeface="Symbol" pitchFamily="18" charset="2"/>
              </a:rPr>
              <a:t></a:t>
            </a:r>
            <a:endParaRPr lang="en-US" sz="2400" dirty="0"/>
          </a:p>
          <a:p>
            <a:pPr lvl="1"/>
            <a:r>
              <a:rPr lang="en-US" sz="2400" dirty="0"/>
              <a:t>Represents…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348207" y="4134092"/>
            <a:ext cx="4953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</a:rPr>
              <a:t>10100000000000000000000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</a:rPr>
              <a:t>1.101</a:t>
            </a:r>
            <a:r>
              <a:rPr lang="en-US" sz="2400" baseline="-250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 = 1.625</a:t>
            </a:r>
            <a:r>
              <a:rPr lang="en-US" sz="2400" baseline="-25000" dirty="0">
                <a:latin typeface="Courier New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4285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Excess Notation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 include +</a:t>
            </a:r>
            <a:r>
              <a:rPr lang="en-US" sz="2400" dirty="0" err="1"/>
              <a:t>ve</a:t>
            </a:r>
            <a:r>
              <a:rPr lang="en-US" sz="2400" dirty="0"/>
              <a:t> and –</a:t>
            </a:r>
            <a:r>
              <a:rPr lang="en-US" sz="2400" dirty="0" err="1"/>
              <a:t>ve</a:t>
            </a:r>
            <a:r>
              <a:rPr lang="en-US" sz="2400" dirty="0"/>
              <a:t> exponents, “excess” notation is used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Single precision:  excess 127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Double precision: excess 1023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value of the exponent stored is larger than the actual exponent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E.g., excess 127,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Exponent </a:t>
            </a:r>
            <a:r>
              <a:rPr lang="en-US" sz="2400" dirty="0">
                <a:sym typeface="Symbol" pitchFamily="18" charset="2"/>
              </a:rPr>
              <a:t>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Represents…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5538410" y="5126501"/>
            <a:ext cx="3048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10000111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Courier New" pitchFamily="49" charset="0"/>
              </a:rPr>
              <a:t>135 – 127 = 8</a:t>
            </a:r>
          </a:p>
        </p:txBody>
      </p:sp>
    </p:spTree>
    <p:extLst>
      <p:ext uri="{BB962C8B-B14F-4D97-AF65-F5344CB8AC3E}">
        <p14:creationId xmlns:p14="http://schemas.microsoft.com/office/powerpoint/2010/main" val="165190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/>
              <a:t>1</a:t>
            </a:r>
            <a:endParaRPr lang="en-US" altLang="zh-CN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Convert the binary number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/>
              <a:t>1010 0100 1001 0010 0100 1001 0010 0100</a:t>
            </a:r>
            <a:r>
              <a:rPr lang="en-US" altLang="zh-CN" sz="2400" baseline="-25000" dirty="0"/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	to </a:t>
            </a:r>
            <a:r>
              <a:rPr lang="en-US" altLang="zh-CN" sz="2400" dirty="0"/>
              <a:t>decimal, if the binary </a:t>
            </a:r>
            <a:r>
              <a:rPr lang="en-US" altLang="zh-CN" sz="2400" dirty="0" smtClean="0"/>
              <a:t>represents a </a:t>
            </a:r>
            <a:r>
              <a:rPr lang="en-US" altLang="ko-KR" sz="2400" dirty="0" smtClean="0"/>
              <a:t>single </a:t>
            </a:r>
            <a:r>
              <a:rPr lang="en-US" altLang="ko-KR" sz="2400" dirty="0"/>
              <a:t>precision </a:t>
            </a:r>
            <a:r>
              <a:rPr lang="en-US" altLang="ko-KR" sz="2400" dirty="0" smtClean="0"/>
              <a:t>floating-point value?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913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 smtClean="0"/>
              <a:t>1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 baseline="30000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981200" y="16002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zh-CN" sz="2400" dirty="0" smtClean="0"/>
              <a:t>binary </a:t>
            </a:r>
            <a:r>
              <a:rPr lang="en-US" altLang="zh-CN" sz="2400" dirty="0"/>
              <a:t>(</a:t>
            </a:r>
            <a:r>
              <a:rPr lang="en-US" altLang="ko-KR" sz="2400" dirty="0">
                <a:solidFill>
                  <a:srgbClr val="FF3300"/>
                </a:solidFill>
              </a:rPr>
              <a:t>Single precision FP</a:t>
            </a:r>
            <a:r>
              <a:rPr lang="en-US" altLang="zh-CN" sz="2400" dirty="0"/>
              <a:t>) to </a:t>
            </a:r>
            <a:r>
              <a:rPr lang="en-US" altLang="zh-CN" sz="2400" dirty="0" smtClean="0"/>
              <a:t>decimal.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ko-KR" sz="2400" dirty="0" smtClean="0"/>
              <a:t>1010 </a:t>
            </a:r>
            <a:r>
              <a:rPr lang="en-US" altLang="ko-KR" sz="2400" dirty="0"/>
              <a:t>0100 1001 0010 0100 1001 0010 0100</a:t>
            </a:r>
            <a:r>
              <a:rPr lang="en-US" altLang="zh-CN" sz="24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Sign bit: </a:t>
            </a:r>
            <a:r>
              <a:rPr lang="en-US" altLang="ko-KR" sz="2400" dirty="0"/>
              <a:t>1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	Exponent: </a:t>
            </a:r>
            <a:r>
              <a:rPr lang="en-US" altLang="ko-KR" sz="2400" dirty="0"/>
              <a:t>01001001 = 73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	Fraction: </a:t>
            </a:r>
            <a:r>
              <a:rPr lang="en-US" altLang="ko-KR" sz="2400" dirty="0"/>
              <a:t>00100100100100100100100</a:t>
            </a:r>
          </a:p>
          <a:p>
            <a:pPr marL="342900" indent="-342900"/>
            <a:r>
              <a:rPr lang="en-US" altLang="ko-KR" sz="2400" dirty="0"/>
              <a:t> </a:t>
            </a:r>
            <a:r>
              <a:rPr lang="en-US" altLang="ko-KR" sz="2400" dirty="0" smtClean="0"/>
              <a:t>		=</a:t>
            </a:r>
            <a:r>
              <a:rPr lang="en-US" altLang="zh-CN" sz="2400" dirty="0"/>
              <a:t>1*2</a:t>
            </a:r>
            <a:r>
              <a:rPr lang="en-US" altLang="ko-KR" sz="2400" baseline="30000" dirty="0"/>
              <a:t>-3</a:t>
            </a:r>
            <a:r>
              <a:rPr lang="en-US" altLang="zh-CN" sz="2400" dirty="0"/>
              <a:t> + 1*2</a:t>
            </a:r>
            <a:r>
              <a:rPr lang="en-US" altLang="ko-KR" sz="2400" baseline="30000" dirty="0"/>
              <a:t>-6</a:t>
            </a:r>
            <a:r>
              <a:rPr lang="en-US" altLang="zh-CN" sz="2400" dirty="0"/>
              <a:t> + </a:t>
            </a:r>
            <a:r>
              <a:rPr lang="en-US" altLang="zh-CN" sz="2400" dirty="0">
                <a:latin typeface="Arial"/>
              </a:rPr>
              <a:t>…</a:t>
            </a:r>
            <a:r>
              <a:rPr lang="en-US" altLang="zh-CN" sz="2400" dirty="0"/>
              <a:t> + 1*2</a:t>
            </a:r>
            <a:r>
              <a:rPr lang="en-US" altLang="ko-KR" sz="2400" baseline="30000" dirty="0"/>
              <a:t>-15</a:t>
            </a:r>
            <a:r>
              <a:rPr lang="en-US" altLang="zh-CN" sz="2400" dirty="0"/>
              <a:t> +  1*2</a:t>
            </a:r>
            <a:r>
              <a:rPr lang="en-US" altLang="ko-KR" sz="2400" baseline="30000" dirty="0"/>
              <a:t>-18</a:t>
            </a:r>
            <a:r>
              <a:rPr lang="en-US" altLang="zh-CN" sz="2400" dirty="0"/>
              <a:t> + 1*2</a:t>
            </a:r>
            <a:r>
              <a:rPr lang="en-US" altLang="ko-KR" sz="2400" baseline="30000" dirty="0"/>
              <a:t>-21</a:t>
            </a:r>
            <a:endParaRPr lang="en-US" altLang="ko-KR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 smtClean="0"/>
              <a:t>		=</a:t>
            </a:r>
            <a:r>
              <a:rPr lang="en-US" altLang="ko-KR" sz="2400" dirty="0"/>
              <a:t>0.142857074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2400" dirty="0"/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2514600" y="2686368"/>
            <a:ext cx="7086600" cy="533400"/>
            <a:chOff x="624" y="1728"/>
            <a:chExt cx="4464" cy="336"/>
          </a:xfrm>
        </p:grpSpPr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S(1)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104" y="1728"/>
              <a:ext cx="14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Biased Exponent(8)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2592" y="1728"/>
              <a:ext cx="24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Fraction (23)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3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</a:t>
            </a:r>
            <a:r>
              <a:rPr lang="en-US" altLang="ko-KR" dirty="0" smtClean="0"/>
              <a:t>1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 baseline="30000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981200" y="16002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400" dirty="0"/>
              <a:t>Converting </a:t>
            </a:r>
            <a:r>
              <a:rPr lang="en-US" altLang="zh-CN" sz="2400" dirty="0" smtClean="0"/>
              <a:t>binary </a:t>
            </a:r>
            <a:r>
              <a:rPr lang="en-US" altLang="zh-CN" sz="2400" dirty="0"/>
              <a:t>(</a:t>
            </a:r>
            <a:r>
              <a:rPr lang="en-US" altLang="ko-KR" sz="2400" dirty="0">
                <a:solidFill>
                  <a:srgbClr val="FF3300"/>
                </a:solidFill>
              </a:rPr>
              <a:t>Single precision FP</a:t>
            </a:r>
            <a:r>
              <a:rPr lang="en-US" altLang="zh-CN" sz="2400" dirty="0"/>
              <a:t>) to </a:t>
            </a:r>
            <a:r>
              <a:rPr lang="en-US" altLang="zh-CN" sz="2400" dirty="0" smtClean="0"/>
              <a:t>decimal.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ko-KR" sz="2400" dirty="0" smtClean="0"/>
              <a:t>1010 </a:t>
            </a:r>
            <a:r>
              <a:rPr lang="en-US" altLang="ko-KR" sz="2400" dirty="0"/>
              <a:t>0100 1001 0010 0100 1001 0010 0100</a:t>
            </a:r>
            <a:r>
              <a:rPr lang="en-US" altLang="zh-CN" sz="2400" baseline="-25000" dirty="0"/>
              <a:t>2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2400" dirty="0" smtClean="0"/>
          </a:p>
          <a:p>
            <a:pPr marL="342900" indent="-342900">
              <a:spcBef>
                <a:spcPct val="20000"/>
              </a:spcBef>
            </a:pPr>
            <a:endParaRPr lang="en-US" altLang="ko-KR" sz="2400" dirty="0"/>
          </a:p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(-1)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* (</a:t>
            </a:r>
            <a:r>
              <a:rPr lang="en-US" altLang="zh-CN" sz="2400" dirty="0">
                <a:solidFill>
                  <a:srgbClr val="FF3300"/>
                </a:solidFill>
              </a:rPr>
              <a:t>1</a:t>
            </a:r>
            <a:r>
              <a:rPr lang="en-US" altLang="zh-CN" sz="2400" dirty="0"/>
              <a:t>.Fraction) * 2</a:t>
            </a:r>
            <a:r>
              <a:rPr lang="en-US" altLang="zh-CN" sz="2400" baseline="30000" dirty="0"/>
              <a:t>(Exponent - </a:t>
            </a:r>
            <a:r>
              <a:rPr lang="en-US" altLang="zh-CN" sz="2400" baseline="30000" dirty="0">
                <a:solidFill>
                  <a:srgbClr val="FF3300"/>
                </a:solidFill>
              </a:rPr>
              <a:t>127</a:t>
            </a:r>
            <a:r>
              <a:rPr lang="en-US" altLang="zh-CN" sz="2400" baseline="30000" dirty="0"/>
              <a:t>)</a:t>
            </a:r>
            <a:endParaRPr lang="en-US" altLang="ko-KR" sz="2400" baseline="300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baseline="30000" dirty="0" smtClean="0"/>
              <a:t>	=</a:t>
            </a:r>
            <a:r>
              <a:rPr lang="en-US" altLang="zh-CN" sz="2400" dirty="0" smtClean="0"/>
              <a:t>(-</a:t>
            </a:r>
            <a:r>
              <a:rPr lang="en-US" altLang="zh-CN" sz="2400" dirty="0"/>
              <a:t>1)</a:t>
            </a:r>
            <a:r>
              <a:rPr lang="en-US" altLang="ko-KR" sz="2400" baseline="30000" dirty="0"/>
              <a:t>1</a:t>
            </a:r>
            <a:r>
              <a:rPr lang="en-US" altLang="zh-CN" sz="2400" dirty="0"/>
              <a:t> * (1.</a:t>
            </a:r>
            <a:r>
              <a:rPr lang="en-US" altLang="ko-KR" sz="2400" dirty="0"/>
              <a:t>142857074</a:t>
            </a:r>
            <a:r>
              <a:rPr lang="en-US" altLang="zh-CN" sz="2400" dirty="0"/>
              <a:t>) * 2</a:t>
            </a:r>
            <a:r>
              <a:rPr lang="en-US" altLang="zh-CN" sz="2400" baseline="30000" dirty="0"/>
              <a:t>(</a:t>
            </a:r>
            <a:r>
              <a:rPr lang="en-US" altLang="ko-KR" sz="2400" baseline="30000" dirty="0"/>
              <a:t>73</a:t>
            </a:r>
            <a:r>
              <a:rPr lang="en-US" altLang="zh-CN" sz="2400" baseline="30000" dirty="0"/>
              <a:t> - 127)</a:t>
            </a:r>
            <a:endParaRPr lang="en-US" altLang="ko-KR" sz="2400" baseline="30000" dirty="0"/>
          </a:p>
          <a:p>
            <a:pPr marL="342900" indent="-342900">
              <a:spcBef>
                <a:spcPct val="20000"/>
              </a:spcBef>
            </a:pPr>
            <a:r>
              <a:rPr lang="en-US" altLang="ko-KR" sz="2400" baseline="30000" dirty="0" smtClean="0"/>
              <a:t>	=</a:t>
            </a:r>
            <a:r>
              <a:rPr lang="en-US" altLang="ko-KR" sz="2400" dirty="0" smtClean="0"/>
              <a:t>-</a:t>
            </a:r>
            <a:r>
              <a:rPr lang="en-US" altLang="zh-CN" sz="2400" dirty="0"/>
              <a:t>1.</a:t>
            </a:r>
            <a:r>
              <a:rPr lang="en-US" altLang="ko-KR" sz="2400" dirty="0"/>
              <a:t>142857074 * </a:t>
            </a:r>
            <a:r>
              <a:rPr lang="en-US" altLang="zh-CN" sz="2400" dirty="0"/>
              <a:t>2</a:t>
            </a:r>
            <a:r>
              <a:rPr lang="en-US" altLang="ko-KR" sz="2400" baseline="30000" dirty="0"/>
              <a:t>-54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2400" baseline="30000" dirty="0" smtClean="0"/>
              <a:t>	=</a:t>
            </a:r>
            <a:r>
              <a:rPr lang="en-US" altLang="ko-KR" sz="2400" dirty="0" smtClean="0"/>
              <a:t>-</a:t>
            </a:r>
            <a:r>
              <a:rPr lang="en-US" altLang="ko-KR" sz="2400" dirty="0"/>
              <a:t>6.344131187 * 10</a:t>
            </a:r>
            <a:r>
              <a:rPr lang="en-US" altLang="ko-KR" sz="2400" baseline="30000" dirty="0"/>
              <a:t>-17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</a:pPr>
            <a:endParaRPr lang="en-US" altLang="zh-CN" sz="2400" baseline="30000" dirty="0"/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2514600" y="2686368"/>
            <a:ext cx="7086600" cy="533400"/>
            <a:chOff x="624" y="1728"/>
            <a:chExt cx="4464" cy="336"/>
          </a:xfrm>
        </p:grpSpPr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624" y="1728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S(1)</a:t>
              </a: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104" y="1728"/>
              <a:ext cx="14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Biased Exponent(8)</a:t>
              </a: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2592" y="1728"/>
              <a:ext cx="24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Fraction (23)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3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 2</a:t>
            </a:r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ko-KR" sz="2400" dirty="0"/>
              <a:t>Show the IEEE 754 binary representation for the floating-point number 0.1</a:t>
            </a:r>
            <a:r>
              <a:rPr lang="en-US" altLang="ko-KR" sz="2400" baseline="-25000" dirty="0"/>
              <a:t>10 </a:t>
            </a:r>
            <a:r>
              <a:rPr lang="en-US" altLang="ko-KR" sz="2400" dirty="0"/>
              <a:t>in single</a:t>
            </a:r>
            <a:r>
              <a:rPr lang="en-US" altLang="ko-KR" sz="2400" dirty="0">
                <a:latin typeface="Arial"/>
              </a:rPr>
              <a:t>­ </a:t>
            </a:r>
            <a:r>
              <a:rPr lang="en-US" altLang="ko-KR" sz="2400" dirty="0" smtClean="0"/>
              <a:t>precision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7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472</Words>
  <Application>Microsoft Office PowerPoint</Application>
  <PresentationFormat>Widescreen</PresentationFormat>
  <Paragraphs>232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맑은 고딕</vt:lpstr>
      <vt:lpstr>宋体</vt:lpstr>
      <vt:lpstr>Arial</vt:lpstr>
      <vt:lpstr>Calibri</vt:lpstr>
      <vt:lpstr>Century Gothic</vt:lpstr>
      <vt:lpstr>Courier New</vt:lpstr>
      <vt:lpstr>HY중고딕</vt:lpstr>
      <vt:lpstr>Symbol</vt:lpstr>
      <vt:lpstr>Wingdings 3</vt:lpstr>
      <vt:lpstr>幼圆</vt:lpstr>
      <vt:lpstr>Wisp</vt:lpstr>
      <vt:lpstr>CDA 3103</vt:lpstr>
      <vt:lpstr>Parts of a Floating Point Number</vt:lpstr>
      <vt:lpstr>Single Precision Format</vt:lpstr>
      <vt:lpstr>Normalization</vt:lpstr>
      <vt:lpstr>Excess Notation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5</vt:lpstr>
      <vt:lpstr>Question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CDA3103</dc:title>
  <dc:creator>Sarah Angell</dc:creator>
  <cp:lastModifiedBy>Sarah Angell</cp:lastModifiedBy>
  <cp:revision>14</cp:revision>
  <dcterms:created xsi:type="dcterms:W3CDTF">2013-09-30T20:08:53Z</dcterms:created>
  <dcterms:modified xsi:type="dcterms:W3CDTF">2014-10-15T20:47:44Z</dcterms:modified>
</cp:coreProperties>
</file>