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40" r:id="rId1"/>
  </p:sldMasterIdLst>
  <p:notesMasterIdLst>
    <p:notesMasterId r:id="rId40"/>
  </p:notesMasterIdLst>
  <p:sldIdLst>
    <p:sldId id="329" r:id="rId2"/>
    <p:sldId id="328" r:id="rId3"/>
    <p:sldId id="331" r:id="rId4"/>
    <p:sldId id="327" r:id="rId5"/>
    <p:sldId id="261" r:id="rId6"/>
    <p:sldId id="264" r:id="rId7"/>
    <p:sldId id="267" r:id="rId8"/>
    <p:sldId id="265" r:id="rId9"/>
    <p:sldId id="266" r:id="rId10"/>
    <p:sldId id="307" r:id="rId11"/>
    <p:sldId id="332" r:id="rId12"/>
    <p:sldId id="268" r:id="rId13"/>
    <p:sldId id="271" r:id="rId14"/>
    <p:sldId id="273" r:id="rId15"/>
    <p:sldId id="269" r:id="rId16"/>
    <p:sldId id="277" r:id="rId17"/>
    <p:sldId id="306" r:id="rId18"/>
    <p:sldId id="333" r:id="rId19"/>
    <p:sldId id="274" r:id="rId20"/>
    <p:sldId id="275" r:id="rId21"/>
    <p:sldId id="276" r:id="rId22"/>
    <p:sldId id="278" r:id="rId23"/>
    <p:sldId id="279" r:id="rId24"/>
    <p:sldId id="280" r:id="rId25"/>
    <p:sldId id="282" r:id="rId26"/>
    <p:sldId id="283" r:id="rId27"/>
    <p:sldId id="284" r:id="rId28"/>
    <p:sldId id="286" r:id="rId29"/>
    <p:sldId id="287" r:id="rId30"/>
    <p:sldId id="288" r:id="rId31"/>
    <p:sldId id="289" r:id="rId32"/>
    <p:sldId id="311" r:id="rId33"/>
    <p:sldId id="334" r:id="rId34"/>
    <p:sldId id="290" r:id="rId35"/>
    <p:sldId id="292" r:id="rId36"/>
    <p:sldId id="293" r:id="rId37"/>
    <p:sldId id="294" r:id="rId38"/>
    <p:sldId id="304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3" autoAdjust="0"/>
    <p:restoredTop sz="94660"/>
  </p:normalViewPr>
  <p:slideViewPr>
    <p:cSldViewPr>
      <p:cViewPr varScale="1">
        <p:scale>
          <a:sx n="137" d="100"/>
          <a:sy n="137" d="100"/>
        </p:scale>
        <p:origin x="1541" y="1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FFF9B70F-43A4-4F8C-BF31-B809650BF9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24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0A0E191-844D-4E6D-8E24-7E9B50E5A62B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Sub d,a,b ;  add d,a,a;  sub d,a,c   -- no temp variable needed</a:t>
            </a:r>
          </a:p>
        </p:txBody>
      </p:sp>
    </p:spTree>
    <p:extLst>
      <p:ext uri="{BB962C8B-B14F-4D97-AF65-F5344CB8AC3E}">
        <p14:creationId xmlns:p14="http://schemas.microsoft.com/office/powerpoint/2010/main" val="4172732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650A756-B370-4901-AAC1-ED3A557AB2E9}" type="slidenum">
              <a:rPr lang="en-US" sz="1200"/>
              <a:pPr/>
              <a:t>16</a:t>
            </a:fld>
            <a:endParaRPr 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2161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3332CA5-1153-4529-8503-A4B935D5DE74}" type="slidenum">
              <a:rPr lang="en-US" sz="1200"/>
              <a:pPr/>
              <a:t>19</a:t>
            </a:fld>
            <a:endParaRPr 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2137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C9B7456-2EE2-4207-BFAA-10942DE827F4}" type="slidenum">
              <a:rPr lang="en-US" sz="1200"/>
              <a:pPr/>
              <a:t>20</a:t>
            </a:fld>
            <a:endParaRPr lang="en-US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7363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F67129E-FEA8-4EFA-8C75-7F2D29DE9B9E}" type="slidenum">
              <a:rPr lang="en-US" sz="1200"/>
              <a:pPr/>
              <a:t>21</a:t>
            </a:fld>
            <a:endParaRPr lang="en-US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How big a number can we have, if there are 32 registers?  (+15, -16)</a:t>
            </a:r>
          </a:p>
        </p:txBody>
      </p:sp>
    </p:spTree>
    <p:extLst>
      <p:ext uri="{BB962C8B-B14F-4D97-AF65-F5344CB8AC3E}">
        <p14:creationId xmlns:p14="http://schemas.microsoft.com/office/powerpoint/2010/main" val="3867790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013B265-E8D1-48A8-A590-0239F3863079}" type="slidenum">
              <a:rPr lang="en-US" sz="1200"/>
              <a:pPr/>
              <a:t>22</a:t>
            </a:fld>
            <a:endParaRPr lang="en-US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9198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9C360D9-A687-43B6-8165-2F1C549ED9F6}" type="slidenum">
              <a:rPr lang="en-US" sz="1200"/>
              <a:pPr/>
              <a:t>23</a:t>
            </a:fld>
            <a:endParaRPr 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27228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F08ADBE-3550-4110-936A-2D501B7591DD}" type="slidenum">
              <a:rPr lang="en-US" sz="1200"/>
              <a:pPr/>
              <a:t>24</a:t>
            </a:fld>
            <a:endParaRPr 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1717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6E3D2FA-7124-4F12-8CA0-20931AB5B378}" type="slidenum">
              <a:rPr lang="en-US" sz="1200"/>
              <a:pPr/>
              <a:t>25</a:t>
            </a:fld>
            <a:endParaRPr 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08066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B82B417-E78E-414F-8D9B-8A8F66D31EE2}" type="slidenum">
              <a:rPr lang="en-US" sz="1200"/>
              <a:pPr/>
              <a:t>26</a:t>
            </a:fld>
            <a:endParaRPr lang="en-US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47430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1075E8E-1E55-4FD2-B622-817A04657599}" type="slidenum">
              <a:rPr lang="en-US" sz="1200"/>
              <a:pPr/>
              <a:t>27</a:t>
            </a:fld>
            <a:endParaRPr lang="en-US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7891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8C1CF61-EEE9-4946-8287-58A4E5BE1BC0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03018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A346891-2488-4CD3-97FE-7EFC22F97CAA}" type="slidenum">
              <a:rPr lang="en-US" sz="1200"/>
              <a:pPr/>
              <a:t>28</a:t>
            </a:fld>
            <a:endParaRPr lang="en-US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Nori is almost always used for not and we have $zero, therefore, no nori is implemented</a:t>
            </a:r>
          </a:p>
        </p:txBody>
      </p:sp>
    </p:spTree>
    <p:extLst>
      <p:ext uri="{BB962C8B-B14F-4D97-AF65-F5344CB8AC3E}">
        <p14:creationId xmlns:p14="http://schemas.microsoft.com/office/powerpoint/2010/main" val="19273591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A0372FF-BC4C-4B1C-BC32-6D3AAC51FBE8}" type="slidenum">
              <a:rPr lang="en-US" sz="1200"/>
              <a:pPr/>
              <a:t>29</a:t>
            </a:fld>
            <a:endParaRPr lang="en-US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2605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1B17183-61BD-49F9-96BF-CBB0A0308757}" type="slidenum">
              <a:rPr lang="en-US" sz="1200"/>
              <a:pPr/>
              <a:t>30</a:t>
            </a:fld>
            <a:endParaRPr lang="en-US" sz="12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69986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A896BA9-E924-4B0F-9A61-0E9DDE48F2A4}" type="slidenum">
              <a:rPr lang="en-US" sz="1200"/>
              <a:pPr/>
              <a:t>31</a:t>
            </a:fld>
            <a:endParaRPr lang="en-US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26226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E33D5B3-585C-4E01-A48E-51116785C793}" type="slidenum">
              <a:rPr lang="en-US" sz="1200"/>
              <a:pPr/>
              <a:t>34</a:t>
            </a:fld>
            <a:endParaRPr 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How to branch if s1&gt;s2 or s1&lt;=s2?    (reverse order of args to slt)</a:t>
            </a:r>
          </a:p>
          <a:p>
            <a:pPr eaLnBrk="1" hangingPunct="1"/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Note pseudoInstructions:  blt ,bgt, ble ,bge -&gt; each maps to a pair of real instructions, e.g. blt $s0, $s1, LABEL = slt $t0, $s0, $s1 ;  bne $t0, $zero, LABEL</a:t>
            </a:r>
          </a:p>
        </p:txBody>
      </p:sp>
    </p:spTree>
    <p:extLst>
      <p:ext uri="{BB962C8B-B14F-4D97-AF65-F5344CB8AC3E}">
        <p14:creationId xmlns:p14="http://schemas.microsoft.com/office/powerpoint/2010/main" val="28536558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A611241-6F37-4B4D-A8BC-DEB938D0DD29}" type="slidenum">
              <a:rPr lang="en-US" sz="1200"/>
              <a:pPr/>
              <a:t>35</a:t>
            </a:fld>
            <a:endParaRPr lang="en-US" sz="12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28295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2E8C581-DE11-4807-BA9C-79CF6B393668}" type="slidenum">
              <a:rPr lang="en-US" sz="1200"/>
              <a:pPr/>
              <a:t>36</a:t>
            </a:fld>
            <a:endParaRPr 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23669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7D45344-F774-405E-9A94-9E3AB35BC9AA}" type="slidenum">
              <a:rPr lang="en-US" sz="1200"/>
              <a:pPr/>
              <a:t>37</a:t>
            </a:fld>
            <a:endParaRPr 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94557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BDC0823-A823-41E7-A822-D70989ED66F1}" type="slidenum">
              <a:rPr lang="en-US" sz="1200"/>
              <a:pPr/>
              <a:t>38</a:t>
            </a:fld>
            <a:endParaRPr lang="en-US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8433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8B6314E-F3F1-4116-9FB8-72FFE6849513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2452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049C208-57B1-44F4-B465-4A2B664FDECA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6650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EBFC953-3B0E-4B8A-9E81-CFAEF99EC2F9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0382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5DA1730-1D00-4A35-971A-2A62D415DBD2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1203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B014A9D-FC33-4E3B-8122-04446AD0E0B4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3343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E5B231A-A29F-48E5-A9CD-CFC8BDB040C3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1328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B3C31BC-D6E1-431A-BBFC-8A60A317CF31}" type="slidenum">
              <a:rPr lang="en-US" sz="1200"/>
              <a:pPr/>
              <a:t>15</a:t>
            </a:fld>
            <a:endParaRPr 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9391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2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09600"/>
            <a:ext cx="6686549" cy="311704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3505200"/>
            <a:ext cx="565241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6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6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711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438401"/>
            <a:ext cx="6686550" cy="2724845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66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6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6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9303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27407"/>
            <a:ext cx="6686549" cy="2880020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32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73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627406"/>
            <a:ext cx="16557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627406"/>
            <a:ext cx="485775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8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2133600"/>
            <a:ext cx="668655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058750"/>
            <a:ext cx="6686549" cy="14688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530129"/>
            <a:ext cx="6686549" cy="8604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2133600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2126222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972703"/>
            <a:ext cx="2994549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2548966"/>
            <a:ext cx="3257170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969475"/>
            <a:ext cx="2999251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2545738"/>
            <a:ext cx="3254006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9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52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46088"/>
            <a:ext cx="2628899" cy="976312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446089"/>
            <a:ext cx="38862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598613"/>
            <a:ext cx="2628899" cy="4262436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800600"/>
            <a:ext cx="6686550" cy="566738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634965"/>
            <a:ext cx="668655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367338"/>
            <a:ext cx="6686550" cy="493712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65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138637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786"/>
            <a:ext cx="1767506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2133600"/>
            <a:ext cx="668655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entury Gothic" panose="020B050202020202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10/10/2013</a:t>
            </a:fld>
            <a:endParaRPr lang="en-US">
              <a:solidFill>
                <a:prstClr val="black">
                  <a:tint val="75000"/>
                </a:prstClr>
              </a:solidFill>
              <a:latin typeface="Century Gothic" panose="020B050202020202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entury Gothic" panose="020B0502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787783"/>
            <a:ext cx="584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E5AE0B7-3180-4E2C-9003-D1AF125EEF3E}" type="slidenum">
              <a:rPr lang="en-US" smtClean="0">
                <a:latin typeface="Century Gothic" panose="020B050202020202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65047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CDA 3103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Recitation 6 – MIPS: Basic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9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Try it!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1800" dirty="0" smtClean="0"/>
              <a:t>Assume:  a in $s0, b in $s1 c in $s2</a:t>
            </a:r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1800" dirty="0" smtClean="0"/>
              <a:t>a = (a + b) – (c + c)</a:t>
            </a:r>
          </a:p>
          <a:p>
            <a:pPr eaLnBrk="1" hangingPunct="1"/>
            <a:r>
              <a:rPr lang="en-US" sz="1800" dirty="0" smtClean="0"/>
              <a:t>Use only add and sub instructions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Try it!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1800" dirty="0" smtClean="0"/>
              <a:t>Assume:  a in $s0, b in $s1 c in $s2</a:t>
            </a:r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1800" dirty="0" smtClean="0"/>
              <a:t>a = (a + b) – (c + c)</a:t>
            </a:r>
          </a:p>
          <a:p>
            <a:pPr eaLnBrk="1" hangingPunct="1"/>
            <a:r>
              <a:rPr lang="en-US" sz="1800" dirty="0" smtClean="0"/>
              <a:t>Use only add and sub instructions</a:t>
            </a:r>
          </a:p>
          <a:p>
            <a:pPr eaLnBrk="1" hangingPunct="1"/>
            <a:endParaRPr lang="en-US" sz="1800" dirty="0"/>
          </a:p>
          <a:p>
            <a:pPr eaLnBrk="1" hangingPunct="1"/>
            <a:r>
              <a:rPr lang="en-US" sz="1800" dirty="0" smtClean="0"/>
              <a:t>add $t0, $s0, $s1</a:t>
            </a:r>
          </a:p>
          <a:p>
            <a:pPr eaLnBrk="1" hangingPunct="1"/>
            <a:r>
              <a:rPr lang="en-US" sz="1800" dirty="0" smtClean="0"/>
              <a:t>add $t1, $s2, $s2</a:t>
            </a:r>
          </a:p>
          <a:p>
            <a:pPr eaLnBrk="1" hangingPunct="1"/>
            <a:r>
              <a:rPr lang="en-US" sz="1800" dirty="0" smtClean="0"/>
              <a:t>sub $s0, $t0, $t1</a:t>
            </a:r>
          </a:p>
        </p:txBody>
      </p:sp>
    </p:spTree>
    <p:extLst>
      <p:ext uri="{BB962C8B-B14F-4D97-AF65-F5344CB8AC3E}">
        <p14:creationId xmlns:p14="http://schemas.microsoft.com/office/powerpoint/2010/main" val="3954493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Moving Data Between Memory and Registers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1800" dirty="0" smtClean="0"/>
              <a:t>Data (variables) stored in memory</a:t>
            </a:r>
          </a:p>
          <a:p>
            <a:pPr eaLnBrk="1" hangingPunct="1"/>
            <a:r>
              <a:rPr lang="en-US" sz="1800" dirty="0" smtClean="0"/>
              <a:t>Move to/from registers for computation</a:t>
            </a:r>
          </a:p>
          <a:p>
            <a:pPr lvl="1" eaLnBrk="1" hangingPunct="1"/>
            <a:r>
              <a:rPr lang="en-US" sz="1600" dirty="0" smtClean="0"/>
              <a:t>“Load / Store word” (</a:t>
            </a:r>
            <a:r>
              <a:rPr lang="en-US" sz="1600" dirty="0" err="1" smtClean="0"/>
              <a:t>lw</a:t>
            </a:r>
            <a:r>
              <a:rPr lang="en-US" sz="1600" dirty="0" smtClean="0"/>
              <a:t>, </a:t>
            </a:r>
            <a:r>
              <a:rPr lang="en-US" sz="1600" dirty="0" err="1" smtClean="0"/>
              <a:t>sw</a:t>
            </a:r>
            <a:r>
              <a:rPr lang="en-US" sz="1600" dirty="0" smtClean="0"/>
              <a:t>) instructions</a:t>
            </a:r>
          </a:p>
          <a:p>
            <a:pPr lvl="1" eaLnBrk="1" hangingPunct="1"/>
            <a:r>
              <a:rPr lang="en-US" sz="1600" dirty="0" smtClean="0"/>
              <a:t>Three operands:</a:t>
            </a:r>
          </a:p>
          <a:p>
            <a:pPr lvl="2" eaLnBrk="1" hangingPunct="1"/>
            <a:r>
              <a:rPr lang="en-US" sz="1400" dirty="0" smtClean="0"/>
              <a:t>Destination register</a:t>
            </a:r>
          </a:p>
          <a:p>
            <a:pPr lvl="2" eaLnBrk="1" hangingPunct="1"/>
            <a:r>
              <a:rPr lang="en-US" sz="1400" dirty="0" smtClean="0"/>
              <a:t>Offset (fixed value)</a:t>
            </a:r>
          </a:p>
          <a:p>
            <a:pPr lvl="2" eaLnBrk="1" hangingPunct="1"/>
            <a:r>
              <a:rPr lang="en-US" sz="1400" dirty="0" smtClean="0"/>
              <a:t>Register (base address)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Offset and Register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1800" dirty="0" smtClean="0"/>
              <a:t>Offset is a fixed value, measured in bytes</a:t>
            </a:r>
          </a:p>
          <a:p>
            <a:pPr eaLnBrk="1" hangingPunct="1"/>
            <a:r>
              <a:rPr lang="en-US" sz="1800" dirty="0" smtClean="0"/>
              <a:t>Register’s value added to offset to compute the final address</a:t>
            </a:r>
          </a:p>
          <a:p>
            <a:pPr eaLnBrk="1" hangingPunct="1"/>
            <a:r>
              <a:rPr lang="en-US" sz="1800" dirty="0" smtClean="0"/>
              <a:t>Why?</a:t>
            </a:r>
          </a:p>
          <a:p>
            <a:pPr lvl="1" eaLnBrk="1" hangingPunct="1"/>
            <a:r>
              <a:rPr lang="en-US" sz="1800" dirty="0" smtClean="0"/>
              <a:t>Register has more bits than offset</a:t>
            </a:r>
          </a:p>
          <a:p>
            <a:pPr lvl="1" eaLnBrk="1" hangingPunct="1"/>
            <a:r>
              <a:rPr lang="en-US" sz="1800" dirty="0" smtClean="0"/>
              <a:t>Register contents can change during execution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Realistic uses of base &amp; register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1800" dirty="0" smtClean="0"/>
              <a:t>A[j</a:t>
            </a:r>
            <a:r>
              <a:rPr lang="en-US" sz="1800" dirty="0" smtClean="0"/>
              <a:t>] , where A is an array of integers (4 bytes each)       </a:t>
            </a:r>
            <a:endParaRPr lang="en-US" sz="1800" dirty="0" smtClean="0"/>
          </a:p>
          <a:p>
            <a:pPr eaLnBrk="1" hangingPunct="1"/>
            <a:r>
              <a:rPr lang="en-US" sz="1800" dirty="0" err="1" smtClean="0"/>
              <a:t>lw</a:t>
            </a:r>
            <a:r>
              <a:rPr lang="en-US" sz="1800" dirty="0" smtClean="0"/>
              <a:t> $t0, j*4( $s0 )</a:t>
            </a:r>
          </a:p>
          <a:p>
            <a:pPr lvl="1" eaLnBrk="1" hangingPunct="1"/>
            <a:r>
              <a:rPr lang="en-US" sz="1800" dirty="0" smtClean="0"/>
              <a:t>offset = j*4</a:t>
            </a:r>
          </a:p>
          <a:p>
            <a:pPr lvl="1" eaLnBrk="1" hangingPunct="1"/>
            <a:r>
              <a:rPr lang="en-US" sz="1800" dirty="0" smtClean="0"/>
              <a:t>Base register $s0 contains address of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1800" dirty="0" smtClean="0"/>
              <a:t>Given array A (address in $s0)</a:t>
            </a:r>
          </a:p>
          <a:p>
            <a:pPr eaLnBrk="1" hangingPunct="1"/>
            <a:r>
              <a:rPr lang="en-US" sz="1800" dirty="0" smtClean="0"/>
              <a:t>Goal:  load A[1] into $t0</a:t>
            </a:r>
          </a:p>
          <a:p>
            <a:pPr eaLnBrk="1" hangingPunct="1"/>
            <a:r>
              <a:rPr lang="en-US" sz="1800" dirty="0" smtClean="0"/>
              <a:t>Instruction</a:t>
            </a:r>
          </a:p>
          <a:p>
            <a:pPr lvl="1" eaLnBrk="1" hangingPunct="1"/>
            <a:r>
              <a:rPr lang="en-US" sz="1800" dirty="0" err="1" smtClean="0"/>
              <a:t>Lw</a:t>
            </a:r>
            <a:r>
              <a:rPr lang="en-US" sz="1800" dirty="0" smtClean="0"/>
              <a:t> $t0, 4 ($s0)  # note 1 word = 4 bytes</a:t>
            </a:r>
          </a:p>
          <a:p>
            <a:pPr eaLnBrk="1" hangingPunct="1"/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example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Addresses of A, B, C are in $s0+A, $s0+B, $s0+C  ($s0 is beginning of “variable block”)</a:t>
            </a:r>
          </a:p>
          <a:p>
            <a:pPr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Compile:  C = A+B</a:t>
            </a:r>
          </a:p>
          <a:p>
            <a:pPr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	</a:t>
            </a:r>
            <a:r>
              <a:rPr lang="en-US" sz="1800" dirty="0" err="1"/>
              <a:t>l</a:t>
            </a:r>
            <a:r>
              <a:rPr lang="en-US" sz="1800" dirty="0" err="1" smtClean="0"/>
              <a:t>w</a:t>
            </a:r>
            <a:r>
              <a:rPr lang="en-US" sz="1800" dirty="0" smtClean="0"/>
              <a:t> $t0, A($s0)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lw</a:t>
            </a:r>
            <a:r>
              <a:rPr lang="en-US" sz="1800" dirty="0" smtClean="0"/>
              <a:t> $t1, B($s0)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	add $t0, $t0, $t1		#assume ok to reuse $t0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sw</a:t>
            </a:r>
            <a:r>
              <a:rPr lang="en-US" sz="1800" dirty="0" smtClean="0"/>
              <a:t> $t0, C($s0)		#store value at C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Try it!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1800" dirty="0" smtClean="0"/>
              <a:t>Assume base of a is $s0, base of b is $s1, c is $s2</a:t>
            </a:r>
          </a:p>
          <a:p>
            <a:pPr eaLnBrk="1" hangingPunct="1"/>
            <a:endParaRPr lang="en-US" sz="1800" dirty="0"/>
          </a:p>
          <a:p>
            <a:pPr eaLnBrk="1" hangingPunct="1"/>
            <a:r>
              <a:rPr lang="en-US" sz="1800" dirty="0" smtClean="0"/>
              <a:t>c = a[1]+b[1]</a:t>
            </a:r>
          </a:p>
          <a:p>
            <a:pPr lvl="1" eaLnBrk="1" hangingPunct="1"/>
            <a:endParaRPr lang="en-US" sz="18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Try it!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1800" dirty="0" smtClean="0"/>
              <a:t>Assume base of a is $s0, base of b is $s1, c is $s2</a:t>
            </a:r>
          </a:p>
          <a:p>
            <a:pPr eaLnBrk="1" hangingPunct="1"/>
            <a:endParaRPr lang="en-US" sz="1800" dirty="0"/>
          </a:p>
          <a:p>
            <a:pPr eaLnBrk="1" hangingPunct="1"/>
            <a:r>
              <a:rPr lang="en-US" sz="1800" dirty="0" smtClean="0"/>
              <a:t>c = a[1]+b[1]</a:t>
            </a:r>
          </a:p>
          <a:p>
            <a:pPr eaLnBrk="1" hangingPunct="1"/>
            <a:endParaRPr lang="en-US" sz="1800" dirty="0"/>
          </a:p>
          <a:p>
            <a:pPr eaLnBrk="1" hangingPunct="1"/>
            <a:r>
              <a:rPr lang="en-US" sz="1800" dirty="0" err="1" smtClean="0"/>
              <a:t>lw</a:t>
            </a:r>
            <a:r>
              <a:rPr lang="en-US" sz="1800" dirty="0" smtClean="0"/>
              <a:t> $t0, 4($s0)</a:t>
            </a:r>
          </a:p>
          <a:p>
            <a:pPr eaLnBrk="1" hangingPunct="1"/>
            <a:r>
              <a:rPr lang="en-US" sz="1800" dirty="0" err="1" smtClean="0"/>
              <a:t>lw</a:t>
            </a:r>
            <a:r>
              <a:rPr lang="en-US" sz="1800" dirty="0" smtClean="0"/>
              <a:t> $t1, 4($s1)</a:t>
            </a:r>
          </a:p>
          <a:p>
            <a:pPr eaLnBrk="1" hangingPunct="1"/>
            <a:r>
              <a:rPr lang="en-US" sz="1800" dirty="0" smtClean="0"/>
              <a:t>add $s2, $t0, $t1</a:t>
            </a:r>
          </a:p>
          <a:p>
            <a:pPr eaLnBrk="1" hangingPunct="1"/>
            <a:endParaRPr lang="en-US" sz="1800" dirty="0" smtClean="0"/>
          </a:p>
          <a:p>
            <a:pPr lvl="1" eaLnBrk="1" hangingPunct="1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579306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Adding a constant…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1600" dirty="0" smtClean="0"/>
              <a:t>To add a constant to a variable:</a:t>
            </a:r>
          </a:p>
          <a:p>
            <a:pPr lvl="1" eaLnBrk="1" hangingPunct="1"/>
            <a:r>
              <a:rPr lang="en-US" sz="1600" dirty="0" smtClean="0"/>
              <a:t>A = A+4</a:t>
            </a:r>
          </a:p>
          <a:p>
            <a:pPr lvl="1" eaLnBrk="1" hangingPunct="1"/>
            <a:endParaRPr lang="en-US" sz="1600" dirty="0" smtClean="0"/>
          </a:p>
          <a:p>
            <a:pPr lvl="1" eaLnBrk="1" hangingPunct="1"/>
            <a:r>
              <a:rPr lang="en-US" sz="1600" dirty="0" err="1" smtClean="0"/>
              <a:t>Lw</a:t>
            </a:r>
            <a:r>
              <a:rPr lang="en-US" sz="1600" dirty="0" smtClean="0"/>
              <a:t> $t0, 0($s0)  # assume $s0 contains address of A</a:t>
            </a:r>
          </a:p>
          <a:p>
            <a:pPr lvl="1" eaLnBrk="1" hangingPunct="1"/>
            <a:r>
              <a:rPr lang="en-US" sz="1600" dirty="0" err="1" smtClean="0"/>
              <a:t>Lw</a:t>
            </a:r>
            <a:r>
              <a:rPr lang="en-US" sz="1600" dirty="0" smtClean="0"/>
              <a:t> $t1, 0($s1)  # assume $s1 contains address of a 4 in memory</a:t>
            </a:r>
          </a:p>
          <a:p>
            <a:pPr lvl="1" eaLnBrk="1" hangingPunct="1"/>
            <a:r>
              <a:rPr lang="en-US" sz="1600" dirty="0" smtClean="0"/>
              <a:t>Add $t0, $t0, $t1</a:t>
            </a:r>
          </a:p>
          <a:p>
            <a:pPr lvl="1" eaLnBrk="1" hangingPunct="1"/>
            <a:r>
              <a:rPr lang="en-US" sz="1600" dirty="0" err="1" smtClean="0"/>
              <a:t>Sw</a:t>
            </a:r>
            <a:r>
              <a:rPr lang="en-US" sz="1600" dirty="0" smtClean="0"/>
              <a:t> $t0, 0($s0)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MIPS Architecture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1800" dirty="0" smtClean="0"/>
              <a:t>MIPS (originally an acronym for Microprocessor without Interlocked Pipeline Stages) is a reduced instruction set computer (RISC) instruction set architecture (ISA</a:t>
            </a:r>
            <a:r>
              <a:rPr lang="en-US" sz="1800" dirty="0" smtClean="0"/>
              <a:t>)</a:t>
            </a:r>
          </a:p>
          <a:p>
            <a:r>
              <a:rPr lang="en-US" sz="1800" dirty="0"/>
              <a:t>Reduced instruction set computing, or RISC is a CPU design strategy based on the insight that simplified (as opposed to complex) instructions can provide higher performance if this simplicity enables much faster execution of each instruction</a:t>
            </a:r>
          </a:p>
          <a:p>
            <a:pPr eaLnBrk="1" hangingPunct="1"/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Disadvantages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1800" dirty="0" smtClean="0"/>
              <a:t>All constants must be pre-stored in memory</a:t>
            </a:r>
          </a:p>
          <a:p>
            <a:pPr eaLnBrk="1" hangingPunct="1"/>
            <a:r>
              <a:rPr lang="en-US" sz="1800" dirty="0" smtClean="0"/>
              <a:t>Extra register used for each constant</a:t>
            </a:r>
          </a:p>
          <a:p>
            <a:pPr eaLnBrk="1" hangingPunct="1"/>
            <a:r>
              <a:rPr lang="en-US" sz="1800" dirty="0" smtClean="0"/>
              <a:t>Additional loads slow down the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Immediate Values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1800" dirty="0" smtClean="0"/>
              <a:t>Use an “operand” slot for a small number rather than a register</a:t>
            </a:r>
          </a:p>
          <a:p>
            <a:pPr eaLnBrk="1" hangingPunct="1"/>
            <a:r>
              <a:rPr lang="en-US" sz="1800" dirty="0" smtClean="0"/>
              <a:t>The non-register operand is called “immediate”</a:t>
            </a:r>
          </a:p>
          <a:p>
            <a:pPr eaLnBrk="1" hangingPunct="1"/>
            <a:r>
              <a:rPr lang="en-US" sz="1800" dirty="0" smtClean="0"/>
              <a:t>Operations:  Add immediate (</a:t>
            </a:r>
            <a:r>
              <a:rPr lang="en-US" sz="1800" dirty="0" err="1" smtClean="0"/>
              <a:t>addi</a:t>
            </a:r>
            <a:r>
              <a:rPr lang="en-US" sz="1800" dirty="0" smtClean="0"/>
              <a:t>)</a:t>
            </a:r>
          </a:p>
          <a:p>
            <a:pPr eaLnBrk="1" hangingPunct="1"/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Immediate Values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1800" dirty="0" smtClean="0"/>
              <a:t>To add a constant to a variable:</a:t>
            </a:r>
          </a:p>
          <a:p>
            <a:pPr lvl="1" eaLnBrk="1" hangingPunct="1"/>
            <a:r>
              <a:rPr lang="en-US" sz="1800" dirty="0" smtClean="0"/>
              <a:t>A = A+4</a:t>
            </a:r>
          </a:p>
          <a:p>
            <a:pPr lvl="1" eaLnBrk="1" hangingPunct="1"/>
            <a:endParaRPr lang="en-US" sz="1800" dirty="0" smtClean="0"/>
          </a:p>
          <a:p>
            <a:pPr lvl="1" eaLnBrk="1" hangingPunct="1"/>
            <a:r>
              <a:rPr lang="en-US" sz="1800" dirty="0" err="1"/>
              <a:t>l</a:t>
            </a:r>
            <a:r>
              <a:rPr lang="en-US" sz="1800" dirty="0" err="1" smtClean="0"/>
              <a:t>w</a:t>
            </a:r>
            <a:r>
              <a:rPr lang="en-US" sz="1800" dirty="0" smtClean="0"/>
              <a:t> $t0, 0($s0)  # assume $s0 contains A</a:t>
            </a:r>
          </a:p>
          <a:p>
            <a:pPr lvl="1" eaLnBrk="1" hangingPunct="1"/>
            <a:r>
              <a:rPr lang="en-US" sz="1800" dirty="0" err="1" smtClean="0"/>
              <a:t>addi</a:t>
            </a:r>
            <a:r>
              <a:rPr lang="en-US" sz="1800" dirty="0" smtClean="0"/>
              <a:t> $t0, $t0, 4</a:t>
            </a:r>
          </a:p>
          <a:p>
            <a:pPr lvl="1" eaLnBrk="1" hangingPunct="1"/>
            <a:r>
              <a:rPr lang="en-US" sz="1800" dirty="0" err="1"/>
              <a:t>s</a:t>
            </a:r>
            <a:r>
              <a:rPr lang="en-US" sz="1800" dirty="0" err="1" smtClean="0"/>
              <a:t>w</a:t>
            </a:r>
            <a:r>
              <a:rPr lang="en-US" sz="1800" dirty="0" smtClean="0"/>
              <a:t> $t0, 0($s0)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MIPS machine language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1800" dirty="0" smtClean="0"/>
              <a:t>Portions of the instruction are represented by binary numbers</a:t>
            </a:r>
          </a:p>
          <a:p>
            <a:pPr lvl="1" eaLnBrk="1" hangingPunct="1"/>
            <a:r>
              <a:rPr lang="en-US" sz="1800" dirty="0" smtClean="0"/>
              <a:t>Operation code (</a:t>
            </a:r>
            <a:r>
              <a:rPr lang="en-US" sz="1800" dirty="0" err="1" smtClean="0"/>
              <a:t>opcode</a:t>
            </a:r>
            <a:r>
              <a:rPr lang="en-US" sz="1800" dirty="0" smtClean="0"/>
              <a:t>) = 12 bits</a:t>
            </a:r>
          </a:p>
          <a:p>
            <a:pPr lvl="2" eaLnBrk="1" hangingPunct="1"/>
            <a:r>
              <a:rPr lang="en-US" sz="1400" dirty="0" smtClean="0"/>
              <a:t>6 at beginning (op); 6 at end (</a:t>
            </a:r>
            <a:r>
              <a:rPr lang="en-US" sz="1400" dirty="0" err="1" smtClean="0"/>
              <a:t>funct</a:t>
            </a:r>
            <a:r>
              <a:rPr lang="en-US" sz="1400" dirty="0" smtClean="0"/>
              <a:t>)</a:t>
            </a:r>
          </a:p>
          <a:p>
            <a:pPr lvl="1" eaLnBrk="1" hangingPunct="1"/>
            <a:r>
              <a:rPr lang="en-US" sz="1800" dirty="0" smtClean="0"/>
              <a:t>Registers (32 possible) = 5 bits each</a:t>
            </a:r>
          </a:p>
          <a:p>
            <a:pPr lvl="2" eaLnBrk="1" hangingPunct="1"/>
            <a:r>
              <a:rPr lang="en-US" sz="1400" dirty="0" smtClean="0"/>
              <a:t>$s0 = 16 … $s7 = 23, $t0 = 8 … $t7 = 15</a:t>
            </a:r>
          </a:p>
          <a:p>
            <a:pPr lvl="1" eaLnBrk="1" hangingPunct="1"/>
            <a:r>
              <a:rPr lang="en-US" sz="1800" dirty="0" smtClean="0"/>
              <a:t>Not yet used field = 5 bits</a:t>
            </a:r>
          </a:p>
          <a:p>
            <a:pPr lvl="2" eaLnBrk="1" hangingPunct="1"/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 $t0,$s1,$s2 instruction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09600" indent="-609600" eaLnBrk="1" hangingPunct="1"/>
            <a:r>
              <a:rPr lang="en-US" sz="2800" dirty="0" smtClean="0"/>
              <a:t>000000 10001 10010 01000 00000 100000</a:t>
            </a:r>
          </a:p>
          <a:p>
            <a:pPr marL="990600" lvl="1" indent="-533400" eaLnBrk="1" hangingPunct="1"/>
            <a:r>
              <a:rPr lang="en-US" sz="2400" dirty="0" smtClean="0"/>
              <a:t>000000 (operation = 0)		“op”</a:t>
            </a:r>
          </a:p>
          <a:p>
            <a:pPr marL="990600" lvl="1" indent="-533400" eaLnBrk="1" hangingPunct="1"/>
            <a:r>
              <a:rPr lang="en-US" sz="2400" dirty="0" smtClean="0"/>
              <a:t>10001 (register 17 = $s1)  	“</a:t>
            </a:r>
            <a:r>
              <a:rPr lang="en-US" sz="2400" dirty="0" err="1" smtClean="0"/>
              <a:t>rs</a:t>
            </a:r>
            <a:r>
              <a:rPr lang="en-US" sz="2400" dirty="0" smtClean="0"/>
              <a:t>”  register source 1</a:t>
            </a:r>
          </a:p>
          <a:p>
            <a:pPr marL="990600" lvl="1" indent="-533400" eaLnBrk="1" hangingPunct="1"/>
            <a:r>
              <a:rPr lang="en-US" sz="2400" dirty="0" smtClean="0"/>
              <a:t>10010 (register 18 = $s2)  	“</a:t>
            </a:r>
            <a:r>
              <a:rPr lang="en-US" sz="2400" dirty="0" err="1" smtClean="0"/>
              <a:t>rt</a:t>
            </a:r>
            <a:r>
              <a:rPr lang="en-US" sz="2400" dirty="0" smtClean="0"/>
              <a:t>”   register source 2</a:t>
            </a:r>
          </a:p>
          <a:p>
            <a:pPr marL="990600" lvl="1" indent="-533400" eaLnBrk="1" hangingPunct="1"/>
            <a:r>
              <a:rPr lang="en-US" sz="2400" dirty="0" smtClean="0"/>
              <a:t>01000 (register 8 = $t0)     	“</a:t>
            </a:r>
            <a:r>
              <a:rPr lang="en-US" sz="2400" dirty="0" err="1" smtClean="0"/>
              <a:t>rd</a:t>
            </a:r>
            <a:r>
              <a:rPr lang="en-US" sz="2400" dirty="0" smtClean="0"/>
              <a:t>”  register destination</a:t>
            </a:r>
          </a:p>
          <a:p>
            <a:pPr marL="990600" lvl="1" indent="-533400" eaLnBrk="1" hangingPunct="1"/>
            <a:r>
              <a:rPr lang="en-US" sz="2400" dirty="0" smtClean="0"/>
              <a:t>00000 (unused field)          	“</a:t>
            </a:r>
            <a:r>
              <a:rPr lang="en-US" sz="2400" dirty="0" err="1" smtClean="0"/>
              <a:t>shamt</a:t>
            </a:r>
            <a:r>
              <a:rPr lang="en-US" sz="2400" dirty="0" smtClean="0"/>
              <a:t>” shift amount</a:t>
            </a:r>
          </a:p>
          <a:p>
            <a:pPr marL="990600" lvl="1" indent="-533400" eaLnBrk="1" hangingPunct="1"/>
            <a:r>
              <a:rPr lang="en-US" sz="2400" dirty="0" smtClean="0"/>
              <a:t>100000 (function = 32)       	“</a:t>
            </a:r>
            <a:r>
              <a:rPr lang="en-US" sz="2400" dirty="0" err="1" smtClean="0"/>
              <a:t>funct</a:t>
            </a:r>
            <a:r>
              <a:rPr lang="en-US" sz="2400" dirty="0" smtClean="0"/>
              <a:t>”</a:t>
            </a:r>
          </a:p>
          <a:p>
            <a:pPr marL="990600" lvl="1" indent="-533400" eaLnBrk="1" hangingPunct="1"/>
            <a:endParaRPr lang="en-US" sz="2400" dirty="0" smtClean="0"/>
          </a:p>
          <a:p>
            <a:pPr marL="609600" indent="-609600" eaLnBrk="1" hangingPunct="1"/>
            <a:r>
              <a:rPr lang="en-US" sz="2800" dirty="0" smtClean="0"/>
              <a:t>Hex representation: 02324020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Format for Immediate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1800" dirty="0" smtClean="0"/>
              <a:t>Immediate operations also 32 bits</a:t>
            </a:r>
          </a:p>
          <a:p>
            <a:pPr eaLnBrk="1" hangingPunct="1"/>
            <a:r>
              <a:rPr lang="en-US" sz="1800" dirty="0" smtClean="0"/>
              <a:t>Instead of 3 registers, we have 2 registers + an immediate field</a:t>
            </a:r>
          </a:p>
          <a:p>
            <a:pPr lvl="1" eaLnBrk="1" hangingPunct="1"/>
            <a:r>
              <a:rPr lang="en-US" sz="1800" dirty="0" smtClean="0"/>
              <a:t>If we used only one register’s bits, we could have only 32 immediate values</a:t>
            </a:r>
          </a:p>
          <a:p>
            <a:pPr lvl="1" eaLnBrk="1" hangingPunct="1"/>
            <a:r>
              <a:rPr lang="en-US" sz="1800" dirty="0" smtClean="0"/>
              <a:t>Use all remaining 16 bits (</a:t>
            </a:r>
            <a:r>
              <a:rPr lang="en-US" sz="1800" dirty="0" err="1" smtClean="0"/>
              <a:t>rd</a:t>
            </a:r>
            <a:r>
              <a:rPr lang="en-US" sz="1800" dirty="0" smtClean="0"/>
              <a:t>, </a:t>
            </a:r>
            <a:r>
              <a:rPr lang="en-US" sz="1800" dirty="0" err="1" smtClean="0"/>
              <a:t>shamt</a:t>
            </a:r>
            <a:r>
              <a:rPr lang="en-US" sz="1800" dirty="0" smtClean="0"/>
              <a:t>, </a:t>
            </a:r>
            <a:r>
              <a:rPr lang="en-US" sz="1800" dirty="0" err="1" smtClean="0"/>
              <a:t>func</a:t>
            </a:r>
            <a:r>
              <a:rPr lang="en-US" sz="1800" dirty="0" smtClean="0"/>
              <a:t>) for immediate value</a:t>
            </a:r>
          </a:p>
          <a:p>
            <a:pPr lvl="2" eaLnBrk="1" hangingPunct="1"/>
            <a:r>
              <a:rPr lang="en-US" sz="1400" dirty="0" smtClean="0"/>
              <a:t>How many values can we have now?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Summary of Instruction Formats (so far)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R-type (register)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Op(6), </a:t>
            </a:r>
            <a:r>
              <a:rPr lang="en-US" sz="1600" dirty="0" err="1" smtClean="0"/>
              <a:t>rs</a:t>
            </a:r>
            <a:r>
              <a:rPr lang="en-US" sz="1600" dirty="0" smtClean="0"/>
              <a:t>(5), </a:t>
            </a:r>
            <a:r>
              <a:rPr lang="en-US" sz="1600" dirty="0" err="1" smtClean="0"/>
              <a:t>rt</a:t>
            </a:r>
            <a:r>
              <a:rPr lang="en-US" sz="1600" dirty="0" smtClean="0"/>
              <a:t>(5), </a:t>
            </a:r>
            <a:r>
              <a:rPr lang="en-US" sz="1600" dirty="0" err="1" smtClean="0"/>
              <a:t>rd</a:t>
            </a:r>
            <a:r>
              <a:rPr lang="en-US" sz="1600" dirty="0" smtClean="0"/>
              <a:t>(5), </a:t>
            </a:r>
            <a:r>
              <a:rPr lang="en-US" sz="1600" dirty="0" err="1" smtClean="0"/>
              <a:t>shamt</a:t>
            </a:r>
            <a:r>
              <a:rPr lang="en-US" sz="1600" dirty="0" smtClean="0"/>
              <a:t>(5), </a:t>
            </a:r>
            <a:r>
              <a:rPr lang="en-US" sz="1600" dirty="0" err="1" smtClean="0"/>
              <a:t>funct</a:t>
            </a:r>
            <a:r>
              <a:rPr lang="en-US" sz="1600" dirty="0" smtClean="0"/>
              <a:t>(6)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I-type (immediate)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Op(6), </a:t>
            </a:r>
            <a:r>
              <a:rPr lang="en-US" sz="1600" dirty="0" err="1" smtClean="0"/>
              <a:t>rs</a:t>
            </a:r>
            <a:r>
              <a:rPr lang="en-US" sz="1600" dirty="0" smtClean="0"/>
              <a:t>(5), </a:t>
            </a:r>
            <a:r>
              <a:rPr lang="en-US" sz="1600" dirty="0" err="1" smtClean="0"/>
              <a:t>rt</a:t>
            </a:r>
            <a:r>
              <a:rPr lang="en-US" sz="1600" dirty="0" smtClean="0"/>
              <a:t>(5), constant or address (16)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Used for immediate instructions and also load/store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Register </a:t>
            </a:r>
            <a:r>
              <a:rPr lang="en-US" sz="1600" dirty="0" err="1" smtClean="0"/>
              <a:t>rt</a:t>
            </a:r>
            <a:r>
              <a:rPr lang="en-US" sz="1600" dirty="0" smtClean="0"/>
              <a:t> is source for </a:t>
            </a:r>
            <a:r>
              <a:rPr lang="en-US" sz="1600" dirty="0" err="1" smtClean="0"/>
              <a:t>sw</a:t>
            </a:r>
            <a:r>
              <a:rPr lang="en-US" sz="1600" dirty="0" smtClean="0"/>
              <a:t>, </a:t>
            </a:r>
            <a:r>
              <a:rPr lang="en-US" sz="1600" dirty="0" err="1" smtClean="0"/>
              <a:t>dest</a:t>
            </a:r>
            <a:r>
              <a:rPr lang="en-US" sz="1600" dirty="0" smtClean="0"/>
              <a:t> for </a:t>
            </a:r>
            <a:r>
              <a:rPr lang="en-US" sz="1600" dirty="0" err="1" smtClean="0"/>
              <a:t>lw</a:t>
            </a:r>
            <a:r>
              <a:rPr lang="en-US" sz="1600" dirty="0" smtClean="0"/>
              <a:t>, </a:t>
            </a:r>
            <a:r>
              <a:rPr lang="en-US" sz="1600" dirty="0" err="1" smtClean="0"/>
              <a:t>addi</a:t>
            </a:r>
            <a:r>
              <a:rPr lang="en-US" sz="1600" dirty="0" smtClean="0"/>
              <a:t>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Logical Operations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Shift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Shifts bits to left or right, filling in with 0’s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err="1" smtClean="0"/>
              <a:t>sll</a:t>
            </a:r>
            <a:r>
              <a:rPr lang="en-US" sz="1800" dirty="0" smtClean="0"/>
              <a:t> (shift left logical)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err="1" smtClean="0"/>
              <a:t>srl</a:t>
            </a:r>
            <a:r>
              <a:rPr lang="en-US" sz="1800" dirty="0" smtClean="0"/>
              <a:t> (shift right logical)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Bitwise logical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And, </a:t>
            </a:r>
            <a:r>
              <a:rPr lang="en-US" sz="1800" dirty="0" err="1" smtClean="0"/>
              <a:t>andi</a:t>
            </a:r>
            <a:r>
              <a:rPr lang="en-US" sz="1800" dirty="0" smtClean="0"/>
              <a:t>   </a:t>
            </a:r>
            <a:r>
              <a:rPr lang="en-US" sz="1800" dirty="0" err="1" smtClean="0"/>
              <a:t>rd</a:t>
            </a:r>
            <a:r>
              <a:rPr lang="en-US" sz="1800" dirty="0" smtClean="0"/>
              <a:t> = </a:t>
            </a:r>
            <a:r>
              <a:rPr lang="en-US" sz="1800" dirty="0" err="1" smtClean="0"/>
              <a:t>rs</a:t>
            </a:r>
            <a:r>
              <a:rPr lang="en-US" sz="1800" dirty="0" smtClean="0"/>
              <a:t> &amp; </a:t>
            </a:r>
            <a:r>
              <a:rPr lang="en-US" sz="1800" dirty="0" err="1" smtClean="0"/>
              <a:t>rt</a:t>
            </a: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Or, </a:t>
            </a:r>
            <a:r>
              <a:rPr lang="en-US" sz="1800" dirty="0" err="1" smtClean="0"/>
              <a:t>ori</a:t>
            </a:r>
            <a:r>
              <a:rPr lang="en-US" sz="1800" dirty="0" smtClean="0"/>
              <a:t>		</a:t>
            </a:r>
            <a:r>
              <a:rPr lang="en-US" sz="1800" dirty="0" err="1" smtClean="0"/>
              <a:t>rd</a:t>
            </a:r>
            <a:r>
              <a:rPr lang="en-US" sz="1800" dirty="0" smtClean="0"/>
              <a:t> = </a:t>
            </a:r>
            <a:r>
              <a:rPr lang="en-US" sz="1800" dirty="0" err="1" smtClean="0"/>
              <a:t>rs</a:t>
            </a:r>
            <a:r>
              <a:rPr lang="en-US" sz="1800" dirty="0" smtClean="0"/>
              <a:t> | </a:t>
            </a:r>
            <a:r>
              <a:rPr lang="en-US" sz="1800" dirty="0" err="1" smtClean="0"/>
              <a:t>rt</a:t>
            </a: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Nor  		</a:t>
            </a:r>
            <a:r>
              <a:rPr lang="en-US" sz="1800" dirty="0" err="1" smtClean="0"/>
              <a:t>rd</a:t>
            </a:r>
            <a:r>
              <a:rPr lang="en-US" sz="1800" dirty="0" smtClean="0"/>
              <a:t> = ! (</a:t>
            </a:r>
            <a:r>
              <a:rPr lang="en-US" sz="1800" dirty="0" err="1" smtClean="0"/>
              <a:t>rs</a:t>
            </a:r>
            <a:r>
              <a:rPr lang="en-US" sz="1800" dirty="0" smtClean="0"/>
              <a:t> | </a:t>
            </a:r>
            <a:r>
              <a:rPr lang="en-US" sz="1800" dirty="0" err="1" smtClean="0"/>
              <a:t>rt</a:t>
            </a:r>
            <a:r>
              <a:rPr lang="en-US" sz="18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indent="-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800" dirty="0" err="1" smtClean="0"/>
              <a:t>Sll</a:t>
            </a:r>
            <a:r>
              <a:rPr lang="en-US" sz="1800" dirty="0" smtClean="0"/>
              <a:t> $t2, $s0, 4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600" dirty="0" smtClean="0"/>
              <a:t>Shift $s0 left by 4 bits &amp; put result in $t2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600" dirty="0" smtClean="0"/>
              <a:t>Effectively multiplies $s0 by 2^4</a:t>
            </a:r>
          </a:p>
          <a:p>
            <a:pPr indent="-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800" dirty="0" smtClean="0"/>
              <a:t>And $t2, $s0, $s1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600" dirty="0" smtClean="0"/>
              <a:t>$t2 has 1 only when both $s0 and $s1 have 1 in corresponding bit (otherwise 0)</a:t>
            </a:r>
          </a:p>
          <a:p>
            <a:pPr indent="-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800" dirty="0" err="1" smtClean="0"/>
              <a:t>Ori</a:t>
            </a:r>
            <a:r>
              <a:rPr lang="en-US" sz="1800" dirty="0" smtClean="0"/>
              <a:t> $t2, $s0, 15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600" dirty="0" smtClean="0"/>
              <a:t>Copies $s0 into $t2 except sets the last 4 bits to 1 (because of OR with 000….1111)</a:t>
            </a:r>
          </a:p>
          <a:p>
            <a:pPr indent="-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800" dirty="0" smtClean="0"/>
              <a:t>Nor $t2, $t1, $zero  # $zero is a reg. fixed to 0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600" dirty="0" smtClean="0"/>
              <a:t>$t2 gets not $t1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Control Structures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1800" dirty="0" smtClean="0"/>
              <a:t>The only control structures are jumps (also called </a:t>
            </a:r>
            <a:r>
              <a:rPr lang="en-US" sz="1800" i="1" dirty="0" smtClean="0"/>
              <a:t>branches</a:t>
            </a:r>
            <a:r>
              <a:rPr lang="en-US" sz="1800" dirty="0" smtClean="0"/>
              <a:t> in MIPS)</a:t>
            </a:r>
          </a:p>
          <a:p>
            <a:pPr eaLnBrk="1" hangingPunct="1"/>
            <a:r>
              <a:rPr lang="en-US" sz="1800" dirty="0" smtClean="0"/>
              <a:t>Conditional branches:</a:t>
            </a:r>
          </a:p>
          <a:p>
            <a:pPr lvl="1" eaLnBrk="1" hangingPunct="1"/>
            <a:r>
              <a:rPr lang="en-US" sz="1800" dirty="0" err="1" smtClean="0"/>
              <a:t>Beq</a:t>
            </a:r>
            <a:r>
              <a:rPr lang="en-US" sz="1800" dirty="0" smtClean="0"/>
              <a:t> reg1, reg2, </a:t>
            </a:r>
            <a:r>
              <a:rPr lang="en-US" sz="1800" dirty="0" err="1" smtClean="0"/>
              <a:t>addr</a:t>
            </a:r>
            <a:r>
              <a:rPr lang="en-US" sz="1800" dirty="0" smtClean="0"/>
              <a:t> (branch on equal)</a:t>
            </a:r>
          </a:p>
          <a:p>
            <a:pPr lvl="1" eaLnBrk="1" hangingPunct="1"/>
            <a:r>
              <a:rPr lang="en-US" sz="1800" dirty="0" err="1" smtClean="0"/>
              <a:t>Bne</a:t>
            </a:r>
            <a:r>
              <a:rPr lang="en-US" sz="1800" dirty="0" smtClean="0"/>
              <a:t> reg1, reg2, </a:t>
            </a:r>
            <a:r>
              <a:rPr lang="en-US" sz="1800" dirty="0" err="1" smtClean="0"/>
              <a:t>addr</a:t>
            </a:r>
            <a:r>
              <a:rPr lang="en-US" sz="1800" dirty="0" smtClean="0"/>
              <a:t> (branch not equal)</a:t>
            </a:r>
          </a:p>
          <a:p>
            <a:pPr eaLnBrk="1" hangingPunct="1"/>
            <a:r>
              <a:rPr lang="en-US" sz="1800" dirty="0" smtClean="0"/>
              <a:t>Unconditional jump:</a:t>
            </a:r>
          </a:p>
          <a:p>
            <a:pPr lvl="1" eaLnBrk="1" hangingPunct="1"/>
            <a:r>
              <a:rPr lang="en-US" sz="1800" dirty="0" smtClean="0"/>
              <a:t>J </a:t>
            </a:r>
            <a:r>
              <a:rPr lang="en-US" sz="1800" dirty="0" err="1" smtClean="0"/>
              <a:t>addr</a:t>
            </a:r>
            <a:r>
              <a:rPr lang="en-US" sz="1800" dirty="0" smtClean="0"/>
              <a:t>	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9245600" y="57134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/>
              <a:t>An instruction set, or instruction set architecture (ISA), is the part of the computer architecture related to </a:t>
            </a:r>
            <a:r>
              <a:rPr lang="en-US" sz="1800" dirty="0" smtClean="0"/>
              <a:t>programming.</a:t>
            </a:r>
          </a:p>
          <a:p>
            <a:r>
              <a:rPr lang="en-US" sz="1800" dirty="0" smtClean="0"/>
              <a:t>It includes:</a:t>
            </a:r>
          </a:p>
          <a:p>
            <a:pPr lvl="1"/>
            <a:r>
              <a:rPr lang="en-US" sz="1650" dirty="0" smtClean="0"/>
              <a:t>native </a:t>
            </a:r>
            <a:r>
              <a:rPr lang="en-US" sz="1650" dirty="0"/>
              <a:t>data </a:t>
            </a:r>
            <a:r>
              <a:rPr lang="en-US" sz="1650" dirty="0" smtClean="0"/>
              <a:t>types</a:t>
            </a:r>
          </a:p>
          <a:p>
            <a:pPr lvl="1"/>
            <a:r>
              <a:rPr lang="en-US" sz="1650" dirty="0" smtClean="0"/>
              <a:t>instructions</a:t>
            </a:r>
          </a:p>
          <a:p>
            <a:pPr lvl="1"/>
            <a:r>
              <a:rPr lang="en-US" sz="1650" dirty="0" smtClean="0"/>
              <a:t>registers</a:t>
            </a:r>
          </a:p>
          <a:p>
            <a:pPr lvl="1"/>
            <a:r>
              <a:rPr lang="en-US" sz="1650" dirty="0" smtClean="0"/>
              <a:t>addressing modes</a:t>
            </a:r>
          </a:p>
          <a:p>
            <a:pPr lvl="1"/>
            <a:r>
              <a:rPr lang="en-US" sz="1650" dirty="0" smtClean="0"/>
              <a:t>memory architecture</a:t>
            </a:r>
          </a:p>
          <a:p>
            <a:pPr lvl="1"/>
            <a:r>
              <a:rPr lang="en-US" sz="1650" dirty="0" smtClean="0"/>
              <a:t>interrupt </a:t>
            </a:r>
            <a:r>
              <a:rPr lang="en-US" sz="1650" dirty="0"/>
              <a:t>and exception </a:t>
            </a:r>
            <a:r>
              <a:rPr lang="en-US" sz="1650" dirty="0" smtClean="0"/>
              <a:t>handling</a:t>
            </a:r>
          </a:p>
          <a:p>
            <a:pPr lvl="1"/>
            <a:r>
              <a:rPr lang="en-US" sz="1650" dirty="0" smtClean="0"/>
              <a:t>external </a:t>
            </a:r>
            <a:r>
              <a:rPr lang="en-US" sz="1650" dirty="0"/>
              <a:t>I/O. </a:t>
            </a:r>
            <a:endParaRPr lang="en-US" sz="1650" dirty="0" smtClean="0"/>
          </a:p>
          <a:p>
            <a:r>
              <a:rPr lang="en-US" sz="1800" dirty="0" smtClean="0"/>
              <a:t>An </a:t>
            </a:r>
            <a:r>
              <a:rPr lang="en-US" sz="1800" dirty="0"/>
              <a:t>ISA includes a specification of the set of </a:t>
            </a:r>
            <a:r>
              <a:rPr lang="en-US" sz="1800" dirty="0" err="1"/>
              <a:t>opcodes</a:t>
            </a:r>
            <a:r>
              <a:rPr lang="en-US" sz="1800" dirty="0"/>
              <a:t> (machine language), and the native commands implemented by a particular processor.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694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IF Example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indent="-27432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#if (a == 0) a=</a:t>
            </a:r>
            <a:r>
              <a:rPr lang="en-US" sz="2000" dirty="0" err="1" smtClean="0"/>
              <a:t>a+c</a:t>
            </a:r>
            <a:r>
              <a:rPr lang="en-US" sz="2000" dirty="0" smtClean="0"/>
              <a:t> else a=</a:t>
            </a:r>
            <a:r>
              <a:rPr lang="en-US" sz="2000" dirty="0" err="1" smtClean="0"/>
              <a:t>a+b</a:t>
            </a:r>
            <a:endParaRPr lang="en-US" sz="2000" dirty="0" smtClean="0"/>
          </a:p>
          <a:p>
            <a:pPr indent="-27432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#a is in $s0, b is in $s1, c is in $2</a:t>
            </a:r>
          </a:p>
          <a:p>
            <a:pPr indent="-274320" eaLnBrk="1" fontAlgn="auto" hangingPunct="1">
              <a:spcAft>
                <a:spcPts val="0"/>
              </a:spcAft>
              <a:defRPr/>
            </a:pPr>
            <a:endParaRPr lang="en-US" sz="2000" dirty="0" smtClean="0"/>
          </a:p>
          <a:p>
            <a:pPr indent="-274320" eaLnBrk="1" fontAlgn="auto" hangingPunct="1">
              <a:spcAft>
                <a:spcPts val="0"/>
              </a:spcAft>
              <a:defRPr/>
            </a:pPr>
            <a:r>
              <a:rPr lang="en-US" sz="2000" dirty="0" err="1" smtClean="0"/>
              <a:t>bne</a:t>
            </a:r>
            <a:r>
              <a:rPr lang="en-US" sz="2000" dirty="0" smtClean="0"/>
              <a:t> $s0, $zero, ELSE</a:t>
            </a:r>
          </a:p>
          <a:p>
            <a:pPr indent="-27432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add $s0, $s0, $s2				#we will add c</a:t>
            </a:r>
          </a:p>
          <a:p>
            <a:pPr indent="-27432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j DONE</a:t>
            </a:r>
          </a:p>
          <a:p>
            <a:pPr indent="-27432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ELSE: add $s0, $s0, $s1		#we will add b</a:t>
            </a:r>
          </a:p>
          <a:p>
            <a:pPr indent="-27432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DONE: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Loops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1800" dirty="0" smtClean="0"/>
              <a:t>While loop (test at top)</a:t>
            </a:r>
          </a:p>
          <a:p>
            <a:pPr lvl="1" eaLnBrk="1" hangingPunct="1"/>
            <a:r>
              <a:rPr lang="en-US" sz="1800" dirty="0" smtClean="0"/>
              <a:t>Conditional branch at beginning (to jump beyond the loop)</a:t>
            </a:r>
          </a:p>
          <a:p>
            <a:pPr lvl="1" eaLnBrk="1" hangingPunct="1"/>
            <a:r>
              <a:rPr lang="en-US" sz="1800" dirty="0" smtClean="0"/>
              <a:t>Unconditional branch at end (to return to the top)</a:t>
            </a:r>
          </a:p>
          <a:p>
            <a:pPr eaLnBrk="1" hangingPunct="1"/>
            <a:r>
              <a:rPr lang="en-US" sz="1800" dirty="0" smtClean="0"/>
              <a:t>Until loop (test at end)</a:t>
            </a:r>
          </a:p>
          <a:p>
            <a:pPr lvl="1" eaLnBrk="1" hangingPunct="1"/>
            <a:r>
              <a:rPr lang="en-US" sz="1800" dirty="0" smtClean="0"/>
              <a:t>Conditional branch at bottom </a:t>
            </a:r>
          </a:p>
          <a:p>
            <a:pPr lvl="1" eaLnBrk="1" hangingPunct="1"/>
            <a:r>
              <a:rPr lang="en-US" sz="1800" dirty="0" smtClean="0"/>
              <a:t>Loop body executes at least once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Try it!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/>
              <a:t>//Assume sum is in $s0, </a:t>
            </a:r>
            <a:r>
              <a:rPr lang="en-US" sz="1800" dirty="0" err="1"/>
              <a:t>val</a:t>
            </a:r>
            <a:r>
              <a:rPr lang="en-US" sz="1800" dirty="0"/>
              <a:t> is in $s1, and N is in $s3</a:t>
            </a:r>
          </a:p>
          <a:p>
            <a:pPr eaLnBrk="1" hangingPunct="1">
              <a:buFontTx/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smtClean="0"/>
              <a:t>sum = 0;</a:t>
            </a:r>
          </a:p>
          <a:p>
            <a:pPr eaLnBrk="1" hangingPunct="1">
              <a:buFontTx/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val</a:t>
            </a:r>
            <a:r>
              <a:rPr lang="en-US" sz="1800" dirty="0" smtClean="0"/>
              <a:t> = 0;</a:t>
            </a:r>
          </a:p>
          <a:p>
            <a:pPr eaLnBrk="1" hangingPunct="1">
              <a:buFontTx/>
              <a:buNone/>
            </a:pPr>
            <a:r>
              <a:rPr lang="en-US" sz="1800" dirty="0" smtClean="0"/>
              <a:t>while (</a:t>
            </a:r>
            <a:r>
              <a:rPr lang="en-US" sz="1800" dirty="0" err="1" smtClean="0"/>
              <a:t>val</a:t>
            </a:r>
            <a:r>
              <a:rPr lang="en-US" sz="1800" dirty="0" smtClean="0"/>
              <a:t> != N){   </a:t>
            </a:r>
          </a:p>
          <a:p>
            <a:pPr lvl="1" eaLnBrk="1" hangingPunct="1">
              <a:buFontTx/>
              <a:buNone/>
            </a:pPr>
            <a:r>
              <a:rPr lang="en-US" sz="1800" dirty="0" smtClean="0"/>
              <a:t>sum = sum + </a:t>
            </a:r>
            <a:r>
              <a:rPr lang="en-US" sz="1800" dirty="0" err="1" smtClean="0"/>
              <a:t>val</a:t>
            </a:r>
            <a:r>
              <a:rPr lang="en-US" sz="1800" dirty="0" smtClean="0"/>
              <a:t>;   </a:t>
            </a:r>
          </a:p>
          <a:p>
            <a:pPr lvl="1" eaLnBrk="1" hangingPunct="1">
              <a:buFontTx/>
              <a:buNone/>
            </a:pPr>
            <a:r>
              <a:rPr lang="en-US" sz="1800" dirty="0" err="1" smtClean="0"/>
              <a:t>val</a:t>
            </a:r>
            <a:r>
              <a:rPr lang="en-US" sz="1800" dirty="0" smtClean="0"/>
              <a:t>++;}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Try it!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1941909" y="2133600"/>
            <a:ext cx="6686550" cy="47244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Tx/>
              <a:buNone/>
            </a:pPr>
            <a:r>
              <a:rPr lang="en-US" sz="1800" dirty="0" smtClean="0"/>
              <a:t>//Assume sum is in $s0, </a:t>
            </a:r>
            <a:r>
              <a:rPr lang="en-US" sz="1800" dirty="0" err="1" smtClean="0"/>
              <a:t>val</a:t>
            </a:r>
            <a:r>
              <a:rPr lang="en-US" sz="1800" dirty="0" smtClean="0"/>
              <a:t> is in $s1, and N is in $s3</a:t>
            </a:r>
          </a:p>
          <a:p>
            <a:pPr eaLnBrk="1" hangingPunct="1">
              <a:buFontTx/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sum = 0;</a:t>
            </a:r>
          </a:p>
          <a:p>
            <a:pPr eaLnBrk="1" hangingPunct="1">
              <a:buFontTx/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val</a:t>
            </a:r>
            <a:r>
              <a:rPr lang="en-US" sz="1800" dirty="0" smtClean="0"/>
              <a:t> = 0;</a:t>
            </a:r>
          </a:p>
          <a:p>
            <a:pPr eaLnBrk="1" hangingPunct="1">
              <a:buFontTx/>
              <a:buNone/>
            </a:pPr>
            <a:r>
              <a:rPr lang="en-US" sz="1800" dirty="0" smtClean="0"/>
              <a:t>while (</a:t>
            </a:r>
            <a:r>
              <a:rPr lang="en-US" sz="1800" dirty="0" err="1" smtClean="0"/>
              <a:t>val</a:t>
            </a:r>
            <a:r>
              <a:rPr lang="en-US" sz="1800" dirty="0" smtClean="0"/>
              <a:t> != N){   </a:t>
            </a:r>
          </a:p>
          <a:p>
            <a:pPr lvl="1" eaLnBrk="1" hangingPunct="1">
              <a:buFontTx/>
              <a:buNone/>
            </a:pPr>
            <a:r>
              <a:rPr lang="en-US" sz="1800" dirty="0" smtClean="0"/>
              <a:t>sum = sum + </a:t>
            </a:r>
            <a:r>
              <a:rPr lang="en-US" sz="1800" dirty="0" err="1" smtClean="0"/>
              <a:t>val</a:t>
            </a:r>
            <a:r>
              <a:rPr lang="en-US" sz="1800" dirty="0" smtClean="0"/>
              <a:t>;   </a:t>
            </a:r>
          </a:p>
          <a:p>
            <a:pPr lvl="1" eaLnBrk="1" hangingPunct="1">
              <a:buFontTx/>
              <a:buNone/>
            </a:pPr>
            <a:r>
              <a:rPr lang="en-US" sz="1800" dirty="0" err="1" smtClean="0"/>
              <a:t>val</a:t>
            </a:r>
            <a:r>
              <a:rPr lang="en-US" sz="1800" dirty="0" smtClean="0"/>
              <a:t>++;}</a:t>
            </a:r>
          </a:p>
          <a:p>
            <a:pPr lvl="1" eaLnBrk="1" hangingPunct="1">
              <a:buFontTx/>
              <a:buNone/>
            </a:pPr>
            <a:endParaRPr lang="en-US" sz="1800" dirty="0"/>
          </a:p>
          <a:p>
            <a:r>
              <a:rPr lang="en-US" sz="1950" dirty="0" smtClean="0"/>
              <a:t>add $s0, $zero, $zero</a:t>
            </a:r>
          </a:p>
          <a:p>
            <a:r>
              <a:rPr lang="en-US" sz="1950" dirty="0" smtClean="0"/>
              <a:t>add $s1, $zero, $zero</a:t>
            </a:r>
          </a:p>
          <a:p>
            <a:r>
              <a:rPr lang="en-US" sz="1950" dirty="0" smtClean="0"/>
              <a:t>LOOP: </a:t>
            </a:r>
            <a:r>
              <a:rPr lang="en-US" sz="1950" dirty="0" err="1" smtClean="0"/>
              <a:t>beq</a:t>
            </a:r>
            <a:r>
              <a:rPr lang="en-US" sz="1950" dirty="0" smtClean="0"/>
              <a:t> $s1, $s3, DONE</a:t>
            </a:r>
          </a:p>
          <a:p>
            <a:r>
              <a:rPr lang="en-US" sz="1950" dirty="0" smtClean="0"/>
              <a:t>add $s0, $s0, $s1</a:t>
            </a:r>
          </a:p>
          <a:p>
            <a:r>
              <a:rPr lang="en-US" sz="1950" dirty="0" err="1" smtClean="0"/>
              <a:t>addi</a:t>
            </a:r>
            <a:r>
              <a:rPr lang="en-US" sz="1950" dirty="0" smtClean="0"/>
              <a:t> $s1, $s1, 1</a:t>
            </a:r>
          </a:p>
          <a:p>
            <a:r>
              <a:rPr lang="en-US" sz="1950" dirty="0" smtClean="0"/>
              <a:t>j LOOP</a:t>
            </a:r>
          </a:p>
          <a:p>
            <a:r>
              <a:rPr lang="en-US" sz="1950" dirty="0" smtClean="0"/>
              <a:t>DONE:</a:t>
            </a:r>
          </a:p>
          <a:p>
            <a:endParaRPr lang="en-US" sz="1950" dirty="0" smtClean="0"/>
          </a:p>
          <a:p>
            <a:endParaRPr lang="en-US" sz="1950" dirty="0"/>
          </a:p>
        </p:txBody>
      </p:sp>
    </p:spTree>
    <p:extLst>
      <p:ext uri="{BB962C8B-B14F-4D97-AF65-F5344CB8AC3E}">
        <p14:creationId xmlns:p14="http://schemas.microsoft.com/office/powerpoint/2010/main" val="285127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Testing for inequality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1800" dirty="0" smtClean="0"/>
              <a:t>First set a register with a flag based on comparison</a:t>
            </a:r>
          </a:p>
          <a:p>
            <a:pPr lvl="1" eaLnBrk="1" hangingPunct="1"/>
            <a:r>
              <a:rPr lang="en-US" sz="1800" dirty="0" err="1" smtClean="0"/>
              <a:t>slt</a:t>
            </a:r>
            <a:r>
              <a:rPr lang="en-US" sz="1800" dirty="0" smtClean="0"/>
              <a:t> $t0, $s1, $s2   (t0=1 if s1&lt;s2, else 0)</a:t>
            </a:r>
          </a:p>
          <a:p>
            <a:pPr lvl="1" eaLnBrk="1" hangingPunct="1"/>
            <a:r>
              <a:rPr lang="en-US" sz="1800" dirty="0" err="1" smtClean="0"/>
              <a:t>slti</a:t>
            </a:r>
            <a:r>
              <a:rPr lang="en-US" sz="1800" dirty="0" smtClean="0"/>
              <a:t> $t0, $s1, 1	(t0=1 if s1&lt;1, else 0)</a:t>
            </a:r>
          </a:p>
          <a:p>
            <a:pPr lvl="1" eaLnBrk="1" hangingPunct="1"/>
            <a:endParaRPr lang="en-US" sz="1800" dirty="0" smtClean="0"/>
          </a:p>
          <a:p>
            <a:pPr eaLnBrk="1" hangingPunct="1"/>
            <a:r>
              <a:rPr lang="en-US" sz="1800" dirty="0" smtClean="0"/>
              <a:t>Next, use </a:t>
            </a:r>
            <a:r>
              <a:rPr lang="en-US" sz="1800" dirty="0" err="1" smtClean="0"/>
              <a:t>beq</a:t>
            </a:r>
            <a:r>
              <a:rPr lang="en-US" sz="1800" dirty="0" smtClean="0"/>
              <a:t> or </a:t>
            </a:r>
            <a:r>
              <a:rPr lang="en-US" sz="1800" dirty="0" err="1" smtClean="0"/>
              <a:t>bne</a:t>
            </a:r>
            <a:r>
              <a:rPr lang="en-US" sz="1800" dirty="0" smtClean="0"/>
              <a:t> as appropriate</a:t>
            </a:r>
          </a:p>
          <a:p>
            <a:pPr lvl="1" eaLnBrk="1" hangingPunct="1"/>
            <a:r>
              <a:rPr lang="en-US" sz="1800" dirty="0" err="1" smtClean="0"/>
              <a:t>beq</a:t>
            </a:r>
            <a:r>
              <a:rPr lang="en-US" sz="1800" dirty="0" smtClean="0"/>
              <a:t> $t0, $zero  (branch if s1&gt;=s2)</a:t>
            </a:r>
          </a:p>
          <a:p>
            <a:pPr lvl="1" eaLnBrk="1" hangingPunct="1"/>
            <a:r>
              <a:rPr lang="en-US" sz="1800" dirty="0" err="1" smtClean="0"/>
              <a:t>bne</a:t>
            </a:r>
            <a:r>
              <a:rPr lang="en-US" sz="1800" dirty="0" smtClean="0"/>
              <a:t> $t0, $zero  (branch if s1&lt;    s2)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Case / Switch statement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1800" dirty="0" smtClean="0"/>
              <a:t>First create an array of possible locations to jump to</a:t>
            </a:r>
          </a:p>
          <a:p>
            <a:pPr eaLnBrk="1" hangingPunct="1"/>
            <a:r>
              <a:rPr lang="en-US" sz="1800" dirty="0" smtClean="0"/>
              <a:t>This is the </a:t>
            </a:r>
            <a:r>
              <a:rPr lang="en-US" sz="1800" i="1" dirty="0" smtClean="0"/>
              <a:t>jump address table</a:t>
            </a:r>
            <a:endParaRPr lang="en-US" sz="1800" dirty="0" smtClean="0"/>
          </a:p>
          <a:p>
            <a:pPr eaLnBrk="1" hangingPunct="1"/>
            <a:r>
              <a:rPr lang="en-US" sz="1800" dirty="0" smtClean="0"/>
              <a:t>Next, jump to the right value in the table</a:t>
            </a:r>
          </a:p>
          <a:p>
            <a:pPr eaLnBrk="1" hangingPunct="1">
              <a:buFontTx/>
              <a:buNone/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Switch example: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1941909" y="2133600"/>
            <a:ext cx="6686550" cy="3962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</a:pPr>
            <a:r>
              <a:rPr lang="en-US" sz="2600" dirty="0" smtClean="0"/>
              <a:t>switch(x){</a:t>
            </a:r>
          </a:p>
          <a:p>
            <a:pPr marL="0" indent="0" eaLnBrk="1" hangingPunct="1">
              <a:lnSpc>
                <a:spcPct val="70000"/>
              </a:lnSpc>
              <a:buNone/>
            </a:pPr>
            <a:r>
              <a:rPr lang="en-US" sz="2600" dirty="0" smtClean="0"/>
              <a:t>   	case 0:  a=</a:t>
            </a:r>
            <a:r>
              <a:rPr lang="en-US" sz="2600" dirty="0" err="1" smtClean="0"/>
              <a:t>b&amp;c</a:t>
            </a:r>
            <a:r>
              <a:rPr lang="en-US" sz="2600" dirty="0" smtClean="0"/>
              <a:t>; break;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600" dirty="0" smtClean="0"/>
              <a:t>    case 1:  a=</a:t>
            </a:r>
            <a:r>
              <a:rPr lang="en-US" sz="2600" dirty="0" err="1" smtClean="0"/>
              <a:t>b+c</a:t>
            </a:r>
            <a:r>
              <a:rPr lang="en-US" sz="2600" dirty="0" smtClean="0"/>
              <a:t>; break;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600" dirty="0" smtClean="0"/>
              <a:t>    case 2:  a= b-c; break;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600" dirty="0" smtClean="0"/>
              <a:t>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z="2600" dirty="0" smtClean="0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600" dirty="0" smtClean="0"/>
              <a:t>Contents of </a:t>
            </a:r>
            <a:r>
              <a:rPr lang="en-US" sz="2600" dirty="0" err="1" smtClean="0"/>
              <a:t>jumptable</a:t>
            </a:r>
            <a:r>
              <a:rPr lang="en-US" sz="2600" dirty="0" smtClean="0"/>
              <a:t>: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600" dirty="0" smtClean="0"/>
              <a:t>   AND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600" dirty="0" smtClean="0"/>
              <a:t>	PLUS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600" dirty="0" smtClean="0"/>
              <a:t>	MINUS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z="2600" dirty="0" smtClean="0"/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Switch Example continued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143001" y="2133600"/>
            <a:ext cx="2438399" cy="4267200"/>
          </a:xfrm>
        </p:spPr>
        <p:txBody>
          <a:bodyPr rtlCol="0">
            <a:norm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sz="1800" dirty="0"/>
              <a:t>switch(x){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800" dirty="0"/>
              <a:t>   	case 0: </a:t>
            </a:r>
            <a:endParaRPr lang="en-US" sz="18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sz="1800" dirty="0"/>
              <a:t>	</a:t>
            </a:r>
            <a:r>
              <a:rPr lang="en-US" sz="1800" dirty="0" smtClean="0"/>
              <a:t>	a=</a:t>
            </a:r>
            <a:r>
              <a:rPr lang="en-US" sz="1800" dirty="0" err="1" smtClean="0"/>
              <a:t>b&amp;c</a:t>
            </a:r>
            <a:r>
              <a:rPr lang="en-US" sz="1800" dirty="0" smtClean="0"/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800" dirty="0"/>
              <a:t>	</a:t>
            </a:r>
            <a:r>
              <a:rPr lang="en-US" sz="1800" dirty="0" smtClean="0"/>
              <a:t>	break</a:t>
            </a:r>
            <a:r>
              <a:rPr lang="en-US" sz="1800" dirty="0"/>
              <a:t>;</a:t>
            </a:r>
          </a:p>
          <a:p>
            <a:pPr>
              <a:lnSpc>
                <a:spcPct val="70000"/>
              </a:lnSpc>
              <a:buNone/>
            </a:pPr>
            <a:r>
              <a:rPr lang="en-US" sz="1800" dirty="0"/>
              <a:t>    case 1:  </a:t>
            </a:r>
            <a:endParaRPr lang="en-US" sz="1800" dirty="0" smtClean="0"/>
          </a:p>
          <a:p>
            <a:pPr>
              <a:lnSpc>
                <a:spcPct val="70000"/>
              </a:lnSpc>
              <a:buNone/>
            </a:pPr>
            <a:r>
              <a:rPr lang="en-US" sz="1800" dirty="0"/>
              <a:t>	</a:t>
            </a:r>
            <a:r>
              <a:rPr lang="en-US" sz="1800" dirty="0" smtClean="0"/>
              <a:t>		a=</a:t>
            </a:r>
            <a:r>
              <a:rPr lang="en-US" sz="1800" dirty="0" err="1" smtClean="0"/>
              <a:t>b+c</a:t>
            </a:r>
            <a:r>
              <a:rPr lang="en-US" sz="1800" dirty="0"/>
              <a:t>; </a:t>
            </a:r>
            <a:endParaRPr lang="en-US" sz="1800" dirty="0" smtClean="0"/>
          </a:p>
          <a:p>
            <a:pPr>
              <a:lnSpc>
                <a:spcPct val="70000"/>
              </a:lnSpc>
              <a:buNone/>
            </a:pPr>
            <a:r>
              <a:rPr lang="en-US" sz="1800" dirty="0"/>
              <a:t>	</a:t>
            </a:r>
            <a:r>
              <a:rPr lang="en-US" sz="1800" dirty="0" smtClean="0"/>
              <a:t>		break</a:t>
            </a:r>
            <a:r>
              <a:rPr lang="en-US" sz="1800" dirty="0"/>
              <a:t>;</a:t>
            </a:r>
          </a:p>
          <a:p>
            <a:pPr>
              <a:lnSpc>
                <a:spcPct val="70000"/>
              </a:lnSpc>
              <a:buNone/>
            </a:pPr>
            <a:r>
              <a:rPr lang="en-US" sz="1800" dirty="0"/>
              <a:t>    case 2:  </a:t>
            </a:r>
            <a:endParaRPr lang="en-US" sz="1800" dirty="0" smtClean="0"/>
          </a:p>
          <a:p>
            <a:pPr>
              <a:lnSpc>
                <a:spcPct val="70000"/>
              </a:lnSpc>
              <a:buNone/>
            </a:pPr>
            <a:r>
              <a:rPr lang="en-US" sz="1800" dirty="0"/>
              <a:t>	</a:t>
            </a:r>
            <a:r>
              <a:rPr lang="en-US" sz="1800" dirty="0" smtClean="0"/>
              <a:t>		a</a:t>
            </a:r>
            <a:r>
              <a:rPr lang="en-US" sz="1800" dirty="0"/>
              <a:t>= b-c; </a:t>
            </a:r>
            <a:endParaRPr lang="en-US" sz="1800" dirty="0" smtClean="0"/>
          </a:p>
          <a:p>
            <a:pPr>
              <a:lnSpc>
                <a:spcPct val="70000"/>
              </a:lnSpc>
              <a:buNone/>
            </a:pPr>
            <a:r>
              <a:rPr lang="en-US" sz="1800" dirty="0"/>
              <a:t>	</a:t>
            </a:r>
            <a:r>
              <a:rPr lang="en-US" sz="1800" dirty="0" smtClean="0"/>
              <a:t>		break</a:t>
            </a:r>
            <a:r>
              <a:rPr lang="en-US" sz="1800" dirty="0"/>
              <a:t>;</a:t>
            </a:r>
          </a:p>
          <a:p>
            <a:pPr>
              <a:lnSpc>
                <a:spcPct val="70000"/>
              </a:lnSpc>
              <a:buNone/>
            </a:pPr>
            <a:r>
              <a:rPr lang="en-US" sz="1800" dirty="0"/>
              <a:t>}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3810000" y="2126222"/>
            <a:ext cx="5334000" cy="4655578"/>
          </a:xfrm>
        </p:spPr>
        <p:txBody>
          <a:bodyPr>
            <a:noAutofit/>
          </a:bodyPr>
          <a:lstStyle/>
          <a:p>
            <a:pPr indent="-274320">
              <a:lnSpc>
                <a:spcPct val="90000"/>
              </a:lnSpc>
              <a:buNone/>
              <a:defRPr/>
            </a:pPr>
            <a:r>
              <a:rPr lang="en-US" sz="1800" dirty="0"/>
              <a:t># Assume x in $s0, </a:t>
            </a:r>
            <a:r>
              <a:rPr lang="en-US" sz="1800" dirty="0" smtClean="0"/>
              <a:t>a </a:t>
            </a:r>
            <a:r>
              <a:rPr lang="en-US" sz="1800" dirty="0"/>
              <a:t>in $s1, </a:t>
            </a:r>
          </a:p>
          <a:p>
            <a:pPr indent="-274320">
              <a:lnSpc>
                <a:spcPct val="90000"/>
              </a:lnSpc>
              <a:buNone/>
              <a:defRPr/>
            </a:pPr>
            <a:r>
              <a:rPr lang="en-US" sz="1800" dirty="0" smtClean="0"/>
              <a:t># b </a:t>
            </a:r>
            <a:r>
              <a:rPr lang="en-US" sz="1800" dirty="0"/>
              <a:t>in $s2, </a:t>
            </a:r>
            <a:r>
              <a:rPr lang="en-US" sz="1800" dirty="0" smtClean="0"/>
              <a:t>c </a:t>
            </a:r>
            <a:r>
              <a:rPr lang="en-US" sz="1800" dirty="0"/>
              <a:t>in $</a:t>
            </a:r>
            <a:r>
              <a:rPr lang="en-US" sz="1800" dirty="0" smtClean="0"/>
              <a:t>s3, and </a:t>
            </a:r>
          </a:p>
          <a:p>
            <a:pPr indent="-274320">
              <a:lnSpc>
                <a:spcPct val="90000"/>
              </a:lnSpc>
              <a:buNone/>
              <a:defRPr/>
            </a:pPr>
            <a:r>
              <a:rPr lang="en-US" sz="1800" dirty="0" smtClean="0"/>
              <a:t># address for </a:t>
            </a:r>
            <a:r>
              <a:rPr lang="en-US" sz="1800" dirty="0" err="1" smtClean="0"/>
              <a:t>jumptable</a:t>
            </a:r>
            <a:r>
              <a:rPr lang="en-US" sz="1800" dirty="0" smtClean="0"/>
              <a:t> in $s4</a:t>
            </a:r>
            <a:endParaRPr lang="en-US" sz="1800" dirty="0"/>
          </a:p>
          <a:p>
            <a:pPr indent="-274320">
              <a:lnSpc>
                <a:spcPct val="90000"/>
              </a:lnSpc>
              <a:buNone/>
              <a:defRPr/>
            </a:pPr>
            <a:endParaRPr lang="en-US" sz="1800" dirty="0"/>
          </a:p>
          <a:p>
            <a:pPr indent="-274320">
              <a:lnSpc>
                <a:spcPct val="90000"/>
              </a:lnSpc>
              <a:buNone/>
              <a:defRPr/>
            </a:pPr>
            <a:r>
              <a:rPr lang="en-US" sz="1800" dirty="0" err="1" smtClean="0"/>
              <a:t>sll</a:t>
            </a:r>
            <a:r>
              <a:rPr lang="en-US" sz="1800" dirty="0" smtClean="0"/>
              <a:t>  $t0, $s0</a:t>
            </a:r>
            <a:r>
              <a:rPr lang="en-US" sz="1800" dirty="0"/>
              <a:t>, 2 </a:t>
            </a:r>
            <a:r>
              <a:rPr lang="en-US" sz="1800" dirty="0" smtClean="0"/>
              <a:t> 		# </a:t>
            </a:r>
            <a:r>
              <a:rPr lang="en-US" sz="1800" dirty="0"/>
              <a:t>multiply </a:t>
            </a:r>
            <a:r>
              <a:rPr lang="en-US" sz="1800" dirty="0" smtClean="0"/>
              <a:t>x </a:t>
            </a:r>
            <a:r>
              <a:rPr lang="en-US" sz="1800" dirty="0"/>
              <a:t>by </a:t>
            </a:r>
            <a:r>
              <a:rPr lang="en-US" sz="1800" dirty="0" smtClean="0"/>
              <a:t>4 for address</a:t>
            </a:r>
          </a:p>
          <a:p>
            <a:pPr indent="-274320">
              <a:lnSpc>
                <a:spcPct val="90000"/>
              </a:lnSpc>
              <a:buNone/>
              <a:defRPr/>
            </a:pPr>
            <a:r>
              <a:rPr lang="en-US" sz="1800" dirty="0" smtClean="0"/>
              <a:t>add $t1, $t0, $s4 	#use x as offset </a:t>
            </a:r>
          </a:p>
          <a:p>
            <a:pPr indent="-274320">
              <a:lnSpc>
                <a:spcPct val="90000"/>
              </a:lnSpc>
              <a:buNone/>
              <a:defRPr/>
            </a:pPr>
            <a:r>
              <a:rPr lang="en-US" sz="1800" dirty="0" err="1" smtClean="0"/>
              <a:t>jr</a:t>
            </a:r>
            <a:r>
              <a:rPr lang="en-US" sz="1800" dirty="0" smtClean="0"/>
              <a:t>  	$t1 					#t1 is </a:t>
            </a:r>
            <a:r>
              <a:rPr lang="en-US" sz="1800" dirty="0" err="1" smtClean="0"/>
              <a:t>jumptable</a:t>
            </a:r>
            <a:r>
              <a:rPr lang="en-US" sz="1800" dirty="0" smtClean="0"/>
              <a:t> + x</a:t>
            </a:r>
          </a:p>
          <a:p>
            <a:pPr indent="-274320">
              <a:lnSpc>
                <a:spcPct val="90000"/>
              </a:lnSpc>
              <a:buNone/>
              <a:defRPr/>
            </a:pPr>
            <a:r>
              <a:rPr lang="en-US" sz="1800" dirty="0" smtClean="0"/>
              <a:t>AND</a:t>
            </a:r>
            <a:r>
              <a:rPr lang="en-US" sz="1800" dirty="0"/>
              <a:t>: </a:t>
            </a:r>
            <a:r>
              <a:rPr lang="en-US" sz="1800" dirty="0" smtClean="0"/>
              <a:t>		and </a:t>
            </a:r>
            <a:r>
              <a:rPr lang="en-US" sz="1800" dirty="0"/>
              <a:t>$s1,$s2,$s3</a:t>
            </a:r>
          </a:p>
          <a:p>
            <a:pPr indent="-274320">
              <a:lnSpc>
                <a:spcPct val="90000"/>
              </a:lnSpc>
              <a:buNone/>
              <a:defRPr/>
            </a:pPr>
            <a:r>
              <a:rPr lang="en-US" sz="1800" dirty="0"/>
              <a:t>J </a:t>
            </a:r>
            <a:r>
              <a:rPr lang="en-US" sz="1800" dirty="0" smtClean="0"/>
              <a:t>DONE</a:t>
            </a:r>
            <a:endParaRPr lang="en-US" sz="1800" dirty="0"/>
          </a:p>
          <a:p>
            <a:pPr indent="-274320">
              <a:lnSpc>
                <a:spcPct val="90000"/>
              </a:lnSpc>
              <a:buNone/>
              <a:defRPr/>
            </a:pPr>
            <a:r>
              <a:rPr lang="en-US" sz="1800" dirty="0"/>
              <a:t>PLUS: </a:t>
            </a:r>
            <a:r>
              <a:rPr lang="en-US" sz="1800" dirty="0" smtClean="0"/>
              <a:t>		add </a:t>
            </a:r>
            <a:r>
              <a:rPr lang="en-US" sz="1800" dirty="0"/>
              <a:t>$s1, $s2, $s3</a:t>
            </a:r>
          </a:p>
          <a:p>
            <a:pPr indent="-274320">
              <a:lnSpc>
                <a:spcPct val="90000"/>
              </a:lnSpc>
              <a:buNone/>
              <a:defRPr/>
            </a:pPr>
            <a:r>
              <a:rPr lang="en-US" sz="1800" dirty="0"/>
              <a:t>J </a:t>
            </a:r>
            <a:r>
              <a:rPr lang="en-US" sz="1800" dirty="0" smtClean="0"/>
              <a:t>DONE</a:t>
            </a:r>
            <a:endParaRPr lang="en-US" sz="1800" dirty="0"/>
          </a:p>
          <a:p>
            <a:pPr indent="-274320">
              <a:lnSpc>
                <a:spcPct val="90000"/>
              </a:lnSpc>
              <a:buNone/>
              <a:defRPr/>
            </a:pPr>
            <a:r>
              <a:rPr lang="en-US" sz="1800" dirty="0"/>
              <a:t>MINUS: </a:t>
            </a:r>
            <a:r>
              <a:rPr lang="en-US" sz="1800" dirty="0" smtClean="0"/>
              <a:t>	sub </a:t>
            </a:r>
            <a:r>
              <a:rPr lang="en-US" sz="1800" dirty="0"/>
              <a:t>$s1, $s2, $s3</a:t>
            </a:r>
          </a:p>
          <a:p>
            <a:pPr indent="-274320">
              <a:lnSpc>
                <a:spcPct val="90000"/>
              </a:lnSpc>
              <a:buNone/>
              <a:defRPr/>
            </a:pPr>
            <a:r>
              <a:rPr lang="en-US" sz="1800" dirty="0"/>
              <a:t>DONE:</a:t>
            </a:r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MIPS Architecture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indent="-274320" eaLnBrk="1" fontAlgn="auto" hangingPunct="1">
              <a:spcAft>
                <a:spcPts val="0"/>
              </a:spcAft>
              <a:defRPr/>
            </a:pPr>
            <a:r>
              <a:rPr lang="en-US" sz="2800" dirty="0"/>
              <a:t>32-bit RISC Processor</a:t>
            </a:r>
          </a:p>
          <a:p>
            <a:pPr indent="-274320" eaLnBrk="1" fontAlgn="auto" hangingPunct="1">
              <a:spcAft>
                <a:spcPts val="0"/>
              </a:spcAft>
              <a:defRPr/>
            </a:pPr>
            <a:r>
              <a:rPr lang="en-US" sz="2800" dirty="0"/>
              <a:t>32   32-bit Registers, $0..$31</a:t>
            </a:r>
          </a:p>
          <a:p>
            <a:pPr indent="-274320"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All </a:t>
            </a:r>
            <a:r>
              <a:rPr lang="en-US" sz="2800" dirty="0"/>
              <a:t>instructions are 32-bits</a:t>
            </a:r>
          </a:p>
          <a:p>
            <a:pPr indent="-274320" eaLnBrk="1" fontAlgn="auto" hangingPunct="1">
              <a:spcAft>
                <a:spcPts val="0"/>
              </a:spcAft>
              <a:defRPr/>
            </a:pPr>
            <a:r>
              <a:rPr lang="en-US" sz="2800" dirty="0"/>
              <a:t>Most Instructions executed in one clock cycle</a:t>
            </a:r>
          </a:p>
          <a:p>
            <a:pPr indent="-274320"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Byte </a:t>
            </a:r>
            <a:r>
              <a:rPr lang="en-US" sz="2800" dirty="0"/>
              <a:t>addressable memory</a:t>
            </a:r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n-US" sz="2400" dirty="0"/>
              <a:t>A 32-bit word contains four bytes</a:t>
            </a:r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n-US" sz="2400" dirty="0"/>
              <a:t>To address the next word of memory add 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MIPS example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1800" dirty="0" smtClean="0"/>
              <a:t>d = (a-b) + (a-c)</a:t>
            </a:r>
          </a:p>
          <a:p>
            <a:pPr lvl="1" eaLnBrk="1" hangingPunct="1"/>
            <a:r>
              <a:rPr lang="en-US" sz="1800" dirty="0" smtClean="0"/>
              <a:t>Sub </a:t>
            </a:r>
            <a:r>
              <a:rPr lang="en-US" sz="1800" dirty="0" err="1" smtClean="0"/>
              <a:t>d,a,b</a:t>
            </a:r>
            <a:r>
              <a:rPr lang="en-US" sz="1800" dirty="0" smtClean="0"/>
              <a:t>	# d=a-b</a:t>
            </a:r>
          </a:p>
          <a:p>
            <a:pPr lvl="1" eaLnBrk="1" hangingPunct="1"/>
            <a:r>
              <a:rPr lang="en-US" sz="1800" dirty="0" smtClean="0"/>
              <a:t>Sub </a:t>
            </a:r>
            <a:r>
              <a:rPr lang="en-US" sz="1800" dirty="0" err="1" smtClean="0"/>
              <a:t>e,a,c</a:t>
            </a:r>
            <a:r>
              <a:rPr lang="en-US" sz="1800" dirty="0" smtClean="0"/>
              <a:t>	# e=a-c</a:t>
            </a:r>
          </a:p>
          <a:p>
            <a:pPr lvl="1" eaLnBrk="1" hangingPunct="1"/>
            <a:r>
              <a:rPr lang="en-US" sz="1800" dirty="0" smtClean="0"/>
              <a:t>Add </a:t>
            </a:r>
            <a:r>
              <a:rPr lang="en-US" sz="1800" dirty="0" err="1" smtClean="0"/>
              <a:t>d,d,e</a:t>
            </a:r>
            <a:r>
              <a:rPr lang="en-US" sz="1800" dirty="0" smtClean="0"/>
              <a:t>	# d=</a:t>
            </a:r>
            <a:r>
              <a:rPr lang="en-US" sz="1800" dirty="0" err="1" smtClean="0"/>
              <a:t>d+e</a:t>
            </a:r>
            <a:endParaRPr lang="en-US" sz="1800" dirty="0" smtClean="0"/>
          </a:p>
          <a:p>
            <a:pPr lvl="1" eaLnBrk="1" hangingPunct="1"/>
            <a:endParaRPr lang="en-US" sz="1800" dirty="0" smtClean="0"/>
          </a:p>
          <a:p>
            <a:pPr eaLnBrk="1" hangingPunct="1"/>
            <a:r>
              <a:rPr lang="en-US" sz="1800" dirty="0" smtClean="0"/>
              <a:t>Is this the best way?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Registers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1800" dirty="0" smtClean="0"/>
              <a:t>Special “addresses” where computation can take place</a:t>
            </a:r>
          </a:p>
          <a:p>
            <a:pPr eaLnBrk="1" hangingPunct="1"/>
            <a:r>
              <a:rPr lang="en-US" sz="1800" dirty="0" smtClean="0"/>
              <a:t>Hardware separate from memory, connected directly to ALU</a:t>
            </a:r>
          </a:p>
          <a:p>
            <a:pPr eaLnBrk="1" hangingPunct="1"/>
            <a:r>
              <a:rPr lang="en-US" sz="1800" dirty="0" smtClean="0"/>
              <a:t>MIPS registers are 32-bits, also called one </a:t>
            </a:r>
            <a:r>
              <a:rPr lang="en-US" sz="1800" i="1" dirty="0" smtClean="0"/>
              <a:t>word</a:t>
            </a:r>
          </a:p>
          <a:p>
            <a:pPr eaLnBrk="1" hangingPunct="1"/>
            <a:r>
              <a:rPr lang="en-US" sz="1800" dirty="0" smtClean="0"/>
              <a:t>MIPS has 32 registers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Why Limit Number of Registers?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1800" dirty="0" smtClean="0"/>
              <a:t>Each adds specialized hardware</a:t>
            </a:r>
          </a:p>
          <a:p>
            <a:pPr lvl="1" eaLnBrk="1" hangingPunct="1"/>
            <a:r>
              <a:rPr lang="en-US" sz="1800" dirty="0" smtClean="0"/>
              <a:t>Additional cost (area, power)</a:t>
            </a:r>
          </a:p>
          <a:p>
            <a:pPr lvl="1" eaLnBrk="1" hangingPunct="1"/>
            <a:endParaRPr lang="en-US" sz="1800" dirty="0" smtClean="0"/>
          </a:p>
          <a:p>
            <a:pPr eaLnBrk="1" hangingPunct="1"/>
            <a:r>
              <a:rPr lang="en-US" sz="1800" dirty="0" smtClean="0"/>
              <a:t>More registers are slower</a:t>
            </a:r>
          </a:p>
          <a:p>
            <a:pPr lvl="1" eaLnBrk="1" hangingPunct="1"/>
            <a:r>
              <a:rPr lang="en-US" sz="1800" dirty="0" smtClean="0"/>
              <a:t>Time for signal to travel…</a:t>
            </a:r>
          </a:p>
          <a:p>
            <a:pPr lvl="1" eaLnBrk="1" hangingPunct="1"/>
            <a:endParaRPr lang="en-US" sz="1800" dirty="0" smtClean="0"/>
          </a:p>
          <a:p>
            <a:pPr eaLnBrk="1" hangingPunct="1"/>
            <a:r>
              <a:rPr lang="en-US" sz="1800" dirty="0" smtClean="0"/>
              <a:t>More registers require bigger words</a:t>
            </a:r>
          </a:p>
          <a:p>
            <a:pPr lvl="1" eaLnBrk="1" hangingPunct="1"/>
            <a:r>
              <a:rPr lang="en-US" sz="1800" dirty="0" smtClean="0"/>
              <a:t>More bits to represent register #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Registers in MIPS Assembler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1800" dirty="0" smtClean="0"/>
              <a:t>Each register has a name, beginning with $</a:t>
            </a:r>
          </a:p>
          <a:p>
            <a:pPr eaLnBrk="1" hangingPunct="1"/>
            <a:r>
              <a:rPr lang="en-US" sz="1800" dirty="0" smtClean="0"/>
              <a:t>Convention:</a:t>
            </a:r>
          </a:p>
          <a:p>
            <a:pPr lvl="1" eaLnBrk="1" hangingPunct="1"/>
            <a:r>
              <a:rPr lang="en-US" sz="1800" dirty="0" smtClean="0"/>
              <a:t>$s0, $s1 …  	variables</a:t>
            </a:r>
          </a:p>
          <a:p>
            <a:pPr lvl="1" eaLnBrk="1" hangingPunct="1"/>
            <a:r>
              <a:rPr lang="en-US" sz="1800" dirty="0" smtClean="0"/>
              <a:t>$t0, $t1 …    	temporary (intermediate values)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Revised example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1800" dirty="0" smtClean="0"/>
              <a:t>d = (a-b) + (a-c)</a:t>
            </a:r>
          </a:p>
          <a:p>
            <a:pPr eaLnBrk="1" hangingPunct="1"/>
            <a:r>
              <a:rPr lang="en-US" sz="1800" dirty="0" smtClean="0"/>
              <a:t>Assume $s0 = a, $s1 = b, $s2 = c, $s3 = d</a:t>
            </a:r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1800" dirty="0" smtClean="0"/>
              <a:t>Sub $t0, $s0, $s1</a:t>
            </a:r>
          </a:p>
          <a:p>
            <a:pPr eaLnBrk="1" hangingPunct="1"/>
            <a:r>
              <a:rPr lang="en-US" sz="1800" dirty="0" smtClean="0"/>
              <a:t>Sub $t1, $s0, $s2</a:t>
            </a:r>
          </a:p>
          <a:p>
            <a:pPr eaLnBrk="1" hangingPunct="1"/>
            <a:r>
              <a:rPr lang="en-US" sz="1800" dirty="0" smtClean="0"/>
              <a:t>Add $s3, $t0, $t1</a:t>
            </a:r>
          </a:p>
          <a:p>
            <a:pPr eaLnBrk="1" hangingPunct="1"/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1224</TotalTime>
  <Words>1728</Words>
  <Application>Microsoft Office PowerPoint</Application>
  <PresentationFormat>On-screen Show (4:3)</PresentationFormat>
  <Paragraphs>318</Paragraphs>
  <Slides>38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ＭＳ Ｐゴシック</vt:lpstr>
      <vt:lpstr>Arial</vt:lpstr>
      <vt:lpstr>Century Gothic</vt:lpstr>
      <vt:lpstr>Wingdings 3</vt:lpstr>
      <vt:lpstr>Wisp</vt:lpstr>
      <vt:lpstr>CDA 3103</vt:lpstr>
      <vt:lpstr>MIPS Architecture</vt:lpstr>
      <vt:lpstr>MIPS Architecture</vt:lpstr>
      <vt:lpstr>MIPS Architecture</vt:lpstr>
      <vt:lpstr>MIPS example</vt:lpstr>
      <vt:lpstr>Registers</vt:lpstr>
      <vt:lpstr>Why Limit Number of Registers?</vt:lpstr>
      <vt:lpstr>Registers in MIPS Assembler</vt:lpstr>
      <vt:lpstr>Revised example</vt:lpstr>
      <vt:lpstr>Try it!</vt:lpstr>
      <vt:lpstr>Try it!</vt:lpstr>
      <vt:lpstr>Moving Data Between Memory and Registers</vt:lpstr>
      <vt:lpstr>Using Offset and Register</vt:lpstr>
      <vt:lpstr>Realistic uses of base &amp; register</vt:lpstr>
      <vt:lpstr>Example</vt:lpstr>
      <vt:lpstr>Another example</vt:lpstr>
      <vt:lpstr>Try it!</vt:lpstr>
      <vt:lpstr>Try it!</vt:lpstr>
      <vt:lpstr>Adding a constant…</vt:lpstr>
      <vt:lpstr>Disadvantages</vt:lpstr>
      <vt:lpstr>Immediate Values</vt:lpstr>
      <vt:lpstr>Using Immediate Values</vt:lpstr>
      <vt:lpstr>MIPS machine language</vt:lpstr>
      <vt:lpstr>ADD $t0,$s1,$s2 instruction</vt:lpstr>
      <vt:lpstr>Format for Immediate</vt:lpstr>
      <vt:lpstr>Summary of Instruction Formats (so far)</vt:lpstr>
      <vt:lpstr>Logical Operations</vt:lpstr>
      <vt:lpstr>Examples</vt:lpstr>
      <vt:lpstr>Control Structures</vt:lpstr>
      <vt:lpstr>IF Example</vt:lpstr>
      <vt:lpstr>Loops</vt:lpstr>
      <vt:lpstr>Try it!</vt:lpstr>
      <vt:lpstr>Try it!</vt:lpstr>
      <vt:lpstr>Testing for inequality</vt:lpstr>
      <vt:lpstr>Case / Switch statement</vt:lpstr>
      <vt:lpstr>Switch example:</vt:lpstr>
      <vt:lpstr>Switch Example continued</vt:lpstr>
      <vt:lpstr>Questions?</vt:lpstr>
    </vt:vector>
  </TitlesOfParts>
  <Company>Ellen Walker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 Programming</dc:title>
  <dc:creator>Ellen Walker</dc:creator>
  <cp:lastModifiedBy>Arun Kulshreshth</cp:lastModifiedBy>
  <cp:revision>65</cp:revision>
  <dcterms:created xsi:type="dcterms:W3CDTF">2010-01-29T17:46:22Z</dcterms:created>
  <dcterms:modified xsi:type="dcterms:W3CDTF">2013-10-11T04:48:54Z</dcterms:modified>
</cp:coreProperties>
</file>