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91" r:id="rId30"/>
    <p:sldId id="292" r:id="rId31"/>
    <p:sldId id="294" r:id="rId32"/>
    <p:sldId id="302" r:id="rId33"/>
    <p:sldId id="296" r:id="rId34"/>
    <p:sldId id="303" r:id="rId35"/>
    <p:sldId id="304" r:id="rId36"/>
    <p:sldId id="298" r:id="rId37"/>
    <p:sldId id="299" r:id="rId38"/>
    <p:sldId id="305" r:id="rId39"/>
    <p:sldId id="306" r:id="rId40"/>
    <p:sldId id="307" r:id="rId41"/>
    <p:sldId id="308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03C2-BB84-41FD-9C87-053CA61FC768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AE21-C4E8-4D7B-85D4-BFB5A42C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912A87F-2926-4C46-8D87-B85A71606A67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8" tIns="44431" rIns="90448" bIns="44431"/>
          <a:lstStyle/>
          <a:p>
            <a:pPr eaLnBrk="1" hangingPunct="1"/>
            <a:endParaRPr lang="en-US" smtClean="0"/>
          </a:p>
        </p:txBody>
      </p:sp>
      <p:sp>
        <p:nvSpPr>
          <p:cNvPr id="768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63691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96F287-C6F3-44AB-8206-2FEEEF2BD5A1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1881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3CBAE8-7184-438A-9DC0-21053E826C75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768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1831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E92112-6DA9-4AA8-B748-0317FCCDF502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778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6355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8E2D66-67BE-44CE-ADB5-50C2DBE1F223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42939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8E2D66-67BE-44CE-ADB5-50C2DBE1F223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663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809346-5F14-4578-9AAC-85CF8C7CBC42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8057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824D49-D760-4AE3-8982-CA803CE8A385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839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30470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9FA097-59CF-4DFD-9536-A854FE8DBFE0}" type="slidenum">
              <a:rPr lang="en-US" sz="1300"/>
              <a:pPr eaLnBrk="1" hangingPunct="1"/>
              <a:t>37</a:t>
            </a:fld>
            <a:endParaRPr lang="en-US" sz="13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849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44224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89AF11-0051-4F56-991C-B791FE05ED40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0402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2957F6-DAED-49DE-BD3B-BC0B9C0209A6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890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4281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12E9E4-F7B1-482E-8260-BC20DEC03ED4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7065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9BF8AC-D618-46B0-A8C0-FB4285E10B67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901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5673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3C3CB5-2454-4A8A-B4FE-A33C4EACF1CC}" type="slidenum">
              <a:rPr lang="en-US" sz="1300"/>
              <a:pPr eaLnBrk="1" hangingPunct="1"/>
              <a:t>41</a:t>
            </a:fld>
            <a:endParaRPr lang="en-US" sz="13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60567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3C0401-FFDC-42CF-8C16-404FE55A644E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03334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DB9967-3FE0-4E7C-A674-456B3E7CE317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3925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ECA6C9-311B-480F-83D3-9860A11552F2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1566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47B9C4-C059-4D90-A558-345E752A30A0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8938" y="327025"/>
            <a:ext cx="4176712" cy="31321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4438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718A7BD-9A89-46A4-981B-7FF2D7BD2B54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1457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2AF634-EE41-457F-A970-D47B02320875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5859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8D3831-60A8-45A0-9254-ADE0AB3474F3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2407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83D6B2-15FD-4F11-83EE-037B55A9B94A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7105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6F2986-0E1C-4B8D-96E2-1D5576832F73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 smtClean="0"/>
          </a:p>
        </p:txBody>
      </p:sp>
      <p:sp>
        <p:nvSpPr>
          <p:cNvPr id="696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4988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FDA93-1A73-437C-8B3E-CA515013874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Set-Reset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from cross-coupled NOR gates</a:t>
            </a:r>
          </a:p>
          <a:p>
            <a:r>
              <a:rPr lang="en-US" dirty="0" smtClean="0"/>
              <a:t>Ability to force output to 0 (reset=1) or 1 (set=1)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95600" y="3276600"/>
            <a:ext cx="3446316" cy="2232025"/>
            <a:chOff x="5024" y="1392"/>
            <a:chExt cx="1600" cy="103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Set-Reset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build from cross-coupled NAND gates</a:t>
            </a:r>
          </a:p>
          <a:p>
            <a:pPr lvl="1"/>
            <a:r>
              <a:rPr lang="en-US" dirty="0" smtClean="0"/>
              <a:t>NAND is a universal gate</a:t>
            </a:r>
          </a:p>
          <a:p>
            <a:r>
              <a:rPr lang="en-US" dirty="0"/>
              <a:t>Ability to force output to 0 (</a:t>
            </a:r>
            <a:r>
              <a:rPr lang="en-US" dirty="0" smtClean="0"/>
              <a:t>reset=0) </a:t>
            </a:r>
            <a:r>
              <a:rPr lang="en-US" dirty="0"/>
              <a:t>or 1 (</a:t>
            </a:r>
            <a:r>
              <a:rPr lang="en-US" dirty="0" smtClean="0"/>
              <a:t>set=0)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949879" y="3733800"/>
            <a:ext cx="3244241" cy="2133600"/>
            <a:chOff x="4944" y="3360"/>
            <a:chExt cx="1576" cy="1035"/>
          </a:xfrm>
        </p:grpSpPr>
        <p:pic>
          <p:nvPicPr>
            <p:cNvPr id="5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3360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6240" y="355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6256" y="404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944" y="3504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S'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944" y="4120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sequential circuit is described as a finite-state machine</a:t>
            </a:r>
          </a:p>
          <a:p>
            <a:pPr lvl="1"/>
            <a:r>
              <a:rPr lang="en-US" dirty="0" smtClean="0"/>
              <a:t>A set of states</a:t>
            </a:r>
          </a:p>
          <a:p>
            <a:pPr lvl="1"/>
            <a:r>
              <a:rPr lang="en-US" dirty="0" smtClean="0"/>
              <a:t>A function to determine the next state</a:t>
            </a:r>
          </a:p>
          <a:p>
            <a:pPr lvl="1"/>
            <a:r>
              <a:rPr lang="en-US" dirty="0" smtClean="0"/>
              <a:t>A function to determine the output</a:t>
            </a:r>
          </a:p>
          <a:p>
            <a:pPr lvl="2"/>
            <a:r>
              <a:rPr lang="en-US" dirty="0" smtClean="0"/>
              <a:t>Functions can still be represented by a truth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the S-R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States: {hold, set, reset, unstable}</a:t>
            </a:r>
          </a:p>
          <a:p>
            <a:r>
              <a:rPr lang="en-US" dirty="0" smtClean="0"/>
              <a:t>Next-State function: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12486"/>
              </p:ext>
            </p:extLst>
          </p:nvPr>
        </p:nvGraphicFramePr>
        <p:xfrm>
          <a:off x="16764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the S-R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States: {hold, set, reset, unstable}</a:t>
            </a:r>
          </a:p>
          <a:p>
            <a:r>
              <a:rPr lang="en-US" dirty="0" smtClean="0"/>
              <a:t>Output function: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11593"/>
              </p:ext>
            </p:extLst>
          </p:nvPr>
        </p:nvGraphicFramePr>
        <p:xfrm>
          <a:off x="1524000" y="27432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 of the S-R Latch</a:t>
            </a:r>
            <a:endParaRPr lang="en-US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400" dirty="0" smtClean="0"/>
              <a:t>State Diagram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endParaRPr lang="en-US" dirty="0"/>
          </a:p>
          <a:p>
            <a:pPr marL="347663" indent="-347663" defTabSz="927100" eaLnBrk="1" hangingPunct="1">
              <a:lnSpc>
                <a:spcPct val="90000"/>
              </a:lnSpc>
            </a:pPr>
            <a:endParaRPr lang="en-US" sz="2400" dirty="0" smtClean="0"/>
          </a:p>
          <a:p>
            <a:pPr marL="347663" indent="-347663" defTabSz="927100" eaLnBrk="1" hangingPunct="1">
              <a:lnSpc>
                <a:spcPct val="90000"/>
              </a:lnSpc>
            </a:pPr>
            <a:endParaRPr lang="en-US" sz="2400" dirty="0" smtClean="0"/>
          </a:p>
          <a:p>
            <a:pPr marL="750888" lvl="1" indent="-288925" defTabSz="927100" eaLnBrk="1" hangingPunct="1">
              <a:lnSpc>
                <a:spcPct val="90000"/>
              </a:lnSpc>
            </a:pPr>
            <a:r>
              <a:rPr lang="en-US" sz="2000" dirty="0" smtClean="0"/>
              <a:t>States: possible outputs</a:t>
            </a:r>
          </a:p>
          <a:p>
            <a:pPr marL="750888" lvl="1" indent="-288925" defTabSz="927100" eaLnBrk="1" hangingPunct="1">
              <a:lnSpc>
                <a:spcPct val="90000"/>
              </a:lnSpc>
            </a:pPr>
            <a:r>
              <a:rPr lang="en-US" sz="2000" dirty="0" smtClean="0"/>
              <a:t>Transitions: events that </a:t>
            </a:r>
            <a:br>
              <a:rPr lang="en-US" sz="2000" dirty="0" smtClean="0"/>
            </a:br>
            <a:r>
              <a:rPr lang="en-US" sz="2000" dirty="0" smtClean="0"/>
              <a:t>cause the system to </a:t>
            </a:r>
            <a:br>
              <a:rPr lang="en-US" sz="2000" dirty="0" smtClean="0"/>
            </a:br>
            <a:r>
              <a:rPr lang="en-US" sz="2000" dirty="0" smtClean="0"/>
              <a:t>change states (inputs)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284663" y="2332038"/>
            <a:ext cx="3455987" cy="3911600"/>
            <a:chOff x="2736" y="1584"/>
            <a:chExt cx="2208" cy="2496"/>
          </a:xfrm>
        </p:grpSpPr>
        <p:sp>
          <p:nvSpPr>
            <p:cNvPr id="11311" name="Rectangle 5"/>
            <p:cNvSpPr>
              <a:spLocks noChangeArrowheads="1"/>
            </p:cNvSpPr>
            <p:nvPr/>
          </p:nvSpPr>
          <p:spPr bwMode="auto">
            <a:xfrm>
              <a:off x="2784" y="168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0  1</a:t>
              </a:r>
            </a:p>
          </p:txBody>
        </p:sp>
        <p:sp>
          <p:nvSpPr>
            <p:cNvPr id="11312" name="Rectangle 6"/>
            <p:cNvSpPr>
              <a:spLocks noChangeArrowheads="1"/>
            </p:cNvSpPr>
            <p:nvPr/>
          </p:nvSpPr>
          <p:spPr bwMode="auto">
            <a:xfrm>
              <a:off x="4512" y="168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1  0</a:t>
              </a:r>
            </a:p>
          </p:txBody>
        </p:sp>
        <p:sp>
          <p:nvSpPr>
            <p:cNvPr id="11313" name="Rectangle 7"/>
            <p:cNvSpPr>
              <a:spLocks noChangeArrowheads="1"/>
            </p:cNvSpPr>
            <p:nvPr/>
          </p:nvSpPr>
          <p:spPr bwMode="auto">
            <a:xfrm>
              <a:off x="3648" y="2544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0  0</a:t>
              </a:r>
            </a:p>
          </p:txBody>
        </p:sp>
        <p:sp>
          <p:nvSpPr>
            <p:cNvPr id="11314" name="Rectangle 8"/>
            <p:cNvSpPr>
              <a:spLocks noChangeArrowheads="1"/>
            </p:cNvSpPr>
            <p:nvPr/>
          </p:nvSpPr>
          <p:spPr bwMode="auto">
            <a:xfrm>
              <a:off x="3648" y="3696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1  1</a:t>
              </a:r>
            </a:p>
          </p:txBody>
        </p:sp>
        <p:sp>
          <p:nvSpPr>
            <p:cNvPr id="11315" name="Oval 9"/>
            <p:cNvSpPr>
              <a:spLocks noChangeArrowheads="1"/>
            </p:cNvSpPr>
            <p:nvPr/>
          </p:nvSpPr>
          <p:spPr bwMode="auto">
            <a:xfrm>
              <a:off x="2736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6" name="Oval 10"/>
            <p:cNvSpPr>
              <a:spLocks noChangeArrowheads="1"/>
            </p:cNvSpPr>
            <p:nvPr/>
          </p:nvSpPr>
          <p:spPr bwMode="auto">
            <a:xfrm>
              <a:off x="4464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7" name="Oval 11"/>
            <p:cNvSpPr>
              <a:spLocks noChangeArrowheads="1"/>
            </p:cNvSpPr>
            <p:nvPr/>
          </p:nvSpPr>
          <p:spPr bwMode="auto">
            <a:xfrm rot="-1341584">
              <a:off x="3600" y="244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8" name="Oval 12"/>
            <p:cNvSpPr>
              <a:spLocks noChangeArrowheads="1"/>
            </p:cNvSpPr>
            <p:nvPr/>
          </p:nvSpPr>
          <p:spPr bwMode="auto">
            <a:xfrm>
              <a:off x="3600" y="36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54740" y="4408488"/>
            <a:ext cx="1312326" cy="1192212"/>
            <a:chOff x="3931" y="2909"/>
            <a:chExt cx="838" cy="761"/>
          </a:xfrm>
        </p:grpSpPr>
        <p:sp>
          <p:nvSpPr>
            <p:cNvPr id="11309" name="Rectangle 14"/>
            <p:cNvSpPr>
              <a:spLocks noChangeArrowheads="1"/>
            </p:cNvSpPr>
            <p:nvPr/>
          </p:nvSpPr>
          <p:spPr bwMode="auto">
            <a:xfrm>
              <a:off x="4009" y="3147"/>
              <a:ext cx="76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 dirty="0" smtClean="0">
                  <a:solidFill>
                    <a:srgbClr val="000000"/>
                  </a:solidFill>
                </a:rPr>
                <a:t>SR=00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1310" name="AutoShape 15"/>
            <p:cNvCxnSpPr>
              <a:cxnSpLocks noChangeShapeType="1"/>
              <a:stCxn id="11318" idx="7"/>
              <a:endCxn id="11317" idx="4"/>
            </p:cNvCxnSpPr>
            <p:nvPr/>
          </p:nvCxnSpPr>
          <p:spPr bwMode="auto">
            <a:xfrm rot="5400000" flipH="1">
              <a:off x="3590" y="3250"/>
              <a:ext cx="761" cy="79"/>
            </a:xfrm>
            <a:prstGeom prst="curvedConnector3">
              <a:avLst>
                <a:gd name="adj1" fmla="val 4849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59313" y="4408488"/>
            <a:ext cx="1208087" cy="1192212"/>
            <a:chOff x="2976" y="2909"/>
            <a:chExt cx="771" cy="761"/>
          </a:xfrm>
        </p:grpSpPr>
        <p:sp>
          <p:nvSpPr>
            <p:cNvPr id="11307" name="Rectangle 17"/>
            <p:cNvSpPr>
              <a:spLocks noChangeArrowheads="1"/>
            </p:cNvSpPr>
            <p:nvPr/>
          </p:nvSpPr>
          <p:spPr bwMode="auto">
            <a:xfrm>
              <a:off x="2976" y="3168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</p:txBody>
        </p:sp>
        <p:cxnSp>
          <p:nvCxnSpPr>
            <p:cNvPr id="11308" name="AutoShape 18"/>
            <p:cNvCxnSpPr>
              <a:cxnSpLocks noChangeShapeType="1"/>
              <a:stCxn id="11317" idx="3"/>
              <a:endCxn id="11318" idx="1"/>
            </p:cNvCxnSpPr>
            <p:nvPr/>
          </p:nvCxnSpPr>
          <p:spPr bwMode="auto">
            <a:xfrm rot="5400000">
              <a:off x="3328" y="3251"/>
              <a:ext cx="761" cy="77"/>
            </a:xfrm>
            <a:prstGeom prst="curvedConnector3">
              <a:avLst>
                <a:gd name="adj1" fmla="val 5138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926013" y="1881188"/>
            <a:ext cx="2173287" cy="561975"/>
            <a:chOff x="3146" y="1296"/>
            <a:chExt cx="1388" cy="359"/>
          </a:xfrm>
        </p:grpSpPr>
        <p:sp>
          <p:nvSpPr>
            <p:cNvPr id="11305" name="Rectangle 20"/>
            <p:cNvSpPr>
              <a:spLocks noChangeArrowheads="1"/>
            </p:cNvSpPr>
            <p:nvPr/>
          </p:nvSpPr>
          <p:spPr bwMode="auto">
            <a:xfrm>
              <a:off x="3504" y="1296"/>
              <a:ext cx="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cxnSp>
          <p:nvCxnSpPr>
            <p:cNvPr id="11306" name="AutoShape 21"/>
            <p:cNvCxnSpPr>
              <a:cxnSpLocks noChangeShapeType="1"/>
              <a:stCxn id="11315" idx="7"/>
              <a:endCxn id="11316" idx="1"/>
            </p:cNvCxnSpPr>
            <p:nvPr/>
          </p:nvCxnSpPr>
          <p:spPr bwMode="auto">
            <a:xfrm rot="5400000" flipV="1">
              <a:off x="3839" y="961"/>
              <a:ext cx="1" cy="1388"/>
            </a:xfrm>
            <a:prstGeom prst="curvedConnector3">
              <a:avLst>
                <a:gd name="adj1" fmla="val -21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35550" y="2482850"/>
            <a:ext cx="1954213" cy="300038"/>
            <a:chOff x="3216" y="1584"/>
            <a:chExt cx="1248" cy="192"/>
          </a:xfrm>
        </p:grpSpPr>
        <p:sp>
          <p:nvSpPr>
            <p:cNvPr id="11303" name="Rectangle 23"/>
            <p:cNvSpPr>
              <a:spLocks noChangeArrowheads="1"/>
            </p:cNvSpPr>
            <p:nvPr/>
          </p:nvSpPr>
          <p:spPr bwMode="auto">
            <a:xfrm>
              <a:off x="3504" y="1584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</a:t>
              </a:r>
            </a:p>
          </p:txBody>
        </p:sp>
        <p:cxnSp>
          <p:nvCxnSpPr>
            <p:cNvPr id="11304" name="AutoShape 24"/>
            <p:cNvCxnSpPr>
              <a:cxnSpLocks noChangeShapeType="1"/>
              <a:stCxn id="11316" idx="2"/>
              <a:endCxn id="11315" idx="6"/>
            </p:cNvCxnSpPr>
            <p:nvPr/>
          </p:nvCxnSpPr>
          <p:spPr bwMode="auto">
            <a:xfrm rot="10800000">
              <a:off x="3216" y="1728"/>
              <a:ext cx="12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366000" y="2181225"/>
            <a:ext cx="1727200" cy="527050"/>
            <a:chOff x="4704" y="1488"/>
            <a:chExt cx="1104" cy="336"/>
          </a:xfrm>
        </p:grpSpPr>
        <p:sp>
          <p:nvSpPr>
            <p:cNvPr id="11301" name="Rectangle 26"/>
            <p:cNvSpPr>
              <a:spLocks noChangeArrowheads="1"/>
            </p:cNvSpPr>
            <p:nvPr/>
          </p:nvSpPr>
          <p:spPr bwMode="auto">
            <a:xfrm>
              <a:off x="5136" y="1488"/>
              <a:ext cx="67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cxnSp>
          <p:nvCxnSpPr>
            <p:cNvPr id="11302" name="AutoShape 27"/>
            <p:cNvCxnSpPr>
              <a:cxnSpLocks noChangeShapeType="1"/>
              <a:stCxn id="11316" idx="6"/>
              <a:endCxn id="11316" idx="0"/>
            </p:cNvCxnSpPr>
            <p:nvPr/>
          </p:nvCxnSpPr>
          <p:spPr bwMode="auto">
            <a:xfrm flipH="1" flipV="1">
              <a:off x="4704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930525" y="2181225"/>
            <a:ext cx="1728788" cy="527050"/>
            <a:chOff x="1872" y="1488"/>
            <a:chExt cx="1104" cy="336"/>
          </a:xfrm>
        </p:grpSpPr>
        <p:sp>
          <p:nvSpPr>
            <p:cNvPr id="11299" name="Rectangle 29"/>
            <p:cNvSpPr>
              <a:spLocks noChangeArrowheads="1"/>
            </p:cNvSpPr>
            <p:nvPr/>
          </p:nvSpPr>
          <p:spPr bwMode="auto">
            <a:xfrm>
              <a:off x="1872" y="1488"/>
              <a:ext cx="68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</a:t>
              </a:r>
            </a:p>
          </p:txBody>
        </p:sp>
        <p:cxnSp>
          <p:nvCxnSpPr>
            <p:cNvPr id="11300" name="AutoShape 30"/>
            <p:cNvCxnSpPr>
              <a:cxnSpLocks noChangeShapeType="1"/>
              <a:stCxn id="11315" idx="2"/>
              <a:endCxn id="11315" idx="0"/>
            </p:cNvCxnSpPr>
            <p:nvPr/>
          </p:nvCxnSpPr>
          <p:spPr bwMode="auto">
            <a:xfrm rot="10800000" flipH="1">
              <a:off x="2736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284663" y="3084513"/>
            <a:ext cx="1379537" cy="1428750"/>
            <a:chOff x="2736" y="1968"/>
            <a:chExt cx="882" cy="912"/>
          </a:xfrm>
        </p:grpSpPr>
        <p:sp>
          <p:nvSpPr>
            <p:cNvPr id="11297" name="Rectangle 32"/>
            <p:cNvSpPr>
              <a:spLocks noChangeArrowheads="1"/>
            </p:cNvSpPr>
            <p:nvPr/>
          </p:nvSpPr>
          <p:spPr bwMode="auto">
            <a:xfrm>
              <a:off x="2736" y="2688"/>
              <a:ext cx="7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11298" name="AutoShape 33"/>
            <p:cNvCxnSpPr>
              <a:cxnSpLocks noChangeShapeType="1"/>
            </p:cNvCxnSpPr>
            <p:nvPr/>
          </p:nvCxnSpPr>
          <p:spPr bwMode="auto">
            <a:xfrm rot="16200000" flipH="1">
              <a:off x="2939" y="2005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388100" y="3119438"/>
            <a:ext cx="1203325" cy="1393825"/>
            <a:chOff x="4080" y="1990"/>
            <a:chExt cx="768" cy="890"/>
          </a:xfrm>
        </p:grpSpPr>
        <p:sp>
          <p:nvSpPr>
            <p:cNvPr id="11295" name="Rectangle 35"/>
            <p:cNvSpPr>
              <a:spLocks noChangeArrowheads="1"/>
            </p:cNvSpPr>
            <p:nvPr/>
          </p:nvSpPr>
          <p:spPr bwMode="auto">
            <a:xfrm>
              <a:off x="4216" y="2688"/>
              <a:ext cx="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11296" name="AutoShape 36"/>
            <p:cNvCxnSpPr>
              <a:cxnSpLocks noChangeShapeType="1"/>
            </p:cNvCxnSpPr>
            <p:nvPr/>
          </p:nvCxnSpPr>
          <p:spPr bwMode="auto">
            <a:xfrm rot="5400000">
              <a:off x="4043" y="2027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757613" y="2974975"/>
            <a:ext cx="4522787" cy="2892425"/>
            <a:chOff x="2400" y="1898"/>
            <a:chExt cx="2888" cy="1846"/>
          </a:xfrm>
        </p:grpSpPr>
        <p:sp>
          <p:nvSpPr>
            <p:cNvPr id="11291" name="Rectangle 38"/>
            <p:cNvSpPr>
              <a:spLocks noChangeArrowheads="1"/>
            </p:cNvSpPr>
            <p:nvPr/>
          </p:nvSpPr>
          <p:spPr bwMode="auto">
            <a:xfrm>
              <a:off x="4608" y="3264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sp>
          <p:nvSpPr>
            <p:cNvPr id="11292" name="Rectangle 39"/>
            <p:cNvSpPr>
              <a:spLocks noChangeArrowheads="1"/>
            </p:cNvSpPr>
            <p:nvPr/>
          </p:nvSpPr>
          <p:spPr bwMode="auto">
            <a:xfrm>
              <a:off x="2400" y="3216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 </a:t>
              </a:r>
            </a:p>
          </p:txBody>
        </p:sp>
        <p:cxnSp>
          <p:nvCxnSpPr>
            <p:cNvPr id="11293" name="AutoShape 40"/>
            <p:cNvCxnSpPr>
              <a:cxnSpLocks noChangeShapeType="1"/>
            </p:cNvCxnSpPr>
            <p:nvPr/>
          </p:nvCxnSpPr>
          <p:spPr bwMode="auto">
            <a:xfrm rot="10800000">
              <a:off x="2806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AutoShape 41"/>
            <p:cNvCxnSpPr>
              <a:cxnSpLocks noChangeShapeType="1"/>
            </p:cNvCxnSpPr>
            <p:nvPr/>
          </p:nvCxnSpPr>
          <p:spPr bwMode="auto">
            <a:xfrm flipV="1">
              <a:off x="4080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926013" y="2974975"/>
            <a:ext cx="2201862" cy="976313"/>
            <a:chOff x="3146" y="1898"/>
            <a:chExt cx="1406" cy="623"/>
          </a:xfrm>
        </p:grpSpPr>
        <p:sp>
          <p:nvSpPr>
            <p:cNvPr id="11287" name="Rectangle 43"/>
            <p:cNvSpPr>
              <a:spLocks noChangeArrowheads="1"/>
            </p:cNvSpPr>
            <p:nvPr/>
          </p:nvSpPr>
          <p:spPr bwMode="auto">
            <a:xfrm>
              <a:off x="3240" y="1920"/>
              <a:ext cx="7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</a:t>
              </a:r>
            </a:p>
          </p:txBody>
        </p:sp>
        <p:sp>
          <p:nvSpPr>
            <p:cNvPr id="11288" name="Rectangle 44"/>
            <p:cNvSpPr>
              <a:spLocks noChangeArrowheads="1"/>
            </p:cNvSpPr>
            <p:nvPr/>
          </p:nvSpPr>
          <p:spPr bwMode="auto">
            <a:xfrm>
              <a:off x="3744" y="1920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cxnSp>
          <p:nvCxnSpPr>
            <p:cNvPr id="11289" name="AutoShape 45"/>
            <p:cNvCxnSpPr>
              <a:cxnSpLocks noChangeShapeType="1"/>
            </p:cNvCxnSpPr>
            <p:nvPr/>
          </p:nvCxnSpPr>
          <p:spPr bwMode="auto">
            <a:xfrm rot="5400000" flipH="1">
              <a:off x="3081" y="1963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AutoShape 46"/>
            <p:cNvCxnSpPr>
              <a:cxnSpLocks noChangeShapeType="1"/>
            </p:cNvCxnSpPr>
            <p:nvPr/>
          </p:nvCxnSpPr>
          <p:spPr bwMode="auto">
            <a:xfrm rot="-5400000">
              <a:off x="4015" y="1985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486400" y="3384550"/>
            <a:ext cx="1089025" cy="331788"/>
            <a:chOff x="3504" y="2256"/>
            <a:chExt cx="696" cy="211"/>
          </a:xfrm>
        </p:grpSpPr>
        <p:sp>
          <p:nvSpPr>
            <p:cNvPr id="11285" name="Rectangle 48"/>
            <p:cNvSpPr>
              <a:spLocks noChangeArrowheads="1"/>
            </p:cNvSpPr>
            <p:nvPr/>
          </p:nvSpPr>
          <p:spPr bwMode="auto">
            <a:xfrm>
              <a:off x="3504" y="2256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11286" name="AutoShape 49"/>
            <p:cNvCxnSpPr>
              <a:cxnSpLocks noChangeShapeType="1"/>
              <a:stCxn id="11317" idx="0"/>
              <a:endCxn id="11317" idx="7"/>
            </p:cNvCxnSpPr>
            <p:nvPr/>
          </p:nvCxnSpPr>
          <p:spPr bwMode="auto">
            <a:xfrm rot="5400000" flipV="1">
              <a:off x="3839" y="2375"/>
              <a:ext cx="1" cy="184"/>
            </a:xfrm>
            <a:prstGeom prst="curvedConnector3">
              <a:avLst>
                <a:gd name="adj1" fmla="val -23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1352550" y="4438650"/>
            <a:ext cx="4960938" cy="2008188"/>
            <a:chOff x="864" y="2832"/>
            <a:chExt cx="3168" cy="1282"/>
          </a:xfrm>
        </p:grpSpPr>
        <p:sp>
          <p:nvSpPr>
            <p:cNvPr id="11281" name="Text Box 51"/>
            <p:cNvSpPr txBox="1">
              <a:spLocks noChangeArrowheads="1"/>
            </p:cNvSpPr>
            <p:nvPr/>
          </p:nvSpPr>
          <p:spPr bwMode="auto">
            <a:xfrm>
              <a:off x="864" y="3480"/>
              <a:ext cx="201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possible oscillation</a:t>
              </a:r>
              <a:b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between states 00 and 11</a:t>
              </a:r>
            </a:p>
            <a:p>
              <a:endParaRPr lang="en-US" sz="2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82" name="Oval 52"/>
            <p:cNvSpPr>
              <a:spLocks noChangeArrowheads="1"/>
            </p:cNvSpPr>
            <p:nvPr/>
          </p:nvSpPr>
          <p:spPr bwMode="auto">
            <a:xfrm>
              <a:off x="3696" y="2832"/>
              <a:ext cx="288" cy="8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83" name="AutoShape 53"/>
            <p:cNvSpPr>
              <a:spLocks noChangeArrowheads="1"/>
            </p:cNvSpPr>
            <p:nvPr/>
          </p:nvSpPr>
          <p:spPr bwMode="auto">
            <a:xfrm>
              <a:off x="3936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84" name="AutoShape 54"/>
            <p:cNvSpPr>
              <a:spLocks noChangeArrowheads="1"/>
            </p:cNvSpPr>
            <p:nvPr/>
          </p:nvSpPr>
          <p:spPr bwMode="auto">
            <a:xfrm flipV="1">
              <a:off x="3648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50143" y="6204128"/>
            <a:ext cx="1089025" cy="445995"/>
            <a:chOff x="5550143" y="6204128"/>
            <a:chExt cx="1089025" cy="445995"/>
          </a:xfrm>
        </p:grpSpPr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5550143" y="6348212"/>
              <a:ext cx="1089025" cy="30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57" name="AutoShape 49"/>
            <p:cNvCxnSpPr>
              <a:cxnSpLocks noChangeShapeType="1"/>
            </p:cNvCxnSpPr>
            <p:nvPr/>
          </p:nvCxnSpPr>
          <p:spPr bwMode="auto">
            <a:xfrm rot="5400000" flipH="1">
              <a:off x="6056375" y="6060962"/>
              <a:ext cx="1572" cy="287903"/>
            </a:xfrm>
            <a:prstGeom prst="curvedConnector3">
              <a:avLst>
                <a:gd name="adj1" fmla="val -23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484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 of the S-R Latch</a:t>
            </a:r>
            <a:endParaRPr lang="en-US" sz="36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Very difficult to observe R-S latch in the 1-1 state</a:t>
            </a:r>
          </a:p>
          <a:p>
            <a:pPr lvl="1" eaLnBrk="1" hangingPunct="1"/>
            <a:r>
              <a:rPr lang="en-US" sz="1800" dirty="0" smtClean="0"/>
              <a:t>One of R or S usually changes first</a:t>
            </a:r>
          </a:p>
          <a:p>
            <a:pPr eaLnBrk="1" hangingPunct="1"/>
            <a:r>
              <a:rPr lang="en-US" sz="2400" dirty="0" smtClean="0"/>
              <a:t>Ambiguously returns to state 0-1 or 1-0</a:t>
            </a:r>
          </a:p>
          <a:p>
            <a:pPr lvl="1" eaLnBrk="1" hangingPunct="1"/>
            <a:r>
              <a:rPr lang="en-US" sz="1800" dirty="0" smtClean="0"/>
              <a:t>A so-called "race condition"</a:t>
            </a:r>
          </a:p>
          <a:p>
            <a:pPr lvl="1" eaLnBrk="1" hangingPunct="1"/>
            <a:r>
              <a:rPr lang="en-US" sz="1800" dirty="0" smtClean="0"/>
              <a:t>Or non-deterministic transition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59063" y="4902200"/>
            <a:ext cx="4897437" cy="1955800"/>
            <a:chOff x="1344" y="2884"/>
            <a:chExt cx="3128" cy="1248"/>
          </a:xfrm>
        </p:grpSpPr>
        <p:sp>
          <p:nvSpPr>
            <p:cNvPr id="12326" name="Rectangle 5"/>
            <p:cNvSpPr>
              <a:spLocks noChangeArrowheads="1"/>
            </p:cNvSpPr>
            <p:nvPr/>
          </p:nvSpPr>
          <p:spPr bwMode="auto">
            <a:xfrm>
              <a:off x="3792" y="3940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</p:txBody>
        </p:sp>
        <p:sp>
          <p:nvSpPr>
            <p:cNvPr id="12327" name="Rectangle 6"/>
            <p:cNvSpPr>
              <a:spLocks noChangeArrowheads="1"/>
            </p:cNvSpPr>
            <p:nvPr/>
          </p:nvSpPr>
          <p:spPr bwMode="auto">
            <a:xfrm>
              <a:off x="1344" y="3892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 </a:t>
              </a:r>
            </a:p>
          </p:txBody>
        </p:sp>
        <p:cxnSp>
          <p:nvCxnSpPr>
            <p:cNvPr id="12328" name="AutoShape 7"/>
            <p:cNvCxnSpPr>
              <a:cxnSpLocks noChangeShapeType="1"/>
              <a:stCxn id="12299" idx="3"/>
            </p:cNvCxnSpPr>
            <p:nvPr/>
          </p:nvCxnSpPr>
          <p:spPr bwMode="auto">
            <a:xfrm rot="16200000" flipV="1">
              <a:off x="1907" y="2871"/>
              <a:ext cx="915" cy="941"/>
            </a:xfrm>
            <a:prstGeom prst="curvedConnector4">
              <a:avLst>
                <a:gd name="adj1" fmla="val -25792"/>
                <a:gd name="adj2" fmla="val 10584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8"/>
            <p:cNvCxnSpPr>
              <a:cxnSpLocks noChangeShapeType="1"/>
              <a:stCxn id="12299" idx="4"/>
            </p:cNvCxnSpPr>
            <p:nvPr/>
          </p:nvCxnSpPr>
          <p:spPr bwMode="auto">
            <a:xfrm rot="5400000" flipH="1" flipV="1">
              <a:off x="3033" y="2870"/>
              <a:ext cx="915" cy="943"/>
            </a:xfrm>
            <a:prstGeom prst="curvedConnector4">
              <a:avLst>
                <a:gd name="adj1" fmla="val -25792"/>
                <a:gd name="adj2" fmla="val 10720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2057400" y="3808413"/>
            <a:ext cx="6162675" cy="2632075"/>
            <a:chOff x="960" y="2186"/>
            <a:chExt cx="3936" cy="1680"/>
          </a:xfrm>
        </p:grpSpPr>
        <p:sp>
          <p:nvSpPr>
            <p:cNvPr id="12294" name="Rectangle 10"/>
            <p:cNvSpPr>
              <a:spLocks noChangeArrowheads="1"/>
            </p:cNvSpPr>
            <p:nvPr/>
          </p:nvSpPr>
          <p:spPr bwMode="auto">
            <a:xfrm>
              <a:off x="1872" y="257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0  1</a:t>
              </a:r>
            </a:p>
          </p:txBody>
        </p:sp>
        <p:sp>
          <p:nvSpPr>
            <p:cNvPr id="12295" name="Rectangle 11"/>
            <p:cNvSpPr>
              <a:spLocks noChangeArrowheads="1"/>
            </p:cNvSpPr>
            <p:nvPr/>
          </p:nvSpPr>
          <p:spPr bwMode="auto">
            <a:xfrm>
              <a:off x="3600" y="257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1  0</a:t>
              </a:r>
            </a:p>
          </p:txBody>
        </p:sp>
        <p:sp>
          <p:nvSpPr>
            <p:cNvPr id="12296" name="Rectangle 12"/>
            <p:cNvSpPr>
              <a:spLocks noChangeArrowheads="1"/>
            </p:cNvSpPr>
            <p:nvPr/>
          </p:nvSpPr>
          <p:spPr bwMode="auto">
            <a:xfrm>
              <a:off x="2736" y="3434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0  0</a:t>
              </a:r>
            </a:p>
          </p:txBody>
        </p:sp>
        <p:sp>
          <p:nvSpPr>
            <p:cNvPr id="12297" name="Oval 13"/>
            <p:cNvSpPr>
              <a:spLocks noChangeArrowheads="1"/>
            </p:cNvSpPr>
            <p:nvPr/>
          </p:nvSpPr>
          <p:spPr bwMode="auto">
            <a:xfrm>
              <a:off x="1824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8" name="Oval 14"/>
            <p:cNvSpPr>
              <a:spLocks noChangeArrowheads="1"/>
            </p:cNvSpPr>
            <p:nvPr/>
          </p:nvSpPr>
          <p:spPr bwMode="auto">
            <a:xfrm>
              <a:off x="3552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9" name="Oval 15"/>
            <p:cNvSpPr>
              <a:spLocks noChangeArrowheads="1"/>
            </p:cNvSpPr>
            <p:nvPr/>
          </p:nvSpPr>
          <p:spPr bwMode="auto">
            <a:xfrm rot="-1341584">
              <a:off x="2688" y="333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12300" name="Group 16"/>
            <p:cNvGrpSpPr>
              <a:grpSpLocks/>
            </p:cNvGrpSpPr>
            <p:nvPr/>
          </p:nvGrpSpPr>
          <p:grpSpPr bwMode="auto">
            <a:xfrm>
              <a:off x="2234" y="2186"/>
              <a:ext cx="1388" cy="359"/>
              <a:chOff x="3146" y="1296"/>
              <a:chExt cx="1388" cy="359"/>
            </a:xfrm>
          </p:grpSpPr>
          <p:sp>
            <p:nvSpPr>
              <p:cNvPr id="12324" name="Rectangle 17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SR=10</a:t>
                </a:r>
              </a:p>
            </p:txBody>
          </p:sp>
          <p:cxnSp>
            <p:nvCxnSpPr>
              <p:cNvPr id="12325" name="AutoShape 18"/>
              <p:cNvCxnSpPr>
                <a:cxnSpLocks noChangeShapeType="1"/>
                <a:stCxn id="12297" idx="7"/>
                <a:endCxn id="12298" idx="1"/>
              </p:cNvCxnSpPr>
              <p:nvPr/>
            </p:nvCxnSpPr>
            <p:spPr bwMode="auto">
              <a:xfrm rot="5400000" flipV="1">
                <a:off x="3839" y="961"/>
                <a:ext cx="1" cy="1388"/>
              </a:xfrm>
              <a:prstGeom prst="curvedConnector3">
                <a:avLst>
                  <a:gd name="adj1" fmla="val -214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1" name="Group 19"/>
            <p:cNvGrpSpPr>
              <a:grpSpLocks/>
            </p:cNvGrpSpPr>
            <p:nvPr/>
          </p:nvGrpSpPr>
          <p:grpSpPr bwMode="auto">
            <a:xfrm>
              <a:off x="2304" y="2570"/>
              <a:ext cx="1248" cy="192"/>
              <a:chOff x="3216" y="1584"/>
              <a:chExt cx="1248" cy="192"/>
            </a:xfrm>
          </p:grpSpPr>
          <p:sp>
            <p:nvSpPr>
              <p:cNvPr id="12322" name="Rectangle 20"/>
              <p:cNvSpPr>
                <a:spLocks noChangeArrowheads="1"/>
              </p:cNvSpPr>
              <p:nvPr/>
            </p:nvSpPr>
            <p:spPr bwMode="auto">
              <a:xfrm>
                <a:off x="3504" y="1584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SR=01</a:t>
                </a:r>
              </a:p>
            </p:txBody>
          </p:sp>
          <p:cxnSp>
            <p:nvCxnSpPr>
              <p:cNvPr id="12323" name="AutoShape 21"/>
              <p:cNvCxnSpPr>
                <a:cxnSpLocks noChangeShapeType="1"/>
                <a:stCxn id="12298" idx="2"/>
                <a:endCxn id="12297" idx="6"/>
              </p:cNvCxnSpPr>
              <p:nvPr/>
            </p:nvCxnSpPr>
            <p:spPr bwMode="auto">
              <a:xfrm rot="10800000">
                <a:off x="3216" y="1728"/>
                <a:ext cx="124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2" name="Group 22"/>
            <p:cNvGrpSpPr>
              <a:grpSpLocks/>
            </p:cNvGrpSpPr>
            <p:nvPr/>
          </p:nvGrpSpPr>
          <p:grpSpPr bwMode="auto">
            <a:xfrm>
              <a:off x="3792" y="2378"/>
              <a:ext cx="1104" cy="336"/>
              <a:chOff x="4704" y="1488"/>
              <a:chExt cx="1104" cy="336"/>
            </a:xfrm>
          </p:grpSpPr>
          <p:sp>
            <p:nvSpPr>
              <p:cNvPr id="12320" name="Rectangle 23"/>
              <p:cNvSpPr>
                <a:spLocks noChangeArrowheads="1"/>
              </p:cNvSpPr>
              <p:nvPr/>
            </p:nvSpPr>
            <p:spPr bwMode="auto">
              <a:xfrm>
                <a:off x="5136" y="1488"/>
                <a:ext cx="67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SR=00</a:t>
                </a:r>
              </a:p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SR=10</a:t>
                </a:r>
              </a:p>
            </p:txBody>
          </p:sp>
          <p:cxnSp>
            <p:nvCxnSpPr>
              <p:cNvPr id="12321" name="AutoShape 24"/>
              <p:cNvCxnSpPr>
                <a:cxnSpLocks noChangeShapeType="1"/>
                <a:stCxn id="12298" idx="6"/>
                <a:endCxn id="12298" idx="0"/>
              </p:cNvCxnSpPr>
              <p:nvPr/>
            </p:nvCxnSpPr>
            <p:spPr bwMode="auto">
              <a:xfrm flipH="1" flipV="1">
                <a:off x="4704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3" name="Group 25"/>
            <p:cNvGrpSpPr>
              <a:grpSpLocks/>
            </p:cNvGrpSpPr>
            <p:nvPr/>
          </p:nvGrpSpPr>
          <p:grpSpPr bwMode="auto">
            <a:xfrm>
              <a:off x="960" y="2378"/>
              <a:ext cx="1104" cy="336"/>
              <a:chOff x="1872" y="1488"/>
              <a:chExt cx="1104" cy="336"/>
            </a:xfrm>
          </p:grpSpPr>
          <p:sp>
            <p:nvSpPr>
              <p:cNvPr id="12318" name="Rectangle 26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68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SR=00</a:t>
                </a:r>
              </a:p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SR=01</a:t>
                </a:r>
              </a:p>
            </p:txBody>
          </p:sp>
          <p:cxnSp>
            <p:nvCxnSpPr>
              <p:cNvPr id="12319" name="AutoShape 27"/>
              <p:cNvCxnSpPr>
                <a:cxnSpLocks noChangeShapeType="1"/>
                <a:stCxn id="12297" idx="2"/>
                <a:endCxn id="12297" idx="0"/>
              </p:cNvCxnSpPr>
              <p:nvPr/>
            </p:nvCxnSpPr>
            <p:spPr bwMode="auto">
              <a:xfrm rot="10800000" flipH="1">
                <a:off x="2736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4" name="Group 28"/>
            <p:cNvGrpSpPr>
              <a:grpSpLocks/>
            </p:cNvGrpSpPr>
            <p:nvPr/>
          </p:nvGrpSpPr>
          <p:grpSpPr bwMode="auto">
            <a:xfrm>
              <a:off x="1824" y="2954"/>
              <a:ext cx="882" cy="912"/>
              <a:chOff x="2736" y="1968"/>
              <a:chExt cx="882" cy="912"/>
            </a:xfrm>
          </p:grpSpPr>
          <p:sp>
            <p:nvSpPr>
              <p:cNvPr id="12316" name="Rectangle 29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7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SR=11</a:t>
                </a:r>
              </a:p>
            </p:txBody>
          </p:sp>
          <p:cxnSp>
            <p:nvCxnSpPr>
              <p:cNvPr id="12317" name="AutoShape 30"/>
              <p:cNvCxnSpPr>
                <a:cxnSpLocks noChangeShapeType="1"/>
              </p:cNvCxnSpPr>
              <p:nvPr/>
            </p:nvCxnSpPr>
            <p:spPr bwMode="auto">
              <a:xfrm rot="16200000" flipH="1">
                <a:off x="2939" y="2005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5" name="Group 31"/>
            <p:cNvGrpSpPr>
              <a:grpSpLocks/>
            </p:cNvGrpSpPr>
            <p:nvPr/>
          </p:nvGrpSpPr>
          <p:grpSpPr bwMode="auto">
            <a:xfrm>
              <a:off x="3168" y="2976"/>
              <a:ext cx="768" cy="890"/>
              <a:chOff x="4080" y="1990"/>
              <a:chExt cx="768" cy="890"/>
            </a:xfrm>
          </p:grpSpPr>
          <p:sp>
            <p:nvSpPr>
              <p:cNvPr id="12314" name="Rectangle 32"/>
              <p:cNvSpPr>
                <a:spLocks noChangeArrowheads="1"/>
              </p:cNvSpPr>
              <p:nvPr/>
            </p:nvSpPr>
            <p:spPr bwMode="auto">
              <a:xfrm>
                <a:off x="4216" y="2688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SR=11</a:t>
                </a:r>
              </a:p>
            </p:txBody>
          </p:sp>
          <p:cxnSp>
            <p:nvCxnSpPr>
              <p:cNvPr id="12315" name="AutoShape 33"/>
              <p:cNvCxnSpPr>
                <a:cxnSpLocks noChangeShapeType="1"/>
              </p:cNvCxnSpPr>
              <p:nvPr/>
            </p:nvCxnSpPr>
            <p:spPr bwMode="auto">
              <a:xfrm rot="5400000">
                <a:off x="4043" y="2027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6" name="Group 34"/>
            <p:cNvGrpSpPr>
              <a:grpSpLocks/>
            </p:cNvGrpSpPr>
            <p:nvPr/>
          </p:nvGrpSpPr>
          <p:grpSpPr bwMode="auto">
            <a:xfrm>
              <a:off x="2234" y="2884"/>
              <a:ext cx="1406" cy="623"/>
              <a:chOff x="3146" y="1898"/>
              <a:chExt cx="1406" cy="623"/>
            </a:xfrm>
          </p:grpSpPr>
          <p:sp>
            <p:nvSpPr>
              <p:cNvPr id="12310" name="Rectangle 35"/>
              <p:cNvSpPr>
                <a:spLocks noChangeArrowheads="1"/>
              </p:cNvSpPr>
              <p:nvPr/>
            </p:nvSpPr>
            <p:spPr bwMode="auto">
              <a:xfrm>
                <a:off x="3240" y="1920"/>
                <a:ext cx="7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SR=01</a:t>
                </a:r>
              </a:p>
            </p:txBody>
          </p:sp>
          <p:sp>
            <p:nvSpPr>
              <p:cNvPr id="12311" name="Rectangle 36"/>
              <p:cNvSpPr>
                <a:spLocks noChangeArrowheads="1"/>
              </p:cNvSpPr>
              <p:nvPr/>
            </p:nvSpPr>
            <p:spPr bwMode="auto">
              <a:xfrm>
                <a:off x="3744" y="1920"/>
                <a:ext cx="7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SR=10</a:t>
                </a:r>
              </a:p>
            </p:txBody>
          </p:sp>
          <p:cxnSp>
            <p:nvCxnSpPr>
              <p:cNvPr id="12312" name="AutoShape 37"/>
              <p:cNvCxnSpPr>
                <a:cxnSpLocks noChangeShapeType="1"/>
              </p:cNvCxnSpPr>
              <p:nvPr/>
            </p:nvCxnSpPr>
            <p:spPr bwMode="auto">
              <a:xfrm rot="5400000" flipH="1">
                <a:off x="3081" y="1963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3" name="AutoShape 38"/>
              <p:cNvCxnSpPr>
                <a:cxnSpLocks noChangeShapeType="1"/>
              </p:cNvCxnSpPr>
              <p:nvPr/>
            </p:nvCxnSpPr>
            <p:spPr bwMode="auto">
              <a:xfrm rot="-5400000">
                <a:off x="4015" y="1985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7" name="Group 39"/>
            <p:cNvGrpSpPr>
              <a:grpSpLocks/>
            </p:cNvGrpSpPr>
            <p:nvPr/>
          </p:nvGrpSpPr>
          <p:grpSpPr bwMode="auto">
            <a:xfrm>
              <a:off x="2592" y="3146"/>
              <a:ext cx="696" cy="211"/>
              <a:chOff x="3504" y="2256"/>
              <a:chExt cx="696" cy="211"/>
            </a:xfrm>
          </p:grpSpPr>
          <p:sp>
            <p:nvSpPr>
              <p:cNvPr id="12308" name="Rectangle 40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SR=11</a:t>
                </a:r>
              </a:p>
            </p:txBody>
          </p:sp>
          <p:cxnSp>
            <p:nvCxnSpPr>
              <p:cNvPr id="12309" name="AutoShape 41"/>
              <p:cNvCxnSpPr>
                <a:cxnSpLocks noChangeShapeType="1"/>
                <a:stCxn id="12299" idx="0"/>
                <a:endCxn id="12299" idx="7"/>
              </p:cNvCxnSpPr>
              <p:nvPr/>
            </p:nvCxnSpPr>
            <p:spPr bwMode="auto">
              <a:xfrm rot="5400000" flipV="1">
                <a:off x="3839" y="2375"/>
                <a:ext cx="1" cy="184"/>
              </a:xfrm>
              <a:prstGeom prst="curvedConnector3">
                <a:avLst>
                  <a:gd name="adj1" fmla="val -23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06637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S-R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dirty="0" err="1" smtClean="0"/>
              <a:t>unclocked</a:t>
            </a:r>
            <a:r>
              <a:rPr lang="en-US" dirty="0" smtClean="0"/>
              <a:t> circuit the outputs change whenever the inputs change.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95600" y="3276600"/>
            <a:ext cx="3446316" cy="2232025"/>
            <a:chOff x="5024" y="1392"/>
            <a:chExt cx="1600" cy="103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</a:t>
            </a:r>
            <a:r>
              <a:rPr lang="en-US" dirty="0" smtClean="0"/>
              <a:t>S-R </a:t>
            </a:r>
            <a:r>
              <a:rPr lang="en-US" dirty="0"/>
              <a:t>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clocked circuit, we control when the inputs are sampled.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71600" y="3581400"/>
            <a:ext cx="5373688" cy="2106613"/>
            <a:chOff x="2256" y="1248"/>
            <a:chExt cx="3432" cy="134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c</a:t>
              </a:r>
              <a:r>
                <a:rPr lang="en-US" sz="1600" dirty="0" smtClean="0">
                  <a:solidFill>
                    <a:srgbClr val="000000"/>
                  </a:solidFill>
                </a:rPr>
                <a:t>lock'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S'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R'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3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4195763" y="5410200"/>
            <a:ext cx="4948237" cy="1028700"/>
            <a:chOff x="2264" y="3064"/>
            <a:chExt cx="3160" cy="656"/>
          </a:xfrm>
        </p:grpSpPr>
        <p:sp>
          <p:nvSpPr>
            <p:cNvPr id="16398" name="Rectangle 3" descr="25%"/>
            <p:cNvSpPr>
              <a:spLocks noChangeArrowheads="1"/>
            </p:cNvSpPr>
            <p:nvPr/>
          </p:nvSpPr>
          <p:spPr bwMode="auto">
            <a:xfrm>
              <a:off x="3296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399" name="Line 4"/>
            <p:cNvSpPr>
              <a:spLocks noChangeShapeType="1"/>
            </p:cNvSpPr>
            <p:nvPr/>
          </p:nvSpPr>
          <p:spPr bwMode="auto">
            <a:xfrm>
              <a:off x="2932" y="366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0" name="Group 5"/>
            <p:cNvGrpSpPr>
              <a:grpSpLocks/>
            </p:cNvGrpSpPr>
            <p:nvPr/>
          </p:nvGrpSpPr>
          <p:grpSpPr bwMode="auto">
            <a:xfrm>
              <a:off x="3256" y="3516"/>
              <a:ext cx="1076" cy="152"/>
              <a:chOff x="3256" y="3516"/>
              <a:chExt cx="1076" cy="152"/>
            </a:xfrm>
          </p:grpSpPr>
          <p:sp>
            <p:nvSpPr>
              <p:cNvPr id="16435" name="Line 6"/>
              <p:cNvSpPr>
                <a:spLocks noChangeShapeType="1"/>
              </p:cNvSpPr>
              <p:nvPr/>
            </p:nvSpPr>
            <p:spPr bwMode="auto">
              <a:xfrm flipV="1">
                <a:off x="3256" y="3516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7"/>
              <p:cNvSpPr>
                <a:spLocks noChangeShapeType="1"/>
              </p:cNvSpPr>
              <p:nvPr/>
            </p:nvSpPr>
            <p:spPr bwMode="auto">
              <a:xfrm>
                <a:off x="3260" y="352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8"/>
              <p:cNvSpPr>
                <a:spLocks noChangeShapeType="1"/>
              </p:cNvSpPr>
              <p:nvPr/>
            </p:nvSpPr>
            <p:spPr bwMode="auto">
              <a:xfrm>
                <a:off x="3792" y="3524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Line 9"/>
              <p:cNvSpPr>
                <a:spLocks noChangeShapeType="1"/>
              </p:cNvSpPr>
              <p:nvPr/>
            </p:nvSpPr>
            <p:spPr bwMode="auto">
              <a:xfrm>
                <a:off x="3804" y="3664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 flipV="1">
              <a:off x="4336" y="351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1"/>
            <p:cNvSpPr>
              <a:spLocks noChangeShapeType="1"/>
            </p:cNvSpPr>
            <p:nvPr/>
          </p:nvSpPr>
          <p:spPr bwMode="auto">
            <a:xfrm>
              <a:off x="4340" y="352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2"/>
            <p:cNvSpPr>
              <a:spLocks noChangeShapeType="1"/>
            </p:cNvSpPr>
            <p:nvPr/>
          </p:nvSpPr>
          <p:spPr bwMode="auto">
            <a:xfrm>
              <a:off x="4872" y="35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3"/>
            <p:cNvSpPr>
              <a:spLocks noChangeShapeType="1"/>
            </p:cNvSpPr>
            <p:nvPr/>
          </p:nvSpPr>
          <p:spPr bwMode="auto">
            <a:xfrm>
              <a:off x="4884" y="3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4"/>
            <p:cNvSpPr>
              <a:spLocks noChangeShapeType="1"/>
            </p:cNvSpPr>
            <p:nvPr/>
          </p:nvSpPr>
          <p:spPr bwMode="auto">
            <a:xfrm>
              <a:off x="2940" y="323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5"/>
            <p:cNvSpPr>
              <a:spLocks noChangeShapeType="1"/>
            </p:cNvSpPr>
            <p:nvPr/>
          </p:nvSpPr>
          <p:spPr bwMode="auto">
            <a:xfrm>
              <a:off x="2940" y="337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7" name="Group 16"/>
            <p:cNvGrpSpPr>
              <a:grpSpLocks/>
            </p:cNvGrpSpPr>
            <p:nvPr/>
          </p:nvGrpSpPr>
          <p:grpSpPr bwMode="auto">
            <a:xfrm>
              <a:off x="3260" y="3228"/>
              <a:ext cx="32" cy="152"/>
              <a:chOff x="3260" y="3228"/>
              <a:chExt cx="32" cy="152"/>
            </a:xfrm>
          </p:grpSpPr>
          <p:sp>
            <p:nvSpPr>
              <p:cNvPr id="16433" name="Line 17"/>
              <p:cNvSpPr>
                <a:spLocks noChangeShapeType="1"/>
              </p:cNvSpPr>
              <p:nvPr/>
            </p:nvSpPr>
            <p:spPr bwMode="auto">
              <a:xfrm flipV="1">
                <a:off x="3260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18"/>
              <p:cNvSpPr>
                <a:spLocks noChangeShapeType="1"/>
              </p:cNvSpPr>
              <p:nvPr/>
            </p:nvSpPr>
            <p:spPr bwMode="auto">
              <a:xfrm>
                <a:off x="3260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8" name="Group 19"/>
            <p:cNvGrpSpPr>
              <a:grpSpLocks/>
            </p:cNvGrpSpPr>
            <p:nvPr/>
          </p:nvGrpSpPr>
          <p:grpSpPr bwMode="auto">
            <a:xfrm>
              <a:off x="3804" y="3228"/>
              <a:ext cx="32" cy="152"/>
              <a:chOff x="3804" y="3228"/>
              <a:chExt cx="32" cy="152"/>
            </a:xfrm>
          </p:grpSpPr>
          <p:sp>
            <p:nvSpPr>
              <p:cNvPr id="16431" name="Line 20"/>
              <p:cNvSpPr>
                <a:spLocks noChangeShapeType="1"/>
              </p:cNvSpPr>
              <p:nvPr/>
            </p:nvSpPr>
            <p:spPr bwMode="auto">
              <a:xfrm flipV="1">
                <a:off x="3804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21"/>
              <p:cNvSpPr>
                <a:spLocks noChangeShapeType="1"/>
              </p:cNvSpPr>
              <p:nvPr/>
            </p:nvSpPr>
            <p:spPr bwMode="auto">
              <a:xfrm>
                <a:off x="3804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3844" y="323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3844" y="337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>
              <a:off x="3300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>
              <a:off x="3300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3" name="Group 26"/>
            <p:cNvGrpSpPr>
              <a:grpSpLocks/>
            </p:cNvGrpSpPr>
            <p:nvPr/>
          </p:nvGrpSpPr>
          <p:grpSpPr bwMode="auto">
            <a:xfrm>
              <a:off x="4332" y="3228"/>
              <a:ext cx="32" cy="152"/>
              <a:chOff x="4332" y="3228"/>
              <a:chExt cx="32" cy="152"/>
            </a:xfrm>
          </p:grpSpPr>
          <p:sp>
            <p:nvSpPr>
              <p:cNvPr id="16429" name="Line 27"/>
              <p:cNvSpPr>
                <a:spLocks noChangeShapeType="1"/>
              </p:cNvSpPr>
              <p:nvPr/>
            </p:nvSpPr>
            <p:spPr bwMode="auto">
              <a:xfrm flipV="1">
                <a:off x="4332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28"/>
              <p:cNvSpPr>
                <a:spLocks noChangeShapeType="1"/>
              </p:cNvSpPr>
              <p:nvPr/>
            </p:nvSpPr>
            <p:spPr bwMode="auto">
              <a:xfrm>
                <a:off x="4332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2360" y="351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2264" y="3224"/>
              <a:ext cx="6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R'  and  S'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3192" y="3064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changing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3808" y="3064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stable</a:t>
              </a:r>
            </a:p>
          </p:txBody>
        </p:sp>
        <p:sp>
          <p:nvSpPr>
            <p:cNvPr id="16418" name="Rectangle 33" descr="25%"/>
            <p:cNvSpPr>
              <a:spLocks noChangeArrowheads="1"/>
            </p:cNvSpPr>
            <p:nvPr/>
          </p:nvSpPr>
          <p:spPr bwMode="auto">
            <a:xfrm>
              <a:off x="4368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16419" name="Group 34"/>
            <p:cNvGrpSpPr>
              <a:grpSpLocks/>
            </p:cNvGrpSpPr>
            <p:nvPr/>
          </p:nvGrpSpPr>
          <p:grpSpPr bwMode="auto">
            <a:xfrm>
              <a:off x="4876" y="3228"/>
              <a:ext cx="32" cy="152"/>
              <a:chOff x="4876" y="3228"/>
              <a:chExt cx="32" cy="152"/>
            </a:xfrm>
          </p:grpSpPr>
          <p:sp>
            <p:nvSpPr>
              <p:cNvPr id="16427" name="Line 35"/>
              <p:cNvSpPr>
                <a:spLocks noChangeShapeType="1"/>
              </p:cNvSpPr>
              <p:nvPr/>
            </p:nvSpPr>
            <p:spPr bwMode="auto">
              <a:xfrm flipV="1">
                <a:off x="4876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36"/>
              <p:cNvSpPr>
                <a:spLocks noChangeShapeType="1"/>
              </p:cNvSpPr>
              <p:nvPr/>
            </p:nvSpPr>
            <p:spPr bwMode="auto">
              <a:xfrm>
                <a:off x="4876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0" name="Line 37"/>
            <p:cNvSpPr>
              <a:spLocks noChangeShapeType="1"/>
            </p:cNvSpPr>
            <p:nvPr/>
          </p:nvSpPr>
          <p:spPr bwMode="auto">
            <a:xfrm>
              <a:off x="4916" y="32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8"/>
            <p:cNvSpPr>
              <a:spLocks noChangeShapeType="1"/>
            </p:cNvSpPr>
            <p:nvPr/>
          </p:nvSpPr>
          <p:spPr bwMode="auto">
            <a:xfrm>
              <a:off x="4916" y="337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9"/>
            <p:cNvSpPr>
              <a:spLocks noChangeShapeType="1"/>
            </p:cNvSpPr>
            <p:nvPr/>
          </p:nvSpPr>
          <p:spPr bwMode="auto">
            <a:xfrm>
              <a:off x="4372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40"/>
            <p:cNvSpPr>
              <a:spLocks noChangeShapeType="1"/>
            </p:cNvSpPr>
            <p:nvPr/>
          </p:nvSpPr>
          <p:spPr bwMode="auto">
            <a:xfrm>
              <a:off x="4372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Rectangle 41"/>
            <p:cNvSpPr>
              <a:spLocks noChangeArrowheads="1"/>
            </p:cNvSpPr>
            <p:nvPr/>
          </p:nvSpPr>
          <p:spPr bwMode="auto">
            <a:xfrm>
              <a:off x="4264" y="3064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changing</a:t>
              </a:r>
            </a:p>
          </p:txBody>
        </p:sp>
        <p:sp>
          <p:nvSpPr>
            <p:cNvPr id="16425" name="Rectangle 42"/>
            <p:cNvSpPr>
              <a:spLocks noChangeArrowheads="1"/>
            </p:cNvSpPr>
            <p:nvPr/>
          </p:nvSpPr>
          <p:spPr bwMode="auto">
            <a:xfrm>
              <a:off x="4880" y="3064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stable</a:t>
              </a:r>
            </a:p>
          </p:txBody>
        </p:sp>
        <p:sp>
          <p:nvSpPr>
            <p:cNvPr id="16426" name="Rectangle 43"/>
            <p:cNvSpPr>
              <a:spLocks noChangeArrowheads="1"/>
            </p:cNvSpPr>
            <p:nvPr/>
          </p:nvSpPr>
          <p:spPr bwMode="auto">
            <a:xfrm>
              <a:off x="2808" y="3064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stable</a:t>
              </a:r>
            </a:p>
          </p:txBody>
        </p:sp>
      </p:grpSp>
      <p:sp>
        <p:nvSpPr>
          <p:cNvPr id="16387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S-R Latch</a:t>
            </a:r>
            <a:endParaRPr lang="en-US" dirty="0" smtClean="0"/>
          </a:p>
        </p:txBody>
      </p:sp>
      <p:sp>
        <p:nvSpPr>
          <p:cNvPr id="16388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Controlling an R-S latch with a clock</a:t>
            </a:r>
          </a:p>
          <a:p>
            <a:pPr lvl="1" eaLnBrk="1" hangingPunct="1"/>
            <a:r>
              <a:rPr lang="en-US" dirty="0" smtClean="0"/>
              <a:t>Can't let R and S change while clock is active </a:t>
            </a:r>
            <a:endParaRPr lang="en-US" dirty="0"/>
          </a:p>
          <a:p>
            <a:pPr lvl="1" eaLnBrk="1" hangingPunct="1"/>
            <a:r>
              <a:rPr lang="en-US" dirty="0" smtClean="0"/>
              <a:t>Only have half of clock period for signal changes to propagate</a:t>
            </a:r>
          </a:p>
          <a:p>
            <a:pPr lvl="1" eaLnBrk="1" hangingPunct="1"/>
            <a:r>
              <a:rPr lang="en-US" dirty="0" smtClean="0"/>
              <a:t>Signals must be stable for the other half of clock period</a:t>
            </a:r>
          </a:p>
        </p:txBody>
      </p:sp>
      <p:grpSp>
        <p:nvGrpSpPr>
          <p:cNvPr id="16389" name="Group 46"/>
          <p:cNvGrpSpPr>
            <a:grpSpLocks/>
          </p:cNvGrpSpPr>
          <p:nvPr/>
        </p:nvGrpSpPr>
        <p:grpSpPr bwMode="auto">
          <a:xfrm>
            <a:off x="-609600" y="4876800"/>
            <a:ext cx="5373688" cy="2106613"/>
            <a:chOff x="2256" y="1248"/>
            <a:chExt cx="3432" cy="1344"/>
          </a:xfrm>
        </p:grpSpPr>
        <p:pic>
          <p:nvPicPr>
            <p:cNvPr id="16390" name="Picture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48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clock'</a:t>
              </a:r>
            </a:p>
          </p:txBody>
        </p:sp>
        <p:sp>
          <p:nvSpPr>
            <p:cNvPr id="16392" name="Rectangle 49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S'</a:t>
              </a:r>
            </a:p>
          </p:txBody>
        </p:sp>
        <p:sp>
          <p:nvSpPr>
            <p:cNvPr id="16393" name="Rectangle 50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  <p:sp>
          <p:nvSpPr>
            <p:cNvPr id="16394" name="Rectangle 51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6395" name="Rectangle 52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R'</a:t>
              </a:r>
            </a:p>
          </p:txBody>
        </p:sp>
        <p:sp>
          <p:nvSpPr>
            <p:cNvPr id="16396" name="Rectangle 53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6397" name="Rectangle 54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5996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Combinational Circuits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Without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Outputs </a:t>
            </a:r>
            <a:r>
              <a:rPr lang="en-US" dirty="0"/>
              <a:t>depend only on current </a:t>
            </a:r>
            <a:r>
              <a:rPr lang="en-US" dirty="0" smtClean="0"/>
              <a:t>inputs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 determined after sufficient time has elapsed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Sequential Circuits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Outputs depend on inputs and previous outputs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Previous output stored even </a:t>
            </a:r>
            <a:r>
              <a:rPr lang="en-US" dirty="0"/>
              <a:t>after </a:t>
            </a:r>
            <a:r>
              <a:rPr lang="en-US" dirty="0" smtClean="0"/>
              <a:t>waiting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flip-flop is a memory element for which the output is equal to the value of the stored state inside the element and for which the internal state is changed only on a clock edge. </a:t>
            </a:r>
            <a:endParaRPr lang="en-US" dirty="0" smtClean="0"/>
          </a:p>
          <a:p>
            <a:pPr lvl="1"/>
            <a:r>
              <a:rPr lang="en-US" dirty="0" smtClean="0"/>
              <a:t>Often built from clocked latches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Inputs</a:t>
            </a:r>
          </a:p>
          <a:p>
            <a:pPr lvl="1"/>
            <a:r>
              <a:rPr lang="en-US" dirty="0" smtClean="0"/>
              <a:t>D, the data to be stored</a:t>
            </a:r>
          </a:p>
          <a:p>
            <a:pPr lvl="1"/>
            <a:r>
              <a:rPr lang="en-US" dirty="0" smtClean="0"/>
              <a:t>C, the clock signal</a:t>
            </a:r>
          </a:p>
          <a:p>
            <a:r>
              <a:rPr lang="en-US" dirty="0" smtClean="0"/>
              <a:t>2 Outputs</a:t>
            </a:r>
          </a:p>
          <a:p>
            <a:pPr lvl="1"/>
            <a:r>
              <a:rPr lang="en-US" dirty="0" smtClean="0"/>
              <a:t>Q, the internal state</a:t>
            </a:r>
          </a:p>
          <a:p>
            <a:pPr lvl="1"/>
            <a:r>
              <a:rPr lang="en-US" dirty="0" smtClean="0"/>
              <a:t>Q’, the complement of 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513" y="3962400"/>
            <a:ext cx="4378687" cy="27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clock is asserted, the flip-flop is “open”</a:t>
            </a:r>
          </a:p>
          <a:p>
            <a:pPr lvl="1"/>
            <a:r>
              <a:rPr lang="en-US" dirty="0" smtClean="0"/>
              <a:t>If D is 1, the S-R latch is “set”</a:t>
            </a:r>
          </a:p>
          <a:p>
            <a:pPr lvl="1"/>
            <a:r>
              <a:rPr lang="en-US" dirty="0" smtClean="0"/>
              <a:t>If D is 0, the S-R latch is “reset”</a:t>
            </a:r>
          </a:p>
          <a:p>
            <a:r>
              <a:rPr lang="en-US" dirty="0" smtClean="0"/>
              <a:t>When the clock is </a:t>
            </a:r>
            <a:r>
              <a:rPr lang="en-US" dirty="0" err="1" smtClean="0"/>
              <a:t>deasserted</a:t>
            </a:r>
            <a:r>
              <a:rPr lang="en-US" dirty="0" smtClean="0"/>
              <a:t>, the flip-flop is “closed”</a:t>
            </a:r>
          </a:p>
          <a:p>
            <a:pPr lvl="1"/>
            <a:r>
              <a:rPr lang="en-US" dirty="0" smtClean="0"/>
              <a:t>The S-R latch is “holding”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513" y="3962400"/>
            <a:ext cx="4378687" cy="27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Flip-Flops can be built to trigger on either the rising or falling clock edge</a:t>
            </a:r>
          </a:p>
          <a:p>
            <a:pPr lvl="1"/>
            <a:r>
              <a:rPr lang="en-US" dirty="0" smtClean="0"/>
              <a:t>Remember this does not affect the design</a:t>
            </a:r>
          </a:p>
          <a:p>
            <a:pPr lvl="1"/>
            <a:endParaRPr lang="en-US" dirty="0"/>
          </a:p>
          <a:p>
            <a:r>
              <a:rPr lang="en-US" dirty="0" smtClean="0"/>
              <a:t>Flip-Flops can be build to trigger on the offset edge</a:t>
            </a:r>
          </a:p>
          <a:p>
            <a:pPr lvl="1"/>
            <a:r>
              <a:rPr lang="en-US" dirty="0" smtClean="0"/>
              <a:t>If all Flip-Flops trigger on the positive edge, we can build one to trigger on the negative edge</a:t>
            </a:r>
          </a:p>
          <a:p>
            <a:pPr lvl="1"/>
            <a:r>
              <a:rPr lang="en-US" dirty="0" smtClean="0"/>
              <a:t>We use cascading logic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85800" y="4953000"/>
            <a:ext cx="7791450" cy="1636713"/>
            <a:chOff x="384" y="2736"/>
            <a:chExt cx="4976" cy="1044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384" y="3524"/>
              <a:ext cx="60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clock</a:t>
              </a:r>
            </a:p>
          </p:txBody>
        </p:sp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1440" y="2736"/>
              <a:ext cx="1760" cy="896"/>
              <a:chOff x="1440" y="2736"/>
              <a:chExt cx="1760" cy="896"/>
            </a:xfrm>
          </p:grpSpPr>
          <p:sp>
            <p:nvSpPr>
              <p:cNvPr id="17456" name="Line 5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Line 6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Line 7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Arc 8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0" name="Arc 9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1" name="Arc 10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2" name="Arc 11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3" name="Rectangle 12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4" name="Rectangle 13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7465" name="Rectangle 14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17466" name="Rectangle 15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17467" name="Rectangle 16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Q'</a:t>
                </a:r>
              </a:p>
            </p:txBody>
          </p:sp>
          <p:sp>
            <p:nvSpPr>
              <p:cNvPr id="17468" name="Line 17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Line 18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19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Arc 20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2" name="Arc 21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3" name="Arc 22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4" name="Arc 23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5" name="Line 24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Line 25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7" name="Line 26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Line 27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9" name="Line 28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29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30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31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" name="Line 32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" name="Line 33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" name="Line 34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" name="Oval 35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87" name="Line 36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" name="Line 37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" name="Line 38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Line 39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15" name="Group 40"/>
            <p:cNvGrpSpPr>
              <a:grpSpLocks/>
            </p:cNvGrpSpPr>
            <p:nvPr/>
          </p:nvGrpSpPr>
          <p:grpSpPr bwMode="auto">
            <a:xfrm>
              <a:off x="3600" y="2736"/>
              <a:ext cx="1760" cy="896"/>
              <a:chOff x="3600" y="2736"/>
              <a:chExt cx="1760" cy="896"/>
            </a:xfrm>
          </p:grpSpPr>
          <p:sp>
            <p:nvSpPr>
              <p:cNvPr id="17421" name="Line 41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2" name="Line 42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Line 43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Arc 44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5" name="Arc 45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6" name="Arc 46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7" name="Arc 47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8" name="Rectangle 48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9" name="Rectangle 49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7430" name="Rectangle 50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17431" name="Rectangle 51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17432" name="Rectangle 52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Q'</a:t>
                </a:r>
              </a:p>
            </p:txBody>
          </p:sp>
          <p:sp>
            <p:nvSpPr>
              <p:cNvPr id="17433" name="Line 53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Line 54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5" name="Line 55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Arc 56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37" name="Arc 57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38" name="Arc 58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39" name="Arc 59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40" name="Line 60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61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62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Line 63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Line 64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65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66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67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Line 68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69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70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Oval 71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52" name="Line 72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73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74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75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6" name="Line 76"/>
            <p:cNvSpPr>
              <a:spLocks noChangeShapeType="1"/>
            </p:cNvSpPr>
            <p:nvPr/>
          </p:nvSpPr>
          <p:spPr bwMode="auto">
            <a:xfrm flipH="1">
              <a:off x="1000" y="3636"/>
              <a:ext cx="2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77"/>
            <p:cNvSpPr>
              <a:spLocks noChangeArrowheads="1"/>
            </p:cNvSpPr>
            <p:nvPr/>
          </p:nvSpPr>
          <p:spPr bwMode="auto">
            <a:xfrm>
              <a:off x="1244" y="2804"/>
              <a:ext cx="37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7418" name="Rectangle 78"/>
            <p:cNvSpPr>
              <a:spLocks noChangeArrowheads="1"/>
            </p:cNvSpPr>
            <p:nvPr/>
          </p:nvSpPr>
          <p:spPr bwMode="auto">
            <a:xfrm>
              <a:off x="1252" y="3180"/>
              <a:ext cx="3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7419" name="Line 79"/>
            <p:cNvSpPr>
              <a:spLocks noChangeShapeType="1"/>
            </p:cNvSpPr>
            <p:nvPr/>
          </p:nvSpPr>
          <p:spPr bwMode="auto">
            <a:xfrm flipH="1">
              <a:off x="3296" y="29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80"/>
            <p:cNvSpPr>
              <a:spLocks noChangeShapeType="1"/>
            </p:cNvSpPr>
            <p:nvPr/>
          </p:nvSpPr>
          <p:spPr bwMode="auto">
            <a:xfrm flipH="1">
              <a:off x="3296" y="328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1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Cascading Logic Circuits</a:t>
            </a:r>
          </a:p>
        </p:txBody>
      </p:sp>
      <p:sp>
        <p:nvSpPr>
          <p:cNvPr id="17412" name="Rectangle 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 output of one latch to input of another</a:t>
            </a:r>
          </a:p>
          <a:p>
            <a:pPr eaLnBrk="1" hangingPunct="1"/>
            <a:r>
              <a:rPr lang="en-US" dirty="0" smtClean="0"/>
              <a:t>How to stop changes from racing through chain?</a:t>
            </a:r>
          </a:p>
          <a:p>
            <a:pPr lvl="1" eaLnBrk="1" hangingPunct="1"/>
            <a:r>
              <a:rPr lang="en-US" dirty="0" smtClean="0"/>
              <a:t>Need to control flow of data from one latch to the next</a:t>
            </a:r>
          </a:p>
          <a:p>
            <a:pPr lvl="1" eaLnBrk="1" hangingPunct="1"/>
            <a:r>
              <a:rPr lang="en-US" dirty="0" smtClean="0"/>
              <a:t>Advance from one latch per clock period</a:t>
            </a:r>
          </a:p>
        </p:txBody>
      </p:sp>
    </p:spTree>
    <p:extLst>
      <p:ext uri="{BB962C8B-B14F-4D97-AF65-F5344CB8AC3E}">
        <p14:creationId xmlns:p14="http://schemas.microsoft.com/office/powerpoint/2010/main" val="216681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Master-Slave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sz="2000" dirty="0" smtClean="0"/>
              <a:t>Break flow by alternating clocks </a:t>
            </a:r>
          </a:p>
          <a:p>
            <a:pPr marL="750888" lvl="1" indent="-288925" defTabSz="927100" eaLnBrk="1" hangingPunct="1"/>
            <a:r>
              <a:rPr lang="en-US" sz="1800" dirty="0" smtClean="0"/>
              <a:t>Use positive clock to latch inputs into one </a:t>
            </a:r>
            <a:r>
              <a:rPr lang="en-US" sz="1800" dirty="0" smtClean="0"/>
              <a:t>S-R </a:t>
            </a:r>
            <a:r>
              <a:rPr lang="en-US" sz="1800" dirty="0" smtClean="0"/>
              <a:t>latch</a:t>
            </a:r>
          </a:p>
          <a:p>
            <a:pPr marL="750888" lvl="1" indent="-288925" defTabSz="927100" eaLnBrk="1" hangingPunct="1"/>
            <a:r>
              <a:rPr lang="en-US" sz="1800" dirty="0" smtClean="0"/>
              <a:t>Use negative clock to change outputs with another </a:t>
            </a:r>
            <a:r>
              <a:rPr lang="en-US" sz="1800" dirty="0" smtClean="0"/>
              <a:t>S-R </a:t>
            </a:r>
            <a:r>
              <a:rPr lang="en-US" sz="1800" dirty="0" smtClean="0"/>
              <a:t>latch</a:t>
            </a:r>
          </a:p>
          <a:p>
            <a:pPr marL="347663" indent="-347663" defTabSz="927100" eaLnBrk="1" hangingPunct="1"/>
            <a:r>
              <a:rPr lang="en-US" sz="2000" dirty="0" smtClean="0"/>
              <a:t>View pair as one basic unit</a:t>
            </a:r>
          </a:p>
          <a:p>
            <a:pPr marL="750888" lvl="1" indent="-288925" defTabSz="927100" eaLnBrk="1" hangingPunct="1"/>
            <a:r>
              <a:rPr lang="en-US" sz="1800" dirty="0" smtClean="0"/>
              <a:t>master-slave flip-flop</a:t>
            </a:r>
          </a:p>
          <a:p>
            <a:pPr marL="750888" lvl="1" indent="-288925" defTabSz="927100" eaLnBrk="1" hangingPunct="1"/>
            <a:r>
              <a:rPr lang="en-US" sz="1800" dirty="0" smtClean="0"/>
              <a:t>twice as much logic</a:t>
            </a:r>
          </a:p>
          <a:p>
            <a:pPr marL="750888" lvl="1" indent="-288925" defTabSz="927100" eaLnBrk="1" hangingPunct="1"/>
            <a:r>
              <a:rPr lang="en-US" sz="1800" dirty="0" smtClean="0"/>
              <a:t>output changes a few gate delays after the falling edge of clock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62000" y="4648200"/>
            <a:ext cx="7791450" cy="2046288"/>
            <a:chOff x="435" y="2809"/>
            <a:chExt cx="4976" cy="130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773" y="2811"/>
              <a:ext cx="11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FF0000"/>
                  </a:solidFill>
                </a:rPr>
                <a:t>master stage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4043" y="2809"/>
              <a:ext cx="10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FF0000"/>
                  </a:solidFill>
                </a:rPr>
                <a:t>slave stage</a:t>
              </a:r>
            </a:p>
          </p:txBody>
        </p:sp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2009" y="3819"/>
              <a:ext cx="616" cy="296"/>
              <a:chOff x="1732" y="3524"/>
              <a:chExt cx="616" cy="296"/>
            </a:xfrm>
          </p:grpSpPr>
          <p:sp>
            <p:nvSpPr>
              <p:cNvPr id="18521" name="Line 8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2" name="Line 9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3" name="Line 10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4" name="Oval 11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25" name="Line 12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6" name="Line 13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2" name="Rectangle 16"/>
            <p:cNvSpPr>
              <a:spLocks noChangeArrowheads="1"/>
            </p:cNvSpPr>
            <p:nvPr/>
          </p:nvSpPr>
          <p:spPr bwMode="auto">
            <a:xfrm>
              <a:off x="435" y="3839"/>
              <a:ext cx="60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grpSp>
          <p:nvGrpSpPr>
            <p:cNvPr id="18443" name="Group 17"/>
            <p:cNvGrpSpPr>
              <a:grpSpLocks/>
            </p:cNvGrpSpPr>
            <p:nvPr/>
          </p:nvGrpSpPr>
          <p:grpSpPr bwMode="auto">
            <a:xfrm>
              <a:off x="1491" y="3051"/>
              <a:ext cx="1760" cy="896"/>
              <a:chOff x="1440" y="2736"/>
              <a:chExt cx="1760" cy="896"/>
            </a:xfrm>
          </p:grpSpPr>
          <p:sp>
            <p:nvSpPr>
              <p:cNvPr id="18486" name="Line 18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Line 19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20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Arc 21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90" name="Arc 22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91" name="Arc 23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92" name="Arc 24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93" name="Rectangle 25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94" name="Rectangle 26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8495" name="Rectangle 27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18496" name="Rectangle 28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18497" name="Rectangle 29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Q'</a:t>
                </a:r>
              </a:p>
            </p:txBody>
          </p:sp>
          <p:sp>
            <p:nvSpPr>
              <p:cNvPr id="18498" name="Line 30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Line 31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Line 32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Arc 33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02" name="Arc 34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03" name="Arc 35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04" name="Arc 36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05" name="Line 37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6" name="Line 38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39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Line 40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Line 41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0" name="Line 42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1" name="Line 43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2" name="Line 44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" name="Line 45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" name="Line 46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5" name="Line 47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6" name="Oval 48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17" name="Line 49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50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51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0" name="Line 52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4" name="Group 53"/>
            <p:cNvGrpSpPr>
              <a:grpSpLocks/>
            </p:cNvGrpSpPr>
            <p:nvPr/>
          </p:nvGrpSpPr>
          <p:grpSpPr bwMode="auto">
            <a:xfrm>
              <a:off x="3651" y="3051"/>
              <a:ext cx="1760" cy="896"/>
              <a:chOff x="3600" y="2736"/>
              <a:chExt cx="1760" cy="896"/>
            </a:xfrm>
          </p:grpSpPr>
          <p:sp>
            <p:nvSpPr>
              <p:cNvPr id="18451" name="Line 54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Line 55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56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Arc 57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55" name="Arc 58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56" name="Arc 59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57" name="Arc 60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58" name="Rectangle 61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59" name="Rectangle 62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8460" name="Rectangle 63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18461" name="Rectangle 64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18462" name="Rectangle 65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Q'</a:t>
                </a:r>
              </a:p>
            </p:txBody>
          </p:sp>
          <p:sp>
            <p:nvSpPr>
              <p:cNvPr id="18463" name="Line 66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4" name="Line 67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5" name="Line 68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6" name="Arc 69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67" name="Arc 70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68" name="Arc 71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69" name="Arc 72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70" name="Line 73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74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75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" name="Line 76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Line 77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Line 78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79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Line 80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8" name="Line 81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82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83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1" name="Oval 84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482" name="Line 85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3" name="Line 86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87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Line 88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5" name="Line 89"/>
            <p:cNvSpPr>
              <a:spLocks noChangeShapeType="1"/>
            </p:cNvSpPr>
            <p:nvPr/>
          </p:nvSpPr>
          <p:spPr bwMode="auto">
            <a:xfrm flipH="1">
              <a:off x="1051" y="3951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90"/>
            <p:cNvSpPr>
              <a:spLocks noChangeArrowheads="1"/>
            </p:cNvSpPr>
            <p:nvPr/>
          </p:nvSpPr>
          <p:spPr bwMode="auto">
            <a:xfrm>
              <a:off x="1295" y="3119"/>
              <a:ext cx="37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8447" name="Rectangle 91"/>
            <p:cNvSpPr>
              <a:spLocks noChangeArrowheads="1"/>
            </p:cNvSpPr>
            <p:nvPr/>
          </p:nvSpPr>
          <p:spPr bwMode="auto">
            <a:xfrm>
              <a:off x="1303" y="3495"/>
              <a:ext cx="3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8448" name="Line 92"/>
            <p:cNvSpPr>
              <a:spLocks noChangeShapeType="1"/>
            </p:cNvSpPr>
            <p:nvPr/>
          </p:nvSpPr>
          <p:spPr bwMode="auto">
            <a:xfrm flipH="1">
              <a:off x="3347" y="323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93"/>
            <p:cNvSpPr>
              <a:spLocks noChangeShapeType="1"/>
            </p:cNvSpPr>
            <p:nvPr/>
          </p:nvSpPr>
          <p:spPr bwMode="auto">
            <a:xfrm flipH="1">
              <a:off x="3347" y="3599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94"/>
            <p:cNvSpPr>
              <a:spLocks noChangeShapeType="1"/>
            </p:cNvSpPr>
            <p:nvPr/>
          </p:nvSpPr>
          <p:spPr bwMode="auto">
            <a:xfrm flipH="1" flipV="1">
              <a:off x="2491" y="3955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6994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04800" y="2133600"/>
            <a:ext cx="4699000" cy="4364037"/>
            <a:chOff x="185" y="1392"/>
            <a:chExt cx="3001" cy="2784"/>
          </a:xfrm>
        </p:grpSpPr>
        <p:pic>
          <p:nvPicPr>
            <p:cNvPr id="215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4"/>
            <a:stretch>
              <a:fillRect/>
            </a:stretch>
          </p:blipFill>
          <p:spPr bwMode="auto">
            <a:xfrm>
              <a:off x="519" y="1392"/>
              <a:ext cx="2534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Rectangle 4"/>
            <p:cNvSpPr>
              <a:spLocks noChangeArrowheads="1"/>
            </p:cNvSpPr>
            <p:nvPr/>
          </p:nvSpPr>
          <p:spPr bwMode="auto">
            <a:xfrm>
              <a:off x="2972" y="2458"/>
              <a:ext cx="1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1519" name="Rectangle 5"/>
            <p:cNvSpPr>
              <a:spLocks noChangeArrowheads="1"/>
            </p:cNvSpPr>
            <p:nvPr/>
          </p:nvSpPr>
          <p:spPr bwMode="auto">
            <a:xfrm>
              <a:off x="476" y="3846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1520" name="Rectangle 6"/>
            <p:cNvSpPr>
              <a:spLocks noChangeArrowheads="1"/>
            </p:cNvSpPr>
            <p:nvPr/>
          </p:nvSpPr>
          <p:spPr bwMode="auto">
            <a:xfrm>
              <a:off x="185" y="2753"/>
              <a:ext cx="44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Clk=1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>
              <a:off x="1906" y="2341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1522" name="Rectangle 8"/>
            <p:cNvSpPr>
              <a:spLocks noChangeArrowheads="1"/>
            </p:cNvSpPr>
            <p:nvPr/>
          </p:nvSpPr>
          <p:spPr bwMode="auto">
            <a:xfrm>
              <a:off x="1916" y="3075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1523" name="Rectangle 9"/>
            <p:cNvSpPr>
              <a:spLocks noChangeArrowheads="1"/>
            </p:cNvSpPr>
            <p:nvPr/>
          </p:nvSpPr>
          <p:spPr bwMode="auto">
            <a:xfrm>
              <a:off x="2082" y="3301"/>
              <a:ext cx="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524" name="Rectangle 10"/>
            <p:cNvSpPr>
              <a:spLocks noChangeArrowheads="1"/>
            </p:cNvSpPr>
            <p:nvPr/>
          </p:nvSpPr>
          <p:spPr bwMode="auto">
            <a:xfrm>
              <a:off x="2079" y="3791"/>
              <a:ext cx="1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D’</a:t>
              </a:r>
            </a:p>
          </p:txBody>
        </p:sp>
        <p:sp>
          <p:nvSpPr>
            <p:cNvPr id="21525" name="Rectangle 11"/>
            <p:cNvSpPr>
              <a:spLocks noChangeArrowheads="1"/>
            </p:cNvSpPr>
            <p:nvPr/>
          </p:nvSpPr>
          <p:spPr bwMode="auto">
            <a:xfrm>
              <a:off x="2072" y="2098"/>
              <a:ext cx="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526" name="Rectangle 12"/>
            <p:cNvSpPr>
              <a:spLocks noChangeArrowheads="1"/>
            </p:cNvSpPr>
            <p:nvPr/>
          </p:nvSpPr>
          <p:spPr bwMode="auto">
            <a:xfrm>
              <a:off x="745" y="1570"/>
              <a:ext cx="28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D’</a:t>
              </a:r>
            </a:p>
          </p:txBody>
        </p:sp>
        <p:sp>
          <p:nvSpPr>
            <p:cNvPr id="21527" name="Rectangle 13"/>
            <p:cNvSpPr>
              <a:spLocks noChangeArrowheads="1"/>
            </p:cNvSpPr>
            <p:nvPr/>
          </p:nvSpPr>
          <p:spPr bwMode="auto">
            <a:xfrm>
              <a:off x="2055" y="1609"/>
              <a:ext cx="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1528" name="Rectangle 14"/>
            <p:cNvSpPr>
              <a:spLocks noChangeArrowheads="1"/>
            </p:cNvSpPr>
            <p:nvPr/>
          </p:nvSpPr>
          <p:spPr bwMode="auto">
            <a:xfrm>
              <a:off x="2970" y="2945"/>
              <a:ext cx="2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Q’</a:t>
              </a:r>
            </a:p>
          </p:txBody>
        </p:sp>
      </p:grpSp>
      <p:sp>
        <p:nvSpPr>
          <p:cNvPr id="215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Negative Edge-Triggered Flip-Flops</a:t>
            </a:r>
          </a:p>
        </p:txBody>
      </p:sp>
      <p:sp>
        <p:nvSpPr>
          <p:cNvPr id="21515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 smtClean="0"/>
              <a:t>More efficient solution: only 6 gates</a:t>
            </a:r>
          </a:p>
        </p:txBody>
      </p:sp>
      <p:sp>
        <p:nvSpPr>
          <p:cNvPr id="21508" name="Rectangle 16"/>
          <p:cNvSpPr>
            <a:spLocks noChangeArrowheads="1"/>
          </p:cNvSpPr>
          <p:nvPr/>
        </p:nvSpPr>
        <p:spPr bwMode="auto">
          <a:xfrm>
            <a:off x="5473700" y="2962275"/>
            <a:ext cx="345757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475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4-5 </a:t>
            </a:r>
            <a:r>
              <a:rPr lang="en-US" sz="1600" dirty="0">
                <a:solidFill>
                  <a:srgbClr val="000000"/>
                </a:solidFill>
              </a:rPr>
              <a:t>gate </a:t>
            </a:r>
            <a:r>
              <a:rPr lang="en-US" sz="1600" dirty="0" smtClean="0">
                <a:solidFill>
                  <a:srgbClr val="000000"/>
                </a:solidFill>
              </a:rPr>
              <a:t>delays</a:t>
            </a:r>
          </a:p>
          <a:p>
            <a:pPr algn="ctr">
              <a:lnSpc>
                <a:spcPts val="1775"/>
              </a:lnSpc>
              <a:spcBef>
                <a:spcPts val="1475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algn="ctr">
              <a:lnSpc>
                <a:spcPts val="1775"/>
              </a:lnSpc>
              <a:spcBef>
                <a:spcPts val="1475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Must </a:t>
            </a:r>
            <a:r>
              <a:rPr lang="en-US" sz="1600" dirty="0">
                <a:solidFill>
                  <a:srgbClr val="000000"/>
                </a:solidFill>
              </a:rPr>
              <a:t>respect </a:t>
            </a:r>
            <a:r>
              <a:rPr lang="en-US" sz="1600" dirty="0" smtClean="0">
                <a:solidFill>
                  <a:srgbClr val="000000"/>
                </a:solidFill>
              </a:rPr>
              <a:t>setup </a:t>
            </a:r>
            <a:r>
              <a:rPr lang="en-US" sz="1600" dirty="0">
                <a:solidFill>
                  <a:srgbClr val="000000"/>
                </a:solidFill>
              </a:rPr>
              <a:t>and hold time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constraints to successfully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capture input</a:t>
            </a:r>
          </a:p>
        </p:txBody>
      </p:sp>
    </p:spTree>
    <p:extLst>
      <p:ext uri="{BB962C8B-B14F-4D97-AF65-F5344CB8AC3E}">
        <p14:creationId xmlns:p14="http://schemas.microsoft.com/office/powerpoint/2010/main" val="701460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up time is</a:t>
            </a:r>
            <a:r>
              <a:rPr lang="en-US" b="1" dirty="0"/>
              <a:t> </a:t>
            </a:r>
            <a:r>
              <a:rPr lang="en-US" dirty="0"/>
              <a:t>the minimum time that the input must be valid before the clock edge.</a:t>
            </a:r>
          </a:p>
          <a:p>
            <a:r>
              <a:rPr lang="en-US" dirty="0"/>
              <a:t>The hold time is the minimum time during which it must be valid after the clock edge.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08214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Timing Methodologies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Rules for interconnecting components and clocks</a:t>
            </a:r>
          </a:p>
          <a:p>
            <a:pPr lvl="1" eaLnBrk="1" hangingPunct="1"/>
            <a:r>
              <a:rPr lang="en-US" sz="2000" dirty="0" smtClean="0"/>
              <a:t>Guarantee proper operation of system when strictly followed</a:t>
            </a:r>
          </a:p>
          <a:p>
            <a:pPr eaLnBrk="1" hangingPunct="1"/>
            <a:r>
              <a:rPr lang="en-US" sz="2400" dirty="0" smtClean="0"/>
              <a:t>Approach depends on building blocks used for memory elements</a:t>
            </a:r>
          </a:p>
          <a:p>
            <a:pPr lvl="1" eaLnBrk="1" hangingPunct="1"/>
            <a:r>
              <a:rPr lang="en-US" sz="2000" dirty="0" smtClean="0"/>
              <a:t>Focus on systems with edge-triggered flip-flops</a:t>
            </a:r>
          </a:p>
          <a:p>
            <a:pPr eaLnBrk="1" hangingPunct="1"/>
            <a:r>
              <a:rPr lang="en-US" sz="2400" dirty="0" smtClean="0"/>
              <a:t>Basic rules for correct timing:</a:t>
            </a:r>
          </a:p>
          <a:p>
            <a:pPr lvl="1" eaLnBrk="1" hangingPunct="1"/>
            <a:r>
              <a:rPr lang="en-US" sz="2000" dirty="0" smtClean="0"/>
              <a:t>(1) Correct inputs, with respect to time, are provided to the flip-flops</a:t>
            </a:r>
          </a:p>
          <a:p>
            <a:pPr lvl="1" eaLnBrk="1" hangingPunct="1"/>
            <a:r>
              <a:rPr lang="en-US" sz="2000" dirty="0" smtClean="0"/>
              <a:t>(2) No flip-flop changes state more than once per clocking event</a:t>
            </a:r>
          </a:p>
        </p:txBody>
      </p:sp>
    </p:spTree>
    <p:extLst>
      <p:ext uri="{BB962C8B-B14F-4D97-AF65-F5344CB8AC3E}">
        <p14:creationId xmlns:p14="http://schemas.microsoft.com/office/powerpoint/2010/main" val="3499230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93850" y="6205538"/>
            <a:ext cx="60372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dirty="0">
                <a:solidFill>
                  <a:srgbClr val="000000"/>
                </a:solidFill>
              </a:rPr>
              <a:t>all measurements are made from the clocking </a:t>
            </a:r>
            <a:r>
              <a:rPr lang="en-US" sz="1600" dirty="0" smtClean="0">
                <a:solidFill>
                  <a:srgbClr val="000000"/>
                </a:solidFill>
              </a:rPr>
              <a:t>event: 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the rising edge of the clock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Timing Specifications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61350" cy="4610100"/>
          </a:xfrm>
        </p:spPr>
        <p:txBody>
          <a:bodyPr/>
          <a:lstStyle/>
          <a:p>
            <a:pPr marL="347663" indent="-347663" defTabSz="927100" eaLnBrk="1" hangingPunct="1"/>
            <a:r>
              <a:rPr lang="en-US" smtClean="0"/>
              <a:t>Positive edge-triggered D flip-flop</a:t>
            </a:r>
          </a:p>
          <a:p>
            <a:pPr marL="750888" lvl="1" indent="-288925" defTabSz="927100" eaLnBrk="1" hangingPunct="1"/>
            <a:r>
              <a:rPr lang="en-US" sz="1800" smtClean="0"/>
              <a:t>Setup and hold times</a:t>
            </a:r>
          </a:p>
          <a:p>
            <a:pPr marL="750888" lvl="1" indent="-288925" defTabSz="927100" eaLnBrk="1" hangingPunct="1"/>
            <a:r>
              <a:rPr lang="en-US" sz="1800" smtClean="0"/>
              <a:t>Minimum clock width</a:t>
            </a:r>
          </a:p>
          <a:p>
            <a:pPr marL="750888" lvl="1" indent="-288925" defTabSz="927100" eaLnBrk="1" hangingPunct="1"/>
            <a:r>
              <a:rPr lang="en-US" sz="1800" smtClean="0"/>
              <a:t>Propagation delays (low to high, high to low, max and typical)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600200" y="3492500"/>
            <a:ext cx="5448300" cy="2638425"/>
            <a:chOff x="1016" y="2060"/>
            <a:chExt cx="3480" cy="1684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V="1">
              <a:off x="2192" y="2060"/>
              <a:ext cx="0" cy="16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808" y="2068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576" y="206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912" y="254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816" y="3072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V="1">
              <a:off x="3584" y="2064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4208" y="3084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2144" y="2160"/>
              <a:ext cx="51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Th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5ns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192" y="2688"/>
              <a:ext cx="7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Tw 25ns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2184" y="3032"/>
              <a:ext cx="536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Tplh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25ns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13ns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680" y="3072"/>
              <a:ext cx="44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Tphl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40ns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25ns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824" y="2160"/>
              <a:ext cx="4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Tsu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20ns</a:t>
              </a: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2192" y="2928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2192" y="3504"/>
              <a:ext cx="6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584" y="355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1808" y="2496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152" y="2136"/>
              <a:ext cx="3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1016" y="2688"/>
              <a:ext cx="4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1136" y="3192"/>
              <a:ext cx="36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1520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1760" y="21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1856" y="21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2528" y="21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2624" y="240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3920" y="21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4016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1520" y="29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V="1">
              <a:off x="2144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2240" y="268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auto">
            <a:xfrm>
              <a:off x="2864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2960" y="29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auto">
            <a:xfrm flipV="1">
              <a:off x="3536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>
              <a:off x="3632" y="26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4208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>
              <a:off x="4304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41"/>
            <p:cNvSpPr>
              <a:spLocks noChangeShapeType="1"/>
            </p:cNvSpPr>
            <p:nvPr/>
          </p:nvSpPr>
          <p:spPr bwMode="auto">
            <a:xfrm>
              <a:off x="1520" y="345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 flipV="1">
              <a:off x="2768" y="321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2864" y="32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>
              <a:off x="4160" y="321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>
              <a:off x="4256" y="34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2192" y="249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Line 47"/>
            <p:cNvSpPr>
              <a:spLocks noChangeShapeType="1"/>
            </p:cNvSpPr>
            <p:nvPr/>
          </p:nvSpPr>
          <p:spPr bwMode="auto">
            <a:xfrm>
              <a:off x="3104" y="2068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Line 48"/>
            <p:cNvSpPr>
              <a:spLocks noChangeShapeType="1"/>
            </p:cNvSpPr>
            <p:nvPr/>
          </p:nvSpPr>
          <p:spPr bwMode="auto">
            <a:xfrm>
              <a:off x="3872" y="206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3120" y="2112"/>
              <a:ext cx="4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Tsu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20ns</a:t>
              </a:r>
            </a:p>
          </p:txBody>
        </p:sp>
        <p:sp>
          <p:nvSpPr>
            <p:cNvPr id="28722" name="Line 50"/>
            <p:cNvSpPr>
              <a:spLocks noChangeShapeType="1"/>
            </p:cNvSpPr>
            <p:nvPr/>
          </p:nvSpPr>
          <p:spPr bwMode="auto">
            <a:xfrm flipV="1">
              <a:off x="3104" y="2496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51"/>
            <p:cNvSpPr>
              <a:spLocks noChangeShapeType="1"/>
            </p:cNvSpPr>
            <p:nvPr/>
          </p:nvSpPr>
          <p:spPr bwMode="auto">
            <a:xfrm>
              <a:off x="3488" y="249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3488" y="2112"/>
              <a:ext cx="51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Th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5ns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704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Abstraction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reality, all real circuits are sequential</a:t>
            </a:r>
          </a:p>
          <a:p>
            <a:pPr lvl="1" eaLnBrk="1" hangingPunct="1"/>
            <a:r>
              <a:rPr lang="en-US" sz="2000" dirty="0" smtClean="0"/>
              <a:t>The outputs do not change instantaneously after an input change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 fundamental abstraction of digital design is to reason about steady-state behaviors</a:t>
            </a:r>
          </a:p>
          <a:p>
            <a:pPr lvl="1" eaLnBrk="1" hangingPunct="1"/>
            <a:r>
              <a:rPr lang="en-US" sz="2000" dirty="0" smtClean="0"/>
              <a:t>Look at outputs only after sufficient time has elapsed for the system to make its required changes and settle down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of a system is represented as its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Changes in system state are only allowed to occur at specific </a:t>
            </a:r>
            <a:r>
              <a:rPr lang="en-US" dirty="0" smtClean="0"/>
              <a:t>times</a:t>
            </a:r>
          </a:p>
          <a:p>
            <a:pPr lvl="1"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8728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743200" y="4800600"/>
            <a:ext cx="5848350" cy="160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5837238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43200" y="5226050"/>
            <a:ext cx="650875" cy="117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92375" y="5151438"/>
            <a:ext cx="788988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</a:p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Q0</a:t>
            </a:r>
          </a:p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Q1</a:t>
            </a:r>
          </a:p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CLK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775450" y="4711700"/>
            <a:ext cx="652463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51650" y="4686300"/>
            <a:ext cx="47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Cascading Edge-triggered Flip-Flops</a:t>
            </a: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</p:spPr>
        <p:txBody>
          <a:bodyPr/>
          <a:lstStyle/>
          <a:p>
            <a:r>
              <a:rPr lang="en-US" sz="2200" dirty="0" smtClean="0"/>
              <a:t>Consider setup/hold/propagation delays </a:t>
            </a:r>
          </a:p>
          <a:p>
            <a:pPr lvl="1"/>
            <a:r>
              <a:rPr lang="en-US" sz="1800" dirty="0" smtClean="0"/>
              <a:t>prop must be &gt; hold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3794125" y="64293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521200" y="64293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5248275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5973763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6700838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7427913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8153400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487363" y="3370263"/>
            <a:ext cx="5337175" cy="1617662"/>
            <a:chOff x="1104" y="1864"/>
            <a:chExt cx="3408" cy="1032"/>
          </a:xfrm>
        </p:grpSpPr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104" y="2680"/>
              <a:ext cx="2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4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CLK</a:t>
              </a:r>
            </a:p>
          </p:txBody>
        </p:sp>
        <p:grpSp>
          <p:nvGrpSpPr>
            <p:cNvPr id="29715" name="Group 19"/>
            <p:cNvGrpSpPr>
              <a:grpSpLocks/>
            </p:cNvGrpSpPr>
            <p:nvPr/>
          </p:nvGrpSpPr>
          <p:grpSpPr bwMode="auto">
            <a:xfrm>
              <a:off x="1152" y="1864"/>
              <a:ext cx="3360" cy="864"/>
              <a:chOff x="1152" y="1864"/>
              <a:chExt cx="3360" cy="864"/>
            </a:xfrm>
          </p:grpSpPr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>
                <a:off x="3696" y="2056"/>
                <a:ext cx="456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1152" y="2008"/>
                <a:ext cx="18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IN</a:t>
                </a: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2208" y="186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Q0</a:t>
                </a: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3696" y="186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Q1</a:t>
                </a:r>
              </a:p>
            </p:txBody>
          </p:sp>
          <p:grpSp>
            <p:nvGrpSpPr>
              <p:cNvPr id="29720" name="Group 24"/>
              <p:cNvGrpSpPr>
                <a:grpSpLocks/>
              </p:cNvGrpSpPr>
              <p:nvPr/>
            </p:nvGrpSpPr>
            <p:grpSpPr bwMode="auto">
              <a:xfrm>
                <a:off x="1872" y="1960"/>
                <a:ext cx="336" cy="480"/>
                <a:chOff x="2976" y="1920"/>
                <a:chExt cx="336" cy="480"/>
              </a:xfrm>
            </p:grpSpPr>
            <p:sp>
              <p:nvSpPr>
                <p:cNvPr id="29735" name="Rectangle 25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29736" name="Rectangle 26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29737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29738" name="Line 28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21" name="Line 30"/>
              <p:cNvSpPr>
                <a:spLocks noChangeShapeType="1"/>
              </p:cNvSpPr>
              <p:nvPr/>
            </p:nvSpPr>
            <p:spPr bwMode="auto">
              <a:xfrm flipH="1">
                <a:off x="1392" y="205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31"/>
              <p:cNvSpPr>
                <a:spLocks noChangeShapeType="1"/>
              </p:cNvSpPr>
              <p:nvPr/>
            </p:nvSpPr>
            <p:spPr bwMode="auto">
              <a:xfrm flipH="1">
                <a:off x="2208" y="2056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23" name="Group 32"/>
              <p:cNvGrpSpPr>
                <a:grpSpLocks/>
              </p:cNvGrpSpPr>
              <p:nvPr/>
            </p:nvGrpSpPr>
            <p:grpSpPr bwMode="auto">
              <a:xfrm>
                <a:off x="3360" y="1960"/>
                <a:ext cx="336" cy="480"/>
                <a:chOff x="2976" y="1920"/>
                <a:chExt cx="336" cy="480"/>
              </a:xfrm>
            </p:grpSpPr>
            <p:sp>
              <p:nvSpPr>
                <p:cNvPr id="29730" name="Rectangle 33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29731" name="Rectangle 34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29732" name="Rectangle 35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29733" name="Line 36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24" name="Line 38"/>
              <p:cNvSpPr>
                <a:spLocks noChangeShapeType="1"/>
              </p:cNvSpPr>
              <p:nvPr/>
            </p:nvSpPr>
            <p:spPr bwMode="auto">
              <a:xfrm flipH="1">
                <a:off x="3120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5" name="Line 39"/>
              <p:cNvSpPr>
                <a:spLocks noChangeShapeType="1"/>
              </p:cNvSpPr>
              <p:nvPr/>
            </p:nvSpPr>
            <p:spPr bwMode="auto">
              <a:xfrm>
                <a:off x="3120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Line 40"/>
              <p:cNvSpPr>
                <a:spLocks noChangeShapeType="1"/>
              </p:cNvSpPr>
              <p:nvPr/>
            </p:nvSpPr>
            <p:spPr bwMode="auto">
              <a:xfrm flipH="1">
                <a:off x="1392" y="272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7" name="Line 41"/>
              <p:cNvSpPr>
                <a:spLocks noChangeShapeType="1"/>
              </p:cNvSpPr>
              <p:nvPr/>
            </p:nvSpPr>
            <p:spPr bwMode="auto">
              <a:xfrm flipH="1">
                <a:off x="1632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8" name="Line 42"/>
              <p:cNvSpPr>
                <a:spLocks noChangeShapeType="1"/>
              </p:cNvSpPr>
              <p:nvPr/>
            </p:nvSpPr>
            <p:spPr bwMode="auto">
              <a:xfrm>
                <a:off x="1632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Rectangle 43"/>
              <p:cNvSpPr>
                <a:spLocks noChangeArrowheads="1"/>
              </p:cNvSpPr>
              <p:nvPr/>
            </p:nvSpPr>
            <p:spPr bwMode="auto">
              <a:xfrm>
                <a:off x="4176" y="2008"/>
                <a:ext cx="33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5624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Correct behavior assumes next state of all storage elements</a:t>
            </a:r>
            <a:br>
              <a:rPr lang="en-US" sz="2200" dirty="0" smtClean="0"/>
            </a:br>
            <a:r>
              <a:rPr lang="en-US" sz="2200" dirty="0" smtClean="0"/>
              <a:t>determined by all storage elements at the same time</a:t>
            </a:r>
          </a:p>
          <a:p>
            <a:r>
              <a:rPr lang="en-US" sz="2200" dirty="0" smtClean="0"/>
              <a:t>This is difficult in high-performance systems because time for clock to arrive at flip-flop is comparable to delays through logic</a:t>
            </a:r>
          </a:p>
          <a:p>
            <a:r>
              <a:rPr lang="en-US" sz="2200" dirty="0" smtClean="0"/>
              <a:t>Clock </a:t>
            </a:r>
            <a:r>
              <a:rPr lang="en-US" sz="2200" dirty="0"/>
              <a:t>skew is the difference in </a:t>
            </a:r>
            <a:r>
              <a:rPr lang="en-US" sz="2200" dirty="0" smtClean="0"/>
              <a:t>time </a:t>
            </a:r>
            <a:r>
              <a:rPr lang="en-US" sz="2200" dirty="0"/>
              <a:t>between when two state elements see a clock </a:t>
            </a:r>
            <a:r>
              <a:rPr lang="en-US" sz="2200" dirty="0" smtClean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45134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062413"/>
            <a:ext cx="46466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1663" y="6086475"/>
            <a:ext cx="79787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original state: IN = 0, Q0 = 1, Q1 = 1</a:t>
            </a:r>
          </a:p>
          <a:p>
            <a:pPr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due to skew, next state becomes: Q0 = 0, Q1 = 0, and not Q0 = 0, Q1 = 1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702050" y="5334000"/>
            <a:ext cx="812800" cy="739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400800" y="4589463"/>
            <a:ext cx="2092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CLK1 is a delayed</a:t>
            </a:r>
          </a:p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version of CLK0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239838" y="4475163"/>
            <a:ext cx="727075" cy="147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065213" y="4400550"/>
            <a:ext cx="7889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In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Q0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Q1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CLK0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CLK1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435600" y="3975100"/>
            <a:ext cx="652463" cy="28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511800" y="3949700"/>
            <a:ext cx="476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4552950" y="4783138"/>
            <a:ext cx="1905000" cy="877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If </a:t>
            </a:r>
            <a:r>
              <a:rPr lang="en-US" sz="2200" dirty="0"/>
              <a:t>the clock skew is large enough, it may be possible for a state element to change and cause the input to another flip-flop to change before the clock edge is seen by the second flip-flop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 smtClean="0"/>
              <a:t>To avoid incorrect operation, we must increase the clock period to allow for the maximum clock skew.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0307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643188" y="514350"/>
            <a:ext cx="43592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Asynchronous Inputs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Clocked synchronous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Inputs, state, and outputs sampled or changed in relation to a</a:t>
            </a:r>
            <a:br>
              <a:rPr lang="en-US" sz="2000" dirty="0" smtClean="0"/>
            </a:br>
            <a:r>
              <a:rPr lang="en-US" sz="2000" dirty="0" smtClean="0"/>
              <a:t>common reference signal (called the clock)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Asynchronous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Inputs, state, and outputs sampled or changed independently of a common reference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system inputs must be asynchronous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reset signal, memory wait, user input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Unstable states are a major concern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Asynchronous inputs to synchronous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Because synchronous inputs are greatly preferred, we use a synchronizer</a:t>
            </a:r>
          </a:p>
        </p:txBody>
      </p:sp>
    </p:spTree>
    <p:extLst>
      <p:ext uri="{BB962C8B-B14F-4D97-AF65-F5344CB8AC3E}">
        <p14:creationId xmlns:p14="http://schemas.microsoft.com/office/powerpoint/2010/main" val="2592684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synchronizer to translate asynchronous input</a:t>
            </a:r>
          </a:p>
          <a:p>
            <a:pPr lvl="1"/>
            <a:r>
              <a:rPr lang="en-US" dirty="0" smtClean="0"/>
              <a:t>An asynchronous input will remain “asserted” until acknowledged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200525"/>
            <a:ext cx="7400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 asynchronous input is transitioning between 0 and 1?</a:t>
            </a:r>
          </a:p>
          <a:p>
            <a:pPr lvl="1"/>
            <a:r>
              <a:rPr lang="en-US" dirty="0" smtClean="0"/>
              <a:t>The signal is not stable for the required setup and hold times</a:t>
            </a:r>
          </a:p>
          <a:p>
            <a:pPr lvl="1"/>
            <a:r>
              <a:rPr lang="en-US" dirty="0" smtClean="0"/>
              <a:t>The synchronizer may enter a metastable state</a:t>
            </a:r>
          </a:p>
          <a:p>
            <a:pPr lvl="1"/>
            <a:r>
              <a:rPr lang="en-US" dirty="0" smtClean="0"/>
              <a:t>The output will be neither 0 or 1</a:t>
            </a:r>
          </a:p>
          <a:p>
            <a:pPr lvl="1"/>
            <a:r>
              <a:rPr lang="en-US" dirty="0" smtClean="0"/>
              <a:t>This situation is called synchronizer failure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200525"/>
            <a:ext cx="7400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25775" y="5178425"/>
            <a:ext cx="776288" cy="827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752975" y="5165725"/>
            <a:ext cx="777875" cy="827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19425" y="5397500"/>
            <a:ext cx="3127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759325" y="5410200"/>
            <a:ext cx="3143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470275" y="5397500"/>
            <a:ext cx="3381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b="1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897438" y="5284788"/>
            <a:ext cx="9890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1600" b="1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802063" y="5522913"/>
            <a:ext cx="93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rc 9"/>
          <p:cNvSpPr>
            <a:spLocks/>
          </p:cNvSpPr>
          <p:nvPr/>
        </p:nvSpPr>
        <p:spPr bwMode="auto">
          <a:xfrm>
            <a:off x="4560888" y="5470525"/>
            <a:ext cx="187325" cy="104775"/>
          </a:xfrm>
          <a:custGeom>
            <a:avLst/>
            <a:gdLst>
              <a:gd name="T0" fmla="*/ 7146 w 21600"/>
              <a:gd name="T1" fmla="*/ 104775 h 11985"/>
              <a:gd name="T2" fmla="*/ 7562 w 21600"/>
              <a:gd name="T3" fmla="*/ 0 h 11985"/>
              <a:gd name="T4" fmla="*/ 187325 w 21600"/>
              <a:gd name="T5" fmla="*/ 53109 h 11985"/>
              <a:gd name="T6" fmla="*/ 0 60000 65536"/>
              <a:gd name="T7" fmla="*/ 0 60000 65536"/>
              <a:gd name="T8" fmla="*/ 0 60000 65536"/>
              <a:gd name="T9" fmla="*/ 0 w 21600"/>
              <a:gd name="T10" fmla="*/ 0 h 11985"/>
              <a:gd name="T11" fmla="*/ 21600 w 21600"/>
              <a:gd name="T12" fmla="*/ 11985 h 1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185988" y="5548313"/>
            <a:ext cx="827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Arc 11"/>
          <p:cNvSpPr>
            <a:spLocks/>
          </p:cNvSpPr>
          <p:nvPr/>
        </p:nvSpPr>
        <p:spPr bwMode="auto">
          <a:xfrm>
            <a:off x="2832100" y="5495925"/>
            <a:ext cx="188913" cy="104775"/>
          </a:xfrm>
          <a:custGeom>
            <a:avLst/>
            <a:gdLst>
              <a:gd name="T0" fmla="*/ 7207 w 21600"/>
              <a:gd name="T1" fmla="*/ 104775 h 11985"/>
              <a:gd name="T2" fmla="*/ 7626 w 21600"/>
              <a:gd name="T3" fmla="*/ 0 h 11985"/>
              <a:gd name="T4" fmla="*/ 188913 w 21600"/>
              <a:gd name="T5" fmla="*/ 53109 h 11985"/>
              <a:gd name="T6" fmla="*/ 0 60000 65536"/>
              <a:gd name="T7" fmla="*/ 0 60000 65536"/>
              <a:gd name="T8" fmla="*/ 0 60000 65536"/>
              <a:gd name="T9" fmla="*/ 0 w 21600"/>
              <a:gd name="T10" fmla="*/ 0 h 11985"/>
              <a:gd name="T11" fmla="*/ 21600 w 21600"/>
              <a:gd name="T12" fmla="*/ 11985 h 1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530850" y="5548313"/>
            <a:ext cx="7635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Arc 13"/>
          <p:cNvSpPr>
            <a:spLocks/>
          </p:cNvSpPr>
          <p:nvPr/>
        </p:nvSpPr>
        <p:spPr bwMode="auto">
          <a:xfrm>
            <a:off x="6115050" y="5495925"/>
            <a:ext cx="187325" cy="104775"/>
          </a:xfrm>
          <a:custGeom>
            <a:avLst/>
            <a:gdLst>
              <a:gd name="T0" fmla="*/ 7146 w 21600"/>
              <a:gd name="T1" fmla="*/ 104775 h 11985"/>
              <a:gd name="T2" fmla="*/ 7562 w 21600"/>
              <a:gd name="T3" fmla="*/ 0 h 11985"/>
              <a:gd name="T4" fmla="*/ 187325 w 21600"/>
              <a:gd name="T5" fmla="*/ 53109 h 11985"/>
              <a:gd name="T6" fmla="*/ 0 60000 65536"/>
              <a:gd name="T7" fmla="*/ 0 60000 65536"/>
              <a:gd name="T8" fmla="*/ 0 60000 65536"/>
              <a:gd name="T9" fmla="*/ 0 w 21600"/>
              <a:gd name="T10" fmla="*/ 0 h 11985"/>
              <a:gd name="T11" fmla="*/ 21600 w 21600"/>
              <a:gd name="T12" fmla="*/ 11985 h 1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3313113" y="5792788"/>
            <a:ext cx="112712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425825" y="5816600"/>
            <a:ext cx="74613" cy="176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>
            <a:off x="5041900" y="5767388"/>
            <a:ext cx="112713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5154613" y="5792788"/>
            <a:ext cx="74612" cy="174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419475" y="6018213"/>
            <a:ext cx="0" cy="21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425825" y="6237288"/>
            <a:ext cx="3019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5148263" y="6005513"/>
            <a:ext cx="0" cy="225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50850" y="5310188"/>
            <a:ext cx="17287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asynchronous</a:t>
            </a:r>
          </a:p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438900" y="5310188"/>
            <a:ext cx="1639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synchronized</a:t>
            </a:r>
          </a:p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2360613" y="4689475"/>
            <a:ext cx="6451600" cy="18557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538913" y="6469063"/>
            <a:ext cx="24669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>
                <a:solidFill>
                  <a:srgbClr val="000000"/>
                </a:solidFill>
              </a:rPr>
              <a:t>synchronous system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862638" y="5799138"/>
            <a:ext cx="80168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1600" b="1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358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Synchronization Failure</a:t>
            </a:r>
          </a:p>
        </p:txBody>
      </p:sp>
      <p:sp>
        <p:nvSpPr>
          <p:cNvPr id="35867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Probability of failure can never be reduced to 0, but it can be reduced:</a:t>
            </a:r>
          </a:p>
          <a:p>
            <a:pPr lvl="1" eaLnBrk="1" hangingPunct="1"/>
            <a:r>
              <a:rPr lang="en-US" sz="1800" dirty="0" smtClean="0"/>
              <a:t>slow down the system clock: this gives the synchronizer more time to decay into a steady state;  synchronizer failure becomes a big problem for very high speed systems</a:t>
            </a:r>
          </a:p>
          <a:p>
            <a:pPr lvl="1" eaLnBrk="1" hangingPunct="1"/>
            <a:r>
              <a:rPr lang="en-US" sz="1800" dirty="0" smtClean="0"/>
              <a:t>use fastest possible logic technology in the synchronizer:</a:t>
            </a:r>
            <a:br>
              <a:rPr lang="en-US" sz="1800" dirty="0" smtClean="0"/>
            </a:br>
            <a:r>
              <a:rPr lang="en-US" sz="1800" dirty="0" smtClean="0"/>
              <a:t>this makes for a very sharp "peak" upon which to balance</a:t>
            </a:r>
          </a:p>
          <a:p>
            <a:pPr lvl="1" eaLnBrk="1" hangingPunct="1"/>
            <a:r>
              <a:rPr lang="en-US" sz="1800" dirty="0" smtClean="0"/>
              <a:t>cascade two synchronizers: this effectively synchronizes twice (both would have to fail)</a:t>
            </a:r>
          </a:p>
        </p:txBody>
      </p:sp>
    </p:spTree>
    <p:extLst>
      <p:ext uri="{BB962C8B-B14F-4D97-AF65-F5344CB8AC3E}">
        <p14:creationId xmlns:p14="http://schemas.microsoft.com/office/powerpoint/2010/main" val="669441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2708275" y="4033838"/>
            <a:ext cx="476250" cy="749300"/>
            <a:chOff x="1730" y="2298"/>
            <a:chExt cx="304" cy="478"/>
          </a:xfrm>
        </p:grpSpPr>
        <p:sp>
          <p:nvSpPr>
            <p:cNvPr id="36938" name="Rectangle 3"/>
            <p:cNvSpPr>
              <a:spLocks noChangeArrowheads="1"/>
            </p:cNvSpPr>
            <p:nvPr/>
          </p:nvSpPr>
          <p:spPr bwMode="auto">
            <a:xfrm>
              <a:off x="1730" y="229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39" name="Rectangle 4"/>
            <p:cNvSpPr>
              <a:spLocks noChangeArrowheads="1"/>
            </p:cNvSpPr>
            <p:nvPr/>
          </p:nvSpPr>
          <p:spPr bwMode="auto">
            <a:xfrm>
              <a:off x="1750" y="2325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40" name="Line 5"/>
            <p:cNvSpPr>
              <a:spLocks noChangeShapeType="1"/>
            </p:cNvSpPr>
            <p:nvPr/>
          </p:nvSpPr>
          <p:spPr bwMode="auto">
            <a:xfrm flipV="1">
              <a:off x="1822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6"/>
            <p:cNvSpPr>
              <a:spLocks noChangeShapeType="1"/>
            </p:cNvSpPr>
            <p:nvPr/>
          </p:nvSpPr>
          <p:spPr bwMode="auto">
            <a:xfrm>
              <a:off x="1894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Rectangle 7"/>
            <p:cNvSpPr>
              <a:spLocks noChangeArrowheads="1"/>
            </p:cNvSpPr>
            <p:nvPr/>
          </p:nvSpPr>
          <p:spPr bwMode="auto">
            <a:xfrm>
              <a:off x="1926" y="2325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grpSp>
        <p:nvGrpSpPr>
          <p:cNvPr id="36867" name="Group 8"/>
          <p:cNvGrpSpPr>
            <a:grpSpLocks/>
          </p:cNvGrpSpPr>
          <p:nvPr/>
        </p:nvGrpSpPr>
        <p:grpSpPr bwMode="auto">
          <a:xfrm>
            <a:off x="2708275" y="5095875"/>
            <a:ext cx="476250" cy="749300"/>
            <a:chOff x="1730" y="2976"/>
            <a:chExt cx="304" cy="478"/>
          </a:xfrm>
        </p:grpSpPr>
        <p:sp>
          <p:nvSpPr>
            <p:cNvPr id="36933" name="Rectangle 9"/>
            <p:cNvSpPr>
              <a:spLocks noChangeArrowheads="1"/>
            </p:cNvSpPr>
            <p:nvPr/>
          </p:nvSpPr>
          <p:spPr bwMode="auto">
            <a:xfrm>
              <a:off x="1730" y="2976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34" name="Rectangle 10"/>
            <p:cNvSpPr>
              <a:spLocks noChangeArrowheads="1"/>
            </p:cNvSpPr>
            <p:nvPr/>
          </p:nvSpPr>
          <p:spPr bwMode="auto">
            <a:xfrm>
              <a:off x="1750" y="3003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35" name="Line 11"/>
            <p:cNvSpPr>
              <a:spLocks noChangeShapeType="1"/>
            </p:cNvSpPr>
            <p:nvPr/>
          </p:nvSpPr>
          <p:spPr bwMode="auto">
            <a:xfrm flipV="1">
              <a:off x="1822" y="3323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12"/>
            <p:cNvSpPr>
              <a:spLocks noChangeShapeType="1"/>
            </p:cNvSpPr>
            <p:nvPr/>
          </p:nvSpPr>
          <p:spPr bwMode="auto">
            <a:xfrm>
              <a:off x="1894" y="3322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Rectangle 13"/>
            <p:cNvSpPr>
              <a:spLocks noChangeArrowheads="1"/>
            </p:cNvSpPr>
            <p:nvPr/>
          </p:nvSpPr>
          <p:spPr bwMode="auto">
            <a:xfrm>
              <a:off x="1926" y="3003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sp>
        <p:nvSpPr>
          <p:cNvPr id="36868" name="Line 14"/>
          <p:cNvSpPr>
            <a:spLocks noChangeShapeType="1"/>
          </p:cNvSpPr>
          <p:nvPr/>
        </p:nvSpPr>
        <p:spPr bwMode="auto">
          <a:xfrm>
            <a:off x="1427163" y="4165600"/>
            <a:ext cx="13128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15"/>
          <p:cNvSpPr>
            <a:spLocks noChangeShapeType="1"/>
          </p:cNvSpPr>
          <p:nvPr/>
        </p:nvSpPr>
        <p:spPr bwMode="auto">
          <a:xfrm>
            <a:off x="2252663" y="4165600"/>
            <a:ext cx="1587" cy="1036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16"/>
          <p:cNvSpPr>
            <a:spLocks noChangeShapeType="1"/>
          </p:cNvSpPr>
          <p:nvPr/>
        </p:nvSpPr>
        <p:spPr bwMode="auto">
          <a:xfrm>
            <a:off x="2252663" y="5213350"/>
            <a:ext cx="4619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Rectangle 17"/>
          <p:cNvSpPr>
            <a:spLocks noChangeArrowheads="1"/>
          </p:cNvSpPr>
          <p:nvPr/>
        </p:nvSpPr>
        <p:spPr bwMode="auto">
          <a:xfrm>
            <a:off x="1990725" y="3490913"/>
            <a:ext cx="74613" cy="264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2" name="Line 18"/>
          <p:cNvSpPr>
            <a:spLocks noChangeShapeType="1"/>
          </p:cNvSpPr>
          <p:nvPr/>
        </p:nvSpPr>
        <p:spPr bwMode="auto">
          <a:xfrm>
            <a:off x="3190875" y="4165600"/>
            <a:ext cx="6619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9"/>
          <p:cNvSpPr>
            <a:spLocks noChangeShapeType="1"/>
          </p:cNvSpPr>
          <p:nvPr/>
        </p:nvSpPr>
        <p:spPr bwMode="auto">
          <a:xfrm>
            <a:off x="3178175" y="5251450"/>
            <a:ext cx="6873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0"/>
          <p:cNvSpPr>
            <a:spLocks noChangeShapeType="1"/>
          </p:cNvSpPr>
          <p:nvPr/>
        </p:nvSpPr>
        <p:spPr bwMode="auto">
          <a:xfrm>
            <a:off x="2965450" y="4764088"/>
            <a:ext cx="1588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1"/>
          <p:cNvSpPr>
            <a:spLocks noChangeShapeType="1"/>
          </p:cNvSpPr>
          <p:nvPr/>
        </p:nvSpPr>
        <p:spPr bwMode="auto">
          <a:xfrm>
            <a:off x="2965450" y="4889500"/>
            <a:ext cx="7747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2"/>
          <p:cNvSpPr>
            <a:spLocks noChangeShapeType="1"/>
          </p:cNvSpPr>
          <p:nvPr/>
        </p:nvSpPr>
        <p:spPr bwMode="auto">
          <a:xfrm>
            <a:off x="2965450" y="58515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23"/>
          <p:cNvSpPr>
            <a:spLocks noChangeShapeType="1"/>
          </p:cNvSpPr>
          <p:nvPr/>
        </p:nvSpPr>
        <p:spPr bwMode="auto">
          <a:xfrm>
            <a:off x="2965450" y="5975350"/>
            <a:ext cx="8509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Rectangle 24"/>
          <p:cNvSpPr>
            <a:spLocks noChangeArrowheads="1"/>
          </p:cNvSpPr>
          <p:nvPr/>
        </p:nvSpPr>
        <p:spPr bwMode="auto">
          <a:xfrm>
            <a:off x="3614738" y="395287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Q0</a:t>
            </a:r>
            <a:endParaRPr lang="en-US" sz="1400"/>
          </a:p>
        </p:txBody>
      </p:sp>
      <p:sp>
        <p:nvSpPr>
          <p:cNvPr id="36879" name="Rectangle 25"/>
          <p:cNvSpPr>
            <a:spLocks noChangeArrowheads="1"/>
          </p:cNvSpPr>
          <p:nvPr/>
        </p:nvSpPr>
        <p:spPr bwMode="auto">
          <a:xfrm>
            <a:off x="3263900" y="4676775"/>
            <a:ext cx="4111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880" name="Rectangle 26"/>
          <p:cNvSpPr>
            <a:spLocks noChangeArrowheads="1"/>
          </p:cNvSpPr>
          <p:nvPr/>
        </p:nvSpPr>
        <p:spPr bwMode="auto">
          <a:xfrm>
            <a:off x="3302000" y="5764213"/>
            <a:ext cx="4111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881" name="Rectangle 27"/>
          <p:cNvSpPr>
            <a:spLocks noChangeArrowheads="1"/>
          </p:cNvSpPr>
          <p:nvPr/>
        </p:nvSpPr>
        <p:spPr bwMode="auto">
          <a:xfrm>
            <a:off x="3652838" y="505142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Q1</a:t>
            </a:r>
            <a:endParaRPr lang="en-US" sz="1400"/>
          </a:p>
        </p:txBody>
      </p:sp>
      <p:sp>
        <p:nvSpPr>
          <p:cNvPr id="36882" name="Rectangle 28"/>
          <p:cNvSpPr>
            <a:spLocks noChangeArrowheads="1"/>
          </p:cNvSpPr>
          <p:nvPr/>
        </p:nvSpPr>
        <p:spPr bwMode="auto">
          <a:xfrm>
            <a:off x="1427163" y="3965575"/>
            <a:ext cx="511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Async </a:t>
            </a:r>
            <a:endParaRPr lang="en-US" sz="1400"/>
          </a:p>
        </p:txBody>
      </p:sp>
      <p:sp>
        <p:nvSpPr>
          <p:cNvPr id="36883" name="Rectangle 29"/>
          <p:cNvSpPr>
            <a:spLocks noChangeArrowheads="1"/>
          </p:cNvSpPr>
          <p:nvPr/>
        </p:nvSpPr>
        <p:spPr bwMode="auto">
          <a:xfrm>
            <a:off x="1476375" y="4164013"/>
            <a:ext cx="4143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Input</a:t>
            </a:r>
            <a:endParaRPr lang="en-US" sz="1400"/>
          </a:p>
        </p:txBody>
      </p:sp>
      <p:sp>
        <p:nvSpPr>
          <p:cNvPr id="36884" name="Oval 30"/>
          <p:cNvSpPr>
            <a:spLocks noChangeArrowheads="1"/>
          </p:cNvSpPr>
          <p:nvPr/>
        </p:nvSpPr>
        <p:spPr bwMode="auto">
          <a:xfrm>
            <a:off x="1014413" y="3203575"/>
            <a:ext cx="3325812" cy="3348038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5" name="Line 31"/>
          <p:cNvSpPr>
            <a:spLocks noChangeShapeType="1"/>
          </p:cNvSpPr>
          <p:nvPr/>
        </p:nvSpPr>
        <p:spPr bwMode="auto">
          <a:xfrm flipV="1">
            <a:off x="1608138" y="3603625"/>
            <a:ext cx="2189162" cy="2573338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6" name="Group 32"/>
          <p:cNvGrpSpPr>
            <a:grpSpLocks/>
          </p:cNvGrpSpPr>
          <p:nvPr/>
        </p:nvGrpSpPr>
        <p:grpSpPr bwMode="auto">
          <a:xfrm>
            <a:off x="6972300" y="4008438"/>
            <a:ext cx="476250" cy="749300"/>
            <a:chOff x="4453" y="2282"/>
            <a:chExt cx="304" cy="478"/>
          </a:xfrm>
        </p:grpSpPr>
        <p:sp>
          <p:nvSpPr>
            <p:cNvPr id="36928" name="Rectangle 33"/>
            <p:cNvSpPr>
              <a:spLocks noChangeArrowheads="1"/>
            </p:cNvSpPr>
            <p:nvPr/>
          </p:nvSpPr>
          <p:spPr bwMode="auto">
            <a:xfrm>
              <a:off x="4453" y="2282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29" name="Rectangle 34"/>
            <p:cNvSpPr>
              <a:spLocks noChangeArrowheads="1"/>
            </p:cNvSpPr>
            <p:nvPr/>
          </p:nvSpPr>
          <p:spPr bwMode="auto">
            <a:xfrm>
              <a:off x="4473" y="2310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30" name="Line 35"/>
            <p:cNvSpPr>
              <a:spLocks noChangeShapeType="1"/>
            </p:cNvSpPr>
            <p:nvPr/>
          </p:nvSpPr>
          <p:spPr bwMode="auto">
            <a:xfrm flipV="1">
              <a:off x="4553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Line 36"/>
            <p:cNvSpPr>
              <a:spLocks noChangeShapeType="1"/>
            </p:cNvSpPr>
            <p:nvPr/>
          </p:nvSpPr>
          <p:spPr bwMode="auto">
            <a:xfrm>
              <a:off x="4617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Rectangle 37"/>
            <p:cNvSpPr>
              <a:spLocks noChangeArrowheads="1"/>
            </p:cNvSpPr>
            <p:nvPr/>
          </p:nvSpPr>
          <p:spPr bwMode="auto">
            <a:xfrm>
              <a:off x="4649" y="2310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grpSp>
        <p:nvGrpSpPr>
          <p:cNvPr id="36887" name="Group 38"/>
          <p:cNvGrpSpPr>
            <a:grpSpLocks/>
          </p:cNvGrpSpPr>
          <p:nvPr/>
        </p:nvGrpSpPr>
        <p:grpSpPr bwMode="auto">
          <a:xfrm>
            <a:off x="6972300" y="5083175"/>
            <a:ext cx="476250" cy="749300"/>
            <a:chOff x="4453" y="2968"/>
            <a:chExt cx="304" cy="478"/>
          </a:xfrm>
        </p:grpSpPr>
        <p:sp>
          <p:nvSpPr>
            <p:cNvPr id="36923" name="Rectangle 39"/>
            <p:cNvSpPr>
              <a:spLocks noChangeArrowheads="1"/>
            </p:cNvSpPr>
            <p:nvPr/>
          </p:nvSpPr>
          <p:spPr bwMode="auto">
            <a:xfrm>
              <a:off x="4453" y="296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24" name="Rectangle 40"/>
            <p:cNvSpPr>
              <a:spLocks noChangeArrowheads="1"/>
            </p:cNvSpPr>
            <p:nvPr/>
          </p:nvSpPr>
          <p:spPr bwMode="auto">
            <a:xfrm>
              <a:off x="4473" y="2995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25" name="Line 41"/>
            <p:cNvSpPr>
              <a:spLocks noChangeShapeType="1"/>
            </p:cNvSpPr>
            <p:nvPr/>
          </p:nvSpPr>
          <p:spPr bwMode="auto">
            <a:xfrm flipV="1">
              <a:off x="4553" y="3315"/>
              <a:ext cx="56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42"/>
            <p:cNvSpPr>
              <a:spLocks noChangeShapeType="1"/>
            </p:cNvSpPr>
            <p:nvPr/>
          </p:nvSpPr>
          <p:spPr bwMode="auto">
            <a:xfrm>
              <a:off x="4617" y="3314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Rectangle 43"/>
            <p:cNvSpPr>
              <a:spLocks noChangeArrowheads="1"/>
            </p:cNvSpPr>
            <p:nvPr/>
          </p:nvSpPr>
          <p:spPr bwMode="auto">
            <a:xfrm>
              <a:off x="4649" y="2995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sp>
        <p:nvSpPr>
          <p:cNvPr id="36888" name="Line 44"/>
          <p:cNvSpPr>
            <a:spLocks noChangeShapeType="1"/>
          </p:cNvSpPr>
          <p:nvPr/>
        </p:nvSpPr>
        <p:spPr bwMode="auto">
          <a:xfrm>
            <a:off x="5227638" y="4152900"/>
            <a:ext cx="17764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45"/>
          <p:cNvSpPr>
            <a:spLocks noChangeShapeType="1"/>
          </p:cNvSpPr>
          <p:nvPr/>
        </p:nvSpPr>
        <p:spPr bwMode="auto">
          <a:xfrm>
            <a:off x="6516688" y="4152900"/>
            <a:ext cx="1587" cy="1023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46"/>
          <p:cNvSpPr>
            <a:spLocks noChangeShapeType="1"/>
          </p:cNvSpPr>
          <p:nvPr/>
        </p:nvSpPr>
        <p:spPr bwMode="auto">
          <a:xfrm>
            <a:off x="6516688" y="5202238"/>
            <a:ext cx="4619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Rectangle 47"/>
          <p:cNvSpPr>
            <a:spLocks noChangeArrowheads="1"/>
          </p:cNvSpPr>
          <p:nvPr/>
        </p:nvSpPr>
        <p:spPr bwMode="auto">
          <a:xfrm>
            <a:off x="5867400" y="3490913"/>
            <a:ext cx="73025" cy="264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92" name="Line 48"/>
          <p:cNvSpPr>
            <a:spLocks noChangeShapeType="1"/>
          </p:cNvSpPr>
          <p:nvPr/>
        </p:nvSpPr>
        <p:spPr bwMode="auto">
          <a:xfrm flipV="1">
            <a:off x="7454900" y="4152900"/>
            <a:ext cx="6619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49"/>
          <p:cNvSpPr>
            <a:spLocks noChangeShapeType="1"/>
          </p:cNvSpPr>
          <p:nvPr/>
        </p:nvSpPr>
        <p:spPr bwMode="auto">
          <a:xfrm>
            <a:off x="7442200" y="5226050"/>
            <a:ext cx="6873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50"/>
          <p:cNvSpPr>
            <a:spLocks noChangeShapeType="1"/>
          </p:cNvSpPr>
          <p:nvPr/>
        </p:nvSpPr>
        <p:spPr bwMode="auto">
          <a:xfrm>
            <a:off x="7229475" y="4751388"/>
            <a:ext cx="1588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51"/>
          <p:cNvSpPr>
            <a:spLocks noChangeShapeType="1"/>
          </p:cNvSpPr>
          <p:nvPr/>
        </p:nvSpPr>
        <p:spPr bwMode="auto">
          <a:xfrm>
            <a:off x="6115050" y="4876800"/>
            <a:ext cx="188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52"/>
          <p:cNvSpPr>
            <a:spLocks noChangeShapeType="1"/>
          </p:cNvSpPr>
          <p:nvPr/>
        </p:nvSpPr>
        <p:spPr bwMode="auto">
          <a:xfrm>
            <a:off x="722947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Line 53"/>
          <p:cNvSpPr>
            <a:spLocks noChangeShapeType="1"/>
          </p:cNvSpPr>
          <p:nvPr/>
        </p:nvSpPr>
        <p:spPr bwMode="auto">
          <a:xfrm>
            <a:off x="7229475" y="5962650"/>
            <a:ext cx="8493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Rectangle 54"/>
          <p:cNvSpPr>
            <a:spLocks noChangeArrowheads="1"/>
          </p:cNvSpPr>
          <p:nvPr/>
        </p:nvSpPr>
        <p:spPr bwMode="auto">
          <a:xfrm>
            <a:off x="7878763" y="392747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Q0</a:t>
            </a:r>
            <a:endParaRPr lang="en-US" sz="1400"/>
          </a:p>
        </p:txBody>
      </p:sp>
      <p:sp>
        <p:nvSpPr>
          <p:cNvPr id="36899" name="Rectangle 55"/>
          <p:cNvSpPr>
            <a:spLocks noChangeArrowheads="1"/>
          </p:cNvSpPr>
          <p:nvPr/>
        </p:nvSpPr>
        <p:spPr bwMode="auto">
          <a:xfrm>
            <a:off x="7529513" y="4664075"/>
            <a:ext cx="4111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900" name="Rectangle 56"/>
          <p:cNvSpPr>
            <a:spLocks noChangeArrowheads="1"/>
          </p:cNvSpPr>
          <p:nvPr/>
        </p:nvSpPr>
        <p:spPr bwMode="auto">
          <a:xfrm>
            <a:off x="7567613" y="5751513"/>
            <a:ext cx="4095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901" name="Rectangle 57"/>
          <p:cNvSpPr>
            <a:spLocks noChangeArrowheads="1"/>
          </p:cNvSpPr>
          <p:nvPr/>
        </p:nvSpPr>
        <p:spPr bwMode="auto">
          <a:xfrm>
            <a:off x="7916863" y="503872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Q1</a:t>
            </a:r>
            <a:endParaRPr lang="en-US" sz="1400"/>
          </a:p>
        </p:txBody>
      </p:sp>
      <p:sp>
        <p:nvSpPr>
          <p:cNvPr id="36902" name="Rectangle 58"/>
          <p:cNvSpPr>
            <a:spLocks noChangeArrowheads="1"/>
          </p:cNvSpPr>
          <p:nvPr/>
        </p:nvSpPr>
        <p:spPr bwMode="auto">
          <a:xfrm>
            <a:off x="5227638" y="3952875"/>
            <a:ext cx="511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Async </a:t>
            </a:r>
            <a:endParaRPr lang="en-US" sz="1400"/>
          </a:p>
        </p:txBody>
      </p:sp>
      <p:sp>
        <p:nvSpPr>
          <p:cNvPr id="36903" name="Rectangle 59"/>
          <p:cNvSpPr>
            <a:spLocks noChangeArrowheads="1"/>
          </p:cNvSpPr>
          <p:nvPr/>
        </p:nvSpPr>
        <p:spPr bwMode="auto">
          <a:xfrm>
            <a:off x="5278438" y="4138613"/>
            <a:ext cx="4143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Input</a:t>
            </a:r>
            <a:endParaRPr lang="en-US" sz="1400"/>
          </a:p>
        </p:txBody>
      </p: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5861050" y="4008438"/>
            <a:ext cx="474663" cy="749300"/>
            <a:chOff x="3743" y="2282"/>
            <a:chExt cx="303" cy="478"/>
          </a:xfrm>
        </p:grpSpPr>
        <p:sp>
          <p:nvSpPr>
            <p:cNvPr id="36918" name="Rectangle 61"/>
            <p:cNvSpPr>
              <a:spLocks noChangeArrowheads="1"/>
            </p:cNvSpPr>
            <p:nvPr/>
          </p:nvSpPr>
          <p:spPr bwMode="auto">
            <a:xfrm>
              <a:off x="3743" y="2282"/>
              <a:ext cx="303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19" name="Rectangle 62"/>
            <p:cNvSpPr>
              <a:spLocks noChangeArrowheads="1"/>
            </p:cNvSpPr>
            <p:nvPr/>
          </p:nvSpPr>
          <p:spPr bwMode="auto">
            <a:xfrm>
              <a:off x="3755" y="2310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20" name="Line 63"/>
            <p:cNvSpPr>
              <a:spLocks noChangeShapeType="1"/>
            </p:cNvSpPr>
            <p:nvPr/>
          </p:nvSpPr>
          <p:spPr bwMode="auto">
            <a:xfrm flipV="1">
              <a:off x="3834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64"/>
            <p:cNvSpPr>
              <a:spLocks noChangeShapeType="1"/>
            </p:cNvSpPr>
            <p:nvPr/>
          </p:nvSpPr>
          <p:spPr bwMode="auto">
            <a:xfrm>
              <a:off x="3906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Rectangle 65"/>
            <p:cNvSpPr>
              <a:spLocks noChangeArrowheads="1"/>
            </p:cNvSpPr>
            <p:nvPr/>
          </p:nvSpPr>
          <p:spPr bwMode="auto">
            <a:xfrm>
              <a:off x="3938" y="2310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sp>
        <p:nvSpPr>
          <p:cNvPr id="36905" name="Line 66"/>
          <p:cNvSpPr>
            <a:spLocks noChangeShapeType="1"/>
          </p:cNvSpPr>
          <p:nvPr/>
        </p:nvSpPr>
        <p:spPr bwMode="auto">
          <a:xfrm flipV="1">
            <a:off x="6115050" y="4751388"/>
            <a:ext cx="1588" cy="125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Oval 67"/>
          <p:cNvSpPr>
            <a:spLocks noChangeArrowheads="1"/>
          </p:cNvSpPr>
          <p:nvPr/>
        </p:nvSpPr>
        <p:spPr bwMode="auto">
          <a:xfrm>
            <a:off x="2246313" y="4159250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7" name="Oval 68"/>
          <p:cNvSpPr>
            <a:spLocks noChangeArrowheads="1"/>
          </p:cNvSpPr>
          <p:nvPr/>
        </p:nvSpPr>
        <p:spPr bwMode="auto">
          <a:xfrm>
            <a:off x="6510338" y="4133850"/>
            <a:ext cx="381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8" name="Oval 69"/>
          <p:cNvSpPr>
            <a:spLocks noChangeArrowheads="1"/>
          </p:cNvSpPr>
          <p:nvPr/>
        </p:nvSpPr>
        <p:spPr bwMode="auto">
          <a:xfrm>
            <a:off x="7223125" y="4870450"/>
            <a:ext cx="36513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9" name="Rectangle 70"/>
          <p:cNvSpPr>
            <a:spLocks noChangeArrowheads="1"/>
          </p:cNvSpPr>
          <p:nvPr/>
        </p:nvSpPr>
        <p:spPr bwMode="auto">
          <a:xfrm>
            <a:off x="2427288" y="3340100"/>
            <a:ext cx="70961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Clocked  </a:t>
            </a:r>
            <a:endParaRPr lang="en-US" sz="1400"/>
          </a:p>
        </p:txBody>
      </p:sp>
      <p:sp>
        <p:nvSpPr>
          <p:cNvPr id="36910" name="Rectangle 71"/>
          <p:cNvSpPr>
            <a:spLocks noChangeArrowheads="1"/>
          </p:cNvSpPr>
          <p:nvPr/>
        </p:nvSpPr>
        <p:spPr bwMode="auto">
          <a:xfrm>
            <a:off x="2252663" y="3540125"/>
            <a:ext cx="1041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Synchronous </a:t>
            </a:r>
            <a:endParaRPr lang="en-US" sz="1400"/>
          </a:p>
        </p:txBody>
      </p:sp>
      <p:sp>
        <p:nvSpPr>
          <p:cNvPr id="36911" name="Rectangle 72"/>
          <p:cNvSpPr>
            <a:spLocks noChangeArrowheads="1"/>
          </p:cNvSpPr>
          <p:nvPr/>
        </p:nvSpPr>
        <p:spPr bwMode="auto">
          <a:xfrm>
            <a:off x="2489200" y="3738563"/>
            <a:ext cx="5603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System</a:t>
            </a:r>
            <a:endParaRPr lang="en-US" sz="1400"/>
          </a:p>
        </p:txBody>
      </p:sp>
      <p:grpSp>
        <p:nvGrpSpPr>
          <p:cNvPr id="36912" name="Group 73"/>
          <p:cNvGrpSpPr>
            <a:grpSpLocks/>
          </p:cNvGrpSpPr>
          <p:nvPr/>
        </p:nvGrpSpPr>
        <p:grpSpPr bwMode="auto">
          <a:xfrm>
            <a:off x="6203950" y="3652838"/>
            <a:ext cx="336550" cy="336550"/>
            <a:chOff x="3962" y="2055"/>
            <a:chExt cx="215" cy="215"/>
          </a:xfrm>
        </p:grpSpPr>
        <p:sp>
          <p:nvSpPr>
            <p:cNvPr id="36916" name="Freeform 74"/>
            <p:cNvSpPr>
              <a:spLocks/>
            </p:cNvSpPr>
            <p:nvPr/>
          </p:nvSpPr>
          <p:spPr bwMode="auto">
            <a:xfrm>
              <a:off x="3962" y="2143"/>
              <a:ext cx="120" cy="127"/>
            </a:xfrm>
            <a:custGeom>
              <a:avLst/>
              <a:gdLst>
                <a:gd name="T0" fmla="*/ 0 w 120"/>
                <a:gd name="T1" fmla="*/ 127 h 127"/>
                <a:gd name="T2" fmla="*/ 64 w 120"/>
                <a:gd name="T3" fmla="*/ 0 h 127"/>
                <a:gd name="T4" fmla="*/ 64 w 120"/>
                <a:gd name="T5" fmla="*/ 55 h 127"/>
                <a:gd name="T6" fmla="*/ 120 w 120"/>
                <a:gd name="T7" fmla="*/ 55 h 127"/>
                <a:gd name="T8" fmla="*/ 0 w 120"/>
                <a:gd name="T9" fmla="*/ 12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7"/>
                <a:gd name="T17" fmla="*/ 120 w 120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7">
                  <a:moveTo>
                    <a:pt x="0" y="127"/>
                  </a:moveTo>
                  <a:lnTo>
                    <a:pt x="64" y="0"/>
                  </a:lnTo>
                  <a:lnTo>
                    <a:pt x="64" y="55"/>
                  </a:lnTo>
                  <a:lnTo>
                    <a:pt x="120" y="5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17" name="Line 75"/>
            <p:cNvSpPr>
              <a:spLocks noChangeShapeType="1"/>
            </p:cNvSpPr>
            <p:nvPr/>
          </p:nvSpPr>
          <p:spPr bwMode="auto">
            <a:xfrm flipH="1">
              <a:off x="4026" y="2055"/>
              <a:ext cx="151" cy="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13" name="Rectangle 76"/>
          <p:cNvSpPr>
            <a:spLocks noChangeArrowheads="1"/>
          </p:cNvSpPr>
          <p:nvPr/>
        </p:nvSpPr>
        <p:spPr bwMode="auto">
          <a:xfrm>
            <a:off x="6578600" y="3414713"/>
            <a:ext cx="990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Synchronizer</a:t>
            </a:r>
            <a:endParaRPr lang="en-US" sz="1400"/>
          </a:p>
        </p:txBody>
      </p:sp>
      <p:sp>
        <p:nvSpPr>
          <p:cNvPr id="36914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Asynchronous Inputs</a:t>
            </a:r>
          </a:p>
        </p:txBody>
      </p:sp>
      <p:sp>
        <p:nvSpPr>
          <p:cNvPr id="36915" name="Rectangle 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Never allow asynchronous inputs to fan-out to more than one flip-flop</a:t>
            </a:r>
          </a:p>
          <a:p>
            <a:pPr lvl="1" eaLnBrk="1" hangingPunct="1"/>
            <a:r>
              <a:rPr lang="en-US" sz="1800" smtClean="0"/>
              <a:t>Synchronize as soon as possible and then treat as synchronous signal</a:t>
            </a:r>
          </a:p>
        </p:txBody>
      </p:sp>
    </p:spTree>
    <p:extLst>
      <p:ext uri="{BB962C8B-B14F-4D97-AF65-F5344CB8AC3E}">
        <p14:creationId xmlns:p14="http://schemas.microsoft.com/office/powerpoint/2010/main" val="996903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895600" y="4191000"/>
            <a:ext cx="6037263" cy="2381250"/>
            <a:chOff x="1072" y="2256"/>
            <a:chExt cx="3856" cy="1520"/>
          </a:xfrm>
        </p:grpSpPr>
        <p:sp>
          <p:nvSpPr>
            <p:cNvPr id="39941" name="Rectangle 3"/>
            <p:cNvSpPr>
              <a:spLocks noChangeArrowheads="1"/>
            </p:cNvSpPr>
            <p:nvPr/>
          </p:nvSpPr>
          <p:spPr bwMode="auto">
            <a:xfrm>
              <a:off x="181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42" name="Rectangle 4"/>
            <p:cNvSpPr>
              <a:spLocks noChangeArrowheads="1"/>
            </p:cNvSpPr>
            <p:nvPr/>
          </p:nvSpPr>
          <p:spPr bwMode="auto">
            <a:xfrm>
              <a:off x="1824" y="2784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1984" y="2784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263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2648" y="2784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2808" y="2784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345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3464" y="2784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3624" y="2784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 flipV="1">
              <a:off x="193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 flipH="1" flipV="1">
              <a:off x="197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1992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 flipV="1">
              <a:off x="275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 flipH="1" flipV="1">
              <a:off x="278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18"/>
            <p:cNvSpPr>
              <a:spLocks noChangeArrowheads="1"/>
            </p:cNvSpPr>
            <p:nvPr/>
          </p:nvSpPr>
          <p:spPr bwMode="auto">
            <a:xfrm>
              <a:off x="2648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2808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 flipV="1">
              <a:off x="357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 flipH="1" flipV="1">
              <a:off x="361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2"/>
            <p:cNvSpPr>
              <a:spLocks noChangeArrowheads="1"/>
            </p:cNvSpPr>
            <p:nvPr/>
          </p:nvSpPr>
          <p:spPr bwMode="auto">
            <a:xfrm>
              <a:off x="3464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61" name="Rectangle 23"/>
            <p:cNvSpPr>
              <a:spLocks noChangeArrowheads="1"/>
            </p:cNvSpPr>
            <p:nvPr/>
          </p:nvSpPr>
          <p:spPr bwMode="auto">
            <a:xfrm>
              <a:off x="3632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62" name="Rectangle 24"/>
            <p:cNvSpPr>
              <a:spLocks noChangeArrowheads="1"/>
            </p:cNvSpPr>
            <p:nvPr/>
          </p:nvSpPr>
          <p:spPr bwMode="auto">
            <a:xfrm>
              <a:off x="427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63" name="Line 25"/>
            <p:cNvSpPr>
              <a:spLocks noChangeShapeType="1"/>
            </p:cNvSpPr>
            <p:nvPr/>
          </p:nvSpPr>
          <p:spPr bwMode="auto">
            <a:xfrm flipV="1">
              <a:off x="439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 flipH="1" flipV="1">
              <a:off x="442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7"/>
            <p:cNvSpPr>
              <a:spLocks noChangeArrowheads="1"/>
            </p:cNvSpPr>
            <p:nvPr/>
          </p:nvSpPr>
          <p:spPr bwMode="auto">
            <a:xfrm>
              <a:off x="4288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66" name="Rectangle 28"/>
            <p:cNvSpPr>
              <a:spLocks noChangeArrowheads="1"/>
            </p:cNvSpPr>
            <p:nvPr/>
          </p:nvSpPr>
          <p:spPr bwMode="auto">
            <a:xfrm>
              <a:off x="4448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>
              <a:off x="173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30"/>
            <p:cNvSpPr>
              <a:spLocks noChangeShapeType="1"/>
            </p:cNvSpPr>
            <p:nvPr/>
          </p:nvSpPr>
          <p:spPr bwMode="auto">
            <a:xfrm>
              <a:off x="214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1"/>
            <p:cNvSpPr>
              <a:spLocks noChangeShapeType="1"/>
            </p:cNvSpPr>
            <p:nvPr/>
          </p:nvSpPr>
          <p:spPr bwMode="auto">
            <a:xfrm>
              <a:off x="254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2"/>
            <p:cNvSpPr>
              <a:spLocks noChangeShapeType="1"/>
            </p:cNvSpPr>
            <p:nvPr/>
          </p:nvSpPr>
          <p:spPr bwMode="auto">
            <a:xfrm>
              <a:off x="221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Rectangle 33"/>
            <p:cNvSpPr>
              <a:spLocks noChangeArrowheads="1"/>
            </p:cNvSpPr>
            <p:nvPr/>
          </p:nvSpPr>
          <p:spPr bwMode="auto">
            <a:xfrm>
              <a:off x="2000" y="2256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39972" name="Line 34"/>
            <p:cNvSpPr>
              <a:spLocks noChangeShapeType="1"/>
            </p:cNvSpPr>
            <p:nvPr/>
          </p:nvSpPr>
          <p:spPr bwMode="auto">
            <a:xfrm>
              <a:off x="296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35"/>
            <p:cNvSpPr>
              <a:spLocks noChangeShapeType="1"/>
            </p:cNvSpPr>
            <p:nvPr/>
          </p:nvSpPr>
          <p:spPr bwMode="auto">
            <a:xfrm>
              <a:off x="337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36"/>
            <p:cNvSpPr>
              <a:spLocks noChangeShapeType="1"/>
            </p:cNvSpPr>
            <p:nvPr/>
          </p:nvSpPr>
          <p:spPr bwMode="auto">
            <a:xfrm>
              <a:off x="304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Rectangle 37"/>
            <p:cNvSpPr>
              <a:spLocks noChangeArrowheads="1"/>
            </p:cNvSpPr>
            <p:nvPr/>
          </p:nvSpPr>
          <p:spPr bwMode="auto">
            <a:xfrm>
              <a:off x="2824" y="22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39976" name="Line 38"/>
            <p:cNvSpPr>
              <a:spLocks noChangeShapeType="1"/>
            </p:cNvSpPr>
            <p:nvPr/>
          </p:nvSpPr>
          <p:spPr bwMode="auto">
            <a:xfrm>
              <a:off x="418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39"/>
            <p:cNvSpPr>
              <a:spLocks noChangeShapeType="1"/>
            </p:cNvSpPr>
            <p:nvPr/>
          </p:nvSpPr>
          <p:spPr bwMode="auto">
            <a:xfrm>
              <a:off x="378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40"/>
            <p:cNvSpPr>
              <a:spLocks noChangeShapeType="1"/>
            </p:cNvSpPr>
            <p:nvPr/>
          </p:nvSpPr>
          <p:spPr bwMode="auto">
            <a:xfrm>
              <a:off x="385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Rectangle 41"/>
            <p:cNvSpPr>
              <a:spLocks noChangeArrowheads="1"/>
            </p:cNvSpPr>
            <p:nvPr/>
          </p:nvSpPr>
          <p:spPr bwMode="auto">
            <a:xfrm>
              <a:off x="3640" y="22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39980" name="Line 42"/>
            <p:cNvSpPr>
              <a:spLocks noChangeShapeType="1"/>
            </p:cNvSpPr>
            <p:nvPr/>
          </p:nvSpPr>
          <p:spPr bwMode="auto">
            <a:xfrm>
              <a:off x="460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3"/>
            <p:cNvSpPr>
              <a:spLocks noChangeShapeType="1"/>
            </p:cNvSpPr>
            <p:nvPr/>
          </p:nvSpPr>
          <p:spPr bwMode="auto">
            <a:xfrm>
              <a:off x="468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44"/>
            <p:cNvSpPr>
              <a:spLocks noChangeArrowheads="1"/>
            </p:cNvSpPr>
            <p:nvPr/>
          </p:nvSpPr>
          <p:spPr bwMode="auto">
            <a:xfrm>
              <a:off x="4464" y="2256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39983" name="Line 45"/>
            <p:cNvSpPr>
              <a:spLocks noChangeShapeType="1"/>
            </p:cNvSpPr>
            <p:nvPr/>
          </p:nvSpPr>
          <p:spPr bwMode="auto">
            <a:xfrm>
              <a:off x="197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Rectangle 46"/>
            <p:cNvSpPr>
              <a:spLocks noChangeArrowheads="1"/>
            </p:cNvSpPr>
            <p:nvPr/>
          </p:nvSpPr>
          <p:spPr bwMode="auto">
            <a:xfrm>
              <a:off x="1968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85" name="Line 47"/>
            <p:cNvSpPr>
              <a:spLocks noChangeShapeType="1"/>
            </p:cNvSpPr>
            <p:nvPr/>
          </p:nvSpPr>
          <p:spPr bwMode="auto">
            <a:xfrm>
              <a:off x="279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Rectangle 48"/>
            <p:cNvSpPr>
              <a:spLocks noChangeArrowheads="1"/>
            </p:cNvSpPr>
            <p:nvPr/>
          </p:nvSpPr>
          <p:spPr bwMode="auto">
            <a:xfrm>
              <a:off x="2784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87" name="Line 49"/>
            <p:cNvSpPr>
              <a:spLocks noChangeShapeType="1"/>
            </p:cNvSpPr>
            <p:nvPr/>
          </p:nvSpPr>
          <p:spPr bwMode="auto">
            <a:xfrm>
              <a:off x="361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Rectangle 50"/>
            <p:cNvSpPr>
              <a:spLocks noChangeArrowheads="1"/>
            </p:cNvSpPr>
            <p:nvPr/>
          </p:nvSpPr>
          <p:spPr bwMode="auto">
            <a:xfrm>
              <a:off x="3608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89" name="Line 51"/>
            <p:cNvSpPr>
              <a:spLocks noChangeShapeType="1"/>
            </p:cNvSpPr>
            <p:nvPr/>
          </p:nvSpPr>
          <p:spPr bwMode="auto">
            <a:xfrm>
              <a:off x="443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Line 52"/>
            <p:cNvSpPr>
              <a:spLocks noChangeShapeType="1"/>
            </p:cNvSpPr>
            <p:nvPr/>
          </p:nvSpPr>
          <p:spPr bwMode="auto">
            <a:xfrm>
              <a:off x="1404" y="332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Line 53"/>
            <p:cNvSpPr>
              <a:spLocks noChangeShapeType="1"/>
            </p:cNvSpPr>
            <p:nvPr/>
          </p:nvSpPr>
          <p:spPr bwMode="auto">
            <a:xfrm>
              <a:off x="198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Line 54"/>
            <p:cNvSpPr>
              <a:spLocks noChangeShapeType="1"/>
            </p:cNvSpPr>
            <p:nvPr/>
          </p:nvSpPr>
          <p:spPr bwMode="auto">
            <a:xfrm>
              <a:off x="2796" y="332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Line 55"/>
            <p:cNvSpPr>
              <a:spLocks noChangeShapeType="1"/>
            </p:cNvSpPr>
            <p:nvPr/>
          </p:nvSpPr>
          <p:spPr bwMode="auto">
            <a:xfrm>
              <a:off x="362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Rectangle 56"/>
            <p:cNvSpPr>
              <a:spLocks noChangeArrowheads="1"/>
            </p:cNvSpPr>
            <p:nvPr/>
          </p:nvSpPr>
          <p:spPr bwMode="auto">
            <a:xfrm>
              <a:off x="1080" y="323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39995" name="Line 57"/>
            <p:cNvSpPr>
              <a:spLocks noChangeShapeType="1"/>
            </p:cNvSpPr>
            <p:nvPr/>
          </p:nvSpPr>
          <p:spPr bwMode="auto">
            <a:xfrm>
              <a:off x="172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Line 58"/>
            <p:cNvSpPr>
              <a:spLocks noChangeShapeType="1"/>
            </p:cNvSpPr>
            <p:nvPr/>
          </p:nvSpPr>
          <p:spPr bwMode="auto">
            <a:xfrm>
              <a:off x="254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Line 59"/>
            <p:cNvSpPr>
              <a:spLocks noChangeShapeType="1"/>
            </p:cNvSpPr>
            <p:nvPr/>
          </p:nvSpPr>
          <p:spPr bwMode="auto">
            <a:xfrm>
              <a:off x="336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Line 60"/>
            <p:cNvSpPr>
              <a:spLocks noChangeShapeType="1"/>
            </p:cNvSpPr>
            <p:nvPr/>
          </p:nvSpPr>
          <p:spPr bwMode="auto">
            <a:xfrm>
              <a:off x="418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Rectangle 61"/>
            <p:cNvSpPr>
              <a:spLocks noChangeArrowheads="1"/>
            </p:cNvSpPr>
            <p:nvPr/>
          </p:nvSpPr>
          <p:spPr bwMode="auto">
            <a:xfrm>
              <a:off x="1504" y="3560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IN1</a:t>
              </a:r>
            </a:p>
          </p:txBody>
        </p:sp>
        <p:sp>
          <p:nvSpPr>
            <p:cNvPr id="40000" name="Rectangle 62"/>
            <p:cNvSpPr>
              <a:spLocks noChangeArrowheads="1"/>
            </p:cNvSpPr>
            <p:nvPr/>
          </p:nvSpPr>
          <p:spPr bwMode="auto">
            <a:xfrm>
              <a:off x="2328" y="3560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IN2</a:t>
              </a:r>
            </a:p>
          </p:txBody>
        </p:sp>
        <p:sp>
          <p:nvSpPr>
            <p:cNvPr id="40001" name="Rectangle 63"/>
            <p:cNvSpPr>
              <a:spLocks noChangeArrowheads="1"/>
            </p:cNvSpPr>
            <p:nvPr/>
          </p:nvSpPr>
          <p:spPr bwMode="auto">
            <a:xfrm>
              <a:off x="3144" y="3560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IN3</a:t>
              </a:r>
            </a:p>
          </p:txBody>
        </p:sp>
        <p:sp>
          <p:nvSpPr>
            <p:cNvPr id="40002" name="Rectangle 64"/>
            <p:cNvSpPr>
              <a:spLocks noChangeArrowheads="1"/>
            </p:cNvSpPr>
            <p:nvPr/>
          </p:nvSpPr>
          <p:spPr bwMode="auto">
            <a:xfrm>
              <a:off x="3968" y="3560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IN4</a:t>
              </a:r>
            </a:p>
          </p:txBody>
        </p:sp>
        <p:sp>
          <p:nvSpPr>
            <p:cNvPr id="40003" name="Rectangle 65"/>
            <p:cNvSpPr>
              <a:spLocks noChangeArrowheads="1"/>
            </p:cNvSpPr>
            <p:nvPr/>
          </p:nvSpPr>
          <p:spPr bwMode="auto">
            <a:xfrm>
              <a:off x="4288" y="2784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0004" name="Rectangle 66"/>
            <p:cNvSpPr>
              <a:spLocks noChangeArrowheads="1"/>
            </p:cNvSpPr>
            <p:nvPr/>
          </p:nvSpPr>
          <p:spPr bwMode="auto">
            <a:xfrm>
              <a:off x="4448" y="2784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0005" name="Line 67"/>
            <p:cNvSpPr>
              <a:spLocks noChangeShapeType="1"/>
            </p:cNvSpPr>
            <p:nvPr/>
          </p:nvSpPr>
          <p:spPr bwMode="auto">
            <a:xfrm>
              <a:off x="4604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Line 68"/>
            <p:cNvSpPr>
              <a:spLocks noChangeShapeType="1"/>
            </p:cNvSpPr>
            <p:nvPr/>
          </p:nvSpPr>
          <p:spPr bwMode="auto">
            <a:xfrm flipV="1">
              <a:off x="4640" y="259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Line 69"/>
            <p:cNvSpPr>
              <a:spLocks noChangeShapeType="1"/>
            </p:cNvSpPr>
            <p:nvPr/>
          </p:nvSpPr>
          <p:spPr bwMode="auto">
            <a:xfrm flipH="1">
              <a:off x="1396" y="2592"/>
              <a:ext cx="3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8" name="Line 70"/>
            <p:cNvSpPr>
              <a:spLocks noChangeShapeType="1"/>
            </p:cNvSpPr>
            <p:nvPr/>
          </p:nvSpPr>
          <p:spPr bwMode="auto">
            <a:xfrm flipH="1">
              <a:off x="4228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9" name="Line 71"/>
            <p:cNvSpPr>
              <a:spLocks noChangeShapeType="1"/>
            </p:cNvSpPr>
            <p:nvPr/>
          </p:nvSpPr>
          <p:spPr bwMode="auto">
            <a:xfrm flipV="1">
              <a:off x="4224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0" name="Line 72"/>
            <p:cNvSpPr>
              <a:spLocks noChangeShapeType="1"/>
            </p:cNvSpPr>
            <p:nvPr/>
          </p:nvSpPr>
          <p:spPr bwMode="auto">
            <a:xfrm>
              <a:off x="3780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1" name="Line 73"/>
            <p:cNvSpPr>
              <a:spLocks noChangeShapeType="1"/>
            </p:cNvSpPr>
            <p:nvPr/>
          </p:nvSpPr>
          <p:spPr bwMode="auto">
            <a:xfrm flipV="1">
              <a:off x="3816" y="25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2" name="Line 74"/>
            <p:cNvSpPr>
              <a:spLocks noChangeShapeType="1"/>
            </p:cNvSpPr>
            <p:nvPr/>
          </p:nvSpPr>
          <p:spPr bwMode="auto">
            <a:xfrm flipH="1">
              <a:off x="3404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3" name="Line 75"/>
            <p:cNvSpPr>
              <a:spLocks noChangeShapeType="1"/>
            </p:cNvSpPr>
            <p:nvPr/>
          </p:nvSpPr>
          <p:spPr bwMode="auto">
            <a:xfrm flipV="1">
              <a:off x="3400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4" name="Line 76"/>
            <p:cNvSpPr>
              <a:spLocks noChangeShapeType="1"/>
            </p:cNvSpPr>
            <p:nvPr/>
          </p:nvSpPr>
          <p:spPr bwMode="auto">
            <a:xfrm>
              <a:off x="2964" y="284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5" name="Line 77"/>
            <p:cNvSpPr>
              <a:spLocks noChangeShapeType="1"/>
            </p:cNvSpPr>
            <p:nvPr/>
          </p:nvSpPr>
          <p:spPr bwMode="auto">
            <a:xfrm flipV="1">
              <a:off x="3000" y="2580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6" name="Line 78"/>
            <p:cNvSpPr>
              <a:spLocks noChangeShapeType="1"/>
            </p:cNvSpPr>
            <p:nvPr/>
          </p:nvSpPr>
          <p:spPr bwMode="auto">
            <a:xfrm flipH="1">
              <a:off x="2588" y="284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7" name="Line 79"/>
            <p:cNvSpPr>
              <a:spLocks noChangeShapeType="1"/>
            </p:cNvSpPr>
            <p:nvPr/>
          </p:nvSpPr>
          <p:spPr bwMode="auto">
            <a:xfrm flipV="1">
              <a:off x="2584" y="2596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8" name="Line 80"/>
            <p:cNvSpPr>
              <a:spLocks noChangeShapeType="1"/>
            </p:cNvSpPr>
            <p:nvPr/>
          </p:nvSpPr>
          <p:spPr bwMode="auto">
            <a:xfrm>
              <a:off x="2140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9" name="Line 81"/>
            <p:cNvSpPr>
              <a:spLocks noChangeShapeType="1"/>
            </p:cNvSpPr>
            <p:nvPr/>
          </p:nvSpPr>
          <p:spPr bwMode="auto">
            <a:xfrm flipV="1">
              <a:off x="2176" y="259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0" name="Line 82"/>
            <p:cNvSpPr>
              <a:spLocks noChangeShapeType="1"/>
            </p:cNvSpPr>
            <p:nvPr/>
          </p:nvSpPr>
          <p:spPr bwMode="auto">
            <a:xfrm flipH="1">
              <a:off x="1764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1" name="Line 83"/>
            <p:cNvSpPr>
              <a:spLocks noChangeShapeType="1"/>
            </p:cNvSpPr>
            <p:nvPr/>
          </p:nvSpPr>
          <p:spPr bwMode="auto">
            <a:xfrm flipV="1">
              <a:off x="1760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2" name="Rectangle 84"/>
            <p:cNvSpPr>
              <a:spLocks noChangeArrowheads="1"/>
            </p:cNvSpPr>
            <p:nvPr/>
          </p:nvSpPr>
          <p:spPr bwMode="auto">
            <a:xfrm>
              <a:off x="2168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3" name="Rectangle 85"/>
            <p:cNvSpPr>
              <a:spLocks noChangeArrowheads="1"/>
            </p:cNvSpPr>
            <p:nvPr/>
          </p:nvSpPr>
          <p:spPr bwMode="auto">
            <a:xfrm>
              <a:off x="175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4" name="Rectangle 86"/>
            <p:cNvSpPr>
              <a:spLocks noChangeArrowheads="1"/>
            </p:cNvSpPr>
            <p:nvPr/>
          </p:nvSpPr>
          <p:spPr bwMode="auto">
            <a:xfrm>
              <a:off x="299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5" name="Rectangle 87"/>
            <p:cNvSpPr>
              <a:spLocks noChangeArrowheads="1"/>
            </p:cNvSpPr>
            <p:nvPr/>
          </p:nvSpPr>
          <p:spPr bwMode="auto">
            <a:xfrm>
              <a:off x="2576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6" name="Rectangle 88"/>
            <p:cNvSpPr>
              <a:spLocks noChangeArrowheads="1"/>
            </p:cNvSpPr>
            <p:nvPr/>
          </p:nvSpPr>
          <p:spPr bwMode="auto">
            <a:xfrm>
              <a:off x="3808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7" name="Rectangle 89"/>
            <p:cNvSpPr>
              <a:spLocks noChangeArrowheads="1"/>
            </p:cNvSpPr>
            <p:nvPr/>
          </p:nvSpPr>
          <p:spPr bwMode="auto">
            <a:xfrm>
              <a:off x="339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8" name="Rectangle 90"/>
            <p:cNvSpPr>
              <a:spLocks noChangeArrowheads="1"/>
            </p:cNvSpPr>
            <p:nvPr/>
          </p:nvSpPr>
          <p:spPr bwMode="auto">
            <a:xfrm>
              <a:off x="4216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029" name="Rectangle 91"/>
            <p:cNvSpPr>
              <a:spLocks noChangeArrowheads="1"/>
            </p:cNvSpPr>
            <p:nvPr/>
          </p:nvSpPr>
          <p:spPr bwMode="auto">
            <a:xfrm>
              <a:off x="1072" y="2504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"0"</a:t>
              </a:r>
            </a:p>
          </p:txBody>
        </p:sp>
      </p:grpSp>
      <p:sp>
        <p:nvSpPr>
          <p:cNvPr id="39939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</a:t>
            </a:r>
          </a:p>
        </p:txBody>
      </p:sp>
      <p:sp>
        <p:nvSpPr>
          <p:cNvPr id="39940" name="Rectangle 9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Collections of flip-flops with similar controls and logic</a:t>
            </a:r>
          </a:p>
          <a:p>
            <a:pPr lvl="1" eaLnBrk="1" hangingPunct="1"/>
            <a:r>
              <a:rPr lang="en-US" sz="2000" smtClean="0"/>
              <a:t>Stored values somehow related (e.g., form binary value)</a:t>
            </a:r>
          </a:p>
          <a:p>
            <a:pPr lvl="1" eaLnBrk="1" hangingPunct="1"/>
            <a:r>
              <a:rPr lang="en-US" sz="2000" smtClean="0"/>
              <a:t>Share clock, reset, and set lines</a:t>
            </a:r>
          </a:p>
          <a:p>
            <a:pPr lvl="1" eaLnBrk="1" hangingPunct="1"/>
            <a:r>
              <a:rPr lang="en-US" sz="2000" smtClean="0"/>
              <a:t>Similar logic at each stage</a:t>
            </a:r>
          </a:p>
          <a:p>
            <a:pPr eaLnBrk="1" hangingPunct="1"/>
            <a:r>
              <a:rPr lang="en-US" smtClean="0"/>
              <a:t>Examples</a:t>
            </a:r>
          </a:p>
          <a:p>
            <a:pPr lvl="1" eaLnBrk="1" hangingPunct="1"/>
            <a:r>
              <a:rPr lang="en-US" sz="2000" smtClean="0"/>
              <a:t>Shift registers</a:t>
            </a:r>
          </a:p>
          <a:p>
            <a:pPr lvl="1" eaLnBrk="1" hangingPunct="1"/>
            <a:r>
              <a:rPr lang="en-US" sz="2000" smtClean="0"/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15393521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371600" y="3886200"/>
            <a:ext cx="6689725" cy="1404938"/>
            <a:chOff x="864" y="2112"/>
            <a:chExt cx="4272" cy="896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164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 flipV="1">
              <a:off x="176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 flipH="1" flipV="1">
              <a:off x="180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1656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69" name="Rectangle 7"/>
            <p:cNvSpPr>
              <a:spLocks noChangeArrowheads="1"/>
            </p:cNvSpPr>
            <p:nvPr/>
          </p:nvSpPr>
          <p:spPr bwMode="auto">
            <a:xfrm>
              <a:off x="1824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70" name="Rectangle 8"/>
            <p:cNvSpPr>
              <a:spLocks noChangeArrowheads="1"/>
            </p:cNvSpPr>
            <p:nvPr/>
          </p:nvSpPr>
          <p:spPr bwMode="auto">
            <a:xfrm>
              <a:off x="246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V="1">
              <a:off x="258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 flipH="1" flipV="1">
              <a:off x="262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2480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74" name="Rectangle 12"/>
            <p:cNvSpPr>
              <a:spLocks noChangeArrowheads="1"/>
            </p:cNvSpPr>
            <p:nvPr/>
          </p:nvSpPr>
          <p:spPr bwMode="auto">
            <a:xfrm>
              <a:off x="2640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75" name="Rectangle 13"/>
            <p:cNvSpPr>
              <a:spLocks noChangeArrowheads="1"/>
            </p:cNvSpPr>
            <p:nvPr/>
          </p:nvSpPr>
          <p:spPr bwMode="auto">
            <a:xfrm>
              <a:off x="328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 flipV="1">
              <a:off x="340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H="1" flipV="1">
              <a:off x="344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Rectangle 16"/>
            <p:cNvSpPr>
              <a:spLocks noChangeArrowheads="1"/>
            </p:cNvSpPr>
            <p:nvPr/>
          </p:nvSpPr>
          <p:spPr bwMode="auto">
            <a:xfrm>
              <a:off x="3296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79" name="Rectangle 17"/>
            <p:cNvSpPr>
              <a:spLocks noChangeArrowheads="1"/>
            </p:cNvSpPr>
            <p:nvPr/>
          </p:nvSpPr>
          <p:spPr bwMode="auto">
            <a:xfrm>
              <a:off x="3464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410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 flipV="1">
              <a:off x="422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 flipH="1" flipV="1">
              <a:off x="426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Rectangle 21"/>
            <p:cNvSpPr>
              <a:spLocks noChangeArrowheads="1"/>
            </p:cNvSpPr>
            <p:nvPr/>
          </p:nvSpPr>
          <p:spPr bwMode="auto">
            <a:xfrm>
              <a:off x="4120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84" name="Rectangle 22"/>
            <p:cNvSpPr>
              <a:spLocks noChangeArrowheads="1"/>
            </p:cNvSpPr>
            <p:nvPr/>
          </p:nvSpPr>
          <p:spPr bwMode="auto">
            <a:xfrm>
              <a:off x="4280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85" name="Line 23"/>
            <p:cNvSpPr>
              <a:spLocks noChangeShapeType="1"/>
            </p:cNvSpPr>
            <p:nvPr/>
          </p:nvSpPr>
          <p:spPr bwMode="auto">
            <a:xfrm>
              <a:off x="156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>
              <a:off x="1236" y="26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Rectangle 25"/>
            <p:cNvSpPr>
              <a:spLocks noChangeArrowheads="1"/>
            </p:cNvSpPr>
            <p:nvPr/>
          </p:nvSpPr>
          <p:spPr bwMode="auto">
            <a:xfrm>
              <a:off x="864" y="2552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>
              <a:off x="197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Line 27"/>
            <p:cNvSpPr>
              <a:spLocks noChangeShapeType="1"/>
            </p:cNvSpPr>
            <p:nvPr/>
          </p:nvSpPr>
          <p:spPr bwMode="auto">
            <a:xfrm>
              <a:off x="238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28"/>
            <p:cNvSpPr>
              <a:spLocks noChangeShapeType="1"/>
            </p:cNvSpPr>
            <p:nvPr/>
          </p:nvSpPr>
          <p:spPr bwMode="auto">
            <a:xfrm>
              <a:off x="205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Rectangle 29"/>
            <p:cNvSpPr>
              <a:spLocks noChangeArrowheads="1"/>
            </p:cNvSpPr>
            <p:nvPr/>
          </p:nvSpPr>
          <p:spPr bwMode="auto">
            <a:xfrm>
              <a:off x="2208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92" name="Line 30"/>
            <p:cNvSpPr>
              <a:spLocks noChangeShapeType="1"/>
            </p:cNvSpPr>
            <p:nvPr/>
          </p:nvSpPr>
          <p:spPr bwMode="auto">
            <a:xfrm>
              <a:off x="222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31"/>
            <p:cNvSpPr>
              <a:spLocks noChangeShapeType="1"/>
            </p:cNvSpPr>
            <p:nvPr/>
          </p:nvSpPr>
          <p:spPr bwMode="auto">
            <a:xfrm>
              <a:off x="221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Rectangle 32"/>
            <p:cNvSpPr>
              <a:spLocks noChangeArrowheads="1"/>
            </p:cNvSpPr>
            <p:nvPr/>
          </p:nvSpPr>
          <p:spPr bwMode="auto">
            <a:xfrm>
              <a:off x="2216" y="2112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0995" name="Line 33"/>
            <p:cNvSpPr>
              <a:spLocks noChangeShapeType="1"/>
            </p:cNvSpPr>
            <p:nvPr/>
          </p:nvSpPr>
          <p:spPr bwMode="auto">
            <a:xfrm>
              <a:off x="279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4"/>
            <p:cNvSpPr>
              <a:spLocks noChangeShapeType="1"/>
            </p:cNvSpPr>
            <p:nvPr/>
          </p:nvSpPr>
          <p:spPr bwMode="auto">
            <a:xfrm>
              <a:off x="32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Line 35"/>
            <p:cNvSpPr>
              <a:spLocks noChangeShapeType="1"/>
            </p:cNvSpPr>
            <p:nvPr/>
          </p:nvSpPr>
          <p:spPr bwMode="auto">
            <a:xfrm>
              <a:off x="287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Rectangle 36"/>
            <p:cNvSpPr>
              <a:spLocks noChangeArrowheads="1"/>
            </p:cNvSpPr>
            <p:nvPr/>
          </p:nvSpPr>
          <p:spPr bwMode="auto">
            <a:xfrm>
              <a:off x="3024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99" name="Line 37"/>
            <p:cNvSpPr>
              <a:spLocks noChangeShapeType="1"/>
            </p:cNvSpPr>
            <p:nvPr/>
          </p:nvSpPr>
          <p:spPr bwMode="auto">
            <a:xfrm>
              <a:off x="3036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38"/>
            <p:cNvSpPr>
              <a:spLocks noChangeShapeType="1"/>
            </p:cNvSpPr>
            <p:nvPr/>
          </p:nvSpPr>
          <p:spPr bwMode="auto">
            <a:xfrm>
              <a:off x="303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Rectangle 39"/>
            <p:cNvSpPr>
              <a:spLocks noChangeArrowheads="1"/>
            </p:cNvSpPr>
            <p:nvPr/>
          </p:nvSpPr>
          <p:spPr bwMode="auto">
            <a:xfrm>
              <a:off x="3032" y="2112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1002" name="Line 40"/>
            <p:cNvSpPr>
              <a:spLocks noChangeShapeType="1"/>
            </p:cNvSpPr>
            <p:nvPr/>
          </p:nvSpPr>
          <p:spPr bwMode="auto">
            <a:xfrm>
              <a:off x="402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41"/>
            <p:cNvSpPr>
              <a:spLocks noChangeShapeType="1"/>
            </p:cNvSpPr>
            <p:nvPr/>
          </p:nvSpPr>
          <p:spPr bwMode="auto">
            <a:xfrm>
              <a:off x="361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42"/>
            <p:cNvSpPr>
              <a:spLocks noChangeShapeType="1"/>
            </p:cNvSpPr>
            <p:nvPr/>
          </p:nvSpPr>
          <p:spPr bwMode="auto">
            <a:xfrm>
              <a:off x="369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43"/>
            <p:cNvSpPr>
              <a:spLocks noChangeArrowheads="1"/>
            </p:cNvSpPr>
            <p:nvPr/>
          </p:nvSpPr>
          <p:spPr bwMode="auto">
            <a:xfrm>
              <a:off x="3848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06" name="Line 44"/>
            <p:cNvSpPr>
              <a:spLocks noChangeShapeType="1"/>
            </p:cNvSpPr>
            <p:nvPr/>
          </p:nvSpPr>
          <p:spPr bwMode="auto">
            <a:xfrm>
              <a:off x="386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45"/>
            <p:cNvSpPr>
              <a:spLocks noChangeShapeType="1"/>
            </p:cNvSpPr>
            <p:nvPr/>
          </p:nvSpPr>
          <p:spPr bwMode="auto">
            <a:xfrm>
              <a:off x="385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Rectangle 46"/>
            <p:cNvSpPr>
              <a:spLocks noChangeArrowheads="1"/>
            </p:cNvSpPr>
            <p:nvPr/>
          </p:nvSpPr>
          <p:spPr bwMode="auto">
            <a:xfrm>
              <a:off x="3856" y="2112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1009" name="Line 47"/>
            <p:cNvSpPr>
              <a:spLocks noChangeShapeType="1"/>
            </p:cNvSpPr>
            <p:nvPr/>
          </p:nvSpPr>
          <p:spPr bwMode="auto">
            <a:xfrm>
              <a:off x="443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>
              <a:off x="451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467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Rectangle 50"/>
            <p:cNvSpPr>
              <a:spLocks noChangeArrowheads="1"/>
            </p:cNvSpPr>
            <p:nvPr/>
          </p:nvSpPr>
          <p:spPr bwMode="auto">
            <a:xfrm>
              <a:off x="4672" y="2112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1013" name="Line 51"/>
            <p:cNvSpPr>
              <a:spLocks noChangeShapeType="1"/>
            </p:cNvSpPr>
            <p:nvPr/>
          </p:nvSpPr>
          <p:spPr bwMode="auto">
            <a:xfrm>
              <a:off x="180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Rectangle 52"/>
            <p:cNvSpPr>
              <a:spLocks noChangeArrowheads="1"/>
            </p:cNvSpPr>
            <p:nvPr/>
          </p:nvSpPr>
          <p:spPr bwMode="auto">
            <a:xfrm>
              <a:off x="1792" y="288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15" name="Line 53"/>
            <p:cNvSpPr>
              <a:spLocks noChangeShapeType="1"/>
            </p:cNvSpPr>
            <p:nvPr/>
          </p:nvSpPr>
          <p:spPr bwMode="auto">
            <a:xfrm>
              <a:off x="262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Rectangle 54"/>
            <p:cNvSpPr>
              <a:spLocks noChangeArrowheads="1"/>
            </p:cNvSpPr>
            <p:nvPr/>
          </p:nvSpPr>
          <p:spPr bwMode="auto">
            <a:xfrm>
              <a:off x="2616" y="28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17" name="Line 55"/>
            <p:cNvSpPr>
              <a:spLocks noChangeShapeType="1"/>
            </p:cNvSpPr>
            <p:nvPr/>
          </p:nvSpPr>
          <p:spPr bwMode="auto">
            <a:xfrm>
              <a:off x="344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Rectangle 56"/>
            <p:cNvSpPr>
              <a:spLocks noChangeArrowheads="1"/>
            </p:cNvSpPr>
            <p:nvPr/>
          </p:nvSpPr>
          <p:spPr bwMode="auto">
            <a:xfrm>
              <a:off x="3440" y="28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19" name="Line 57"/>
            <p:cNvSpPr>
              <a:spLocks noChangeShapeType="1"/>
            </p:cNvSpPr>
            <p:nvPr/>
          </p:nvSpPr>
          <p:spPr bwMode="auto">
            <a:xfrm>
              <a:off x="426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58"/>
            <p:cNvSpPr>
              <a:spLocks noChangeShapeType="1"/>
            </p:cNvSpPr>
            <p:nvPr/>
          </p:nvSpPr>
          <p:spPr bwMode="auto">
            <a:xfrm>
              <a:off x="1236" y="28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59"/>
            <p:cNvSpPr>
              <a:spLocks noChangeShapeType="1"/>
            </p:cNvSpPr>
            <p:nvPr/>
          </p:nvSpPr>
          <p:spPr bwMode="auto">
            <a:xfrm>
              <a:off x="181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60"/>
            <p:cNvSpPr>
              <a:spLocks noChangeShapeType="1"/>
            </p:cNvSpPr>
            <p:nvPr/>
          </p:nvSpPr>
          <p:spPr bwMode="auto">
            <a:xfrm>
              <a:off x="2628" y="28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61"/>
            <p:cNvSpPr>
              <a:spLocks noChangeShapeType="1"/>
            </p:cNvSpPr>
            <p:nvPr/>
          </p:nvSpPr>
          <p:spPr bwMode="auto">
            <a:xfrm>
              <a:off x="345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2"/>
            <p:cNvSpPr>
              <a:spLocks noChangeArrowheads="1"/>
            </p:cNvSpPr>
            <p:nvPr/>
          </p:nvSpPr>
          <p:spPr bwMode="auto">
            <a:xfrm>
              <a:off x="912" y="279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</p:grpSp>
      <p:sp>
        <p:nvSpPr>
          <p:cNvPr id="4096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Register</a:t>
            </a:r>
          </a:p>
        </p:txBody>
      </p:sp>
      <p:sp>
        <p:nvSpPr>
          <p:cNvPr id="40964" name="Rectangle 6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Holds samples of input</a:t>
            </a:r>
          </a:p>
          <a:p>
            <a:pPr lvl="1" eaLnBrk="1" hangingPunct="1"/>
            <a:r>
              <a:rPr lang="en-US" smtClean="0"/>
              <a:t>Store last 4 input values in sequence</a:t>
            </a:r>
          </a:p>
          <a:p>
            <a:pPr lvl="1" eaLnBrk="1" hangingPunct="1"/>
            <a:r>
              <a:rPr lang="en-US" smtClean="0"/>
              <a:t>4-bit shift register:</a:t>
            </a:r>
          </a:p>
        </p:txBody>
      </p:sp>
    </p:spTree>
    <p:extLst>
      <p:ext uri="{BB962C8B-B14F-4D97-AF65-F5344CB8AC3E}">
        <p14:creationId xmlns:p14="http://schemas.microsoft.com/office/powerpoint/2010/main" val="1418623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447800" y="5457825"/>
            <a:ext cx="6726238" cy="1400175"/>
            <a:chOff x="2256" y="2592"/>
            <a:chExt cx="4296" cy="893"/>
          </a:xfrm>
        </p:grpSpPr>
        <p:pic>
          <p:nvPicPr>
            <p:cNvPr id="71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" y="2592"/>
              <a:ext cx="3120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Rectangle 4"/>
            <p:cNvSpPr>
              <a:spLocks noChangeArrowheads="1"/>
            </p:cNvSpPr>
            <p:nvPr/>
          </p:nvSpPr>
          <p:spPr bwMode="auto">
            <a:xfrm>
              <a:off x="4032" y="2616"/>
              <a:ext cx="100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"remember"</a:t>
              </a:r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3144" y="2952"/>
              <a:ext cx="4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"load"</a:t>
              </a:r>
            </a:p>
          </p:txBody>
        </p:sp>
        <p:sp>
          <p:nvSpPr>
            <p:cNvPr id="7181" name="Rectangle 6"/>
            <p:cNvSpPr>
              <a:spLocks noChangeArrowheads="1"/>
            </p:cNvSpPr>
            <p:nvPr/>
          </p:nvSpPr>
          <p:spPr bwMode="auto">
            <a:xfrm>
              <a:off x="2256" y="3072"/>
              <a:ext cx="5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"data"</a:t>
              </a:r>
            </a:p>
          </p:txBody>
        </p:sp>
        <p:sp>
          <p:nvSpPr>
            <p:cNvPr id="7182" name="Rectangle 7"/>
            <p:cNvSpPr>
              <a:spLocks noChangeArrowheads="1"/>
            </p:cNvSpPr>
            <p:nvPr/>
          </p:nvSpPr>
          <p:spPr bwMode="auto">
            <a:xfrm>
              <a:off x="5424" y="3000"/>
              <a:ext cx="1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"stored value"</a:t>
              </a:r>
            </a:p>
          </p:txBody>
        </p: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3657600" y="2895600"/>
            <a:ext cx="4359275" cy="1206500"/>
            <a:chOff x="1536" y="1584"/>
            <a:chExt cx="2784" cy="769"/>
          </a:xfrm>
        </p:grpSpPr>
        <p:pic>
          <p:nvPicPr>
            <p:cNvPr id="717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632"/>
              <a:ext cx="2075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Rectangle 10"/>
            <p:cNvSpPr>
              <a:spLocks noChangeArrowheads="1"/>
            </p:cNvSpPr>
            <p:nvPr/>
          </p:nvSpPr>
          <p:spPr bwMode="auto">
            <a:xfrm>
              <a:off x="2176" y="2064"/>
              <a:ext cx="32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"0"</a:t>
              </a:r>
            </a:p>
          </p:txBody>
        </p:sp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2176" y="1584"/>
              <a:ext cx="32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"1"</a:t>
              </a:r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3192" y="1872"/>
              <a:ext cx="112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"stored value"</a:t>
              </a:r>
            </a:p>
          </p:txBody>
        </p:sp>
      </p:grpSp>
      <p:sp>
        <p:nvSpPr>
          <p:cNvPr id="717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Simple Sequential Circuits</a:t>
            </a:r>
          </a:p>
        </p:txBody>
      </p:sp>
      <p:sp>
        <p:nvSpPr>
          <p:cNvPr id="717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 smtClean="0"/>
              <a:t>Two inverters form a static memory cell</a:t>
            </a:r>
          </a:p>
          <a:p>
            <a:pPr marL="621983" lvl="1" indent="-347663" defTabSz="927100"/>
            <a:r>
              <a:rPr lang="en-US" dirty="0" smtClean="0"/>
              <a:t>The previous output is stored by passing it back into the system</a:t>
            </a:r>
            <a:endParaRPr lang="en-US" dirty="0"/>
          </a:p>
          <a:p>
            <a:pPr marL="621983" lvl="1" indent="-347663" defTabSz="927100"/>
            <a:r>
              <a:rPr lang="en-US" dirty="0" smtClean="0"/>
              <a:t>Will hold value as long as it has power applied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21983" lvl="1" indent="-347663" defTabSz="927100"/>
            <a:endParaRPr lang="en-US" dirty="0" smtClean="0"/>
          </a:p>
          <a:p>
            <a:pPr marL="347663" indent="-347663" defTabSz="927100" eaLnBrk="1" hangingPunct="1"/>
            <a:r>
              <a:rPr lang="en-US" dirty="0" smtClean="0"/>
              <a:t>How to get a new value into the memory cell?</a:t>
            </a:r>
          </a:p>
          <a:p>
            <a:pPr marL="750888" lvl="1" indent="-288925" defTabSz="927100" eaLnBrk="1" hangingPunct="1"/>
            <a:r>
              <a:rPr lang="en-US" dirty="0" smtClean="0"/>
              <a:t>Selectively break feedback path</a:t>
            </a:r>
          </a:p>
          <a:p>
            <a:pPr marL="750888" lvl="1" indent="-288925" defTabSz="927100" eaLnBrk="1" hangingPunct="1"/>
            <a:r>
              <a:rPr lang="en-US" dirty="0" smtClean="0"/>
              <a:t>Load new value into cell</a:t>
            </a:r>
          </a:p>
        </p:txBody>
      </p:sp>
    </p:spTree>
    <p:extLst>
      <p:ext uri="{BB962C8B-B14F-4D97-AF65-F5344CB8AC3E}">
        <p14:creationId xmlns:p14="http://schemas.microsoft.com/office/powerpoint/2010/main" val="3448489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299075" y="4343400"/>
            <a:ext cx="384492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43580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575"/>
              </a:lnSpc>
              <a:spcBef>
                <a:spcPts val="1475"/>
              </a:spcBef>
            </a:pPr>
            <a:r>
              <a:rPr lang="en-US" sz="1600">
                <a:solidFill>
                  <a:srgbClr val="000000"/>
                </a:solidFill>
              </a:rPr>
              <a:t>clear sets the register contents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and output to 0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/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s1 and s0 determine the shift function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s0	s1	function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0	0	hold state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0	1	shift right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1	0	shift left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1	1	load new input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5656263" y="5778500"/>
            <a:ext cx="2241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6513513" y="5621338"/>
            <a:ext cx="0" cy="977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0" y="4225925"/>
            <a:ext cx="4784725" cy="2632075"/>
            <a:chOff x="96" y="1912"/>
            <a:chExt cx="3056" cy="1680"/>
          </a:xfrm>
        </p:grpSpPr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152" y="2432"/>
              <a:ext cx="5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left_in</a:t>
              </a:r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96" y="2576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left_out</a:t>
              </a:r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2448" y="2432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right_out</a:t>
              </a: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136" y="2704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clear</a:t>
              </a:r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1012" y="2380"/>
              <a:ext cx="1152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997" name="Line 11"/>
            <p:cNvSpPr>
              <a:spLocks noChangeShapeType="1"/>
            </p:cNvSpPr>
            <p:nvPr/>
          </p:nvSpPr>
          <p:spPr bwMode="auto">
            <a:xfrm>
              <a:off x="72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2"/>
            <p:cNvSpPr>
              <a:spLocks noChangeShapeType="1"/>
            </p:cNvSpPr>
            <p:nvPr/>
          </p:nvSpPr>
          <p:spPr bwMode="auto">
            <a:xfrm>
              <a:off x="216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3"/>
            <p:cNvSpPr>
              <a:spLocks noChangeShapeType="1"/>
            </p:cNvSpPr>
            <p:nvPr/>
          </p:nvSpPr>
          <p:spPr bwMode="auto">
            <a:xfrm flipH="1">
              <a:off x="215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4"/>
            <p:cNvSpPr>
              <a:spLocks noChangeShapeType="1"/>
            </p:cNvSpPr>
            <p:nvPr/>
          </p:nvSpPr>
          <p:spPr bwMode="auto">
            <a:xfrm flipH="1">
              <a:off x="71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5"/>
            <p:cNvSpPr>
              <a:spLocks noChangeShapeType="1"/>
            </p:cNvSpPr>
            <p:nvPr/>
          </p:nvSpPr>
          <p:spPr bwMode="auto">
            <a:xfrm flipV="1">
              <a:off x="2016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6"/>
            <p:cNvSpPr>
              <a:spLocks noChangeShapeType="1"/>
            </p:cNvSpPr>
            <p:nvPr/>
          </p:nvSpPr>
          <p:spPr bwMode="auto">
            <a:xfrm flipV="1">
              <a:off x="1728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 flipV="1">
              <a:off x="1440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 flipV="1">
              <a:off x="1152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2016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1728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>
              <a:off x="1440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>
              <a:off x="1152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>
              <a:off x="580" y="280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>
              <a:off x="580" y="2880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25"/>
            <p:cNvSpPr>
              <a:spLocks noChangeShapeType="1"/>
            </p:cNvSpPr>
            <p:nvPr/>
          </p:nvSpPr>
          <p:spPr bwMode="auto">
            <a:xfrm>
              <a:off x="580" y="2952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Rectangle 26"/>
            <p:cNvSpPr>
              <a:spLocks noChangeArrowheads="1"/>
            </p:cNvSpPr>
            <p:nvPr/>
          </p:nvSpPr>
          <p:spPr bwMode="auto">
            <a:xfrm>
              <a:off x="2448" y="2576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right_in</a:t>
              </a:r>
            </a:p>
          </p:txBody>
        </p:sp>
        <p:sp>
          <p:nvSpPr>
            <p:cNvPr id="42013" name="Rectangle 27"/>
            <p:cNvSpPr>
              <a:spLocks noChangeArrowheads="1"/>
            </p:cNvSpPr>
            <p:nvPr/>
          </p:nvSpPr>
          <p:spPr bwMode="auto">
            <a:xfrm>
              <a:off x="1272" y="1912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42014" name="Rectangle 28"/>
            <p:cNvSpPr>
              <a:spLocks noChangeArrowheads="1"/>
            </p:cNvSpPr>
            <p:nvPr/>
          </p:nvSpPr>
          <p:spPr bwMode="auto">
            <a:xfrm>
              <a:off x="1344" y="3400"/>
              <a:ext cx="5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42015" name="Rectangle 29"/>
            <p:cNvSpPr>
              <a:spLocks noChangeArrowheads="1"/>
            </p:cNvSpPr>
            <p:nvPr/>
          </p:nvSpPr>
          <p:spPr bwMode="auto">
            <a:xfrm>
              <a:off x="184" y="2800"/>
              <a:ext cx="3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42016" name="Rectangle 30"/>
            <p:cNvSpPr>
              <a:spLocks noChangeArrowheads="1"/>
            </p:cNvSpPr>
            <p:nvPr/>
          </p:nvSpPr>
          <p:spPr bwMode="auto">
            <a:xfrm>
              <a:off x="184" y="2896"/>
              <a:ext cx="3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2017" name="Line 31"/>
            <p:cNvSpPr>
              <a:spLocks noChangeShapeType="1"/>
            </p:cNvSpPr>
            <p:nvPr/>
          </p:nvSpPr>
          <p:spPr bwMode="auto">
            <a:xfrm>
              <a:off x="2156" y="288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Rectangle 32"/>
            <p:cNvSpPr>
              <a:spLocks noChangeArrowheads="1"/>
            </p:cNvSpPr>
            <p:nvPr/>
          </p:nvSpPr>
          <p:spPr bwMode="auto">
            <a:xfrm>
              <a:off x="2600" y="2808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clock</a:t>
              </a:r>
            </a:p>
          </p:txBody>
        </p:sp>
      </p:grpSp>
      <p:sp>
        <p:nvSpPr>
          <p:cNvPr id="4199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Shift Register</a:t>
            </a:r>
          </a:p>
        </p:txBody>
      </p:sp>
      <p:sp>
        <p:nvSpPr>
          <p:cNvPr id="41991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Holds 4 values</a:t>
            </a:r>
          </a:p>
          <a:p>
            <a:pPr lvl="1" eaLnBrk="1" hangingPunct="1"/>
            <a:r>
              <a:rPr lang="en-US" sz="2000" smtClean="0"/>
              <a:t>Serial or parallel inputs</a:t>
            </a:r>
          </a:p>
          <a:p>
            <a:pPr lvl="1" eaLnBrk="1" hangingPunct="1"/>
            <a:r>
              <a:rPr lang="en-US" sz="2000" smtClean="0"/>
              <a:t>Serial or parallel outputs</a:t>
            </a:r>
          </a:p>
          <a:p>
            <a:pPr lvl="1" eaLnBrk="1" hangingPunct="1"/>
            <a:r>
              <a:rPr lang="en-US" sz="2000" smtClean="0"/>
              <a:t>Permits shift left or right</a:t>
            </a:r>
          </a:p>
          <a:p>
            <a:pPr lvl="1" eaLnBrk="1" hangingPunct="1"/>
            <a:r>
              <a:rPr lang="en-US" sz="2000" smtClean="0"/>
              <a:t>Shift in new values from left or right</a:t>
            </a:r>
          </a:p>
        </p:txBody>
      </p:sp>
    </p:spTree>
    <p:extLst>
      <p:ext uri="{BB962C8B-B14F-4D97-AF65-F5344CB8AC3E}">
        <p14:creationId xmlns:p14="http://schemas.microsoft.com/office/powerpoint/2010/main" val="40760124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227763" y="3082925"/>
            <a:ext cx="12398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2175"/>
              </a:lnSpc>
            </a:pPr>
            <a:r>
              <a:rPr lang="en-US" sz="1600">
                <a:solidFill>
                  <a:srgbClr val="000000"/>
                </a:solidFill>
              </a:rPr>
              <a:t>Nth cell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584200" y="3352800"/>
            <a:ext cx="4070350" cy="1492250"/>
            <a:chOff x="284" y="1860"/>
            <a:chExt cx="2600" cy="952"/>
          </a:xfrm>
        </p:grpSpPr>
        <p:sp>
          <p:nvSpPr>
            <p:cNvPr id="43071" name="Rectangle 4"/>
            <p:cNvSpPr>
              <a:spLocks noChangeArrowheads="1"/>
            </p:cNvSpPr>
            <p:nvPr/>
          </p:nvSpPr>
          <p:spPr bwMode="auto">
            <a:xfrm>
              <a:off x="580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72" name="Line 5"/>
            <p:cNvSpPr>
              <a:spLocks noChangeShapeType="1"/>
            </p:cNvSpPr>
            <p:nvPr/>
          </p:nvSpPr>
          <p:spPr bwMode="auto">
            <a:xfrm>
              <a:off x="868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3" name="Line 6"/>
            <p:cNvSpPr>
              <a:spLocks noChangeShapeType="1"/>
            </p:cNvSpPr>
            <p:nvPr/>
          </p:nvSpPr>
          <p:spPr bwMode="auto">
            <a:xfrm flipH="1">
              <a:off x="284" y="215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4" name="Line 7"/>
            <p:cNvSpPr>
              <a:spLocks noChangeShapeType="1"/>
            </p:cNvSpPr>
            <p:nvPr/>
          </p:nvSpPr>
          <p:spPr bwMode="auto">
            <a:xfrm flipH="1">
              <a:off x="860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8"/>
            <p:cNvSpPr>
              <a:spLocks noChangeShapeType="1"/>
            </p:cNvSpPr>
            <p:nvPr/>
          </p:nvSpPr>
          <p:spPr bwMode="auto">
            <a:xfrm flipH="1">
              <a:off x="284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Rectangle 9"/>
            <p:cNvSpPr>
              <a:spLocks noChangeArrowheads="1"/>
            </p:cNvSpPr>
            <p:nvPr/>
          </p:nvSpPr>
          <p:spPr bwMode="auto">
            <a:xfrm>
              <a:off x="1156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77" name="Line 10"/>
            <p:cNvSpPr>
              <a:spLocks noChangeShapeType="1"/>
            </p:cNvSpPr>
            <p:nvPr/>
          </p:nvSpPr>
          <p:spPr bwMode="auto">
            <a:xfrm>
              <a:off x="1444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11"/>
            <p:cNvSpPr>
              <a:spLocks noChangeShapeType="1"/>
            </p:cNvSpPr>
            <p:nvPr/>
          </p:nvSpPr>
          <p:spPr bwMode="auto">
            <a:xfrm flipH="1">
              <a:off x="1436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Rectangle 12"/>
            <p:cNvSpPr>
              <a:spLocks noChangeArrowheads="1"/>
            </p:cNvSpPr>
            <p:nvPr/>
          </p:nvSpPr>
          <p:spPr bwMode="auto">
            <a:xfrm>
              <a:off x="1732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80" name="Line 13"/>
            <p:cNvSpPr>
              <a:spLocks noChangeShapeType="1"/>
            </p:cNvSpPr>
            <p:nvPr/>
          </p:nvSpPr>
          <p:spPr bwMode="auto">
            <a:xfrm>
              <a:off x="2020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1" name="Line 14"/>
            <p:cNvSpPr>
              <a:spLocks noChangeShapeType="1"/>
            </p:cNvSpPr>
            <p:nvPr/>
          </p:nvSpPr>
          <p:spPr bwMode="auto">
            <a:xfrm flipH="1">
              <a:off x="2012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2" name="Rectangle 15"/>
            <p:cNvSpPr>
              <a:spLocks noChangeArrowheads="1"/>
            </p:cNvSpPr>
            <p:nvPr/>
          </p:nvSpPr>
          <p:spPr bwMode="auto">
            <a:xfrm>
              <a:off x="2308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83" name="Line 16"/>
            <p:cNvSpPr>
              <a:spLocks noChangeShapeType="1"/>
            </p:cNvSpPr>
            <p:nvPr/>
          </p:nvSpPr>
          <p:spPr bwMode="auto">
            <a:xfrm>
              <a:off x="2596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Line 17"/>
            <p:cNvSpPr>
              <a:spLocks noChangeShapeType="1"/>
            </p:cNvSpPr>
            <p:nvPr/>
          </p:nvSpPr>
          <p:spPr bwMode="auto">
            <a:xfrm flipH="1">
              <a:off x="2588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5" name="Line 18"/>
            <p:cNvSpPr>
              <a:spLocks noChangeShapeType="1"/>
            </p:cNvSpPr>
            <p:nvPr/>
          </p:nvSpPr>
          <p:spPr bwMode="auto">
            <a:xfrm flipV="1">
              <a:off x="2448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Line 19"/>
            <p:cNvSpPr>
              <a:spLocks noChangeShapeType="1"/>
            </p:cNvSpPr>
            <p:nvPr/>
          </p:nvSpPr>
          <p:spPr bwMode="auto">
            <a:xfrm flipV="1">
              <a:off x="1872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7" name="Line 20"/>
            <p:cNvSpPr>
              <a:spLocks noChangeShapeType="1"/>
            </p:cNvSpPr>
            <p:nvPr/>
          </p:nvSpPr>
          <p:spPr bwMode="auto">
            <a:xfrm flipV="1">
              <a:off x="1296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8" name="Line 21"/>
            <p:cNvSpPr>
              <a:spLocks noChangeShapeType="1"/>
            </p:cNvSpPr>
            <p:nvPr/>
          </p:nvSpPr>
          <p:spPr bwMode="auto">
            <a:xfrm flipV="1">
              <a:off x="720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9" name="Line 22"/>
            <p:cNvSpPr>
              <a:spLocks noChangeShapeType="1"/>
            </p:cNvSpPr>
            <p:nvPr/>
          </p:nvSpPr>
          <p:spPr bwMode="auto">
            <a:xfrm flipV="1">
              <a:off x="2448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0" name="Line 23"/>
            <p:cNvSpPr>
              <a:spLocks noChangeShapeType="1"/>
            </p:cNvSpPr>
            <p:nvPr/>
          </p:nvSpPr>
          <p:spPr bwMode="auto">
            <a:xfrm flipV="1">
              <a:off x="1872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1" name="Line 24"/>
            <p:cNvSpPr>
              <a:spLocks noChangeShapeType="1"/>
            </p:cNvSpPr>
            <p:nvPr/>
          </p:nvSpPr>
          <p:spPr bwMode="auto">
            <a:xfrm flipV="1">
              <a:off x="1296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2" name="Line 25"/>
            <p:cNvSpPr>
              <a:spLocks noChangeShapeType="1"/>
            </p:cNvSpPr>
            <p:nvPr/>
          </p:nvSpPr>
          <p:spPr bwMode="auto">
            <a:xfrm flipV="1">
              <a:off x="720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3" name="Line 26"/>
            <p:cNvSpPr>
              <a:spLocks noChangeShapeType="1"/>
            </p:cNvSpPr>
            <p:nvPr/>
          </p:nvSpPr>
          <p:spPr bwMode="auto">
            <a:xfrm flipV="1">
              <a:off x="2520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4" name="Line 27"/>
            <p:cNvSpPr>
              <a:spLocks noChangeShapeType="1"/>
            </p:cNvSpPr>
            <p:nvPr/>
          </p:nvSpPr>
          <p:spPr bwMode="auto">
            <a:xfrm flipV="1">
              <a:off x="2376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5" name="Line 28"/>
            <p:cNvSpPr>
              <a:spLocks noChangeShapeType="1"/>
            </p:cNvSpPr>
            <p:nvPr/>
          </p:nvSpPr>
          <p:spPr bwMode="auto">
            <a:xfrm flipV="1">
              <a:off x="1944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Line 29"/>
            <p:cNvSpPr>
              <a:spLocks noChangeShapeType="1"/>
            </p:cNvSpPr>
            <p:nvPr/>
          </p:nvSpPr>
          <p:spPr bwMode="auto">
            <a:xfrm flipV="1">
              <a:off x="1800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7" name="Line 30"/>
            <p:cNvSpPr>
              <a:spLocks noChangeShapeType="1"/>
            </p:cNvSpPr>
            <p:nvPr/>
          </p:nvSpPr>
          <p:spPr bwMode="auto">
            <a:xfrm flipV="1">
              <a:off x="1368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8" name="Line 31"/>
            <p:cNvSpPr>
              <a:spLocks noChangeShapeType="1"/>
            </p:cNvSpPr>
            <p:nvPr/>
          </p:nvSpPr>
          <p:spPr bwMode="auto">
            <a:xfrm flipV="1">
              <a:off x="1224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9" name="Line 32"/>
            <p:cNvSpPr>
              <a:spLocks noChangeShapeType="1"/>
            </p:cNvSpPr>
            <p:nvPr/>
          </p:nvSpPr>
          <p:spPr bwMode="auto">
            <a:xfrm flipV="1">
              <a:off x="792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0" name="Line 33"/>
            <p:cNvSpPr>
              <a:spLocks noChangeShapeType="1"/>
            </p:cNvSpPr>
            <p:nvPr/>
          </p:nvSpPr>
          <p:spPr bwMode="auto">
            <a:xfrm flipV="1">
              <a:off x="648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1" name="Line 34"/>
            <p:cNvSpPr>
              <a:spLocks noChangeShapeType="1"/>
            </p:cNvSpPr>
            <p:nvPr/>
          </p:nvSpPr>
          <p:spPr bwMode="auto">
            <a:xfrm flipH="1">
              <a:off x="788" y="2512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2" name="Line 35"/>
            <p:cNvSpPr>
              <a:spLocks noChangeShapeType="1"/>
            </p:cNvSpPr>
            <p:nvPr/>
          </p:nvSpPr>
          <p:spPr bwMode="auto">
            <a:xfrm flipH="1">
              <a:off x="284" y="2656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2" name="Rectangle 36"/>
          <p:cNvSpPr>
            <a:spLocks noChangeArrowheads="1"/>
          </p:cNvSpPr>
          <p:nvPr/>
        </p:nvSpPr>
        <p:spPr bwMode="auto">
          <a:xfrm>
            <a:off x="7924295" y="5365751"/>
            <a:ext cx="1365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 dirty="0">
                <a:solidFill>
                  <a:srgbClr val="000000"/>
                </a:solidFill>
              </a:rPr>
              <a:t>s0 and s1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control mux</a:t>
            </a:r>
          </a:p>
        </p:txBody>
      </p:sp>
      <p:sp>
        <p:nvSpPr>
          <p:cNvPr id="43013" name="Line 37"/>
          <p:cNvSpPr>
            <a:spLocks noChangeShapeType="1"/>
          </p:cNvSpPr>
          <p:nvPr/>
        </p:nvSpPr>
        <p:spPr bwMode="auto">
          <a:xfrm flipV="1">
            <a:off x="3752850" y="3140075"/>
            <a:ext cx="1566863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38"/>
          <p:cNvSpPr>
            <a:spLocks noChangeShapeType="1"/>
          </p:cNvSpPr>
          <p:nvPr/>
        </p:nvSpPr>
        <p:spPr bwMode="auto">
          <a:xfrm>
            <a:off x="3752850" y="4167188"/>
            <a:ext cx="1566863" cy="235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39"/>
          <p:cNvSpPr>
            <a:spLocks noChangeShapeType="1"/>
          </p:cNvSpPr>
          <p:nvPr/>
        </p:nvSpPr>
        <p:spPr bwMode="auto">
          <a:xfrm flipV="1">
            <a:off x="4203700" y="3590925"/>
            <a:ext cx="1116013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40"/>
          <p:cNvSpPr>
            <a:spLocks noChangeShapeType="1"/>
          </p:cNvSpPr>
          <p:nvPr/>
        </p:nvSpPr>
        <p:spPr bwMode="auto">
          <a:xfrm>
            <a:off x="4203700" y="4179888"/>
            <a:ext cx="1116013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41"/>
          <p:cNvSpPr>
            <a:spLocks noChangeArrowheads="1"/>
          </p:cNvSpPr>
          <p:nvPr/>
        </p:nvSpPr>
        <p:spPr bwMode="auto">
          <a:xfrm>
            <a:off x="5330825" y="3151188"/>
            <a:ext cx="3495675" cy="33861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8" name="Line 42"/>
          <p:cNvSpPr>
            <a:spLocks noChangeShapeType="1"/>
          </p:cNvSpPr>
          <p:nvPr/>
        </p:nvSpPr>
        <p:spPr bwMode="auto">
          <a:xfrm flipV="1">
            <a:off x="6546852" y="4645024"/>
            <a:ext cx="0" cy="2936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43"/>
          <p:cNvSpPr>
            <a:spLocks noChangeShapeType="1"/>
          </p:cNvSpPr>
          <p:nvPr/>
        </p:nvSpPr>
        <p:spPr bwMode="auto">
          <a:xfrm flipV="1">
            <a:off x="6858000" y="4618038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44"/>
          <p:cNvSpPr>
            <a:spLocks noChangeShapeType="1"/>
          </p:cNvSpPr>
          <p:nvPr/>
        </p:nvSpPr>
        <p:spPr bwMode="auto">
          <a:xfrm flipH="1">
            <a:off x="6545262" y="4938713"/>
            <a:ext cx="312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Arc 46"/>
          <p:cNvSpPr>
            <a:spLocks/>
          </p:cNvSpPr>
          <p:nvPr/>
        </p:nvSpPr>
        <p:spPr bwMode="auto">
          <a:xfrm>
            <a:off x="6548438" y="4494213"/>
            <a:ext cx="157162" cy="144462"/>
          </a:xfrm>
          <a:custGeom>
            <a:avLst/>
            <a:gdLst>
              <a:gd name="T0" fmla="*/ 0 w 21600"/>
              <a:gd name="T1" fmla="*/ 144462 h 21599"/>
              <a:gd name="T2" fmla="*/ 155590 w 21600"/>
              <a:gd name="T3" fmla="*/ 0 h 21599"/>
              <a:gd name="T4" fmla="*/ 157162 w 21600"/>
              <a:gd name="T5" fmla="*/ 144462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3"/>
                  <a:pt x="9539" y="118"/>
                  <a:pt x="21384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3"/>
                  <a:pt x="9539" y="118"/>
                  <a:pt x="21384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3" name="Arc 47"/>
          <p:cNvSpPr>
            <a:spLocks/>
          </p:cNvSpPr>
          <p:nvPr/>
        </p:nvSpPr>
        <p:spPr bwMode="auto">
          <a:xfrm>
            <a:off x="6678613" y="4500563"/>
            <a:ext cx="149225" cy="138112"/>
          </a:xfrm>
          <a:custGeom>
            <a:avLst/>
            <a:gdLst>
              <a:gd name="T0" fmla="*/ 0 w 21600"/>
              <a:gd name="T1" fmla="*/ 0 h 21600"/>
              <a:gd name="T2" fmla="*/ 149225 w 21600"/>
              <a:gd name="T3" fmla="*/ 138112 h 21600"/>
              <a:gd name="T4" fmla="*/ 0 w 21600"/>
              <a:gd name="T5" fmla="*/ 13811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65900" y="4494213"/>
            <a:ext cx="292100" cy="144462"/>
            <a:chOff x="6565900" y="4494213"/>
            <a:chExt cx="292100" cy="144462"/>
          </a:xfrm>
        </p:grpSpPr>
        <p:sp>
          <p:nvSpPr>
            <p:cNvPr id="43021" name="Arc 45"/>
            <p:cNvSpPr>
              <a:spLocks/>
            </p:cNvSpPr>
            <p:nvPr/>
          </p:nvSpPr>
          <p:spPr bwMode="auto">
            <a:xfrm>
              <a:off x="6565900" y="4500563"/>
              <a:ext cx="150812" cy="138112"/>
            </a:xfrm>
            <a:custGeom>
              <a:avLst/>
              <a:gdLst>
                <a:gd name="T0" fmla="*/ 0 w 21600"/>
                <a:gd name="T1" fmla="*/ 138112 h 21599"/>
                <a:gd name="T2" fmla="*/ 149241 w 21600"/>
                <a:gd name="T3" fmla="*/ 0 h 21599"/>
                <a:gd name="T4" fmla="*/ 150812 w 21600"/>
                <a:gd name="T5" fmla="*/ 138112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24" name="Arc 48"/>
            <p:cNvSpPr>
              <a:spLocks/>
            </p:cNvSpPr>
            <p:nvPr/>
          </p:nvSpPr>
          <p:spPr bwMode="auto">
            <a:xfrm>
              <a:off x="6702425" y="4494213"/>
              <a:ext cx="155575" cy="144462"/>
            </a:xfrm>
            <a:custGeom>
              <a:avLst/>
              <a:gdLst>
                <a:gd name="T0" fmla="*/ 0 w 21600"/>
                <a:gd name="T1" fmla="*/ 0 h 21600"/>
                <a:gd name="T2" fmla="*/ 155575 w 21600"/>
                <a:gd name="T3" fmla="*/ 144462 h 21600"/>
                <a:gd name="T4" fmla="*/ 0 w 21600"/>
                <a:gd name="T5" fmla="*/ 14446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43025" name="Oval 49"/>
          <p:cNvSpPr>
            <a:spLocks noChangeArrowheads="1"/>
          </p:cNvSpPr>
          <p:nvPr/>
        </p:nvSpPr>
        <p:spPr bwMode="auto">
          <a:xfrm>
            <a:off x="6596063" y="4945063"/>
            <a:ext cx="50800" cy="492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6" name="Line 50"/>
          <p:cNvSpPr>
            <a:spLocks noChangeShapeType="1"/>
          </p:cNvSpPr>
          <p:nvPr/>
        </p:nvSpPr>
        <p:spPr bwMode="auto">
          <a:xfrm>
            <a:off x="6740525" y="4945063"/>
            <a:ext cx="0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51"/>
          <p:cNvSpPr>
            <a:spLocks noChangeShapeType="1"/>
          </p:cNvSpPr>
          <p:nvPr/>
        </p:nvSpPr>
        <p:spPr bwMode="auto">
          <a:xfrm>
            <a:off x="7367588" y="5634038"/>
            <a:ext cx="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52"/>
          <p:cNvSpPr>
            <a:spLocks noChangeShapeType="1"/>
          </p:cNvSpPr>
          <p:nvPr/>
        </p:nvSpPr>
        <p:spPr bwMode="auto">
          <a:xfrm>
            <a:off x="7616825" y="5634038"/>
            <a:ext cx="0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53"/>
          <p:cNvSpPr>
            <a:spLocks noChangeShapeType="1"/>
          </p:cNvSpPr>
          <p:nvPr/>
        </p:nvSpPr>
        <p:spPr bwMode="auto">
          <a:xfrm>
            <a:off x="7116763" y="5634038"/>
            <a:ext cx="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54"/>
          <p:cNvSpPr>
            <a:spLocks noChangeShapeType="1"/>
          </p:cNvSpPr>
          <p:nvPr/>
        </p:nvSpPr>
        <p:spPr bwMode="auto">
          <a:xfrm>
            <a:off x="6865938" y="5634038"/>
            <a:ext cx="0" cy="41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55"/>
          <p:cNvSpPr>
            <a:spLocks noChangeShapeType="1"/>
          </p:cNvSpPr>
          <p:nvPr/>
        </p:nvSpPr>
        <p:spPr bwMode="auto">
          <a:xfrm>
            <a:off x="6746875" y="5064125"/>
            <a:ext cx="488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56"/>
          <p:cNvSpPr>
            <a:spLocks noChangeShapeType="1"/>
          </p:cNvSpPr>
          <p:nvPr/>
        </p:nvSpPr>
        <p:spPr bwMode="auto">
          <a:xfrm>
            <a:off x="7242175" y="50704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57"/>
          <p:cNvSpPr>
            <a:spLocks noChangeShapeType="1"/>
          </p:cNvSpPr>
          <p:nvPr/>
        </p:nvSpPr>
        <p:spPr bwMode="auto">
          <a:xfrm>
            <a:off x="6196013" y="6054725"/>
            <a:ext cx="663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58"/>
          <p:cNvSpPr>
            <a:spLocks noChangeShapeType="1"/>
          </p:cNvSpPr>
          <p:nvPr/>
        </p:nvSpPr>
        <p:spPr bwMode="auto">
          <a:xfrm>
            <a:off x="6189663" y="3527425"/>
            <a:ext cx="0" cy="2520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59"/>
          <p:cNvSpPr>
            <a:spLocks noChangeShapeType="1"/>
          </p:cNvSpPr>
          <p:nvPr/>
        </p:nvSpPr>
        <p:spPr bwMode="auto">
          <a:xfrm>
            <a:off x="5832475" y="3521075"/>
            <a:ext cx="2330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60"/>
          <p:cNvSpPr>
            <a:spLocks noChangeShapeType="1"/>
          </p:cNvSpPr>
          <p:nvPr/>
        </p:nvSpPr>
        <p:spPr bwMode="auto">
          <a:xfrm>
            <a:off x="6678613" y="3527425"/>
            <a:ext cx="0" cy="176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61"/>
          <p:cNvSpPr>
            <a:spLocks noChangeShapeType="1"/>
          </p:cNvSpPr>
          <p:nvPr/>
        </p:nvSpPr>
        <p:spPr bwMode="auto">
          <a:xfrm>
            <a:off x="5807075" y="6180138"/>
            <a:ext cx="1303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62"/>
          <p:cNvSpPr>
            <a:spLocks noChangeShapeType="1"/>
          </p:cNvSpPr>
          <p:nvPr/>
        </p:nvSpPr>
        <p:spPr bwMode="auto">
          <a:xfrm>
            <a:off x="7373938" y="6180138"/>
            <a:ext cx="788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63"/>
          <p:cNvSpPr>
            <a:spLocks noChangeShapeType="1"/>
          </p:cNvSpPr>
          <p:nvPr/>
        </p:nvSpPr>
        <p:spPr bwMode="auto">
          <a:xfrm>
            <a:off x="6678613" y="4241800"/>
            <a:ext cx="0" cy="239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64"/>
          <p:cNvSpPr>
            <a:spLocks noChangeShapeType="1"/>
          </p:cNvSpPr>
          <p:nvPr/>
        </p:nvSpPr>
        <p:spPr bwMode="auto">
          <a:xfrm>
            <a:off x="6615113" y="4994275"/>
            <a:ext cx="0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1" name="Group 65"/>
          <p:cNvGrpSpPr>
            <a:grpSpLocks/>
          </p:cNvGrpSpPr>
          <p:nvPr/>
        </p:nvGrpSpPr>
        <p:grpSpPr bwMode="auto">
          <a:xfrm>
            <a:off x="6721475" y="5402263"/>
            <a:ext cx="1027113" cy="338137"/>
            <a:chOff x="4204" y="3168"/>
            <a:chExt cx="656" cy="216"/>
          </a:xfrm>
        </p:grpSpPr>
        <p:sp>
          <p:nvSpPr>
            <p:cNvPr id="43063" name="Line 66"/>
            <p:cNvSpPr>
              <a:spLocks noChangeShapeType="1"/>
            </p:cNvSpPr>
            <p:nvPr/>
          </p:nvSpPr>
          <p:spPr bwMode="auto">
            <a:xfrm>
              <a:off x="4300" y="3184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Line 67"/>
            <p:cNvSpPr>
              <a:spLocks noChangeShapeType="1"/>
            </p:cNvSpPr>
            <p:nvPr/>
          </p:nvSpPr>
          <p:spPr bwMode="auto">
            <a:xfrm>
              <a:off x="4212" y="3312"/>
              <a:ext cx="6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Line 68"/>
            <p:cNvSpPr>
              <a:spLocks noChangeShapeType="1"/>
            </p:cNvSpPr>
            <p:nvPr/>
          </p:nvSpPr>
          <p:spPr bwMode="auto">
            <a:xfrm>
              <a:off x="4780" y="3188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Line 69"/>
            <p:cNvSpPr>
              <a:spLocks noChangeShapeType="1"/>
            </p:cNvSpPr>
            <p:nvPr/>
          </p:nvSpPr>
          <p:spPr bwMode="auto">
            <a:xfrm flipH="1">
              <a:off x="4204" y="3188"/>
              <a:ext cx="9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Rectangle 70"/>
            <p:cNvSpPr>
              <a:spLocks noChangeArrowheads="1"/>
            </p:cNvSpPr>
            <p:nvPr/>
          </p:nvSpPr>
          <p:spPr bwMode="auto">
            <a:xfrm>
              <a:off x="422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068" name="Rectangle 71"/>
            <p:cNvSpPr>
              <a:spLocks noChangeArrowheads="1"/>
            </p:cNvSpPr>
            <p:nvPr/>
          </p:nvSpPr>
          <p:spPr bwMode="auto">
            <a:xfrm>
              <a:off x="438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3069" name="Rectangle 72"/>
            <p:cNvSpPr>
              <a:spLocks noChangeArrowheads="1"/>
            </p:cNvSpPr>
            <p:nvPr/>
          </p:nvSpPr>
          <p:spPr bwMode="auto">
            <a:xfrm>
              <a:off x="454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3070" name="Rectangle 73"/>
            <p:cNvSpPr>
              <a:spLocks noChangeArrowheads="1"/>
            </p:cNvSpPr>
            <p:nvPr/>
          </p:nvSpPr>
          <p:spPr bwMode="auto">
            <a:xfrm>
              <a:off x="470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43042" name="Rectangle 74"/>
          <p:cNvSpPr>
            <a:spLocks noChangeArrowheads="1"/>
          </p:cNvSpPr>
          <p:nvPr/>
        </p:nvSpPr>
        <p:spPr bwMode="auto">
          <a:xfrm>
            <a:off x="6408738" y="3716338"/>
            <a:ext cx="538162" cy="514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43" name="Line 75"/>
          <p:cNvSpPr>
            <a:spLocks noChangeShapeType="1"/>
          </p:cNvSpPr>
          <p:nvPr/>
        </p:nvSpPr>
        <p:spPr bwMode="auto">
          <a:xfrm>
            <a:off x="6408738" y="3903663"/>
            <a:ext cx="125412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76"/>
          <p:cNvSpPr>
            <a:spLocks noChangeShapeType="1"/>
          </p:cNvSpPr>
          <p:nvPr/>
        </p:nvSpPr>
        <p:spPr bwMode="auto">
          <a:xfrm flipV="1">
            <a:off x="6408738" y="3954463"/>
            <a:ext cx="125412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Rectangle 77"/>
          <p:cNvSpPr>
            <a:spLocks noChangeArrowheads="1"/>
          </p:cNvSpPr>
          <p:nvPr/>
        </p:nvSpPr>
        <p:spPr bwMode="auto">
          <a:xfrm>
            <a:off x="6578600" y="3973513"/>
            <a:ext cx="236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3046" name="Rectangle 78"/>
          <p:cNvSpPr>
            <a:spLocks noChangeArrowheads="1"/>
          </p:cNvSpPr>
          <p:nvPr/>
        </p:nvSpPr>
        <p:spPr bwMode="auto">
          <a:xfrm>
            <a:off x="6565900" y="3671888"/>
            <a:ext cx="249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43047" name="Line 79"/>
          <p:cNvSpPr>
            <a:spLocks noChangeShapeType="1"/>
          </p:cNvSpPr>
          <p:nvPr/>
        </p:nvSpPr>
        <p:spPr bwMode="auto">
          <a:xfrm>
            <a:off x="5819775" y="5276850"/>
            <a:ext cx="2366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80"/>
          <p:cNvSpPr>
            <a:spLocks noChangeShapeType="1"/>
          </p:cNvSpPr>
          <p:nvPr/>
        </p:nvSpPr>
        <p:spPr bwMode="auto">
          <a:xfrm flipH="1">
            <a:off x="6283325" y="3960813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81"/>
          <p:cNvSpPr>
            <a:spLocks noChangeShapeType="1"/>
          </p:cNvSpPr>
          <p:nvPr/>
        </p:nvSpPr>
        <p:spPr bwMode="auto">
          <a:xfrm>
            <a:off x="6289675" y="3979863"/>
            <a:ext cx="0" cy="363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Line 82"/>
          <p:cNvSpPr>
            <a:spLocks noChangeShapeType="1"/>
          </p:cNvSpPr>
          <p:nvPr/>
        </p:nvSpPr>
        <p:spPr bwMode="auto">
          <a:xfrm>
            <a:off x="5807075" y="4337050"/>
            <a:ext cx="2368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Oval 83"/>
          <p:cNvSpPr>
            <a:spLocks noChangeArrowheads="1"/>
          </p:cNvSpPr>
          <p:nvPr/>
        </p:nvSpPr>
        <p:spPr bwMode="auto">
          <a:xfrm>
            <a:off x="6596063" y="5257800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52" name="Oval 84"/>
          <p:cNvSpPr>
            <a:spLocks noChangeArrowheads="1"/>
          </p:cNvSpPr>
          <p:nvPr/>
        </p:nvSpPr>
        <p:spPr bwMode="auto">
          <a:xfrm>
            <a:off x="6270625" y="4330700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53" name="Rectangle 85"/>
          <p:cNvSpPr>
            <a:spLocks noChangeArrowheads="1"/>
          </p:cNvSpPr>
          <p:nvPr/>
        </p:nvSpPr>
        <p:spPr bwMode="auto">
          <a:xfrm>
            <a:off x="7680325" y="4098925"/>
            <a:ext cx="750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43054" name="Rectangle 86"/>
          <p:cNvSpPr>
            <a:spLocks noChangeArrowheads="1"/>
          </p:cNvSpPr>
          <p:nvPr/>
        </p:nvSpPr>
        <p:spPr bwMode="auto">
          <a:xfrm>
            <a:off x="7667625" y="5013325"/>
            <a:ext cx="1001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CLEAR</a:t>
            </a:r>
          </a:p>
        </p:txBody>
      </p:sp>
      <p:sp>
        <p:nvSpPr>
          <p:cNvPr id="43055" name="Rectangle 87"/>
          <p:cNvSpPr>
            <a:spLocks noChangeArrowheads="1"/>
          </p:cNvSpPr>
          <p:nvPr/>
        </p:nvSpPr>
        <p:spPr bwMode="auto">
          <a:xfrm>
            <a:off x="5287963" y="5942013"/>
            <a:ext cx="7508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Q[N-1]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(left)</a:t>
            </a:r>
          </a:p>
        </p:txBody>
      </p:sp>
      <p:sp>
        <p:nvSpPr>
          <p:cNvPr id="43056" name="Rectangle 88"/>
          <p:cNvSpPr>
            <a:spLocks noChangeArrowheads="1"/>
          </p:cNvSpPr>
          <p:nvPr/>
        </p:nvSpPr>
        <p:spPr bwMode="auto">
          <a:xfrm>
            <a:off x="8018463" y="5942013"/>
            <a:ext cx="7508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Q[N+1]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(right)</a:t>
            </a:r>
          </a:p>
        </p:txBody>
      </p:sp>
      <p:sp>
        <p:nvSpPr>
          <p:cNvPr id="43057" name="Rectangle 89"/>
          <p:cNvSpPr>
            <a:spLocks noChangeArrowheads="1"/>
          </p:cNvSpPr>
          <p:nvPr/>
        </p:nvSpPr>
        <p:spPr bwMode="auto">
          <a:xfrm>
            <a:off x="6565900" y="6280150"/>
            <a:ext cx="1139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Input[N]</a:t>
            </a:r>
          </a:p>
        </p:txBody>
      </p:sp>
      <p:sp>
        <p:nvSpPr>
          <p:cNvPr id="43058" name="Rectangle 90"/>
          <p:cNvSpPr>
            <a:spLocks noChangeArrowheads="1"/>
          </p:cNvSpPr>
          <p:nvPr/>
        </p:nvSpPr>
        <p:spPr bwMode="auto">
          <a:xfrm>
            <a:off x="5137150" y="3508375"/>
            <a:ext cx="1052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to N-1th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cell</a:t>
            </a:r>
          </a:p>
        </p:txBody>
      </p:sp>
      <p:sp>
        <p:nvSpPr>
          <p:cNvPr id="43059" name="Rectangle 91"/>
          <p:cNvSpPr>
            <a:spLocks noChangeArrowheads="1"/>
          </p:cNvSpPr>
          <p:nvPr/>
        </p:nvSpPr>
        <p:spPr bwMode="auto">
          <a:xfrm>
            <a:off x="7705725" y="3521075"/>
            <a:ext cx="9636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to N+1th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cell</a:t>
            </a:r>
          </a:p>
        </p:txBody>
      </p:sp>
      <p:sp>
        <p:nvSpPr>
          <p:cNvPr id="43060" name="Rectangle 92"/>
          <p:cNvSpPr>
            <a:spLocks noChangeArrowheads="1"/>
          </p:cNvSpPr>
          <p:nvPr/>
        </p:nvSpPr>
        <p:spPr bwMode="auto">
          <a:xfrm>
            <a:off x="0" y="5033963"/>
            <a:ext cx="4960938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400">
                <a:solidFill>
                  <a:srgbClr val="000000"/>
                </a:solidFill>
              </a:rPr>
              <a:t>	clear	s0	s1	new value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1	–	–	0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0	0	output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0	1	output value of FF to left (shift right)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1	0	output value of FF to right (shift left)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1	1	input</a:t>
            </a:r>
          </a:p>
        </p:txBody>
      </p:sp>
      <p:sp>
        <p:nvSpPr>
          <p:cNvPr id="43061" name="Rectangle 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of Universal Shift Register</a:t>
            </a:r>
          </a:p>
        </p:txBody>
      </p:sp>
      <p:sp>
        <p:nvSpPr>
          <p:cNvPr id="43062" name="Rectangle 9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one of the four flip-flops</a:t>
            </a:r>
          </a:p>
          <a:p>
            <a:pPr lvl="1" eaLnBrk="1" hangingPunct="1"/>
            <a:r>
              <a:rPr lang="en-US" smtClean="0"/>
              <a:t>New value at next clock cycle:</a:t>
            </a:r>
          </a:p>
        </p:txBody>
      </p:sp>
    </p:spTree>
    <p:extLst>
      <p:ext uri="{BB962C8B-B14F-4D97-AF65-F5344CB8AC3E}">
        <p14:creationId xmlns:p14="http://schemas.microsoft.com/office/powerpoint/2010/main" val="1852285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609600" y="3657600"/>
            <a:ext cx="7678738" cy="2387600"/>
            <a:chOff x="432" y="1884"/>
            <a:chExt cx="4904" cy="1524"/>
          </a:xfrm>
        </p:grpSpPr>
        <p:sp>
          <p:nvSpPr>
            <p:cNvPr id="45061" name="Line 3"/>
            <p:cNvSpPr>
              <a:spLocks noChangeShapeType="1"/>
            </p:cNvSpPr>
            <p:nvPr/>
          </p:nvSpPr>
          <p:spPr bwMode="auto">
            <a:xfrm>
              <a:off x="3140" y="1924"/>
              <a:ext cx="11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Line 4"/>
            <p:cNvSpPr>
              <a:spLocks noChangeShapeType="1"/>
            </p:cNvSpPr>
            <p:nvPr/>
          </p:nvSpPr>
          <p:spPr bwMode="auto">
            <a:xfrm flipV="1">
              <a:off x="3140" y="1996"/>
              <a:ext cx="11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>
              <a:off x="3136" y="192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3260" y="198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>
              <a:off x="3508" y="2004"/>
              <a:ext cx="11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 flipV="1">
              <a:off x="3508" y="2084"/>
              <a:ext cx="112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9"/>
            <p:cNvSpPr>
              <a:spLocks noChangeShapeType="1"/>
            </p:cNvSpPr>
            <p:nvPr/>
          </p:nvSpPr>
          <p:spPr bwMode="auto">
            <a:xfrm>
              <a:off x="3504" y="200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Oval 10"/>
            <p:cNvSpPr>
              <a:spLocks noChangeArrowheads="1"/>
            </p:cNvSpPr>
            <p:nvPr/>
          </p:nvSpPr>
          <p:spPr bwMode="auto">
            <a:xfrm>
              <a:off x="3628" y="207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>
              <a:off x="4332" y="19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2"/>
            <p:cNvSpPr>
              <a:spLocks noChangeShapeType="1"/>
            </p:cNvSpPr>
            <p:nvPr/>
          </p:nvSpPr>
          <p:spPr bwMode="auto">
            <a:xfrm>
              <a:off x="4332" y="21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3"/>
            <p:cNvSpPr>
              <a:spLocks noChangeShapeType="1"/>
            </p:cNvSpPr>
            <p:nvPr/>
          </p:nvSpPr>
          <p:spPr bwMode="auto">
            <a:xfrm>
              <a:off x="4328" y="194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Arc 14"/>
            <p:cNvSpPr>
              <a:spLocks/>
            </p:cNvSpPr>
            <p:nvPr/>
          </p:nvSpPr>
          <p:spPr bwMode="auto">
            <a:xfrm>
              <a:off x="4528" y="1953"/>
              <a:ext cx="88" cy="100"/>
            </a:xfrm>
            <a:custGeom>
              <a:avLst/>
              <a:gdLst>
                <a:gd name="T0" fmla="*/ 0 w 21600"/>
                <a:gd name="T1" fmla="*/ 0 h 21600"/>
                <a:gd name="T2" fmla="*/ 88 w 21600"/>
                <a:gd name="T3" fmla="*/ 100 h 21600"/>
                <a:gd name="T4" fmla="*/ 0 w 21600"/>
                <a:gd name="T5" fmla="*/ 1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3" name="Arc 15"/>
            <p:cNvSpPr>
              <a:spLocks/>
            </p:cNvSpPr>
            <p:nvPr/>
          </p:nvSpPr>
          <p:spPr bwMode="auto">
            <a:xfrm>
              <a:off x="4528" y="1949"/>
              <a:ext cx="92" cy="104"/>
            </a:xfrm>
            <a:custGeom>
              <a:avLst/>
              <a:gdLst>
                <a:gd name="T0" fmla="*/ 0 w 21600"/>
                <a:gd name="T1" fmla="*/ 0 h 21600"/>
                <a:gd name="T2" fmla="*/ 92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4" name="Arc 16"/>
            <p:cNvSpPr>
              <a:spLocks/>
            </p:cNvSpPr>
            <p:nvPr/>
          </p:nvSpPr>
          <p:spPr bwMode="auto">
            <a:xfrm>
              <a:off x="4528" y="2044"/>
              <a:ext cx="88" cy="100"/>
            </a:xfrm>
            <a:custGeom>
              <a:avLst/>
              <a:gdLst>
                <a:gd name="T0" fmla="*/ 88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5" name="Arc 17"/>
            <p:cNvSpPr>
              <a:spLocks/>
            </p:cNvSpPr>
            <p:nvPr/>
          </p:nvSpPr>
          <p:spPr bwMode="auto">
            <a:xfrm>
              <a:off x="4528" y="2044"/>
              <a:ext cx="92" cy="104"/>
            </a:xfrm>
            <a:custGeom>
              <a:avLst/>
              <a:gdLst>
                <a:gd name="T0" fmla="*/ 92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6" name="Oval 18"/>
            <p:cNvSpPr>
              <a:spLocks noChangeArrowheads="1"/>
            </p:cNvSpPr>
            <p:nvPr/>
          </p:nvSpPr>
          <p:spPr bwMode="auto">
            <a:xfrm>
              <a:off x="4632" y="2032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7" name="Oval 19"/>
            <p:cNvSpPr>
              <a:spLocks noChangeArrowheads="1"/>
            </p:cNvSpPr>
            <p:nvPr/>
          </p:nvSpPr>
          <p:spPr bwMode="auto">
            <a:xfrm>
              <a:off x="4620" y="202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8" name="Line 20"/>
            <p:cNvSpPr>
              <a:spLocks noChangeShapeType="1"/>
            </p:cNvSpPr>
            <p:nvPr/>
          </p:nvSpPr>
          <p:spPr bwMode="auto">
            <a:xfrm>
              <a:off x="4328" y="188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1"/>
            <p:cNvSpPr>
              <a:spLocks noChangeShapeType="1"/>
            </p:cNvSpPr>
            <p:nvPr/>
          </p:nvSpPr>
          <p:spPr bwMode="auto">
            <a:xfrm flipV="1">
              <a:off x="4328" y="21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2"/>
            <p:cNvSpPr>
              <a:spLocks noChangeShapeType="1"/>
            </p:cNvSpPr>
            <p:nvPr/>
          </p:nvSpPr>
          <p:spPr bwMode="auto">
            <a:xfrm>
              <a:off x="3428" y="2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Line 23"/>
            <p:cNvSpPr>
              <a:spLocks noChangeShapeType="1"/>
            </p:cNvSpPr>
            <p:nvPr/>
          </p:nvSpPr>
          <p:spPr bwMode="auto">
            <a:xfrm>
              <a:off x="3424" y="2092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Line 24"/>
            <p:cNvSpPr>
              <a:spLocks noChangeShapeType="1"/>
            </p:cNvSpPr>
            <p:nvPr/>
          </p:nvSpPr>
          <p:spPr bwMode="auto">
            <a:xfrm>
              <a:off x="3052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25"/>
            <p:cNvSpPr>
              <a:spLocks noChangeShapeType="1"/>
            </p:cNvSpPr>
            <p:nvPr/>
          </p:nvSpPr>
          <p:spPr bwMode="auto">
            <a:xfrm>
              <a:off x="2600" y="2004"/>
              <a:ext cx="0" cy="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6"/>
            <p:cNvSpPr>
              <a:spLocks noChangeShapeType="1"/>
            </p:cNvSpPr>
            <p:nvPr/>
          </p:nvSpPr>
          <p:spPr bwMode="auto">
            <a:xfrm>
              <a:off x="2604" y="200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>
              <a:off x="4244" y="19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28"/>
            <p:cNvSpPr>
              <a:spLocks noChangeShapeType="1"/>
            </p:cNvSpPr>
            <p:nvPr/>
          </p:nvSpPr>
          <p:spPr bwMode="auto">
            <a:xfrm>
              <a:off x="1780" y="1920"/>
              <a:ext cx="2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29"/>
            <p:cNvSpPr>
              <a:spLocks noChangeShapeType="1"/>
            </p:cNvSpPr>
            <p:nvPr/>
          </p:nvSpPr>
          <p:spPr bwMode="auto">
            <a:xfrm>
              <a:off x="1776" y="1924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0"/>
            <p:cNvSpPr>
              <a:spLocks noChangeShapeType="1"/>
            </p:cNvSpPr>
            <p:nvPr/>
          </p:nvSpPr>
          <p:spPr bwMode="auto">
            <a:xfrm>
              <a:off x="3300" y="2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31"/>
            <p:cNvSpPr>
              <a:spLocks noChangeShapeType="1"/>
            </p:cNvSpPr>
            <p:nvPr/>
          </p:nvSpPr>
          <p:spPr bwMode="auto">
            <a:xfrm>
              <a:off x="4244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2"/>
            <p:cNvSpPr>
              <a:spLocks noChangeShapeType="1"/>
            </p:cNvSpPr>
            <p:nvPr/>
          </p:nvSpPr>
          <p:spPr bwMode="auto">
            <a:xfrm>
              <a:off x="3380" y="200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33"/>
            <p:cNvSpPr>
              <a:spLocks noChangeShapeType="1"/>
            </p:cNvSpPr>
            <p:nvPr/>
          </p:nvSpPr>
          <p:spPr bwMode="auto">
            <a:xfrm>
              <a:off x="3668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34"/>
            <p:cNvSpPr>
              <a:spLocks noChangeShapeType="1"/>
            </p:cNvSpPr>
            <p:nvPr/>
          </p:nvSpPr>
          <p:spPr bwMode="auto">
            <a:xfrm>
              <a:off x="4244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35"/>
            <p:cNvSpPr>
              <a:spLocks noChangeShapeType="1"/>
            </p:cNvSpPr>
            <p:nvPr/>
          </p:nvSpPr>
          <p:spPr bwMode="auto">
            <a:xfrm>
              <a:off x="3756" y="208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6"/>
            <p:cNvSpPr>
              <a:spLocks noChangeShapeType="1"/>
            </p:cNvSpPr>
            <p:nvPr/>
          </p:nvSpPr>
          <p:spPr bwMode="auto">
            <a:xfrm>
              <a:off x="4244" y="2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Line 37"/>
            <p:cNvSpPr>
              <a:spLocks noChangeShapeType="1"/>
            </p:cNvSpPr>
            <p:nvPr/>
          </p:nvSpPr>
          <p:spPr bwMode="auto">
            <a:xfrm>
              <a:off x="4240" y="2172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Line 38"/>
            <p:cNvSpPr>
              <a:spLocks noChangeShapeType="1"/>
            </p:cNvSpPr>
            <p:nvPr/>
          </p:nvSpPr>
          <p:spPr bwMode="auto">
            <a:xfrm>
              <a:off x="466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Line 39"/>
            <p:cNvSpPr>
              <a:spLocks noChangeShapeType="1"/>
            </p:cNvSpPr>
            <p:nvPr/>
          </p:nvSpPr>
          <p:spPr bwMode="auto">
            <a:xfrm>
              <a:off x="474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Rectangle 40"/>
            <p:cNvSpPr>
              <a:spLocks noChangeArrowheads="1"/>
            </p:cNvSpPr>
            <p:nvPr/>
          </p:nvSpPr>
          <p:spPr bwMode="auto">
            <a:xfrm>
              <a:off x="121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99" name="Line 41"/>
            <p:cNvSpPr>
              <a:spLocks noChangeShapeType="1"/>
            </p:cNvSpPr>
            <p:nvPr/>
          </p:nvSpPr>
          <p:spPr bwMode="auto">
            <a:xfrm flipV="1">
              <a:off x="133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42"/>
            <p:cNvSpPr>
              <a:spLocks noChangeShapeType="1"/>
            </p:cNvSpPr>
            <p:nvPr/>
          </p:nvSpPr>
          <p:spPr bwMode="auto">
            <a:xfrm flipH="1" flipV="1">
              <a:off x="137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Rectangle 43"/>
            <p:cNvSpPr>
              <a:spLocks noChangeArrowheads="1"/>
            </p:cNvSpPr>
            <p:nvPr/>
          </p:nvSpPr>
          <p:spPr bwMode="auto">
            <a:xfrm>
              <a:off x="1224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02" name="Rectangle 44"/>
            <p:cNvSpPr>
              <a:spLocks noChangeArrowheads="1"/>
            </p:cNvSpPr>
            <p:nvPr/>
          </p:nvSpPr>
          <p:spPr bwMode="auto">
            <a:xfrm>
              <a:off x="1392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03" name="Rectangle 45"/>
            <p:cNvSpPr>
              <a:spLocks noChangeArrowheads="1"/>
            </p:cNvSpPr>
            <p:nvPr/>
          </p:nvSpPr>
          <p:spPr bwMode="auto">
            <a:xfrm>
              <a:off x="203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04" name="Line 46"/>
            <p:cNvSpPr>
              <a:spLocks noChangeShapeType="1"/>
            </p:cNvSpPr>
            <p:nvPr/>
          </p:nvSpPr>
          <p:spPr bwMode="auto">
            <a:xfrm flipV="1">
              <a:off x="215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47"/>
            <p:cNvSpPr>
              <a:spLocks noChangeShapeType="1"/>
            </p:cNvSpPr>
            <p:nvPr/>
          </p:nvSpPr>
          <p:spPr bwMode="auto">
            <a:xfrm flipH="1" flipV="1">
              <a:off x="218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48"/>
            <p:cNvSpPr>
              <a:spLocks noChangeArrowheads="1"/>
            </p:cNvSpPr>
            <p:nvPr/>
          </p:nvSpPr>
          <p:spPr bwMode="auto">
            <a:xfrm>
              <a:off x="2048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07" name="Rectangle 49"/>
            <p:cNvSpPr>
              <a:spLocks noChangeArrowheads="1"/>
            </p:cNvSpPr>
            <p:nvPr/>
          </p:nvSpPr>
          <p:spPr bwMode="auto">
            <a:xfrm>
              <a:off x="2208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08" name="Rectangle 50"/>
            <p:cNvSpPr>
              <a:spLocks noChangeArrowheads="1"/>
            </p:cNvSpPr>
            <p:nvPr/>
          </p:nvSpPr>
          <p:spPr bwMode="auto">
            <a:xfrm>
              <a:off x="285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09" name="Line 51"/>
            <p:cNvSpPr>
              <a:spLocks noChangeShapeType="1"/>
            </p:cNvSpPr>
            <p:nvPr/>
          </p:nvSpPr>
          <p:spPr bwMode="auto">
            <a:xfrm flipV="1">
              <a:off x="297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Line 52"/>
            <p:cNvSpPr>
              <a:spLocks noChangeShapeType="1"/>
            </p:cNvSpPr>
            <p:nvPr/>
          </p:nvSpPr>
          <p:spPr bwMode="auto">
            <a:xfrm flipH="1" flipV="1">
              <a:off x="301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Rectangle 53"/>
            <p:cNvSpPr>
              <a:spLocks noChangeArrowheads="1"/>
            </p:cNvSpPr>
            <p:nvPr/>
          </p:nvSpPr>
          <p:spPr bwMode="auto">
            <a:xfrm>
              <a:off x="2864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12" name="Rectangle 54"/>
            <p:cNvSpPr>
              <a:spLocks noChangeArrowheads="1"/>
            </p:cNvSpPr>
            <p:nvPr/>
          </p:nvSpPr>
          <p:spPr bwMode="auto">
            <a:xfrm>
              <a:off x="3032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13" name="Rectangle 55"/>
            <p:cNvSpPr>
              <a:spLocks noChangeArrowheads="1"/>
            </p:cNvSpPr>
            <p:nvPr/>
          </p:nvSpPr>
          <p:spPr bwMode="auto">
            <a:xfrm>
              <a:off x="367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14" name="Line 56"/>
            <p:cNvSpPr>
              <a:spLocks noChangeShapeType="1"/>
            </p:cNvSpPr>
            <p:nvPr/>
          </p:nvSpPr>
          <p:spPr bwMode="auto">
            <a:xfrm flipV="1">
              <a:off x="379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57"/>
            <p:cNvSpPr>
              <a:spLocks noChangeShapeType="1"/>
            </p:cNvSpPr>
            <p:nvPr/>
          </p:nvSpPr>
          <p:spPr bwMode="auto">
            <a:xfrm flipH="1" flipV="1">
              <a:off x="382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Rectangle 58"/>
            <p:cNvSpPr>
              <a:spLocks noChangeArrowheads="1"/>
            </p:cNvSpPr>
            <p:nvPr/>
          </p:nvSpPr>
          <p:spPr bwMode="auto">
            <a:xfrm>
              <a:off x="3688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17" name="Rectangle 59"/>
            <p:cNvSpPr>
              <a:spLocks noChangeArrowheads="1"/>
            </p:cNvSpPr>
            <p:nvPr/>
          </p:nvSpPr>
          <p:spPr bwMode="auto">
            <a:xfrm>
              <a:off x="3848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18" name="Line 60"/>
            <p:cNvSpPr>
              <a:spLocks noChangeShapeType="1"/>
            </p:cNvSpPr>
            <p:nvPr/>
          </p:nvSpPr>
          <p:spPr bwMode="auto">
            <a:xfrm>
              <a:off x="113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Line 61"/>
            <p:cNvSpPr>
              <a:spLocks noChangeShapeType="1"/>
            </p:cNvSpPr>
            <p:nvPr/>
          </p:nvSpPr>
          <p:spPr bwMode="auto">
            <a:xfrm>
              <a:off x="804" y="30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Rectangle 62"/>
            <p:cNvSpPr>
              <a:spLocks noChangeArrowheads="1"/>
            </p:cNvSpPr>
            <p:nvPr/>
          </p:nvSpPr>
          <p:spPr bwMode="auto">
            <a:xfrm>
              <a:off x="432" y="2952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5121" name="Line 63"/>
            <p:cNvSpPr>
              <a:spLocks noChangeShapeType="1"/>
            </p:cNvSpPr>
            <p:nvPr/>
          </p:nvSpPr>
          <p:spPr bwMode="auto">
            <a:xfrm>
              <a:off x="154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64"/>
            <p:cNvSpPr>
              <a:spLocks noChangeShapeType="1"/>
            </p:cNvSpPr>
            <p:nvPr/>
          </p:nvSpPr>
          <p:spPr bwMode="auto">
            <a:xfrm>
              <a:off x="194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Line 65"/>
            <p:cNvSpPr>
              <a:spLocks noChangeShapeType="1"/>
            </p:cNvSpPr>
            <p:nvPr/>
          </p:nvSpPr>
          <p:spPr bwMode="auto">
            <a:xfrm>
              <a:off x="162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Rectangle 66"/>
            <p:cNvSpPr>
              <a:spLocks noChangeArrowheads="1"/>
            </p:cNvSpPr>
            <p:nvPr/>
          </p:nvSpPr>
          <p:spPr bwMode="auto">
            <a:xfrm>
              <a:off x="1761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25" name="Line 67"/>
            <p:cNvSpPr>
              <a:spLocks noChangeShapeType="1"/>
            </p:cNvSpPr>
            <p:nvPr/>
          </p:nvSpPr>
          <p:spPr bwMode="auto">
            <a:xfrm>
              <a:off x="178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6" name="Line 68"/>
            <p:cNvSpPr>
              <a:spLocks noChangeShapeType="1"/>
            </p:cNvSpPr>
            <p:nvPr/>
          </p:nvSpPr>
          <p:spPr bwMode="auto">
            <a:xfrm>
              <a:off x="1769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Rectangle 69"/>
            <p:cNvSpPr>
              <a:spLocks noChangeArrowheads="1"/>
            </p:cNvSpPr>
            <p:nvPr/>
          </p:nvSpPr>
          <p:spPr bwMode="auto">
            <a:xfrm>
              <a:off x="1832" y="2608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5128" name="Line 70"/>
            <p:cNvSpPr>
              <a:spLocks noChangeShapeType="1"/>
            </p:cNvSpPr>
            <p:nvPr/>
          </p:nvSpPr>
          <p:spPr bwMode="auto">
            <a:xfrm>
              <a:off x="236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Line 71"/>
            <p:cNvSpPr>
              <a:spLocks noChangeShapeType="1"/>
            </p:cNvSpPr>
            <p:nvPr/>
          </p:nvSpPr>
          <p:spPr bwMode="auto">
            <a:xfrm>
              <a:off x="277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Line 72"/>
            <p:cNvSpPr>
              <a:spLocks noChangeShapeType="1"/>
            </p:cNvSpPr>
            <p:nvPr/>
          </p:nvSpPr>
          <p:spPr bwMode="auto">
            <a:xfrm>
              <a:off x="244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1" name="Rectangle 73"/>
            <p:cNvSpPr>
              <a:spLocks noChangeArrowheads="1"/>
            </p:cNvSpPr>
            <p:nvPr/>
          </p:nvSpPr>
          <p:spPr bwMode="auto">
            <a:xfrm>
              <a:off x="2592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32" name="Line 74"/>
            <p:cNvSpPr>
              <a:spLocks noChangeShapeType="1"/>
            </p:cNvSpPr>
            <p:nvPr/>
          </p:nvSpPr>
          <p:spPr bwMode="auto">
            <a:xfrm>
              <a:off x="2604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Line 75"/>
            <p:cNvSpPr>
              <a:spLocks noChangeShapeType="1"/>
            </p:cNvSpPr>
            <p:nvPr/>
          </p:nvSpPr>
          <p:spPr bwMode="auto">
            <a:xfrm>
              <a:off x="260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Rectangle 76"/>
            <p:cNvSpPr>
              <a:spLocks noChangeArrowheads="1"/>
            </p:cNvSpPr>
            <p:nvPr/>
          </p:nvSpPr>
          <p:spPr bwMode="auto">
            <a:xfrm>
              <a:off x="2648" y="260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5135" name="Line 77"/>
            <p:cNvSpPr>
              <a:spLocks noChangeShapeType="1"/>
            </p:cNvSpPr>
            <p:nvPr/>
          </p:nvSpPr>
          <p:spPr bwMode="auto">
            <a:xfrm>
              <a:off x="358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6" name="Line 78"/>
            <p:cNvSpPr>
              <a:spLocks noChangeShapeType="1"/>
            </p:cNvSpPr>
            <p:nvPr/>
          </p:nvSpPr>
          <p:spPr bwMode="auto">
            <a:xfrm>
              <a:off x="318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7" name="Line 79"/>
            <p:cNvSpPr>
              <a:spLocks noChangeShapeType="1"/>
            </p:cNvSpPr>
            <p:nvPr/>
          </p:nvSpPr>
          <p:spPr bwMode="auto">
            <a:xfrm>
              <a:off x="326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8" name="Rectangle 80"/>
            <p:cNvSpPr>
              <a:spLocks noChangeArrowheads="1"/>
            </p:cNvSpPr>
            <p:nvPr/>
          </p:nvSpPr>
          <p:spPr bwMode="auto">
            <a:xfrm>
              <a:off x="3416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39" name="Line 81"/>
            <p:cNvSpPr>
              <a:spLocks noChangeShapeType="1"/>
            </p:cNvSpPr>
            <p:nvPr/>
          </p:nvSpPr>
          <p:spPr bwMode="auto">
            <a:xfrm>
              <a:off x="342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Line 82"/>
            <p:cNvSpPr>
              <a:spLocks noChangeShapeType="1"/>
            </p:cNvSpPr>
            <p:nvPr/>
          </p:nvSpPr>
          <p:spPr bwMode="auto">
            <a:xfrm>
              <a:off x="3424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Rectangle 83"/>
            <p:cNvSpPr>
              <a:spLocks noChangeArrowheads="1"/>
            </p:cNvSpPr>
            <p:nvPr/>
          </p:nvSpPr>
          <p:spPr bwMode="auto">
            <a:xfrm>
              <a:off x="3472" y="260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5142" name="Line 84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3" name="Line 85"/>
            <p:cNvSpPr>
              <a:spLocks noChangeShapeType="1"/>
            </p:cNvSpPr>
            <p:nvPr/>
          </p:nvSpPr>
          <p:spPr bwMode="auto">
            <a:xfrm>
              <a:off x="408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4" name="Line 86"/>
            <p:cNvSpPr>
              <a:spLocks noChangeShapeType="1"/>
            </p:cNvSpPr>
            <p:nvPr/>
          </p:nvSpPr>
          <p:spPr bwMode="auto">
            <a:xfrm>
              <a:off x="424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5" name="Rectangle 87"/>
            <p:cNvSpPr>
              <a:spLocks noChangeArrowheads="1"/>
            </p:cNvSpPr>
            <p:nvPr/>
          </p:nvSpPr>
          <p:spPr bwMode="auto">
            <a:xfrm>
              <a:off x="4288" y="2608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5146" name="Line 88"/>
            <p:cNvSpPr>
              <a:spLocks noChangeShapeType="1"/>
            </p:cNvSpPr>
            <p:nvPr/>
          </p:nvSpPr>
          <p:spPr bwMode="auto">
            <a:xfrm>
              <a:off x="137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89"/>
            <p:cNvSpPr>
              <a:spLocks noChangeArrowheads="1"/>
            </p:cNvSpPr>
            <p:nvPr/>
          </p:nvSpPr>
          <p:spPr bwMode="auto">
            <a:xfrm>
              <a:off x="1360" y="328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48" name="Line 90"/>
            <p:cNvSpPr>
              <a:spLocks noChangeShapeType="1"/>
            </p:cNvSpPr>
            <p:nvPr/>
          </p:nvSpPr>
          <p:spPr bwMode="auto">
            <a:xfrm>
              <a:off x="219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9" name="Rectangle 91"/>
            <p:cNvSpPr>
              <a:spLocks noChangeArrowheads="1"/>
            </p:cNvSpPr>
            <p:nvPr/>
          </p:nvSpPr>
          <p:spPr bwMode="auto">
            <a:xfrm>
              <a:off x="2184" y="32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50" name="Line 92"/>
            <p:cNvSpPr>
              <a:spLocks noChangeShapeType="1"/>
            </p:cNvSpPr>
            <p:nvPr/>
          </p:nvSpPr>
          <p:spPr bwMode="auto">
            <a:xfrm>
              <a:off x="301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Rectangle 93"/>
            <p:cNvSpPr>
              <a:spLocks noChangeArrowheads="1"/>
            </p:cNvSpPr>
            <p:nvPr/>
          </p:nvSpPr>
          <p:spPr bwMode="auto">
            <a:xfrm>
              <a:off x="3008" y="32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52" name="Line 94"/>
            <p:cNvSpPr>
              <a:spLocks noChangeShapeType="1"/>
            </p:cNvSpPr>
            <p:nvPr/>
          </p:nvSpPr>
          <p:spPr bwMode="auto">
            <a:xfrm>
              <a:off x="383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95"/>
            <p:cNvSpPr>
              <a:spLocks noChangeShapeType="1"/>
            </p:cNvSpPr>
            <p:nvPr/>
          </p:nvSpPr>
          <p:spPr bwMode="auto">
            <a:xfrm>
              <a:off x="804" y="32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Line 96"/>
            <p:cNvSpPr>
              <a:spLocks noChangeShapeType="1"/>
            </p:cNvSpPr>
            <p:nvPr/>
          </p:nvSpPr>
          <p:spPr bwMode="auto">
            <a:xfrm>
              <a:off x="138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5" name="Line 97"/>
            <p:cNvSpPr>
              <a:spLocks noChangeShapeType="1"/>
            </p:cNvSpPr>
            <p:nvPr/>
          </p:nvSpPr>
          <p:spPr bwMode="auto">
            <a:xfrm>
              <a:off x="2196" y="32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6" name="Line 98"/>
            <p:cNvSpPr>
              <a:spLocks noChangeShapeType="1"/>
            </p:cNvSpPr>
            <p:nvPr/>
          </p:nvSpPr>
          <p:spPr bwMode="auto">
            <a:xfrm>
              <a:off x="302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7" name="Rectangle 99"/>
            <p:cNvSpPr>
              <a:spLocks noChangeArrowheads="1"/>
            </p:cNvSpPr>
            <p:nvPr/>
          </p:nvSpPr>
          <p:spPr bwMode="auto">
            <a:xfrm>
              <a:off x="480" y="319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5158" name="Rectangle 100"/>
            <p:cNvSpPr>
              <a:spLocks noChangeArrowheads="1"/>
            </p:cNvSpPr>
            <p:nvPr/>
          </p:nvSpPr>
          <p:spPr bwMode="auto">
            <a:xfrm>
              <a:off x="4832" y="1952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</a:t>
              </a:r>
            </a:p>
          </p:txBody>
        </p:sp>
      </p:grpSp>
      <p:sp>
        <p:nvSpPr>
          <p:cNvPr id="45059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Recognizer</a:t>
            </a:r>
          </a:p>
        </p:txBody>
      </p:sp>
      <p:sp>
        <p:nvSpPr>
          <p:cNvPr id="45060" name="Rectangle 10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Combinational function of input samples</a:t>
            </a:r>
          </a:p>
          <a:p>
            <a:pPr lvl="1" eaLnBrk="1" hangingPunct="1"/>
            <a:r>
              <a:rPr lang="en-US" smtClean="0"/>
              <a:t>In this case, recognizing the pattern 1001 on the single input signal</a:t>
            </a:r>
          </a:p>
        </p:txBody>
      </p:sp>
    </p:spTree>
    <p:extLst>
      <p:ext uri="{BB962C8B-B14F-4D97-AF65-F5344CB8AC3E}">
        <p14:creationId xmlns:p14="http://schemas.microsoft.com/office/powerpoint/2010/main" val="3441118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Sequences through a fixed set of patterns</a:t>
            </a:r>
          </a:p>
          <a:p>
            <a:pPr lvl="1" eaLnBrk="1" hangingPunct="1"/>
            <a:r>
              <a:rPr lang="en-US" sz="2000" dirty="0" smtClean="0"/>
              <a:t>In this case, 1000, 0100, 0010, 0001</a:t>
            </a:r>
          </a:p>
          <a:p>
            <a:pPr lvl="1" eaLnBrk="1" hangingPunct="1"/>
            <a:r>
              <a:rPr lang="en-US" sz="2000" dirty="0" smtClean="0"/>
              <a:t>If one of the patterns is its initial state (by loading or set/reset)</a:t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74320" lvl="1" indent="0" eaLnBrk="1" hangingPunct="1">
              <a:buNone/>
            </a:pPr>
            <a:endParaRPr lang="en-US" dirty="0" smtClean="0"/>
          </a:p>
          <a:p>
            <a:pPr marL="274320" lvl="1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sz="2000" dirty="0" smtClean="0"/>
              <a:t>Mobius (or Johnson) counter</a:t>
            </a:r>
          </a:p>
          <a:p>
            <a:pPr lvl="1" eaLnBrk="1" hangingPunct="1"/>
            <a:r>
              <a:rPr lang="en-US" sz="1800" dirty="0" smtClean="0"/>
              <a:t>In this case, 1000, 1100, 1110, 1111, 0111, 0011, 0001, 0000</a:t>
            </a:r>
            <a:br>
              <a:rPr lang="en-US" sz="1800" dirty="0" smtClean="0"/>
            </a:br>
            <a:endParaRPr lang="en-US" sz="1800" dirty="0" smtClean="0"/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1371600" y="2819400"/>
            <a:ext cx="6921500" cy="1398588"/>
            <a:chOff x="860" y="1656"/>
            <a:chExt cx="4420" cy="892"/>
          </a:xfrm>
        </p:grpSpPr>
        <p:sp>
          <p:nvSpPr>
            <p:cNvPr id="46158" name="Rectangle 3"/>
            <p:cNvSpPr>
              <a:spLocks noChangeArrowheads="1"/>
            </p:cNvSpPr>
            <p:nvPr/>
          </p:nvSpPr>
          <p:spPr bwMode="auto">
            <a:xfrm>
              <a:off x="174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59" name="Line 4"/>
            <p:cNvSpPr>
              <a:spLocks noChangeShapeType="1"/>
            </p:cNvSpPr>
            <p:nvPr/>
          </p:nvSpPr>
          <p:spPr bwMode="auto">
            <a:xfrm flipV="1">
              <a:off x="186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5"/>
            <p:cNvSpPr>
              <a:spLocks noChangeShapeType="1"/>
            </p:cNvSpPr>
            <p:nvPr/>
          </p:nvSpPr>
          <p:spPr bwMode="auto">
            <a:xfrm flipH="1" flipV="1">
              <a:off x="190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Rectangle 6"/>
            <p:cNvSpPr>
              <a:spLocks noChangeArrowheads="1"/>
            </p:cNvSpPr>
            <p:nvPr/>
          </p:nvSpPr>
          <p:spPr bwMode="auto">
            <a:xfrm>
              <a:off x="1752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62" name="Rectangle 7"/>
            <p:cNvSpPr>
              <a:spLocks noChangeArrowheads="1"/>
            </p:cNvSpPr>
            <p:nvPr/>
          </p:nvSpPr>
          <p:spPr bwMode="auto">
            <a:xfrm>
              <a:off x="1920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63" name="Rectangle 8"/>
            <p:cNvSpPr>
              <a:spLocks noChangeArrowheads="1"/>
            </p:cNvSpPr>
            <p:nvPr/>
          </p:nvSpPr>
          <p:spPr bwMode="auto">
            <a:xfrm>
              <a:off x="256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64" name="Line 9"/>
            <p:cNvSpPr>
              <a:spLocks noChangeShapeType="1"/>
            </p:cNvSpPr>
            <p:nvPr/>
          </p:nvSpPr>
          <p:spPr bwMode="auto">
            <a:xfrm flipV="1">
              <a:off x="268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Line 10"/>
            <p:cNvSpPr>
              <a:spLocks noChangeShapeType="1"/>
            </p:cNvSpPr>
            <p:nvPr/>
          </p:nvSpPr>
          <p:spPr bwMode="auto">
            <a:xfrm flipH="1" flipV="1">
              <a:off x="271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Rectangle 11"/>
            <p:cNvSpPr>
              <a:spLocks noChangeArrowheads="1"/>
            </p:cNvSpPr>
            <p:nvPr/>
          </p:nvSpPr>
          <p:spPr bwMode="auto">
            <a:xfrm>
              <a:off x="2576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67" name="Rectangle 12"/>
            <p:cNvSpPr>
              <a:spLocks noChangeArrowheads="1"/>
            </p:cNvSpPr>
            <p:nvPr/>
          </p:nvSpPr>
          <p:spPr bwMode="auto">
            <a:xfrm>
              <a:off x="2736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68" name="Rectangle 13"/>
            <p:cNvSpPr>
              <a:spLocks noChangeArrowheads="1"/>
            </p:cNvSpPr>
            <p:nvPr/>
          </p:nvSpPr>
          <p:spPr bwMode="auto">
            <a:xfrm>
              <a:off x="338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69" name="Line 14"/>
            <p:cNvSpPr>
              <a:spLocks noChangeShapeType="1"/>
            </p:cNvSpPr>
            <p:nvPr/>
          </p:nvSpPr>
          <p:spPr bwMode="auto">
            <a:xfrm flipV="1">
              <a:off x="350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Line 15"/>
            <p:cNvSpPr>
              <a:spLocks noChangeShapeType="1"/>
            </p:cNvSpPr>
            <p:nvPr/>
          </p:nvSpPr>
          <p:spPr bwMode="auto">
            <a:xfrm flipH="1" flipV="1">
              <a:off x="354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1" name="Rectangle 16"/>
            <p:cNvSpPr>
              <a:spLocks noChangeArrowheads="1"/>
            </p:cNvSpPr>
            <p:nvPr/>
          </p:nvSpPr>
          <p:spPr bwMode="auto">
            <a:xfrm>
              <a:off x="3392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72" name="Rectangle 17"/>
            <p:cNvSpPr>
              <a:spLocks noChangeArrowheads="1"/>
            </p:cNvSpPr>
            <p:nvPr/>
          </p:nvSpPr>
          <p:spPr bwMode="auto">
            <a:xfrm>
              <a:off x="3560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73" name="Rectangle 18"/>
            <p:cNvSpPr>
              <a:spLocks noChangeArrowheads="1"/>
            </p:cNvSpPr>
            <p:nvPr/>
          </p:nvSpPr>
          <p:spPr bwMode="auto">
            <a:xfrm>
              <a:off x="420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74" name="Line 19"/>
            <p:cNvSpPr>
              <a:spLocks noChangeShapeType="1"/>
            </p:cNvSpPr>
            <p:nvPr/>
          </p:nvSpPr>
          <p:spPr bwMode="auto">
            <a:xfrm flipV="1">
              <a:off x="432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5" name="Line 20"/>
            <p:cNvSpPr>
              <a:spLocks noChangeShapeType="1"/>
            </p:cNvSpPr>
            <p:nvPr/>
          </p:nvSpPr>
          <p:spPr bwMode="auto">
            <a:xfrm flipH="1" flipV="1">
              <a:off x="435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6" name="Rectangle 21"/>
            <p:cNvSpPr>
              <a:spLocks noChangeArrowheads="1"/>
            </p:cNvSpPr>
            <p:nvPr/>
          </p:nvSpPr>
          <p:spPr bwMode="auto">
            <a:xfrm>
              <a:off x="4216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77" name="Rectangle 22"/>
            <p:cNvSpPr>
              <a:spLocks noChangeArrowheads="1"/>
            </p:cNvSpPr>
            <p:nvPr/>
          </p:nvSpPr>
          <p:spPr bwMode="auto">
            <a:xfrm>
              <a:off x="4376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78" name="Line 23"/>
            <p:cNvSpPr>
              <a:spLocks noChangeShapeType="1"/>
            </p:cNvSpPr>
            <p:nvPr/>
          </p:nvSpPr>
          <p:spPr bwMode="auto">
            <a:xfrm>
              <a:off x="166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Line 24"/>
            <p:cNvSpPr>
              <a:spLocks noChangeShapeType="1"/>
            </p:cNvSpPr>
            <p:nvPr/>
          </p:nvSpPr>
          <p:spPr bwMode="auto">
            <a:xfrm>
              <a:off x="1332" y="2096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Rectangle 25"/>
            <p:cNvSpPr>
              <a:spLocks noChangeArrowheads="1"/>
            </p:cNvSpPr>
            <p:nvPr/>
          </p:nvSpPr>
          <p:spPr bwMode="auto">
            <a:xfrm>
              <a:off x="960" y="2024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6181" name="Line 26"/>
            <p:cNvSpPr>
              <a:spLocks noChangeShapeType="1"/>
            </p:cNvSpPr>
            <p:nvPr/>
          </p:nvSpPr>
          <p:spPr bwMode="auto">
            <a:xfrm>
              <a:off x="206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Line 27"/>
            <p:cNvSpPr>
              <a:spLocks noChangeShapeType="1"/>
            </p:cNvSpPr>
            <p:nvPr/>
          </p:nvSpPr>
          <p:spPr bwMode="auto">
            <a:xfrm>
              <a:off x="247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Line 28"/>
            <p:cNvSpPr>
              <a:spLocks noChangeShapeType="1"/>
            </p:cNvSpPr>
            <p:nvPr/>
          </p:nvSpPr>
          <p:spPr bwMode="auto">
            <a:xfrm>
              <a:off x="214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Rectangle 29"/>
            <p:cNvSpPr>
              <a:spLocks noChangeArrowheads="1"/>
            </p:cNvSpPr>
            <p:nvPr/>
          </p:nvSpPr>
          <p:spPr bwMode="auto">
            <a:xfrm>
              <a:off x="2304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85" name="Line 30"/>
            <p:cNvSpPr>
              <a:spLocks noChangeShapeType="1"/>
            </p:cNvSpPr>
            <p:nvPr/>
          </p:nvSpPr>
          <p:spPr bwMode="auto">
            <a:xfrm>
              <a:off x="231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Line 31"/>
            <p:cNvSpPr>
              <a:spLocks noChangeShapeType="1"/>
            </p:cNvSpPr>
            <p:nvPr/>
          </p:nvSpPr>
          <p:spPr bwMode="auto">
            <a:xfrm>
              <a:off x="231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Rectangle 32"/>
            <p:cNvSpPr>
              <a:spLocks noChangeArrowheads="1"/>
            </p:cNvSpPr>
            <p:nvPr/>
          </p:nvSpPr>
          <p:spPr bwMode="auto">
            <a:xfrm>
              <a:off x="2360" y="1656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6188" name="Line 33"/>
            <p:cNvSpPr>
              <a:spLocks noChangeShapeType="1"/>
            </p:cNvSpPr>
            <p:nvPr/>
          </p:nvSpPr>
          <p:spPr bwMode="auto">
            <a:xfrm>
              <a:off x="289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Line 34"/>
            <p:cNvSpPr>
              <a:spLocks noChangeShapeType="1"/>
            </p:cNvSpPr>
            <p:nvPr/>
          </p:nvSpPr>
          <p:spPr bwMode="auto">
            <a:xfrm>
              <a:off x="330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Line 35"/>
            <p:cNvSpPr>
              <a:spLocks noChangeShapeType="1"/>
            </p:cNvSpPr>
            <p:nvPr/>
          </p:nvSpPr>
          <p:spPr bwMode="auto">
            <a:xfrm>
              <a:off x="297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1" name="Rectangle 36"/>
            <p:cNvSpPr>
              <a:spLocks noChangeArrowheads="1"/>
            </p:cNvSpPr>
            <p:nvPr/>
          </p:nvSpPr>
          <p:spPr bwMode="auto">
            <a:xfrm>
              <a:off x="3120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92" name="Line 37"/>
            <p:cNvSpPr>
              <a:spLocks noChangeShapeType="1"/>
            </p:cNvSpPr>
            <p:nvPr/>
          </p:nvSpPr>
          <p:spPr bwMode="auto">
            <a:xfrm>
              <a:off x="3132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3" name="Line 38"/>
            <p:cNvSpPr>
              <a:spLocks noChangeShapeType="1"/>
            </p:cNvSpPr>
            <p:nvPr/>
          </p:nvSpPr>
          <p:spPr bwMode="auto">
            <a:xfrm>
              <a:off x="312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4" name="Rectangle 39"/>
            <p:cNvSpPr>
              <a:spLocks noChangeArrowheads="1"/>
            </p:cNvSpPr>
            <p:nvPr/>
          </p:nvSpPr>
          <p:spPr bwMode="auto">
            <a:xfrm>
              <a:off x="3176" y="16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6195" name="Line 40"/>
            <p:cNvSpPr>
              <a:spLocks noChangeShapeType="1"/>
            </p:cNvSpPr>
            <p:nvPr/>
          </p:nvSpPr>
          <p:spPr bwMode="auto">
            <a:xfrm>
              <a:off x="411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6" name="Line 41"/>
            <p:cNvSpPr>
              <a:spLocks noChangeShapeType="1"/>
            </p:cNvSpPr>
            <p:nvPr/>
          </p:nvSpPr>
          <p:spPr bwMode="auto">
            <a:xfrm>
              <a:off x="370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7" name="Line 42"/>
            <p:cNvSpPr>
              <a:spLocks noChangeShapeType="1"/>
            </p:cNvSpPr>
            <p:nvPr/>
          </p:nvSpPr>
          <p:spPr bwMode="auto">
            <a:xfrm>
              <a:off x="378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8" name="Rectangle 43"/>
            <p:cNvSpPr>
              <a:spLocks noChangeArrowheads="1"/>
            </p:cNvSpPr>
            <p:nvPr/>
          </p:nvSpPr>
          <p:spPr bwMode="auto">
            <a:xfrm>
              <a:off x="3944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99" name="Line 44"/>
            <p:cNvSpPr>
              <a:spLocks noChangeShapeType="1"/>
            </p:cNvSpPr>
            <p:nvPr/>
          </p:nvSpPr>
          <p:spPr bwMode="auto">
            <a:xfrm>
              <a:off x="395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0" name="Line 45"/>
            <p:cNvSpPr>
              <a:spLocks noChangeShapeType="1"/>
            </p:cNvSpPr>
            <p:nvPr/>
          </p:nvSpPr>
          <p:spPr bwMode="auto">
            <a:xfrm>
              <a:off x="395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1" name="Rectangle 46"/>
            <p:cNvSpPr>
              <a:spLocks noChangeArrowheads="1"/>
            </p:cNvSpPr>
            <p:nvPr/>
          </p:nvSpPr>
          <p:spPr bwMode="auto">
            <a:xfrm>
              <a:off x="4000" y="16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6202" name="Line 47"/>
            <p:cNvSpPr>
              <a:spLocks noChangeShapeType="1"/>
            </p:cNvSpPr>
            <p:nvPr/>
          </p:nvSpPr>
          <p:spPr bwMode="auto">
            <a:xfrm>
              <a:off x="453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3" name="Line 48"/>
            <p:cNvSpPr>
              <a:spLocks noChangeShapeType="1"/>
            </p:cNvSpPr>
            <p:nvPr/>
          </p:nvSpPr>
          <p:spPr bwMode="auto">
            <a:xfrm>
              <a:off x="461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4" name="Line 49"/>
            <p:cNvSpPr>
              <a:spLocks noChangeShapeType="1"/>
            </p:cNvSpPr>
            <p:nvPr/>
          </p:nvSpPr>
          <p:spPr bwMode="auto">
            <a:xfrm>
              <a:off x="476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5" name="Rectangle 50"/>
            <p:cNvSpPr>
              <a:spLocks noChangeArrowheads="1"/>
            </p:cNvSpPr>
            <p:nvPr/>
          </p:nvSpPr>
          <p:spPr bwMode="auto">
            <a:xfrm>
              <a:off x="4816" y="1656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6206" name="Line 51"/>
            <p:cNvSpPr>
              <a:spLocks noChangeShapeType="1"/>
            </p:cNvSpPr>
            <p:nvPr/>
          </p:nvSpPr>
          <p:spPr bwMode="auto">
            <a:xfrm>
              <a:off x="190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7" name="Rectangle 52"/>
            <p:cNvSpPr>
              <a:spLocks noChangeArrowheads="1"/>
            </p:cNvSpPr>
            <p:nvPr/>
          </p:nvSpPr>
          <p:spPr bwMode="auto">
            <a:xfrm>
              <a:off x="1888" y="235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208" name="Line 53"/>
            <p:cNvSpPr>
              <a:spLocks noChangeShapeType="1"/>
            </p:cNvSpPr>
            <p:nvPr/>
          </p:nvSpPr>
          <p:spPr bwMode="auto">
            <a:xfrm>
              <a:off x="272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9" name="Rectangle 54"/>
            <p:cNvSpPr>
              <a:spLocks noChangeArrowheads="1"/>
            </p:cNvSpPr>
            <p:nvPr/>
          </p:nvSpPr>
          <p:spPr bwMode="auto">
            <a:xfrm>
              <a:off x="2712" y="2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210" name="Line 55"/>
            <p:cNvSpPr>
              <a:spLocks noChangeShapeType="1"/>
            </p:cNvSpPr>
            <p:nvPr/>
          </p:nvSpPr>
          <p:spPr bwMode="auto">
            <a:xfrm>
              <a:off x="354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1" name="Rectangle 56"/>
            <p:cNvSpPr>
              <a:spLocks noChangeArrowheads="1"/>
            </p:cNvSpPr>
            <p:nvPr/>
          </p:nvSpPr>
          <p:spPr bwMode="auto">
            <a:xfrm>
              <a:off x="3536" y="2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212" name="Line 57"/>
            <p:cNvSpPr>
              <a:spLocks noChangeShapeType="1"/>
            </p:cNvSpPr>
            <p:nvPr/>
          </p:nvSpPr>
          <p:spPr bwMode="auto">
            <a:xfrm>
              <a:off x="436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3" name="Line 58"/>
            <p:cNvSpPr>
              <a:spLocks noChangeShapeType="1"/>
            </p:cNvSpPr>
            <p:nvPr/>
          </p:nvSpPr>
          <p:spPr bwMode="auto">
            <a:xfrm>
              <a:off x="1332" y="236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4" name="Line 59"/>
            <p:cNvSpPr>
              <a:spLocks noChangeShapeType="1"/>
            </p:cNvSpPr>
            <p:nvPr/>
          </p:nvSpPr>
          <p:spPr bwMode="auto">
            <a:xfrm>
              <a:off x="190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5" name="Line 60"/>
            <p:cNvSpPr>
              <a:spLocks noChangeShapeType="1"/>
            </p:cNvSpPr>
            <p:nvPr/>
          </p:nvSpPr>
          <p:spPr bwMode="auto">
            <a:xfrm>
              <a:off x="2724" y="236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6" name="Line 61"/>
            <p:cNvSpPr>
              <a:spLocks noChangeShapeType="1"/>
            </p:cNvSpPr>
            <p:nvPr/>
          </p:nvSpPr>
          <p:spPr bwMode="auto">
            <a:xfrm>
              <a:off x="354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7" name="Rectangle 62"/>
            <p:cNvSpPr>
              <a:spLocks noChangeArrowheads="1"/>
            </p:cNvSpPr>
            <p:nvPr/>
          </p:nvSpPr>
          <p:spPr bwMode="auto">
            <a:xfrm>
              <a:off x="1008" y="2264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6218" name="Line 63"/>
            <p:cNvSpPr>
              <a:spLocks noChangeShapeType="1"/>
            </p:cNvSpPr>
            <p:nvPr/>
          </p:nvSpPr>
          <p:spPr bwMode="auto">
            <a:xfrm>
              <a:off x="4768" y="2092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9" name="Line 64"/>
            <p:cNvSpPr>
              <a:spLocks noChangeShapeType="1"/>
            </p:cNvSpPr>
            <p:nvPr/>
          </p:nvSpPr>
          <p:spPr bwMode="auto">
            <a:xfrm flipH="1">
              <a:off x="860" y="254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20" name="Line 65"/>
            <p:cNvSpPr>
              <a:spLocks noChangeShapeType="1"/>
            </p:cNvSpPr>
            <p:nvPr/>
          </p:nvSpPr>
          <p:spPr bwMode="auto">
            <a:xfrm flipV="1">
              <a:off x="864" y="2084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21" name="Line 66"/>
            <p:cNvSpPr>
              <a:spLocks noChangeShapeType="1"/>
            </p:cNvSpPr>
            <p:nvPr/>
          </p:nvSpPr>
          <p:spPr bwMode="auto">
            <a:xfrm>
              <a:off x="876" y="2088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22" name="Rectangle 67"/>
            <p:cNvSpPr>
              <a:spLocks noChangeArrowheads="1"/>
            </p:cNvSpPr>
            <p:nvPr/>
          </p:nvSpPr>
          <p:spPr bwMode="auto">
            <a:xfrm>
              <a:off x="4760" y="208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46083" name="Group 68"/>
          <p:cNvGrpSpPr>
            <a:grpSpLocks/>
          </p:cNvGrpSpPr>
          <p:nvPr/>
        </p:nvGrpSpPr>
        <p:grpSpPr bwMode="auto">
          <a:xfrm>
            <a:off x="1371600" y="5257800"/>
            <a:ext cx="6921500" cy="1484313"/>
            <a:chOff x="860" y="3188"/>
            <a:chExt cx="4420" cy="947"/>
          </a:xfrm>
        </p:grpSpPr>
        <p:sp>
          <p:nvSpPr>
            <p:cNvPr id="46086" name="Rectangle 69"/>
            <p:cNvSpPr>
              <a:spLocks noChangeArrowheads="1"/>
            </p:cNvSpPr>
            <p:nvPr/>
          </p:nvSpPr>
          <p:spPr bwMode="auto">
            <a:xfrm>
              <a:off x="174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87" name="Line 70"/>
            <p:cNvSpPr>
              <a:spLocks noChangeShapeType="1"/>
            </p:cNvSpPr>
            <p:nvPr/>
          </p:nvSpPr>
          <p:spPr bwMode="auto">
            <a:xfrm flipV="1">
              <a:off x="186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71"/>
            <p:cNvSpPr>
              <a:spLocks noChangeShapeType="1"/>
            </p:cNvSpPr>
            <p:nvPr/>
          </p:nvSpPr>
          <p:spPr bwMode="auto">
            <a:xfrm flipH="1" flipV="1">
              <a:off x="190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Rectangle 72"/>
            <p:cNvSpPr>
              <a:spLocks noChangeArrowheads="1"/>
            </p:cNvSpPr>
            <p:nvPr/>
          </p:nvSpPr>
          <p:spPr bwMode="auto">
            <a:xfrm>
              <a:off x="1752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090" name="Rectangle 73"/>
            <p:cNvSpPr>
              <a:spLocks noChangeArrowheads="1"/>
            </p:cNvSpPr>
            <p:nvPr/>
          </p:nvSpPr>
          <p:spPr bwMode="auto">
            <a:xfrm>
              <a:off x="1920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091" name="Rectangle 74"/>
            <p:cNvSpPr>
              <a:spLocks noChangeArrowheads="1"/>
            </p:cNvSpPr>
            <p:nvPr/>
          </p:nvSpPr>
          <p:spPr bwMode="auto">
            <a:xfrm>
              <a:off x="256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92" name="Line 75"/>
            <p:cNvSpPr>
              <a:spLocks noChangeShapeType="1"/>
            </p:cNvSpPr>
            <p:nvPr/>
          </p:nvSpPr>
          <p:spPr bwMode="auto">
            <a:xfrm flipV="1">
              <a:off x="268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76"/>
            <p:cNvSpPr>
              <a:spLocks noChangeShapeType="1"/>
            </p:cNvSpPr>
            <p:nvPr/>
          </p:nvSpPr>
          <p:spPr bwMode="auto">
            <a:xfrm flipH="1" flipV="1">
              <a:off x="271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77"/>
            <p:cNvSpPr>
              <a:spLocks noChangeArrowheads="1"/>
            </p:cNvSpPr>
            <p:nvPr/>
          </p:nvSpPr>
          <p:spPr bwMode="auto">
            <a:xfrm>
              <a:off x="2576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095" name="Rectangle 78"/>
            <p:cNvSpPr>
              <a:spLocks noChangeArrowheads="1"/>
            </p:cNvSpPr>
            <p:nvPr/>
          </p:nvSpPr>
          <p:spPr bwMode="auto">
            <a:xfrm>
              <a:off x="2736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096" name="Rectangle 79"/>
            <p:cNvSpPr>
              <a:spLocks noChangeArrowheads="1"/>
            </p:cNvSpPr>
            <p:nvPr/>
          </p:nvSpPr>
          <p:spPr bwMode="auto">
            <a:xfrm>
              <a:off x="338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97" name="Line 80"/>
            <p:cNvSpPr>
              <a:spLocks noChangeShapeType="1"/>
            </p:cNvSpPr>
            <p:nvPr/>
          </p:nvSpPr>
          <p:spPr bwMode="auto">
            <a:xfrm flipV="1">
              <a:off x="350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81"/>
            <p:cNvSpPr>
              <a:spLocks noChangeShapeType="1"/>
            </p:cNvSpPr>
            <p:nvPr/>
          </p:nvSpPr>
          <p:spPr bwMode="auto">
            <a:xfrm flipH="1" flipV="1">
              <a:off x="354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Rectangle 82"/>
            <p:cNvSpPr>
              <a:spLocks noChangeArrowheads="1"/>
            </p:cNvSpPr>
            <p:nvPr/>
          </p:nvSpPr>
          <p:spPr bwMode="auto">
            <a:xfrm>
              <a:off x="3392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00" name="Rectangle 83"/>
            <p:cNvSpPr>
              <a:spLocks noChangeArrowheads="1"/>
            </p:cNvSpPr>
            <p:nvPr/>
          </p:nvSpPr>
          <p:spPr bwMode="auto">
            <a:xfrm>
              <a:off x="3560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01" name="Rectangle 84"/>
            <p:cNvSpPr>
              <a:spLocks noChangeArrowheads="1"/>
            </p:cNvSpPr>
            <p:nvPr/>
          </p:nvSpPr>
          <p:spPr bwMode="auto">
            <a:xfrm>
              <a:off x="420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02" name="Line 85"/>
            <p:cNvSpPr>
              <a:spLocks noChangeShapeType="1"/>
            </p:cNvSpPr>
            <p:nvPr/>
          </p:nvSpPr>
          <p:spPr bwMode="auto">
            <a:xfrm flipV="1">
              <a:off x="432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86"/>
            <p:cNvSpPr>
              <a:spLocks noChangeShapeType="1"/>
            </p:cNvSpPr>
            <p:nvPr/>
          </p:nvSpPr>
          <p:spPr bwMode="auto">
            <a:xfrm flipH="1" flipV="1">
              <a:off x="435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Rectangle 87"/>
            <p:cNvSpPr>
              <a:spLocks noChangeArrowheads="1"/>
            </p:cNvSpPr>
            <p:nvPr/>
          </p:nvSpPr>
          <p:spPr bwMode="auto">
            <a:xfrm>
              <a:off x="4216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05" name="Rectangle 88"/>
            <p:cNvSpPr>
              <a:spLocks noChangeArrowheads="1"/>
            </p:cNvSpPr>
            <p:nvPr/>
          </p:nvSpPr>
          <p:spPr bwMode="auto">
            <a:xfrm>
              <a:off x="4376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06" name="Line 89"/>
            <p:cNvSpPr>
              <a:spLocks noChangeShapeType="1"/>
            </p:cNvSpPr>
            <p:nvPr/>
          </p:nvSpPr>
          <p:spPr bwMode="auto">
            <a:xfrm>
              <a:off x="166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90"/>
            <p:cNvSpPr>
              <a:spLocks noChangeShapeType="1"/>
            </p:cNvSpPr>
            <p:nvPr/>
          </p:nvSpPr>
          <p:spPr bwMode="auto">
            <a:xfrm>
              <a:off x="1332" y="360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Rectangle 91"/>
            <p:cNvSpPr>
              <a:spLocks noChangeArrowheads="1"/>
            </p:cNvSpPr>
            <p:nvPr/>
          </p:nvSpPr>
          <p:spPr bwMode="auto">
            <a:xfrm>
              <a:off x="960" y="3532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6109" name="Line 92"/>
            <p:cNvSpPr>
              <a:spLocks noChangeShapeType="1"/>
            </p:cNvSpPr>
            <p:nvPr/>
          </p:nvSpPr>
          <p:spPr bwMode="auto">
            <a:xfrm>
              <a:off x="206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93"/>
            <p:cNvSpPr>
              <a:spLocks noChangeShapeType="1"/>
            </p:cNvSpPr>
            <p:nvPr/>
          </p:nvSpPr>
          <p:spPr bwMode="auto">
            <a:xfrm>
              <a:off x="247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94"/>
            <p:cNvSpPr>
              <a:spLocks noChangeShapeType="1"/>
            </p:cNvSpPr>
            <p:nvPr/>
          </p:nvSpPr>
          <p:spPr bwMode="auto">
            <a:xfrm>
              <a:off x="214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95"/>
            <p:cNvSpPr>
              <a:spLocks noChangeArrowheads="1"/>
            </p:cNvSpPr>
            <p:nvPr/>
          </p:nvSpPr>
          <p:spPr bwMode="auto">
            <a:xfrm>
              <a:off x="2304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13" name="Line 96"/>
            <p:cNvSpPr>
              <a:spLocks noChangeShapeType="1"/>
            </p:cNvSpPr>
            <p:nvPr/>
          </p:nvSpPr>
          <p:spPr bwMode="auto">
            <a:xfrm>
              <a:off x="231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97"/>
            <p:cNvSpPr>
              <a:spLocks noChangeShapeType="1"/>
            </p:cNvSpPr>
            <p:nvPr/>
          </p:nvSpPr>
          <p:spPr bwMode="auto">
            <a:xfrm>
              <a:off x="231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98"/>
            <p:cNvSpPr>
              <a:spLocks noChangeArrowheads="1"/>
            </p:cNvSpPr>
            <p:nvPr/>
          </p:nvSpPr>
          <p:spPr bwMode="auto">
            <a:xfrm>
              <a:off x="2360" y="3188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6116" name="Line 99"/>
            <p:cNvSpPr>
              <a:spLocks noChangeShapeType="1"/>
            </p:cNvSpPr>
            <p:nvPr/>
          </p:nvSpPr>
          <p:spPr bwMode="auto">
            <a:xfrm>
              <a:off x="289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100"/>
            <p:cNvSpPr>
              <a:spLocks noChangeShapeType="1"/>
            </p:cNvSpPr>
            <p:nvPr/>
          </p:nvSpPr>
          <p:spPr bwMode="auto">
            <a:xfrm>
              <a:off x="330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101"/>
            <p:cNvSpPr>
              <a:spLocks noChangeShapeType="1"/>
            </p:cNvSpPr>
            <p:nvPr/>
          </p:nvSpPr>
          <p:spPr bwMode="auto">
            <a:xfrm>
              <a:off x="297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Rectangle 102"/>
            <p:cNvSpPr>
              <a:spLocks noChangeArrowheads="1"/>
            </p:cNvSpPr>
            <p:nvPr/>
          </p:nvSpPr>
          <p:spPr bwMode="auto">
            <a:xfrm>
              <a:off x="3120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20" name="Line 103"/>
            <p:cNvSpPr>
              <a:spLocks noChangeShapeType="1"/>
            </p:cNvSpPr>
            <p:nvPr/>
          </p:nvSpPr>
          <p:spPr bwMode="auto">
            <a:xfrm>
              <a:off x="3132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104"/>
            <p:cNvSpPr>
              <a:spLocks noChangeShapeType="1"/>
            </p:cNvSpPr>
            <p:nvPr/>
          </p:nvSpPr>
          <p:spPr bwMode="auto">
            <a:xfrm>
              <a:off x="312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105"/>
            <p:cNvSpPr>
              <a:spLocks noChangeArrowheads="1"/>
            </p:cNvSpPr>
            <p:nvPr/>
          </p:nvSpPr>
          <p:spPr bwMode="auto">
            <a:xfrm>
              <a:off x="3176" y="318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6123" name="Line 106"/>
            <p:cNvSpPr>
              <a:spLocks noChangeShapeType="1"/>
            </p:cNvSpPr>
            <p:nvPr/>
          </p:nvSpPr>
          <p:spPr bwMode="auto">
            <a:xfrm>
              <a:off x="411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107"/>
            <p:cNvSpPr>
              <a:spLocks noChangeShapeType="1"/>
            </p:cNvSpPr>
            <p:nvPr/>
          </p:nvSpPr>
          <p:spPr bwMode="auto">
            <a:xfrm>
              <a:off x="370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108"/>
            <p:cNvSpPr>
              <a:spLocks noChangeShapeType="1"/>
            </p:cNvSpPr>
            <p:nvPr/>
          </p:nvSpPr>
          <p:spPr bwMode="auto">
            <a:xfrm>
              <a:off x="378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109"/>
            <p:cNvSpPr>
              <a:spLocks noChangeArrowheads="1"/>
            </p:cNvSpPr>
            <p:nvPr/>
          </p:nvSpPr>
          <p:spPr bwMode="auto">
            <a:xfrm>
              <a:off x="3944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27" name="Line 110"/>
            <p:cNvSpPr>
              <a:spLocks noChangeShapeType="1"/>
            </p:cNvSpPr>
            <p:nvPr/>
          </p:nvSpPr>
          <p:spPr bwMode="auto">
            <a:xfrm>
              <a:off x="395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111"/>
            <p:cNvSpPr>
              <a:spLocks noChangeShapeType="1"/>
            </p:cNvSpPr>
            <p:nvPr/>
          </p:nvSpPr>
          <p:spPr bwMode="auto">
            <a:xfrm>
              <a:off x="395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12"/>
            <p:cNvSpPr>
              <a:spLocks noChangeArrowheads="1"/>
            </p:cNvSpPr>
            <p:nvPr/>
          </p:nvSpPr>
          <p:spPr bwMode="auto">
            <a:xfrm>
              <a:off x="4000" y="318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6130" name="Line 113"/>
            <p:cNvSpPr>
              <a:spLocks noChangeShapeType="1"/>
            </p:cNvSpPr>
            <p:nvPr/>
          </p:nvSpPr>
          <p:spPr bwMode="auto">
            <a:xfrm>
              <a:off x="453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114"/>
            <p:cNvSpPr>
              <a:spLocks noChangeShapeType="1"/>
            </p:cNvSpPr>
            <p:nvPr/>
          </p:nvSpPr>
          <p:spPr bwMode="auto">
            <a:xfrm>
              <a:off x="461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115"/>
            <p:cNvSpPr>
              <a:spLocks noChangeShapeType="1"/>
            </p:cNvSpPr>
            <p:nvPr/>
          </p:nvSpPr>
          <p:spPr bwMode="auto">
            <a:xfrm>
              <a:off x="476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116"/>
            <p:cNvSpPr>
              <a:spLocks noChangeArrowheads="1"/>
            </p:cNvSpPr>
            <p:nvPr/>
          </p:nvSpPr>
          <p:spPr bwMode="auto">
            <a:xfrm>
              <a:off x="4816" y="3188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6134" name="Line 117"/>
            <p:cNvSpPr>
              <a:spLocks noChangeShapeType="1"/>
            </p:cNvSpPr>
            <p:nvPr/>
          </p:nvSpPr>
          <p:spPr bwMode="auto">
            <a:xfrm>
              <a:off x="190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118"/>
            <p:cNvSpPr>
              <a:spLocks noChangeArrowheads="1"/>
            </p:cNvSpPr>
            <p:nvPr/>
          </p:nvSpPr>
          <p:spPr bwMode="auto">
            <a:xfrm>
              <a:off x="1888" y="386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36" name="Line 119"/>
            <p:cNvSpPr>
              <a:spLocks noChangeShapeType="1"/>
            </p:cNvSpPr>
            <p:nvPr/>
          </p:nvSpPr>
          <p:spPr bwMode="auto">
            <a:xfrm>
              <a:off x="272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Rectangle 120"/>
            <p:cNvSpPr>
              <a:spLocks noChangeArrowheads="1"/>
            </p:cNvSpPr>
            <p:nvPr/>
          </p:nvSpPr>
          <p:spPr bwMode="auto">
            <a:xfrm>
              <a:off x="2712" y="38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38" name="Line 121"/>
            <p:cNvSpPr>
              <a:spLocks noChangeShapeType="1"/>
            </p:cNvSpPr>
            <p:nvPr/>
          </p:nvSpPr>
          <p:spPr bwMode="auto">
            <a:xfrm>
              <a:off x="354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122"/>
            <p:cNvSpPr>
              <a:spLocks noChangeArrowheads="1"/>
            </p:cNvSpPr>
            <p:nvPr/>
          </p:nvSpPr>
          <p:spPr bwMode="auto">
            <a:xfrm>
              <a:off x="3536" y="38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40" name="Line 123"/>
            <p:cNvSpPr>
              <a:spLocks noChangeShapeType="1"/>
            </p:cNvSpPr>
            <p:nvPr/>
          </p:nvSpPr>
          <p:spPr bwMode="auto">
            <a:xfrm>
              <a:off x="436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124"/>
            <p:cNvSpPr>
              <a:spLocks noChangeShapeType="1"/>
            </p:cNvSpPr>
            <p:nvPr/>
          </p:nvSpPr>
          <p:spPr bwMode="auto">
            <a:xfrm>
              <a:off x="1332" y="386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125"/>
            <p:cNvSpPr>
              <a:spLocks noChangeShapeType="1"/>
            </p:cNvSpPr>
            <p:nvPr/>
          </p:nvSpPr>
          <p:spPr bwMode="auto">
            <a:xfrm>
              <a:off x="190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126"/>
            <p:cNvSpPr>
              <a:spLocks noChangeShapeType="1"/>
            </p:cNvSpPr>
            <p:nvPr/>
          </p:nvSpPr>
          <p:spPr bwMode="auto">
            <a:xfrm>
              <a:off x="2724" y="386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127"/>
            <p:cNvSpPr>
              <a:spLocks noChangeShapeType="1"/>
            </p:cNvSpPr>
            <p:nvPr/>
          </p:nvSpPr>
          <p:spPr bwMode="auto">
            <a:xfrm>
              <a:off x="354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8"/>
            <p:cNvSpPr>
              <a:spLocks noChangeArrowheads="1"/>
            </p:cNvSpPr>
            <p:nvPr/>
          </p:nvSpPr>
          <p:spPr bwMode="auto">
            <a:xfrm>
              <a:off x="1008" y="377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6146" name="Line 129"/>
            <p:cNvSpPr>
              <a:spLocks noChangeShapeType="1"/>
            </p:cNvSpPr>
            <p:nvPr/>
          </p:nvSpPr>
          <p:spPr bwMode="auto">
            <a:xfrm>
              <a:off x="4768" y="3600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130"/>
            <p:cNvSpPr>
              <a:spLocks noChangeShapeType="1"/>
            </p:cNvSpPr>
            <p:nvPr/>
          </p:nvSpPr>
          <p:spPr bwMode="auto">
            <a:xfrm flipH="1">
              <a:off x="2828" y="4052"/>
              <a:ext cx="19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131"/>
            <p:cNvSpPr>
              <a:spLocks noChangeShapeType="1"/>
            </p:cNvSpPr>
            <p:nvPr/>
          </p:nvSpPr>
          <p:spPr bwMode="auto">
            <a:xfrm flipV="1">
              <a:off x="864" y="3592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132"/>
            <p:cNvSpPr>
              <a:spLocks noChangeShapeType="1"/>
            </p:cNvSpPr>
            <p:nvPr/>
          </p:nvSpPr>
          <p:spPr bwMode="auto">
            <a:xfrm>
              <a:off x="876" y="359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Rectangle 133"/>
            <p:cNvSpPr>
              <a:spLocks noChangeArrowheads="1"/>
            </p:cNvSpPr>
            <p:nvPr/>
          </p:nvSpPr>
          <p:spPr bwMode="auto">
            <a:xfrm>
              <a:off x="4760" y="359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51" name="Line 134"/>
            <p:cNvSpPr>
              <a:spLocks noChangeShapeType="1"/>
            </p:cNvSpPr>
            <p:nvPr/>
          </p:nvSpPr>
          <p:spPr bwMode="auto">
            <a:xfrm flipH="1">
              <a:off x="2708" y="3975"/>
              <a:ext cx="12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135"/>
            <p:cNvSpPr>
              <a:spLocks noChangeShapeType="1"/>
            </p:cNvSpPr>
            <p:nvPr/>
          </p:nvSpPr>
          <p:spPr bwMode="auto">
            <a:xfrm flipH="1" flipV="1">
              <a:off x="2708" y="4047"/>
              <a:ext cx="128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136"/>
            <p:cNvSpPr>
              <a:spLocks noChangeShapeType="1"/>
            </p:cNvSpPr>
            <p:nvPr/>
          </p:nvSpPr>
          <p:spPr bwMode="auto">
            <a:xfrm>
              <a:off x="2832" y="397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Oval 137"/>
            <p:cNvSpPr>
              <a:spLocks noChangeArrowheads="1"/>
            </p:cNvSpPr>
            <p:nvPr/>
          </p:nvSpPr>
          <p:spPr bwMode="auto">
            <a:xfrm>
              <a:off x="2684" y="4039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55" name="Line 138"/>
            <p:cNvSpPr>
              <a:spLocks noChangeShapeType="1"/>
            </p:cNvSpPr>
            <p:nvPr/>
          </p:nvSpPr>
          <p:spPr bwMode="auto">
            <a:xfrm>
              <a:off x="2836" y="405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139"/>
            <p:cNvSpPr>
              <a:spLocks noChangeShapeType="1"/>
            </p:cNvSpPr>
            <p:nvPr/>
          </p:nvSpPr>
          <p:spPr bwMode="auto">
            <a:xfrm>
              <a:off x="2588" y="405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140"/>
            <p:cNvSpPr>
              <a:spLocks noChangeShapeType="1"/>
            </p:cNvSpPr>
            <p:nvPr/>
          </p:nvSpPr>
          <p:spPr bwMode="auto">
            <a:xfrm flipH="1">
              <a:off x="860" y="4052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4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3030049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register file consists of a set of registers that can be read and written by supplying a register number to be accessed. </a:t>
            </a:r>
          </a:p>
        </p:txBody>
      </p:sp>
    </p:spTree>
    <p:extLst>
      <p:ext uri="{BB962C8B-B14F-4D97-AF65-F5344CB8AC3E}">
        <p14:creationId xmlns:p14="http://schemas.microsoft.com/office/powerpoint/2010/main" val="16862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Files: Read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523999"/>
            <a:ext cx="5638800" cy="52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Files: Write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510145"/>
            <a:ext cx="6934200" cy="53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Clocks</a:t>
            </a:r>
          </a:p>
        </p:txBody>
      </p:sp>
      <p:sp>
        <p:nvSpPr>
          <p:cNvPr id="15396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Clocks are regular periodic signals</a:t>
            </a:r>
          </a:p>
          <a:p>
            <a:pPr lvl="1" eaLnBrk="1" hangingPunct="1"/>
            <a:r>
              <a:rPr lang="en-US" dirty="0" smtClean="0"/>
              <a:t>Clock period is divided into two portions</a:t>
            </a:r>
          </a:p>
          <a:p>
            <a:pPr lvl="2"/>
            <a:r>
              <a:rPr lang="en-US" dirty="0" smtClean="0"/>
              <a:t>When the clock is “high”, also called the duty cycle</a:t>
            </a:r>
          </a:p>
          <a:p>
            <a:pPr lvl="2"/>
            <a:r>
              <a:rPr lang="en-US" dirty="0" smtClean="0"/>
              <a:t>When the clock is “low”</a:t>
            </a:r>
          </a:p>
          <a:p>
            <a:pPr lvl="1"/>
            <a:r>
              <a:rPr lang="en-US" dirty="0" smtClean="0"/>
              <a:t>State changes occur on a clock edge</a:t>
            </a:r>
          </a:p>
          <a:p>
            <a:pPr lvl="2"/>
            <a:r>
              <a:rPr lang="en-US" dirty="0" smtClean="0"/>
              <a:t>When the clock moves from low to high or from high to low</a:t>
            </a:r>
          </a:p>
        </p:txBody>
      </p:sp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4800600"/>
            <a:ext cx="5943600" cy="14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7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Edge-Triggered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the rising edge or the falling edge is active</a:t>
            </a:r>
          </a:p>
          <a:p>
            <a:pPr lvl="1"/>
            <a:r>
              <a:rPr lang="en-US" dirty="0" smtClean="0"/>
              <a:t>Determined by implementation</a:t>
            </a:r>
          </a:p>
          <a:p>
            <a:pPr lvl="1"/>
            <a:r>
              <a:rPr lang="en-US" dirty="0" smtClean="0"/>
              <a:t>Does not affect design </a:t>
            </a:r>
          </a:p>
          <a:p>
            <a:r>
              <a:rPr lang="en-US" dirty="0" smtClean="0"/>
              <a:t>Elements change on the active clock edge</a:t>
            </a:r>
            <a:endParaRPr lang="en-US" dirty="0"/>
          </a:p>
          <a:p>
            <a:pPr lvl="1"/>
            <a:r>
              <a:rPr lang="en-US" dirty="0" smtClean="0"/>
              <a:t>All inputs sampled at the same time</a:t>
            </a:r>
          </a:p>
          <a:p>
            <a:pPr lvl="1"/>
            <a:r>
              <a:rPr lang="en-US" dirty="0" smtClean="0"/>
              <a:t>All inputs must be valid (steady) at the active clock edge</a:t>
            </a:r>
          </a:p>
          <a:p>
            <a:r>
              <a:rPr lang="en-US" dirty="0"/>
              <a:t>Clocked systems are also called synchronous systems.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800600"/>
            <a:ext cx="5943600" cy="14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Combinational logic elements are still used</a:t>
            </a:r>
          </a:p>
          <a:p>
            <a:r>
              <a:rPr lang="en-US" dirty="0" smtClean="0"/>
              <a:t>State elements provide </a:t>
            </a:r>
            <a:r>
              <a:rPr lang="en-US" dirty="0"/>
              <a:t>valid inputs to the combinational logic block. </a:t>
            </a:r>
          </a:p>
          <a:p>
            <a:r>
              <a:rPr lang="en-US" dirty="0" smtClean="0"/>
              <a:t>Clock period must be long enough to allow all the signals in the combinational logic block to settle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114800"/>
            <a:ext cx="5943600" cy="18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Latches</a:t>
            </a:r>
          </a:p>
          <a:p>
            <a:r>
              <a:rPr lang="en-US" dirty="0" smtClean="0"/>
              <a:t>Flip-flops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latch is a memory element in which the output is equal to the value of the stored state inside the element and the state is changed whenever the appropriate inputs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464</TotalTime>
  <Words>1929</Words>
  <Application>Microsoft Office PowerPoint</Application>
  <PresentationFormat>On-screen Show (4:3)</PresentationFormat>
  <Paragraphs>592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Comic Sans MS</vt:lpstr>
      <vt:lpstr>Tahoma</vt:lpstr>
      <vt:lpstr>Clarity</vt:lpstr>
      <vt:lpstr>Sequential Logic Design</vt:lpstr>
      <vt:lpstr>Introduction</vt:lpstr>
      <vt:lpstr>Steady-State Abstraction</vt:lpstr>
      <vt:lpstr>Simple Sequential Circuits</vt:lpstr>
      <vt:lpstr>Clocks</vt:lpstr>
      <vt:lpstr>Edge-Triggered Methodology</vt:lpstr>
      <vt:lpstr>Sequential Logic Design</vt:lpstr>
      <vt:lpstr>Sequential Circuits</vt:lpstr>
      <vt:lpstr>Latches</vt:lpstr>
      <vt:lpstr>Set-Reset Latch</vt:lpstr>
      <vt:lpstr>Set-Reset Latch</vt:lpstr>
      <vt:lpstr>State Machines</vt:lpstr>
      <vt:lpstr>Behavior of the S-R Latch</vt:lpstr>
      <vt:lpstr>Behavior of the S-R Latch</vt:lpstr>
      <vt:lpstr>Behavior of the S-R Latch</vt:lpstr>
      <vt:lpstr>Behavior of the S-R Latch</vt:lpstr>
      <vt:lpstr>Clocked S-R Latch</vt:lpstr>
      <vt:lpstr>Clocked S-R Latch</vt:lpstr>
      <vt:lpstr>Clocked S-R Latch</vt:lpstr>
      <vt:lpstr>Flip-Flops</vt:lpstr>
      <vt:lpstr>D Flip-Flop</vt:lpstr>
      <vt:lpstr>D Flip-Flop</vt:lpstr>
      <vt:lpstr>D Flip-Flop</vt:lpstr>
      <vt:lpstr>Cascading Logic Circuits</vt:lpstr>
      <vt:lpstr>Master-Slave Structure</vt:lpstr>
      <vt:lpstr>Negative Edge-Triggered Flip-Flops</vt:lpstr>
      <vt:lpstr>Timing Methodologies</vt:lpstr>
      <vt:lpstr>Timing Methodologies</vt:lpstr>
      <vt:lpstr>Typical Timing Specifications</vt:lpstr>
      <vt:lpstr>Cascading Edge-triggered Flip-Flops</vt:lpstr>
      <vt:lpstr>Clock Skew</vt:lpstr>
      <vt:lpstr>Clock Skew</vt:lpstr>
      <vt:lpstr>Asynchronous Inputs</vt:lpstr>
      <vt:lpstr>Synchronizer</vt:lpstr>
      <vt:lpstr>Synchronizer</vt:lpstr>
      <vt:lpstr>Synchronization Failure</vt:lpstr>
      <vt:lpstr>Handling Asynchronous Inputs</vt:lpstr>
      <vt:lpstr>Registers</vt:lpstr>
      <vt:lpstr>Shift Register</vt:lpstr>
      <vt:lpstr>Universal Shift Register</vt:lpstr>
      <vt:lpstr>Design of Universal Shift Register</vt:lpstr>
      <vt:lpstr>Pattern Recognizer</vt:lpstr>
      <vt:lpstr>Counters</vt:lpstr>
      <vt:lpstr>Register Files</vt:lpstr>
      <vt:lpstr>Register Files: Read</vt:lpstr>
      <vt:lpstr>Register Files: Write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Design</dc:title>
  <dc:creator>Sarah</dc:creator>
  <cp:lastModifiedBy>Sarah Angell</cp:lastModifiedBy>
  <cp:revision>26</cp:revision>
  <dcterms:created xsi:type="dcterms:W3CDTF">2013-08-25T16:38:49Z</dcterms:created>
  <dcterms:modified xsi:type="dcterms:W3CDTF">2013-09-09T17:27:19Z</dcterms:modified>
</cp:coreProperties>
</file>