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2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81" r:id="rId49"/>
    <p:sldId id="305" r:id="rId50"/>
    <p:sldId id="306" r:id="rId51"/>
    <p:sldId id="308" r:id="rId52"/>
    <p:sldId id="309" r:id="rId53"/>
    <p:sldId id="310" r:id="rId54"/>
    <p:sldId id="311" r:id="rId55"/>
    <p:sldId id="322" r:id="rId56"/>
    <p:sldId id="324" r:id="rId57"/>
    <p:sldId id="325" r:id="rId58"/>
    <p:sldId id="326" r:id="rId59"/>
    <p:sldId id="323" r:id="rId60"/>
    <p:sldId id="327" r:id="rId61"/>
    <p:sldId id="320" r:id="rId62"/>
    <p:sldId id="328" r:id="rId63"/>
    <p:sldId id="329" r:id="rId64"/>
    <p:sldId id="330" r:id="rId65"/>
    <p:sldId id="331" r:id="rId66"/>
    <p:sldId id="332" r:id="rId67"/>
    <p:sldId id="337" r:id="rId68"/>
    <p:sldId id="338" r:id="rId69"/>
    <p:sldId id="340" r:id="rId70"/>
    <p:sldId id="341" r:id="rId71"/>
    <p:sldId id="342" r:id="rId72"/>
    <p:sldId id="343" r:id="rId73"/>
    <p:sldId id="344" r:id="rId74"/>
    <p:sldId id="346" r:id="rId75"/>
    <p:sldId id="347" r:id="rId76"/>
    <p:sldId id="348" r:id="rId77"/>
    <p:sldId id="350" r:id="rId78"/>
    <p:sldId id="349" r:id="rId79"/>
    <p:sldId id="351" r:id="rId80"/>
    <p:sldId id="312" r:id="rId81"/>
    <p:sldId id="352" r:id="rId82"/>
    <p:sldId id="353" r:id="rId83"/>
    <p:sldId id="345" r:id="rId84"/>
    <p:sldId id="366" r:id="rId85"/>
    <p:sldId id="367" r:id="rId86"/>
    <p:sldId id="369" r:id="rId87"/>
    <p:sldId id="370" r:id="rId88"/>
    <p:sldId id="371" r:id="rId89"/>
    <p:sldId id="372" r:id="rId90"/>
    <p:sldId id="368" r:id="rId91"/>
    <p:sldId id="373" r:id="rId92"/>
    <p:sldId id="374" r:id="rId93"/>
    <p:sldId id="375" r:id="rId94"/>
    <p:sldId id="355" r:id="rId95"/>
    <p:sldId id="376" r:id="rId96"/>
    <p:sldId id="377" r:id="rId97"/>
    <p:sldId id="378" r:id="rId98"/>
    <p:sldId id="379" r:id="rId99"/>
    <p:sldId id="380" r:id="rId100"/>
    <p:sldId id="381" r:id="rId101"/>
    <p:sldId id="382" r:id="rId102"/>
    <p:sldId id="383" r:id="rId103"/>
    <p:sldId id="385" r:id="rId104"/>
    <p:sldId id="386" r:id="rId105"/>
    <p:sldId id="387" r:id="rId106"/>
    <p:sldId id="388" r:id="rId107"/>
    <p:sldId id="313" r:id="rId108"/>
    <p:sldId id="389" r:id="rId109"/>
    <p:sldId id="314" r:id="rId110"/>
    <p:sldId id="316" r:id="rId111"/>
    <p:sldId id="317" r:id="rId112"/>
    <p:sldId id="318" r:id="rId113"/>
    <p:sldId id="319" r:id="rId114"/>
    <p:sldId id="334" r:id="rId115"/>
    <p:sldId id="315" r:id="rId116"/>
    <p:sldId id="408" r:id="rId117"/>
    <p:sldId id="409" r:id="rId118"/>
    <p:sldId id="390" r:id="rId119"/>
    <p:sldId id="391" r:id="rId120"/>
    <p:sldId id="392" r:id="rId121"/>
    <p:sldId id="393" r:id="rId122"/>
    <p:sldId id="395" r:id="rId123"/>
    <p:sldId id="394" r:id="rId124"/>
    <p:sldId id="396" r:id="rId125"/>
    <p:sldId id="397" r:id="rId126"/>
    <p:sldId id="398" r:id="rId127"/>
    <p:sldId id="399" r:id="rId128"/>
    <p:sldId id="400" r:id="rId129"/>
    <p:sldId id="360" r:id="rId130"/>
    <p:sldId id="401" r:id="rId131"/>
    <p:sldId id="364" r:id="rId132"/>
    <p:sldId id="361" r:id="rId133"/>
    <p:sldId id="402" r:id="rId134"/>
    <p:sldId id="362" r:id="rId135"/>
    <p:sldId id="365" r:id="rId136"/>
    <p:sldId id="403" r:id="rId137"/>
    <p:sldId id="405" r:id="rId138"/>
    <p:sldId id="404" r:id="rId139"/>
    <p:sldId id="406" r:id="rId140"/>
    <p:sldId id="407" r:id="rId1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3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6BD0-7592-4E9A-A556-6041664A96AB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A5A67-E111-43F7-8A34-3F9AD92B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4218BF-A5C3-4039-A3E2-DBE1990692B4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1DBD9A-9718-4228-8A58-60DD9574A0C7}" type="slidenum">
              <a:rPr lang="en-US"/>
              <a:pPr/>
              <a:t>28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07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765C3AF-D8FE-4118-A319-483F1F95DC1C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3E6E6-2485-45A6-AF49-65BE7D417903}" type="slidenum">
              <a:rPr lang="en-US"/>
              <a:pPr/>
              <a:t>63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477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B1CD833-A096-461B-B228-568AEAD0A3CC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0067B-5C84-408F-BFFB-468240BECB64}" type="slidenum">
              <a:rPr lang="en-US"/>
              <a:pPr/>
              <a:t>65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524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B141F8-716D-4ED5-A006-6D3C9CD2D41D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C7650-EC74-48C5-A06D-CC1A933D53E9}" type="slidenum">
              <a:rPr lang="en-US"/>
              <a:pPr/>
              <a:t>74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79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D6A09-5177-421C-9523-5EA79E846594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177AA-113C-4670-AC4A-913474F836A3}" type="slidenum">
              <a:rPr lang="en-US"/>
              <a:pPr/>
              <a:t>78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9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0D73A4-DABB-4656-95B9-9D5652B64833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D23234-1793-46DF-956A-A5FF6FD48D27}" type="slidenum">
              <a:rPr lang="en-US"/>
              <a:pPr/>
              <a:t>79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51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7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05CC93-0E8A-470B-A286-8B53EE7C46C8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9E142-EBD3-4546-8E68-513FC3CEFF7A}" type="slidenum">
              <a:rPr lang="en-US"/>
              <a:pPr/>
              <a:t>103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60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4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092935-E3C2-4235-8D6E-B122E81D5DEA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05101-C92E-4588-89C1-7B2074AC09F5}" type="slidenum">
              <a:rPr lang="en-US"/>
              <a:pPr/>
              <a:t>129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436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8EB3CC-4CBC-409A-9266-0AE462776BA2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D669A-DC2D-4D8A-9A80-617778BC842F}" type="slidenum">
              <a:rPr lang="en-US"/>
              <a:pPr/>
              <a:t>131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76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836D0-D952-4254-9543-97EF4560A269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B88E7-C4B3-4F85-A564-75E17E9FC911}" type="slidenum">
              <a:rPr lang="en-US"/>
              <a:pPr/>
              <a:t>29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50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79A452-A285-4F14-8CF3-CC05A7EB3DD6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42A81-E6DA-43BE-9651-E11036DB9DE4}" type="slidenum">
              <a:rPr lang="en-US"/>
              <a:pPr/>
              <a:t>41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87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A0E7E8-DAE2-4EB4-9ABE-42CB47B5AF1F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DF742-F060-475F-B698-091D83870989}" type="slidenum">
              <a:rPr lang="en-US"/>
              <a:pPr/>
              <a:t>48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74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A5A67-E111-43F7-8A34-3F9AD92B0DF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4A516D-6259-446F-90FF-86BFF3208DCD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539EA-1B17-4DBF-98C1-EEF2EB13FF0B}" type="slidenum">
              <a:rPr lang="en-US"/>
              <a:pPr/>
              <a:t>56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89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24494B-1ED5-46BF-935E-DEF1619032C3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05BA2-EC1F-40F1-BDC8-6F7896F26EC6}" type="slidenum">
              <a:rPr lang="en-US"/>
              <a:pPr/>
              <a:t>57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53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64741CB-E245-4677-BD54-F3F8D7DA2C01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B24-F11B-4A4E-B350-E7D4F6E0E2C2}" type="slidenum">
              <a:rPr lang="en-US"/>
              <a:pPr/>
              <a:t>58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92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7D08BD-BD72-4C7D-A5BA-855655B97AB2}" type="datetime3">
              <a:rPr lang="en-US"/>
              <a:pPr/>
              <a:t>14 October 2013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BA528-2F0A-41EB-B546-EC34732432C1}" type="slidenum">
              <a:rPr lang="en-US"/>
              <a:pPr/>
              <a:t>61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17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42DF6E-9538-4145-86ED-B0B941733376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0A846E-9861-4A14-B4C0-062B56F2A9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 = b + c;</a:t>
            </a:r>
            <a:br>
              <a:rPr lang="en-US" dirty="0" smtClean="0"/>
            </a:br>
            <a:r>
              <a:rPr lang="en-US" dirty="0" smtClean="0"/>
              <a:t>	d = a – 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add	a, b, c</a:t>
            </a:r>
            <a:br>
              <a:rPr lang="en-US" dirty="0" smtClean="0"/>
            </a:br>
            <a:r>
              <a:rPr lang="en-US" dirty="0" smtClean="0"/>
              <a:t>	sub	d, a, e</a:t>
            </a:r>
          </a:p>
        </p:txBody>
      </p:sp>
    </p:spTree>
    <p:extLst>
      <p:ext uri="{BB962C8B-B14F-4D97-AF65-F5344CB8AC3E}">
        <p14:creationId xmlns:p14="http://schemas.microsoft.com/office/powerpoint/2010/main" val="11070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Pseudodirect</a:t>
            </a:r>
            <a:r>
              <a:rPr lang="en-US" dirty="0" smtClean="0"/>
              <a:t>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Jump-type instructions have 6 bits of </a:t>
            </a:r>
            <a:r>
              <a:rPr lang="en-US" dirty="0" err="1" smtClean="0"/>
              <a:t>opcode</a:t>
            </a:r>
            <a:r>
              <a:rPr lang="en-US" dirty="0" smtClean="0"/>
              <a:t> and 26 bits for the address.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15218" y="2895600"/>
            <a:ext cx="6913563" cy="773113"/>
            <a:chOff x="884" y="2356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/>
                <a:t>address</a:t>
              </a:r>
              <a:endParaRPr lang="en-AU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364148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Pseudodirect</a:t>
            </a:r>
            <a:r>
              <a:rPr lang="en-US" dirty="0" smtClean="0"/>
              <a:t>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 10000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 smtClean="0"/>
              <a:t>PC = </a:t>
            </a:r>
            <a:r>
              <a:rPr lang="en-US" dirty="0"/>
              <a:t>PC</a:t>
            </a:r>
            <a:r>
              <a:rPr lang="en-US" baseline="-25000" dirty="0"/>
              <a:t>31…28</a:t>
            </a:r>
            <a:r>
              <a:rPr lang="en-US" dirty="0"/>
              <a:t> : (address × 4)</a:t>
            </a:r>
          </a:p>
          <a:p>
            <a:pPr marL="0" lvl="1" indent="0">
              <a:buNone/>
            </a:pPr>
            <a:r>
              <a:rPr lang="en-US" dirty="0"/>
              <a:t>PC = PC</a:t>
            </a:r>
            <a:r>
              <a:rPr lang="en-US" baseline="-25000" dirty="0"/>
              <a:t>31…28</a:t>
            </a:r>
            <a:r>
              <a:rPr lang="en-US" dirty="0"/>
              <a:t> : </a:t>
            </a:r>
            <a:r>
              <a:rPr lang="en-US" dirty="0" smtClean="0"/>
              <a:t>40000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15218" y="2895600"/>
            <a:ext cx="6913563" cy="773113"/>
            <a:chOff x="884" y="2356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AU" sz="2000" dirty="0" smtClean="0"/>
                <a:t>2</a:t>
              </a:r>
              <a:endParaRPr lang="en-AU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10000</a:t>
              </a:r>
              <a:endParaRPr lang="en-AU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32886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Pseudodirect</a:t>
            </a:r>
            <a:r>
              <a:rPr lang="en-US" dirty="0"/>
              <a:t>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26-bit address field is shifted to the left twice</a:t>
            </a:r>
          </a:p>
          <a:p>
            <a:pPr lvl="1"/>
            <a:r>
              <a:rPr lang="en-US" dirty="0" smtClean="0"/>
              <a:t>Multiplies by four and creates a 28 bit field</a:t>
            </a:r>
          </a:p>
          <a:p>
            <a:pPr lvl="1"/>
            <a:r>
              <a:rPr lang="en-US" dirty="0" smtClean="0"/>
              <a:t>Four most significant bits are copied from the current PC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2" y="3352800"/>
            <a:ext cx="775489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Addressing Example</a:t>
            </a:r>
            <a:endParaRPr lang="en-AU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Loop code from earlier example</a:t>
            </a:r>
          </a:p>
          <a:p>
            <a:pPr lvl="1"/>
            <a:r>
              <a:rPr lang="en-US"/>
              <a:t>Assume Loop at location 80000</a:t>
            </a:r>
            <a:endParaRPr lang="en-AU" sz="200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/>
          <p:cNvGraphicFramePr>
            <a:graphicFrameLocks noGrp="1"/>
          </p:cNvGraphicFramePr>
          <p:nvPr/>
        </p:nvGraphicFramePr>
        <p:xfrm>
          <a:off x="684213" y="2708275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/>
                <a:gridCol w="863600"/>
                <a:gridCol w="611188"/>
                <a:gridCol w="611187"/>
                <a:gridCol w="611188"/>
                <a:gridCol w="611187"/>
                <a:gridCol w="611188"/>
                <a:gridCol w="611187"/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80004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80008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80012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80020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80024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2871" name="Line 71"/>
          <p:cNvSpPr>
            <a:spLocks noChangeShapeType="1"/>
          </p:cNvSpPr>
          <p:nvPr/>
        </p:nvSpPr>
        <p:spPr bwMode="auto">
          <a:xfrm flipH="1" flipV="1">
            <a:off x="5003800" y="2997200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2872" name="Line 72"/>
          <p:cNvSpPr>
            <a:spLocks noChangeShapeType="1"/>
          </p:cNvSpPr>
          <p:nvPr/>
        </p:nvSpPr>
        <p:spPr bwMode="auto">
          <a:xfrm flipH="1">
            <a:off x="5076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six bits are the </a:t>
            </a:r>
            <a:r>
              <a:rPr lang="en-US" dirty="0" err="1" smtClean="0"/>
              <a:t>opcode</a:t>
            </a:r>
            <a:endParaRPr lang="en-US" dirty="0" smtClean="0"/>
          </a:p>
          <a:p>
            <a:r>
              <a:rPr lang="en-US" dirty="0" smtClean="0"/>
              <a:t>R-type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I-type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J-type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732087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8405" y="4027487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218405" y="5322887"/>
            <a:ext cx="6913563" cy="773113"/>
            <a:chOff x="884" y="2356"/>
            <a:chExt cx="4355" cy="487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address</a:t>
              </a:r>
              <a:endParaRPr lang="en-AU" sz="2000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31216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</a:t>
            </a:r>
            <a:r>
              <a:rPr lang="en-US" dirty="0" err="1" smtClean="0"/>
              <a:t>opcode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Bits 31-29 specify row</a:t>
            </a:r>
          </a:p>
          <a:p>
            <a:pPr lvl="1"/>
            <a:r>
              <a:rPr lang="en-US" dirty="0" smtClean="0"/>
              <a:t>Bits 28-26 specify column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1" y="3276600"/>
            <a:ext cx="89332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R-type instructions have an </a:t>
            </a:r>
            <a:r>
              <a:rPr lang="en-US" dirty="0" err="1" smtClean="0"/>
              <a:t>opcode</a:t>
            </a:r>
            <a:r>
              <a:rPr lang="en-US" dirty="0" smtClean="0"/>
              <a:t> of 000000</a:t>
            </a:r>
          </a:p>
          <a:p>
            <a:pPr lvl="1"/>
            <a:r>
              <a:rPr lang="en-US" dirty="0" smtClean="0"/>
              <a:t>Instruction is determined by </a:t>
            </a:r>
            <a:r>
              <a:rPr lang="en-US" dirty="0" err="1" smtClean="0"/>
              <a:t>funct</a:t>
            </a:r>
            <a:r>
              <a:rPr lang="en-US" dirty="0" smtClean="0"/>
              <a:t> field</a:t>
            </a:r>
          </a:p>
          <a:p>
            <a:pPr lvl="1"/>
            <a:r>
              <a:rPr lang="en-US" dirty="0"/>
              <a:t>Bits </a:t>
            </a:r>
            <a:r>
              <a:rPr lang="en-US" dirty="0" smtClean="0"/>
              <a:t>5-3 </a:t>
            </a:r>
            <a:r>
              <a:rPr lang="en-US" dirty="0"/>
              <a:t>specify row</a:t>
            </a:r>
          </a:p>
          <a:p>
            <a:pPr lvl="1"/>
            <a:r>
              <a:rPr lang="en-US" dirty="0"/>
              <a:t>Bits </a:t>
            </a:r>
            <a:r>
              <a:rPr lang="en-US" dirty="0" smtClean="0"/>
              <a:t>2-0 </a:t>
            </a:r>
            <a:r>
              <a:rPr lang="en-US" dirty="0"/>
              <a:t>specify column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5" y="3375868"/>
            <a:ext cx="8872405" cy="27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 smtClean="0"/>
              <a:t>MIPS Integer Arithmetic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u="sng" dirty="0" smtClean="0">
                <a:latin typeface="Times New Roman" panose="02020603050405020304" pitchFamily="18" charset="0"/>
              </a:rPr>
              <a:t>Instruction	Example	Meaning	Comments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add 	add $1,$2,$3	$1 = $2 + $3	3 operands; exception possible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subtract	sub $1,$2,$3	$1 = $2 – $3	3 operands; exception possible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add immediate	</a:t>
            </a:r>
            <a:r>
              <a:rPr lang="en-US" sz="1800" dirty="0" err="1" smtClean="0">
                <a:latin typeface="Times New Roman" panose="02020603050405020304" pitchFamily="18" charset="0"/>
              </a:rPr>
              <a:t>addi</a:t>
            </a:r>
            <a:r>
              <a:rPr lang="en-US" sz="1800" dirty="0" smtClean="0">
                <a:latin typeface="Times New Roman" panose="02020603050405020304" pitchFamily="18" charset="0"/>
              </a:rPr>
              <a:t> $1,$2,100	$1 = $2 + 100	+ constant; exception possible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add unsigned	</a:t>
            </a:r>
            <a:r>
              <a:rPr lang="en-US" sz="1800" dirty="0" err="1" smtClean="0">
                <a:latin typeface="Times New Roman" panose="02020603050405020304" pitchFamily="18" charset="0"/>
              </a:rPr>
              <a:t>addu</a:t>
            </a:r>
            <a:r>
              <a:rPr lang="en-US" sz="1800" dirty="0" smtClean="0">
                <a:latin typeface="Times New Roman" panose="02020603050405020304" pitchFamily="18" charset="0"/>
              </a:rPr>
              <a:t> $1,$2,$3	$1 = $2 + $3	3 operands; no exceptions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subtract </a:t>
            </a:r>
            <a:r>
              <a:rPr lang="en-US" sz="1800" dirty="0" err="1" smtClean="0">
                <a:latin typeface="Times New Roman" panose="02020603050405020304" pitchFamily="18" charset="0"/>
              </a:rPr>
              <a:t>unsign</a:t>
            </a:r>
            <a:r>
              <a:rPr lang="en-US" sz="1800" dirty="0" smtClean="0">
                <a:latin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</a:rPr>
              <a:t>subu</a:t>
            </a:r>
            <a:r>
              <a:rPr lang="en-US" sz="1800" dirty="0" smtClean="0">
                <a:latin typeface="Times New Roman" panose="02020603050405020304" pitchFamily="18" charset="0"/>
              </a:rPr>
              <a:t> $1,$2,$3	$1 = $2 – $3	3 operands; no exceptions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add </a:t>
            </a:r>
            <a:r>
              <a:rPr lang="en-US" sz="1800" dirty="0" err="1" smtClean="0">
                <a:latin typeface="Times New Roman" panose="02020603050405020304" pitchFamily="18" charset="0"/>
              </a:rPr>
              <a:t>imm</a:t>
            </a:r>
            <a:r>
              <a:rPr lang="en-US" sz="1800" dirty="0" smtClean="0">
                <a:latin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</a:rPr>
              <a:t>unsign</a:t>
            </a:r>
            <a:r>
              <a:rPr lang="en-US" sz="1800" dirty="0" smtClean="0">
                <a:latin typeface="Times New Roman" panose="02020603050405020304" pitchFamily="18" charset="0"/>
              </a:rPr>
              <a:t> 	</a:t>
            </a:r>
            <a:r>
              <a:rPr lang="en-US" sz="1800" dirty="0" err="1" smtClean="0">
                <a:latin typeface="Times New Roman" panose="02020603050405020304" pitchFamily="18" charset="0"/>
              </a:rPr>
              <a:t>addiu</a:t>
            </a:r>
            <a:r>
              <a:rPr lang="en-US" sz="1800" dirty="0" smtClean="0">
                <a:latin typeface="Times New Roman" panose="02020603050405020304" pitchFamily="18" charset="0"/>
              </a:rPr>
              <a:t> $1,$2,100	$1 = $2 + 100	+ constant; no exceptions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			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77875" y="6327775"/>
            <a:ext cx="736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latin typeface="Times New Roman" panose="02020603050405020304" pitchFamily="18" charset="0"/>
              </a:rPr>
              <a:t>Note: Immediates are sign-extended to form constant for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338506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Integer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doesn’t MIPS have a subtract immediate instruction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Negative constants appear much less frequently in C and </a:t>
            </a:r>
            <a:r>
              <a:rPr lang="en-US" dirty="0" smtClean="0"/>
              <a:t>Java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the immediate field holds both negative and positive constants, add immediate with a negative number is equivalent to subtract immediate with a positive </a:t>
            </a:r>
            <a:r>
              <a:rPr lang="en-US" dirty="0" smtClean="0"/>
              <a:t>number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08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 smtClean="0"/>
              <a:t>MIPS Integer Arithmetic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u="sng" dirty="0" smtClean="0">
                <a:latin typeface="Times New Roman" panose="02020603050405020304" pitchFamily="18" charset="0"/>
              </a:rPr>
              <a:t>Instruction	Example	Meaning	Comments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multiply 		</a:t>
            </a:r>
            <a:r>
              <a:rPr lang="en-US" sz="1800" dirty="0" err="1">
                <a:latin typeface="Times New Roman" panose="02020603050405020304" pitchFamily="18" charset="0"/>
              </a:rPr>
              <a:t>mult</a:t>
            </a:r>
            <a:r>
              <a:rPr lang="en-US" sz="1800" dirty="0">
                <a:latin typeface="Times New Roman" panose="02020603050405020304" pitchFamily="18" charset="0"/>
              </a:rPr>
              <a:t> $2,$3	Hi, Lo = $2 x $3	64-bit signed product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multiply </a:t>
            </a:r>
            <a:r>
              <a:rPr lang="en-US" sz="1800" dirty="0" err="1">
                <a:latin typeface="Times New Roman" panose="02020603050405020304" pitchFamily="18" charset="0"/>
              </a:rPr>
              <a:t>unsign</a:t>
            </a: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</a:rPr>
              <a:t>multu</a:t>
            </a:r>
            <a:r>
              <a:rPr lang="en-US" sz="1800" dirty="0">
                <a:latin typeface="Times New Roman" panose="02020603050405020304" pitchFamily="18" charset="0"/>
              </a:rPr>
              <a:t> $2,$3	Hi, Lo = $2 x $3	64-bit unsigned </a:t>
            </a:r>
            <a:r>
              <a:rPr lang="en-US" sz="1800" dirty="0" smtClean="0">
                <a:latin typeface="Times New Roman" panose="02020603050405020304" pitchFamily="18" charset="0"/>
              </a:rPr>
              <a:t>product</a:t>
            </a: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divide 		div $2,$3		Lo = $2 ÷ $3,	Lo = quotient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					Hi = $2 mod $3 	Hi = remainder </a:t>
            </a:r>
            <a:endParaRPr lang="en-US" sz="18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divide </a:t>
            </a:r>
            <a:r>
              <a:rPr lang="en-US" sz="1800" dirty="0" err="1">
                <a:latin typeface="Times New Roman" panose="02020603050405020304" pitchFamily="18" charset="0"/>
              </a:rPr>
              <a:t>unsign</a:t>
            </a:r>
            <a:r>
              <a:rPr lang="en-US" sz="1800" dirty="0">
                <a:latin typeface="Times New Roman" panose="02020603050405020304" pitchFamily="18" charset="0"/>
              </a:rPr>
              <a:t> 	</a:t>
            </a:r>
            <a:r>
              <a:rPr lang="en-US" sz="1800" dirty="0" err="1">
                <a:latin typeface="Times New Roman" panose="02020603050405020304" pitchFamily="18" charset="0"/>
              </a:rPr>
              <a:t>divu</a:t>
            </a:r>
            <a:r>
              <a:rPr lang="en-US" sz="1800" dirty="0">
                <a:latin typeface="Times New Roman" panose="02020603050405020304" pitchFamily="18" charset="0"/>
              </a:rPr>
              <a:t> $2,$3	Lo = $2 ÷ $3,	Unsigned quotient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					Hi = $2 mod $3	Unsigned remainder </a:t>
            </a:r>
            <a:endParaRPr lang="en-US" sz="18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Move from Hi	</a:t>
            </a:r>
            <a:r>
              <a:rPr lang="en-US" sz="1800" dirty="0" err="1">
                <a:latin typeface="Times New Roman" panose="02020603050405020304" pitchFamily="18" charset="0"/>
              </a:rPr>
              <a:t>mfhi</a:t>
            </a:r>
            <a:r>
              <a:rPr lang="en-US" sz="1800" dirty="0">
                <a:latin typeface="Times New Roman" panose="02020603050405020304" pitchFamily="18" charset="0"/>
              </a:rPr>
              <a:t> $1		$1 = Hi		Used to get copy of Hi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</a:rPr>
              <a:t>Move from Lo	</a:t>
            </a:r>
            <a:r>
              <a:rPr lang="en-US" sz="1800" dirty="0" err="1">
                <a:latin typeface="Times New Roman" panose="02020603050405020304" pitchFamily="18" charset="0"/>
              </a:rPr>
              <a:t>mflo</a:t>
            </a:r>
            <a:r>
              <a:rPr lang="en-US" sz="1800" dirty="0">
                <a:latin typeface="Times New Roman" panose="02020603050405020304" pitchFamily="18" charset="0"/>
              </a:rPr>
              <a:t> $1		$1 = Lo		Used to get copy of Lo</a:t>
            </a:r>
            <a:endParaRPr lang="en-US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1828800" algn="l"/>
                <a:tab pos="3429000" algn="l"/>
                <a:tab pos="5143500" algn="l"/>
              </a:tabLst>
            </a:pPr>
            <a:r>
              <a:rPr lang="en-US" sz="1800" dirty="0" smtClean="0">
                <a:latin typeface="Times New Roman" panose="02020603050405020304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5456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f = (g + h) – (</a:t>
            </a:r>
            <a:r>
              <a:rPr lang="en-US" dirty="0" err="1" smtClean="0"/>
              <a:t>i</a:t>
            </a:r>
            <a:r>
              <a:rPr lang="en-US" dirty="0" smtClean="0"/>
              <a:t> + j);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add	t0, g, h	#temporary variable t0 = g + 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	t1, </a:t>
            </a:r>
            <a:r>
              <a:rPr lang="en-US" dirty="0" err="1" smtClean="0"/>
              <a:t>i</a:t>
            </a:r>
            <a:r>
              <a:rPr lang="en-US" dirty="0" smtClean="0"/>
              <a:t>, j		#temporary variable t1 = </a:t>
            </a:r>
            <a:r>
              <a:rPr lang="en-US" dirty="0" err="1" smtClean="0"/>
              <a:t>i</a:t>
            </a:r>
            <a:r>
              <a:rPr lang="en-US" dirty="0" smtClean="0"/>
              <a:t> + j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	f, t0, t1	#f = t0 – t1</a:t>
            </a:r>
          </a:p>
        </p:txBody>
      </p:sp>
    </p:spTree>
    <p:extLst>
      <p:ext uri="{BB962C8B-B14F-4D97-AF65-F5344CB8AC3E}">
        <p14:creationId xmlns:p14="http://schemas.microsoft.com/office/powerpoint/2010/main" val="25262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dirty="0" smtClean="0"/>
              <a:t>MIPS Logical Instructions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u="sng" dirty="0" smtClean="0"/>
              <a:t>Instruction	Example	Meaning	Comment</a:t>
            </a:r>
            <a:r>
              <a:rPr lang="en-US" sz="1800" i="1" u="sng" dirty="0" smtClean="0"/>
              <a:t>	</a:t>
            </a:r>
            <a:endParaRPr lang="en-US" sz="1800" dirty="0" smtClean="0"/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and 	and $1,$2,$3	$1 = $2 &amp; $3	Logical AND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or	or $1,$2,$3	$1 = $2 | $3	Logical OR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nor	 $1,$2,$3	$1 = ~($2 |$3)	Logical NOR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endParaRPr lang="en-US" sz="1800" dirty="0" smtClean="0"/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and immediate	</a:t>
            </a:r>
            <a:r>
              <a:rPr lang="en-US" sz="1800" dirty="0" err="1" smtClean="0"/>
              <a:t>andi</a:t>
            </a:r>
            <a:r>
              <a:rPr lang="en-US" sz="1800" dirty="0" smtClean="0"/>
              <a:t> $1,$2,10	$1 = $2 &amp; 10	Logical AND w. constant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or immediate	</a:t>
            </a:r>
            <a:r>
              <a:rPr lang="en-US" sz="1800" dirty="0" err="1" smtClean="0"/>
              <a:t>ori</a:t>
            </a:r>
            <a:r>
              <a:rPr lang="en-US" sz="1800" dirty="0" smtClean="0"/>
              <a:t> $1,$2,10	$1 = $2 | 10	Logical OR w. constant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endParaRPr lang="en-US" sz="1800" dirty="0" smtClean="0"/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shift left log	</a:t>
            </a:r>
            <a:r>
              <a:rPr lang="en-US" sz="1800" dirty="0" err="1" smtClean="0"/>
              <a:t>sll</a:t>
            </a:r>
            <a:r>
              <a:rPr lang="en-US" sz="1800" dirty="0" smtClean="0"/>
              <a:t> $1,$2,10	$1 = $2 &lt;&lt; 10	Shift left by constant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shift right log	</a:t>
            </a:r>
            <a:r>
              <a:rPr lang="en-US" sz="1800" dirty="0" err="1" smtClean="0"/>
              <a:t>srl</a:t>
            </a:r>
            <a:r>
              <a:rPr lang="en-US" sz="1800" dirty="0" smtClean="0"/>
              <a:t> $1,$2,10	$1 = $2 &gt;&gt; 10	Shift right by constant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shift left log </a:t>
            </a:r>
            <a:r>
              <a:rPr lang="en-US" sz="1800" dirty="0" err="1" smtClean="0"/>
              <a:t>var</a:t>
            </a:r>
            <a:r>
              <a:rPr lang="en-US" sz="1800" dirty="0" smtClean="0"/>
              <a:t>	</a:t>
            </a:r>
            <a:r>
              <a:rPr lang="en-US" sz="1800" dirty="0" err="1" smtClean="0"/>
              <a:t>sllv</a:t>
            </a:r>
            <a:r>
              <a:rPr lang="en-US" sz="1800" dirty="0" smtClean="0"/>
              <a:t> $1,$2,$3	$1 = $2 &lt;&lt; $3 	Shift left by variable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r>
              <a:rPr lang="en-US" sz="1800" dirty="0" smtClean="0"/>
              <a:t>shift right log </a:t>
            </a:r>
            <a:r>
              <a:rPr lang="en-US" sz="1800" dirty="0" err="1" smtClean="0"/>
              <a:t>var</a:t>
            </a:r>
            <a:r>
              <a:rPr lang="en-US" sz="1800" dirty="0" smtClean="0"/>
              <a:t>	</a:t>
            </a:r>
            <a:r>
              <a:rPr lang="en-US" sz="1800" dirty="0" err="1" smtClean="0"/>
              <a:t>srlv</a:t>
            </a:r>
            <a:r>
              <a:rPr lang="en-US" sz="1800" dirty="0" smtClean="0"/>
              <a:t> $1,$2, $3 	$1 = $2 &gt;&gt; $3 	Shift right by variable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1885950" algn="l"/>
                <a:tab pos="3657600" algn="l"/>
                <a:tab pos="5486400" algn="l"/>
              </a:tabLst>
            </a:pPr>
            <a:endParaRPr lang="en-US" sz="1800" dirty="0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6324600"/>
            <a:ext cx="707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>
                <a:latin typeface="Times New Roman" panose="02020603050405020304" pitchFamily="18" charset="0"/>
              </a:rPr>
              <a:t>Note: Immediates are zero-extended to form constant for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6951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3600" dirty="0" smtClean="0"/>
              <a:t>MIPS Load/Store Instructions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 fontScale="92500"/>
          </a:bodyPr>
          <a:lstStyle/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u="sng" dirty="0" smtClean="0">
                <a:latin typeface="Times New Roman" panose="02020603050405020304" pitchFamily="18" charset="0"/>
              </a:rPr>
              <a:t>Instruction	Example	Meaning	Comments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store word	</a:t>
            </a:r>
            <a:r>
              <a:rPr lang="en-US" sz="1800" dirty="0" err="1" smtClean="0"/>
              <a:t>sw</a:t>
            </a:r>
            <a:r>
              <a:rPr lang="en-US" sz="1800" dirty="0" smtClean="0"/>
              <a:t>  $3, 8($4)	</a:t>
            </a:r>
            <a:r>
              <a:rPr lang="en-US" sz="1800" dirty="0" err="1" smtClean="0"/>
              <a:t>Mem</a:t>
            </a:r>
            <a:r>
              <a:rPr lang="en-US" sz="1800" dirty="0" smtClean="0"/>
              <a:t>[$4+8]=$3	Store word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store </a:t>
            </a:r>
            <a:r>
              <a:rPr lang="en-US" sz="1800" dirty="0" err="1" smtClean="0"/>
              <a:t>halfword</a:t>
            </a:r>
            <a:r>
              <a:rPr lang="en-US" sz="1800" dirty="0" smtClean="0"/>
              <a:t>	</a:t>
            </a:r>
            <a:r>
              <a:rPr lang="en-US" sz="1800" dirty="0" err="1" smtClean="0"/>
              <a:t>sh</a:t>
            </a:r>
            <a:r>
              <a:rPr lang="en-US" sz="1800" dirty="0" smtClean="0"/>
              <a:t>  $3, 6($2)	</a:t>
            </a:r>
            <a:r>
              <a:rPr lang="en-US" sz="1800" dirty="0" err="1" smtClean="0"/>
              <a:t>Mem</a:t>
            </a:r>
            <a:r>
              <a:rPr lang="en-US" sz="1800" dirty="0" smtClean="0"/>
              <a:t>[$2+6]=$3  	Stores only lower 16 bits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store byte	</a:t>
            </a:r>
            <a:r>
              <a:rPr lang="en-US" sz="1800" dirty="0" err="1" smtClean="0"/>
              <a:t>sb</a:t>
            </a:r>
            <a:r>
              <a:rPr lang="en-US" sz="1800" dirty="0" smtClean="0"/>
              <a:t>  $2, 7($3)	</a:t>
            </a:r>
            <a:r>
              <a:rPr lang="en-US" sz="1800" dirty="0" err="1" smtClean="0"/>
              <a:t>Mem</a:t>
            </a:r>
            <a:r>
              <a:rPr lang="en-US" sz="1800" dirty="0" smtClean="0"/>
              <a:t>[$3+7]=$3 	Stores only lowest byte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load word 	</a:t>
            </a:r>
            <a:r>
              <a:rPr lang="en-US" sz="1800" dirty="0" err="1" smtClean="0"/>
              <a:t>lw</a:t>
            </a:r>
            <a:r>
              <a:rPr lang="en-US" sz="1800" dirty="0" smtClean="0"/>
              <a:t> $1, 8($2)	$1=</a:t>
            </a:r>
            <a:r>
              <a:rPr lang="en-US" sz="1800" dirty="0" err="1" smtClean="0"/>
              <a:t>Mem</a:t>
            </a:r>
            <a:r>
              <a:rPr lang="en-US" sz="1800" dirty="0" smtClean="0"/>
              <a:t>[8+$2]	Load word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load </a:t>
            </a:r>
            <a:r>
              <a:rPr lang="en-US" sz="1800" dirty="0" err="1" smtClean="0"/>
              <a:t>halfword</a:t>
            </a:r>
            <a:r>
              <a:rPr lang="en-US" sz="1800" dirty="0" smtClean="0"/>
              <a:t> 	</a:t>
            </a:r>
            <a:r>
              <a:rPr lang="en-US" sz="1800" dirty="0" err="1" smtClean="0"/>
              <a:t>lh</a:t>
            </a:r>
            <a:r>
              <a:rPr lang="en-US" sz="1800" dirty="0" smtClean="0"/>
              <a:t>  $1, 6($3)	$1=</a:t>
            </a:r>
            <a:r>
              <a:rPr lang="en-US" sz="1800" dirty="0" err="1" smtClean="0"/>
              <a:t>Mem</a:t>
            </a:r>
            <a:r>
              <a:rPr lang="en-US" sz="1800" dirty="0" smtClean="0"/>
              <a:t>[6+$3]	Load half; sign extend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load half </a:t>
            </a:r>
            <a:r>
              <a:rPr lang="en-US" sz="1800" dirty="0" err="1" smtClean="0"/>
              <a:t>unsign</a:t>
            </a:r>
            <a:r>
              <a:rPr lang="en-US" sz="1800" dirty="0" smtClean="0"/>
              <a:t> 	</a:t>
            </a:r>
            <a:r>
              <a:rPr lang="en-US" sz="1800" dirty="0" err="1" smtClean="0"/>
              <a:t>lhu</a:t>
            </a:r>
            <a:r>
              <a:rPr lang="en-US" sz="1800" dirty="0" smtClean="0"/>
              <a:t>  $1, 6($3)	$1=</a:t>
            </a:r>
            <a:r>
              <a:rPr lang="en-US" sz="1800" dirty="0" err="1" smtClean="0"/>
              <a:t>Mem</a:t>
            </a:r>
            <a:r>
              <a:rPr lang="en-US" sz="1800" dirty="0" smtClean="0"/>
              <a:t>[6+$3]	Load half; zero extend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load byte 	</a:t>
            </a:r>
            <a:r>
              <a:rPr lang="en-US" sz="1800" dirty="0" err="1" smtClean="0"/>
              <a:t>lb</a:t>
            </a:r>
            <a:r>
              <a:rPr lang="en-US" sz="1800" dirty="0" smtClean="0"/>
              <a:t>  $1, 5($3) 	$1=</a:t>
            </a:r>
            <a:r>
              <a:rPr lang="en-US" sz="1800" dirty="0" err="1" smtClean="0"/>
              <a:t>Mem</a:t>
            </a:r>
            <a:r>
              <a:rPr lang="en-US" sz="1800" dirty="0" smtClean="0"/>
              <a:t>[5+$3]	Load byte; sign extend 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load byte </a:t>
            </a:r>
            <a:r>
              <a:rPr lang="en-US" sz="1800" dirty="0" err="1" smtClean="0"/>
              <a:t>unsign</a:t>
            </a:r>
            <a:r>
              <a:rPr lang="en-US" sz="1800" dirty="0" smtClean="0"/>
              <a:t> 	</a:t>
            </a:r>
            <a:r>
              <a:rPr lang="en-US" sz="1800" dirty="0" err="1" smtClean="0"/>
              <a:t>lbu</a:t>
            </a:r>
            <a:r>
              <a:rPr lang="en-US" sz="1800" dirty="0" smtClean="0"/>
              <a:t> $1, 5($3)	$1=</a:t>
            </a:r>
            <a:r>
              <a:rPr lang="en-US" sz="1800" dirty="0" err="1" smtClean="0"/>
              <a:t>Mem</a:t>
            </a:r>
            <a:r>
              <a:rPr lang="en-US" sz="1800" dirty="0" smtClean="0"/>
              <a:t>[5+$3]	Load byte; zero </a:t>
            </a:r>
            <a:r>
              <a:rPr lang="en-US" sz="1800" dirty="0" smtClean="0"/>
              <a:t>extend</a:t>
            </a:r>
            <a:endParaRPr lang="en-US" sz="1800" dirty="0" smtClean="0"/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  <a:p>
            <a:pPr marL="0" indent="0" defTabSz="1879600">
              <a:lnSpc>
                <a:spcPct val="120000"/>
              </a:lnSpc>
              <a:buNone/>
            </a:pPr>
            <a:r>
              <a:rPr lang="en-US" sz="1800" dirty="0"/>
              <a:t>load upper </a:t>
            </a:r>
            <a:r>
              <a:rPr lang="en-US" sz="1800" dirty="0" err="1"/>
              <a:t>imm</a:t>
            </a:r>
            <a:r>
              <a:rPr lang="en-US" sz="1800" dirty="0"/>
              <a:t> 	</a:t>
            </a:r>
            <a:r>
              <a:rPr lang="en-US" sz="1800" dirty="0" err="1"/>
              <a:t>lui</a:t>
            </a:r>
            <a:r>
              <a:rPr lang="en-US" sz="1800" dirty="0"/>
              <a:t> $1,40	 $1 = 40 &lt;&lt; 16	Places immediate </a:t>
            </a:r>
            <a:r>
              <a:rPr lang="en-US" sz="1800" dirty="0" smtClean="0"/>
              <a:t>into</a:t>
            </a:r>
            <a:br>
              <a:rPr lang="en-US" sz="1800" dirty="0" smtClean="0"/>
            </a:br>
            <a:r>
              <a:rPr lang="en-US" sz="1800" dirty="0" smtClean="0"/>
              <a:t> 	</a:t>
            </a:r>
            <a:r>
              <a:rPr lang="en-US" sz="1800" dirty="0"/>
              <a:t>		upper 16 bits</a:t>
            </a:r>
          </a:p>
          <a:p>
            <a:pPr marL="0" indent="0" defTabSz="187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94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smtClean="0"/>
              <a:t>MIPS Jump/Branch Instructions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defTabSz="1684338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Example	Meaning	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Comments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671638"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on equal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$s1, $s2, l	if (s1 == s2), go to L        Equal test and branch</a:t>
            </a:r>
          </a:p>
          <a:p>
            <a:pPr defTabSz="1671638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on !equal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 $s2, l	if (s1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s2), go to L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equal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branch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671638" eaLnBrk="1" hangingPunct="1">
              <a:buFont typeface="Wingdings" panose="05000000000000000000" pitchFamily="2" charset="2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671638"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	j 10000	PC = PC:40000	jump to address</a:t>
            </a:r>
          </a:p>
          <a:p>
            <a:pPr defTabSz="1671638"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 register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$31	PC = $31	jump to address in register</a:t>
            </a:r>
          </a:p>
          <a:p>
            <a:pPr defTabSz="1671638"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jump and link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10000	$31 = PC + 4;	Save PC next instruction</a:t>
            </a:r>
          </a:p>
          <a:p>
            <a:pPr defTabSz="1671638" eaLnBrk="1" hangingPunct="1">
              <a:buFont typeface="Wingdings" panose="05000000000000000000" pitchFamily="2" charset="2"/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PC = 40000	jump to address</a:t>
            </a:r>
          </a:p>
          <a:p>
            <a:pPr defTabSz="1671638" eaLnBrk="1" hangingPunct="1">
              <a:buFont typeface="Wingdings" panose="05000000000000000000" pitchFamily="2" charset="2"/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38200" y="6172200"/>
            <a:ext cx="778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</a:rPr>
              <a:t>Notes: Jump destinations are generally specified by a label, not an absolute address. </a:t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            The destination address is word-aligned, so the instruction field is scaled by 4 to create the word address.</a:t>
            </a:r>
          </a:p>
        </p:txBody>
      </p:sp>
    </p:spTree>
    <p:extLst>
      <p:ext uri="{BB962C8B-B14F-4D97-AF65-F5344CB8AC3E}">
        <p14:creationId xmlns:p14="http://schemas.microsoft.com/office/powerpoint/2010/main" val="23854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SLT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</a:rPr>
              <a:t>Instruction	</a:t>
            </a:r>
            <a:r>
              <a:rPr lang="en-US" sz="1800" u="sng" dirty="0" smtClean="0">
                <a:latin typeface="Times New Roman" panose="02020603050405020304" pitchFamily="18" charset="0"/>
              </a:rPr>
              <a:t>Example		Meaning</a:t>
            </a:r>
            <a:r>
              <a:rPr lang="en-US" sz="1800" u="sng" dirty="0">
                <a:latin typeface="Times New Roman" panose="02020603050405020304" pitchFamily="18" charset="0"/>
              </a:rPr>
              <a:t>	</a:t>
            </a:r>
            <a:r>
              <a:rPr lang="en-US" sz="1800" u="sng" dirty="0" smtClean="0">
                <a:latin typeface="Times New Roman" panose="02020603050405020304" pitchFamily="18" charset="0"/>
              </a:rPr>
              <a:t>	Comments</a:t>
            </a:r>
            <a:endParaRPr lang="en-US" sz="1800" u="sng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</a:rPr>
              <a:t>set less than	</a:t>
            </a:r>
            <a:r>
              <a:rPr lang="en-US" sz="1800" dirty="0" err="1">
                <a:latin typeface="Times New Roman" panose="02020603050405020304" pitchFamily="18" charset="0"/>
              </a:rPr>
              <a:t>slt</a:t>
            </a:r>
            <a:r>
              <a:rPr lang="en-US" sz="1800" dirty="0">
                <a:latin typeface="Times New Roman" panose="02020603050405020304" pitchFamily="18" charset="0"/>
              </a:rPr>
              <a:t> $1,$2,$</a:t>
            </a:r>
            <a:r>
              <a:rPr lang="en-US" sz="1800" dirty="0" smtClean="0">
                <a:latin typeface="Times New Roman" panose="02020603050405020304" pitchFamily="18" charset="0"/>
              </a:rPr>
              <a:t>3	$1 </a:t>
            </a:r>
            <a:r>
              <a:rPr lang="en-US" sz="1800" dirty="0">
                <a:latin typeface="Times New Roman" panose="02020603050405020304" pitchFamily="18" charset="0"/>
              </a:rPr>
              <a:t>= ($2 &lt; $3) 	compare signed &lt; </a:t>
            </a:r>
            <a:endParaRPr lang="en-US" sz="18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</a:rPr>
              <a:t>set less than </a:t>
            </a:r>
            <a:r>
              <a:rPr lang="en-US" sz="1800" dirty="0" err="1" smtClean="0">
                <a:latin typeface="Times New Roman" panose="02020603050405020304" pitchFamily="18" charset="0"/>
              </a:rPr>
              <a:t>imm</a:t>
            </a:r>
            <a:r>
              <a:rPr lang="en-US" sz="1800" dirty="0" smtClean="0">
                <a:latin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</a:rPr>
              <a:t>slti</a:t>
            </a:r>
            <a:r>
              <a:rPr lang="en-US" sz="1800" dirty="0" smtClean="0">
                <a:latin typeface="Times New Roman" panose="02020603050405020304" pitchFamily="18" charset="0"/>
              </a:rPr>
              <a:t> $1,$2,100	$1 = ($2 &lt; 100) 	compare signed &lt; constant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</a:rPr>
              <a:t>set </a:t>
            </a:r>
            <a:r>
              <a:rPr lang="en-US" sz="1800" dirty="0">
                <a:latin typeface="Times New Roman" panose="02020603050405020304" pitchFamily="18" charset="0"/>
              </a:rPr>
              <a:t>less than </a:t>
            </a:r>
            <a:r>
              <a:rPr lang="en-US" sz="1800" dirty="0" err="1">
                <a:latin typeface="Times New Roman" panose="02020603050405020304" pitchFamily="18" charset="0"/>
              </a:rPr>
              <a:t>uns</a:t>
            </a: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</a:rPr>
              <a:t>sltu</a:t>
            </a:r>
            <a:r>
              <a:rPr lang="en-US" sz="1800" dirty="0">
                <a:latin typeface="Times New Roman" panose="02020603050405020304" pitchFamily="18" charset="0"/>
              </a:rPr>
              <a:t> $1,$2,$3	$1 =  ($2 &lt; $3) 	compare unsigned &lt;</a:t>
            </a:r>
          </a:p>
          <a:p>
            <a:pPr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</a:rPr>
              <a:t>set l. t. </a:t>
            </a:r>
            <a:r>
              <a:rPr lang="en-US" sz="1800" dirty="0" err="1">
                <a:latin typeface="Times New Roman" panose="02020603050405020304" pitchFamily="18" charset="0"/>
              </a:rPr>
              <a:t>imm</a:t>
            </a:r>
            <a:r>
              <a:rPr lang="en-US" sz="1800" dirty="0">
                <a:latin typeface="Times New Roman" panose="02020603050405020304" pitchFamily="18" charset="0"/>
              </a:rPr>
              <a:t>. uns.	</a:t>
            </a:r>
            <a:r>
              <a:rPr lang="en-US" sz="1800" dirty="0" err="1">
                <a:latin typeface="Times New Roman" panose="02020603050405020304" pitchFamily="18" charset="0"/>
              </a:rPr>
              <a:t>sltiu</a:t>
            </a:r>
            <a:r>
              <a:rPr lang="en-US" sz="1800" dirty="0">
                <a:latin typeface="Times New Roman" panose="02020603050405020304" pitchFamily="18" charset="0"/>
              </a:rPr>
              <a:t> $1,$2,100	$1 =  ($2 &lt; 100) 	compare unsigned &lt; constant</a:t>
            </a:r>
            <a:br>
              <a:rPr lang="en-US" sz="1800" dirty="0">
                <a:latin typeface="Times New Roman" panose="02020603050405020304" pitchFamily="18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99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smtClean="0"/>
              <a:t>FP Registers</a:t>
            </a:r>
          </a:p>
        </p:txBody>
      </p:sp>
      <p:grpSp>
        <p:nvGrpSpPr>
          <p:cNvPr id="10245" name="Group 22"/>
          <p:cNvGrpSpPr>
            <a:grpSpLocks/>
          </p:cNvGrpSpPr>
          <p:nvPr/>
        </p:nvGrpSpPr>
        <p:grpSpPr bwMode="auto">
          <a:xfrm>
            <a:off x="2819400" y="2438400"/>
            <a:ext cx="1282700" cy="1358900"/>
            <a:chOff x="3188" y="2364"/>
            <a:chExt cx="808" cy="856"/>
          </a:xfrm>
        </p:grpSpPr>
        <p:sp>
          <p:nvSpPr>
            <p:cNvPr id="10260" name="Rectangle 23"/>
            <p:cNvSpPr>
              <a:spLocks noChangeArrowheads="1"/>
            </p:cNvSpPr>
            <p:nvPr/>
          </p:nvSpPr>
          <p:spPr bwMode="auto">
            <a:xfrm>
              <a:off x="3188" y="2364"/>
              <a:ext cx="80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10261" name="Line 24"/>
            <p:cNvSpPr>
              <a:spLocks noChangeShapeType="1"/>
            </p:cNvSpPr>
            <p:nvPr/>
          </p:nvSpPr>
          <p:spPr bwMode="auto">
            <a:xfrm>
              <a:off x="3188" y="2460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25"/>
            <p:cNvSpPr>
              <a:spLocks noChangeShapeType="1"/>
            </p:cNvSpPr>
            <p:nvPr/>
          </p:nvSpPr>
          <p:spPr bwMode="auto">
            <a:xfrm>
              <a:off x="3188" y="2556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6"/>
            <p:cNvSpPr>
              <a:spLocks noChangeShapeType="1"/>
            </p:cNvSpPr>
            <p:nvPr/>
          </p:nvSpPr>
          <p:spPr bwMode="auto">
            <a:xfrm>
              <a:off x="3188" y="3132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6" name="Rectangle 27"/>
          <p:cNvSpPr>
            <a:spLocks noChangeArrowheads="1"/>
          </p:cNvSpPr>
          <p:nvPr/>
        </p:nvSpPr>
        <p:spPr bwMode="auto">
          <a:xfrm>
            <a:off x="5461000" y="2324100"/>
            <a:ext cx="511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$f0</a:t>
            </a:r>
          </a:p>
        </p:txBody>
      </p:sp>
      <p:sp>
        <p:nvSpPr>
          <p:cNvPr id="10247" name="Rectangle 28"/>
          <p:cNvSpPr>
            <a:spLocks noChangeArrowheads="1"/>
          </p:cNvSpPr>
          <p:nvPr/>
        </p:nvSpPr>
        <p:spPr bwMode="auto">
          <a:xfrm>
            <a:off x="2320925" y="2325688"/>
            <a:ext cx="511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$f1</a:t>
            </a:r>
          </a:p>
        </p:txBody>
      </p:sp>
      <p:sp>
        <p:nvSpPr>
          <p:cNvPr id="10248" name="Rectangle 29"/>
          <p:cNvSpPr>
            <a:spLocks noChangeArrowheads="1"/>
          </p:cNvSpPr>
          <p:nvPr/>
        </p:nvSpPr>
        <p:spPr bwMode="auto">
          <a:xfrm>
            <a:off x="2341562" y="2803525"/>
            <a:ext cx="273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°</a:t>
            </a:r>
          </a:p>
        </p:txBody>
      </p:sp>
      <p:sp>
        <p:nvSpPr>
          <p:cNvPr id="10249" name="Rectangle 30"/>
          <p:cNvSpPr>
            <a:spLocks noChangeArrowheads="1"/>
          </p:cNvSpPr>
          <p:nvPr/>
        </p:nvSpPr>
        <p:spPr bwMode="auto">
          <a:xfrm>
            <a:off x="2341562" y="3032125"/>
            <a:ext cx="273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°</a:t>
            </a:r>
          </a:p>
        </p:txBody>
      </p:sp>
      <p:sp>
        <p:nvSpPr>
          <p:cNvPr id="10250" name="Rectangle 31"/>
          <p:cNvSpPr>
            <a:spLocks noChangeArrowheads="1"/>
          </p:cNvSpPr>
          <p:nvPr/>
        </p:nvSpPr>
        <p:spPr bwMode="auto">
          <a:xfrm>
            <a:off x="2341562" y="3260725"/>
            <a:ext cx="273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°</a:t>
            </a:r>
          </a:p>
        </p:txBody>
      </p:sp>
      <p:sp>
        <p:nvSpPr>
          <p:cNvPr id="10251" name="Rectangle 32"/>
          <p:cNvSpPr>
            <a:spLocks noChangeArrowheads="1"/>
          </p:cNvSpPr>
          <p:nvPr/>
        </p:nvSpPr>
        <p:spPr bwMode="auto">
          <a:xfrm>
            <a:off x="2205037" y="3556000"/>
            <a:ext cx="638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$f31</a:t>
            </a:r>
          </a:p>
        </p:txBody>
      </p:sp>
      <p:sp>
        <p:nvSpPr>
          <p:cNvPr id="10252" name="Rectangle 33"/>
          <p:cNvSpPr>
            <a:spLocks noChangeArrowheads="1"/>
          </p:cNvSpPr>
          <p:nvPr/>
        </p:nvSpPr>
        <p:spPr bwMode="auto">
          <a:xfrm>
            <a:off x="2346325" y="42560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grpSp>
        <p:nvGrpSpPr>
          <p:cNvPr id="10253" name="Group 34"/>
          <p:cNvGrpSpPr>
            <a:grpSpLocks/>
          </p:cNvGrpSpPr>
          <p:nvPr/>
        </p:nvGrpSpPr>
        <p:grpSpPr bwMode="auto">
          <a:xfrm>
            <a:off x="4114800" y="2438400"/>
            <a:ext cx="1282700" cy="1358900"/>
            <a:chOff x="4004" y="2364"/>
            <a:chExt cx="808" cy="856"/>
          </a:xfrm>
        </p:grpSpPr>
        <p:sp>
          <p:nvSpPr>
            <p:cNvPr id="10256" name="Rectangle 35"/>
            <p:cNvSpPr>
              <a:spLocks noChangeArrowheads="1"/>
            </p:cNvSpPr>
            <p:nvPr/>
          </p:nvSpPr>
          <p:spPr bwMode="auto">
            <a:xfrm>
              <a:off x="4004" y="2364"/>
              <a:ext cx="808" cy="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10257" name="Line 36"/>
            <p:cNvSpPr>
              <a:spLocks noChangeShapeType="1"/>
            </p:cNvSpPr>
            <p:nvPr/>
          </p:nvSpPr>
          <p:spPr bwMode="auto">
            <a:xfrm>
              <a:off x="4004" y="2460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37"/>
            <p:cNvSpPr>
              <a:spLocks noChangeShapeType="1"/>
            </p:cNvSpPr>
            <p:nvPr/>
          </p:nvSpPr>
          <p:spPr bwMode="auto">
            <a:xfrm>
              <a:off x="4004" y="2556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38"/>
            <p:cNvSpPr>
              <a:spLocks noChangeShapeType="1"/>
            </p:cNvSpPr>
            <p:nvPr/>
          </p:nvSpPr>
          <p:spPr bwMode="auto">
            <a:xfrm>
              <a:off x="4004" y="3132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4" name="Rectangle 39"/>
          <p:cNvSpPr>
            <a:spLocks noChangeArrowheads="1"/>
          </p:cNvSpPr>
          <p:nvPr/>
        </p:nvSpPr>
        <p:spPr bwMode="auto">
          <a:xfrm>
            <a:off x="5478462" y="3506788"/>
            <a:ext cx="638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$f30</a:t>
            </a:r>
          </a:p>
        </p:txBody>
      </p:sp>
      <p:sp>
        <p:nvSpPr>
          <p:cNvPr id="10255" name="Text Box 40"/>
          <p:cNvSpPr txBox="1">
            <a:spLocks noChangeArrowheads="1"/>
          </p:cNvSpPr>
          <p:nvPr/>
        </p:nvSpPr>
        <p:spPr bwMode="auto">
          <a:xfrm>
            <a:off x="2166937" y="3930650"/>
            <a:ext cx="4641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FP registers are paired for double-precision.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Specify the even register, which holds the</a:t>
            </a:r>
            <a:br>
              <a:rPr lang="en-US" sz="1800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less-significant word.</a:t>
            </a:r>
          </a:p>
        </p:txBody>
      </p:sp>
    </p:spTree>
    <p:extLst>
      <p:ext uri="{BB962C8B-B14F-4D97-AF65-F5344CB8AC3E}">
        <p14:creationId xmlns:p14="http://schemas.microsoft.com/office/powerpoint/2010/main" val="26873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FP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Example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Meaning	    Comments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add single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add.s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$f2, $f4, $f6	    $f2 = $f4 + $f6	    Add single precision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add double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add.d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 + $f6	    Add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subtract single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sub.s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$f6	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single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subtract 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sub.d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$f4 - $f6	    Subtract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multiply single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mul.s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f4*$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	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multiply double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mul.d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$f4*$f6	    Multiply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divide single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div.s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$f2, $f4, $f6	    $f2 = $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f4/$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f6	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precision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divide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div.d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$f2, $f4, $f6	    $f2 = $f4/$f6	    Divide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FP Load/Store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FP single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lwc1 $f1, 100($s2)     	$f1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FP single	swc1 $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100($s2)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 = $f1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FP double	ldc1 $f0, 100($s2)	$f0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[$s2+100],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$f1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[$s2+104]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FP double	sdc1 $f0, 100($s2)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[$s2+100] = $f0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[$s2+104] = $f1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808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FP Conditional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		Example		Meaning	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Compare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c.lt.s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$f2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($f1 &lt; $f2)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else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Compare double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c.lt.d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else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Branch if True	bc1t  25		if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1)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go to PC + 4 + 100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bc1f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		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go to PC + 4 + 100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6451600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Instructions: </a:t>
            </a:r>
            <a:r>
              <a:rPr lang="en-US" dirty="0" err="1" smtClean="0"/>
              <a:t>lt</a:t>
            </a:r>
            <a:r>
              <a:rPr lang="en-US" dirty="0" smtClean="0"/>
              <a:t> may be replaced with </a:t>
            </a:r>
            <a:r>
              <a:rPr lang="en-US" dirty="0" err="1" smtClean="0"/>
              <a:t>eq</a:t>
            </a:r>
            <a:r>
              <a:rPr lang="en-US" dirty="0" smtClean="0"/>
              <a:t>, ne, le, </a:t>
            </a:r>
            <a:r>
              <a:rPr lang="en-US" dirty="0" err="1" smtClean="0"/>
              <a:t>gt</a:t>
            </a:r>
            <a:r>
              <a:rPr lang="en-US" dirty="0" smtClean="0"/>
              <a:t>, </a:t>
            </a:r>
            <a:r>
              <a:rPr lang="en-US" dirty="0" err="1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315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sort 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		for (j=i-1; j&gt;= 0 &amp;&amp; v[j] &gt; v[j+1]; j--)</a:t>
            </a:r>
            <a:br>
              <a:rPr lang="en-US" dirty="0"/>
            </a:br>
            <a:r>
              <a:rPr lang="en-US" dirty="0"/>
              <a:t>			swap(v, j);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swap(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k)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temp;</a:t>
            </a:r>
            <a:br>
              <a:rPr lang="en-US" dirty="0"/>
            </a:br>
            <a:r>
              <a:rPr lang="en-US" dirty="0"/>
              <a:t>	temp = v[k];</a:t>
            </a:r>
            <a:br>
              <a:rPr lang="en-US" dirty="0"/>
            </a:br>
            <a:r>
              <a:rPr lang="en-US" dirty="0"/>
              <a:t>	v[k] = v[k+1];</a:t>
            </a:r>
            <a:br>
              <a:rPr lang="en-US" dirty="0"/>
            </a:br>
            <a:r>
              <a:rPr lang="en-US" dirty="0"/>
              <a:t>	v[k+1] = temp;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Swap (Leaf Procedure)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Allocate </a:t>
            </a:r>
            <a:r>
              <a:rPr lang="en-US" dirty="0"/>
              <a:t>registers to program </a:t>
            </a:r>
            <a:r>
              <a:rPr lang="en-US" dirty="0" smtClean="0"/>
              <a:t>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Produce </a:t>
            </a:r>
            <a:r>
              <a:rPr lang="en-US" dirty="0"/>
              <a:t>code for the body of the </a:t>
            </a:r>
            <a:r>
              <a:rPr lang="en-US" dirty="0" smtClean="0"/>
              <a:t>procedure.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Preserve </a:t>
            </a:r>
            <a:r>
              <a:rPr lang="en-US" dirty="0"/>
              <a:t>registers across the procedure invocation.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Instructions use register operands</a:t>
            </a:r>
          </a:p>
          <a:p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Made from Flip-Flops</a:t>
            </a:r>
          </a:p>
          <a:p>
            <a:pPr lvl="1"/>
            <a:r>
              <a:rPr lang="en-US" dirty="0" smtClean="0"/>
              <a:t>Primitive used in hardware design</a:t>
            </a:r>
          </a:p>
          <a:p>
            <a:r>
              <a:rPr lang="en-US" dirty="0" smtClean="0"/>
              <a:t>Register Size</a:t>
            </a:r>
          </a:p>
          <a:p>
            <a:pPr lvl="1"/>
            <a:r>
              <a:rPr lang="en-US" dirty="0" smtClean="0"/>
              <a:t>32 bits</a:t>
            </a:r>
          </a:p>
          <a:p>
            <a:pPr lvl="1"/>
            <a:r>
              <a:rPr lang="en-US" dirty="0" smtClean="0"/>
              <a:t>Called a “word”</a:t>
            </a:r>
          </a:p>
          <a:p>
            <a:r>
              <a:rPr lang="en-US" dirty="0" smtClean="0"/>
              <a:t>Number of Registers</a:t>
            </a:r>
          </a:p>
          <a:p>
            <a:pPr lvl="1"/>
            <a:r>
              <a:rPr lang="en-US" dirty="0" smtClean="0"/>
              <a:t>32 registers in the register 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dirty="0"/>
              <a:t>for frequently accessed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Numbered 0 to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Swap (</a:t>
            </a:r>
            <a:r>
              <a:rPr lang="en-US" dirty="0" smtClean="0"/>
              <a:t>Leaf </a:t>
            </a:r>
            <a:r>
              <a:rPr lang="en-US" dirty="0"/>
              <a:t>Procedure)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Allocate registers to program 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void </a:t>
            </a:r>
            <a:r>
              <a:rPr lang="en-US" dirty="0"/>
              <a:t>swap(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Base address of v in $a0</a:t>
            </a:r>
          </a:p>
          <a:p>
            <a:pPr marL="0" indent="0">
              <a:buNone/>
            </a:pPr>
            <a:r>
              <a:rPr lang="en-US" dirty="0" smtClean="0"/>
              <a:t>	k in $a1</a:t>
            </a:r>
          </a:p>
          <a:p>
            <a:pPr marL="0" indent="0">
              <a:buNone/>
            </a:pPr>
            <a:r>
              <a:rPr lang="en-US" dirty="0" smtClean="0"/>
              <a:t>	temp in $t0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Swap (</a:t>
            </a:r>
            <a:r>
              <a:rPr lang="en-US" dirty="0" smtClean="0"/>
              <a:t>Leaf </a:t>
            </a:r>
            <a:r>
              <a:rPr lang="en-US" dirty="0"/>
              <a:t>Procedure)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Produce code for the body of the procedure.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>
                <a:latin typeface="Lucida Console" panose="020B0609040504020204" pitchFamily="49" charset="0"/>
              </a:rPr>
              <a:t>swap: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sll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$t1, $a1, 2   # $t1 = k * </a:t>
            </a:r>
            <a:r>
              <a:rPr lang="en-AU" sz="2000" dirty="0" smtClean="0">
                <a:latin typeface="Lucida Console" panose="020B0609040504020204" pitchFamily="49" charset="0"/>
              </a:rPr>
              <a:t>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add </a:t>
            </a:r>
            <a:r>
              <a:rPr lang="en-AU" sz="2000" dirty="0">
                <a:latin typeface="Lucida Console" panose="020B0609040504020204" pitchFamily="49" charset="0"/>
              </a:rPr>
              <a:t>$t1, $a0, $t1 # $t1 = v+(k*4)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smtClean="0">
                <a:latin typeface="Lucida Console" panose="020B0609040504020204" pitchFamily="49" charset="0"/>
              </a:rPr>
              <a:t>                  </a:t>
            </a:r>
            <a:r>
              <a:rPr lang="en-AU" sz="2000" dirty="0">
                <a:latin typeface="Lucida Console" panose="020B0609040504020204" pitchFamily="49" charset="0"/>
              </a:rPr>
              <a:t># </a:t>
            </a:r>
            <a:r>
              <a:rPr lang="en-AU" sz="2000" dirty="0" smtClean="0">
                <a:latin typeface="Lucida Console" panose="020B0609040504020204" pitchFamily="49" charset="0"/>
              </a:rPr>
              <a:t>(</a:t>
            </a:r>
            <a:r>
              <a:rPr lang="en-AU" sz="2000" dirty="0">
                <a:latin typeface="Lucida Console" panose="020B0609040504020204" pitchFamily="49" charset="0"/>
              </a:rPr>
              <a:t>address of v[k</a:t>
            </a:r>
            <a:r>
              <a:rPr lang="en-AU" sz="2000" dirty="0" smtClean="0">
                <a:latin typeface="Lucida Console" panose="020B06090405040202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lw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$t0, 0($t1)    # $t0 (temp) = </a:t>
            </a:r>
            <a:r>
              <a:rPr lang="en-AU" sz="2000" dirty="0" smtClean="0">
                <a:latin typeface="Lucida Console" panose="020B0609040504020204" pitchFamily="49" charset="0"/>
              </a:rPr>
              <a:t>v[k]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lw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$t2, 4($t1)    # $t2 = </a:t>
            </a:r>
            <a:r>
              <a:rPr lang="en-AU" sz="2000" dirty="0" smtClean="0">
                <a:latin typeface="Lucida Console" panose="020B0609040504020204" pitchFamily="49" charset="0"/>
              </a:rPr>
              <a:t>v[k+1]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sw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$t2, 0($t1)    # v[k] = $t2 (v[k+1</a:t>
            </a:r>
            <a:r>
              <a:rPr lang="en-AU" sz="2000" dirty="0" smtClean="0">
                <a:latin typeface="Lucida Console" panose="020B06090405040202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sw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$t0, 4($t1)    # v[k+1] = $t0 (</a:t>
            </a:r>
            <a:r>
              <a:rPr lang="en-AU" sz="2000" dirty="0" smtClean="0">
                <a:latin typeface="Lucida Console" panose="020B0609040504020204" pitchFamily="49" charset="0"/>
              </a:rPr>
              <a:t>temp)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2000" dirty="0" err="1" smtClean="0">
                <a:latin typeface="Lucida Console" panose="020B0609040504020204" pitchFamily="49" charset="0"/>
              </a:rPr>
              <a:t>jr</a:t>
            </a:r>
            <a:r>
              <a:rPr lang="en-AU" sz="2000" dirty="0" smtClean="0">
                <a:latin typeface="Lucida Console" panose="020B0609040504020204" pitchFamily="49" charset="0"/>
              </a:rPr>
              <a:t> </a:t>
            </a:r>
            <a:r>
              <a:rPr lang="en-AU" sz="2000" dirty="0">
                <a:latin typeface="Lucida Console" panose="020B0609040504020204" pitchFamily="49" charset="0"/>
              </a:rPr>
              <a:t>$</a:t>
            </a:r>
            <a:r>
              <a:rPr lang="en-AU" sz="2000" dirty="0" err="1">
                <a:latin typeface="Lucida Console" panose="020B0609040504020204" pitchFamily="49" charset="0"/>
              </a:rPr>
              <a:t>ra</a:t>
            </a:r>
            <a:r>
              <a:rPr lang="en-AU" sz="2000" dirty="0">
                <a:latin typeface="Lucida Console" panose="020B0609040504020204" pitchFamily="49" charset="0"/>
              </a:rPr>
              <a:t>            # return to calling </a:t>
            </a:r>
            <a:r>
              <a:rPr lang="en-AU" sz="2000" dirty="0" smtClean="0">
                <a:latin typeface="Lucida Console" panose="020B0609040504020204" pitchFamily="49" charset="0"/>
              </a:rPr>
              <a:t>routine</a:t>
            </a:r>
            <a:endParaRPr lang="en-AU" sz="2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sort (</a:t>
            </a:r>
            <a:r>
              <a:rPr lang="en-US" dirty="0" err="1"/>
              <a:t>int</a:t>
            </a:r>
            <a:r>
              <a:rPr lang="en-US" dirty="0"/>
              <a:t> v[], 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  <a:br>
              <a:rPr lang="en-US" dirty="0"/>
            </a:b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		for (j=i-1; j&gt;= 0 &amp;&amp; v[j] &gt; v[j+1]; j--)</a:t>
            </a:r>
            <a:br>
              <a:rPr lang="en-US" dirty="0"/>
            </a:br>
            <a:r>
              <a:rPr lang="en-US" dirty="0"/>
              <a:t>			swap(v, j);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</a:t>
            </a:r>
            <a:r>
              <a:rPr lang="en-US" dirty="0" smtClean="0"/>
              <a:t>sort – Outer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add $s0, $zero, $</a:t>
            </a:r>
            <a:r>
              <a:rPr lang="en-US" dirty="0" smtClean="0"/>
              <a:t>zero	#initialize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for1:</a:t>
            </a:r>
          </a:p>
          <a:p>
            <a:pPr marL="0" indent="0">
              <a:buNone/>
            </a:pPr>
            <a:r>
              <a:rPr lang="en-US" dirty="0" err="1"/>
              <a:t>slt</a:t>
            </a:r>
            <a:r>
              <a:rPr lang="en-US" dirty="0"/>
              <a:t> $t0, $s0, $a1 	</a:t>
            </a:r>
            <a:r>
              <a:rPr lang="en-US" dirty="0" smtClean="0"/>
              <a:t>	#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$t0 = 0 if $s0 &gt;= $a1 (</a:t>
            </a:r>
            <a:r>
              <a:rPr lang="en-US" dirty="0" err="1"/>
              <a:t>i</a:t>
            </a:r>
            <a:r>
              <a:rPr lang="en-US" dirty="0"/>
              <a:t>&gt;=n)</a:t>
            </a:r>
          </a:p>
          <a:p>
            <a:pPr marL="0" indent="0">
              <a:buNone/>
            </a:pPr>
            <a:r>
              <a:rPr lang="en-US" dirty="0" err="1"/>
              <a:t>beq</a:t>
            </a:r>
            <a:r>
              <a:rPr lang="en-US" dirty="0"/>
              <a:t> $t0, $zero,exit1 	</a:t>
            </a:r>
            <a:r>
              <a:rPr lang="en-US" dirty="0" smtClean="0"/>
              <a:t>#go </a:t>
            </a:r>
            <a:r>
              <a:rPr lang="en-US" dirty="0"/>
              <a:t>to exit1 if $s0&gt;=$a1 (</a:t>
            </a:r>
            <a:r>
              <a:rPr lang="en-US" dirty="0" err="1"/>
              <a:t>i</a:t>
            </a:r>
            <a:r>
              <a:rPr lang="en-US" dirty="0"/>
              <a:t>&gt;=n)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j for1tst </a:t>
            </a:r>
            <a:r>
              <a:rPr lang="en-US" dirty="0" smtClean="0"/>
              <a:t>			#jump </a:t>
            </a:r>
            <a:r>
              <a:rPr lang="en-US" dirty="0"/>
              <a:t>to test of outer loop</a:t>
            </a:r>
          </a:p>
          <a:p>
            <a:pPr marL="0" indent="0">
              <a:buNone/>
            </a:pPr>
            <a:r>
              <a:rPr lang="en-US" dirty="0"/>
              <a:t>exit1: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sort – </a:t>
            </a:r>
            <a:r>
              <a:rPr lang="en-US" dirty="0" smtClean="0"/>
              <a:t>Inner </a:t>
            </a:r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(j=i-1; j&gt;= 0 &amp;&amp; v[j] &gt; v[j+1]; j--)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$s1, $s0, –1 </a:t>
            </a:r>
            <a:r>
              <a:rPr lang="en-US" dirty="0" smtClean="0"/>
              <a:t>		# </a:t>
            </a:r>
            <a:r>
              <a:rPr lang="en-US" dirty="0"/>
              <a:t>j = </a:t>
            </a:r>
            <a:r>
              <a:rPr lang="en-US" dirty="0" err="1"/>
              <a:t>i</a:t>
            </a:r>
            <a:r>
              <a:rPr lang="en-US" dirty="0"/>
              <a:t> – 1</a:t>
            </a:r>
          </a:p>
          <a:p>
            <a:pPr marL="0" indent="0">
              <a:buNone/>
            </a:pPr>
            <a:r>
              <a:rPr lang="en-US" dirty="0"/>
              <a:t>for2:</a:t>
            </a:r>
          </a:p>
          <a:p>
            <a:pPr marL="0" indent="0">
              <a:buNone/>
            </a:pPr>
            <a:r>
              <a:rPr lang="en-US" dirty="0" err="1"/>
              <a:t>slti</a:t>
            </a:r>
            <a:r>
              <a:rPr lang="en-US" dirty="0"/>
              <a:t> $t0, $s1, 0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$t0 = 1 if $s1 &lt; 0 (j&lt;0)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$t0, $zero,exit2 </a:t>
            </a:r>
            <a:r>
              <a:rPr lang="en-US" dirty="0" smtClean="0"/>
              <a:t>		# </a:t>
            </a:r>
            <a:r>
              <a:rPr lang="en-US" dirty="0"/>
              <a:t>go to exit2 if $s1&lt;0 (j&lt;0)</a:t>
            </a:r>
          </a:p>
          <a:p>
            <a:pPr marL="0" indent="0">
              <a:buNone/>
            </a:pPr>
            <a:r>
              <a:rPr lang="en-US" dirty="0" err="1"/>
              <a:t>sll</a:t>
            </a:r>
            <a:r>
              <a:rPr lang="en-US" dirty="0"/>
              <a:t> $t1, $s1,2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$t1 = j * 4</a:t>
            </a:r>
          </a:p>
          <a:p>
            <a:pPr marL="0" indent="0">
              <a:buNone/>
            </a:pPr>
            <a:r>
              <a:rPr lang="en-US" dirty="0"/>
              <a:t>add $t2, $a0,$t1 </a:t>
            </a:r>
            <a:r>
              <a:rPr lang="en-US" dirty="0" smtClean="0"/>
              <a:t>		# </a:t>
            </a:r>
            <a:r>
              <a:rPr lang="en-US" dirty="0" err="1"/>
              <a:t>reg</a:t>
            </a:r>
            <a:r>
              <a:rPr lang="en-US" dirty="0"/>
              <a:t> $t2 = v + (j * 4)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$t3, 0($t2)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$t3 = v[j]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$t4, 4($t2)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$t4 = v[j + 1]</a:t>
            </a:r>
          </a:p>
          <a:p>
            <a:pPr marL="0" indent="0">
              <a:buNone/>
            </a:pPr>
            <a:r>
              <a:rPr lang="en-US" dirty="0" err="1"/>
              <a:t>slt</a:t>
            </a:r>
            <a:r>
              <a:rPr lang="en-US" dirty="0"/>
              <a:t> $t0, $t4, $t3 </a:t>
            </a:r>
            <a:r>
              <a:rPr lang="en-US" dirty="0" smtClean="0"/>
              <a:t>			# </a:t>
            </a:r>
            <a:r>
              <a:rPr lang="en-US" dirty="0" err="1"/>
              <a:t>reg</a:t>
            </a:r>
            <a:r>
              <a:rPr lang="en-US" dirty="0"/>
              <a:t> $t0 = 0 if $t4 &gt;= $t3</a:t>
            </a:r>
          </a:p>
          <a:p>
            <a:pPr marL="0" indent="0">
              <a:buNone/>
            </a:pPr>
            <a:r>
              <a:rPr lang="en-US" dirty="0" err="1"/>
              <a:t>beq</a:t>
            </a:r>
            <a:r>
              <a:rPr lang="en-US" dirty="0"/>
              <a:t> $t0, $zero,exit2 </a:t>
            </a:r>
            <a:r>
              <a:rPr lang="en-US" dirty="0" smtClean="0"/>
              <a:t>		# </a:t>
            </a:r>
            <a:r>
              <a:rPr lang="en-US" dirty="0"/>
              <a:t>go to exit2 if $t4 &gt;= $t3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$s1, $s1, –1 </a:t>
            </a:r>
            <a:r>
              <a:rPr lang="en-US" dirty="0" smtClean="0"/>
              <a:t>		# </a:t>
            </a:r>
            <a:r>
              <a:rPr lang="en-US" dirty="0"/>
              <a:t>j -= 1</a:t>
            </a:r>
          </a:p>
          <a:p>
            <a:pPr marL="0" indent="0">
              <a:buNone/>
            </a:pPr>
            <a:r>
              <a:rPr lang="en-US" dirty="0"/>
              <a:t>j </a:t>
            </a:r>
            <a:r>
              <a:rPr lang="en-US" dirty="0" smtClean="0"/>
              <a:t>for2 				# </a:t>
            </a:r>
            <a:r>
              <a:rPr lang="en-US" dirty="0"/>
              <a:t>jump to test of inner loop</a:t>
            </a:r>
          </a:p>
          <a:p>
            <a:pPr marL="0" indent="0">
              <a:buNone/>
            </a:pPr>
            <a:r>
              <a:rPr lang="en-US" dirty="0"/>
              <a:t>exit2: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 – Calling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Preserve contents of $a0 and $a1</a:t>
            </a:r>
          </a:p>
          <a:p>
            <a:pPr lvl="1"/>
            <a:r>
              <a:rPr lang="en-US" dirty="0" smtClean="0"/>
              <a:t>If we have unused registers, storing $a0 and $a1 there will be faster than storing on the stack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 $s2, $a0, $zero </a:t>
            </a:r>
            <a:r>
              <a:rPr lang="en-US" dirty="0" smtClean="0"/>
              <a:t>	# </a:t>
            </a:r>
            <a:r>
              <a:rPr lang="en-US" dirty="0"/>
              <a:t>copy parameter $a0 into $s2</a:t>
            </a:r>
          </a:p>
          <a:p>
            <a:pPr marL="0" indent="0">
              <a:buNone/>
            </a:pPr>
            <a:r>
              <a:rPr lang="en-US" dirty="0"/>
              <a:t>add $s3, $a1, $zero </a:t>
            </a:r>
            <a:r>
              <a:rPr lang="en-US" dirty="0" smtClean="0"/>
              <a:t>	# </a:t>
            </a:r>
            <a:r>
              <a:rPr lang="en-US" dirty="0"/>
              <a:t>copy parameter $a1 into $</a:t>
            </a:r>
            <a:r>
              <a:rPr lang="en-US" dirty="0" smtClean="0"/>
              <a:t>s3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add $a0, $s2, $zero </a:t>
            </a:r>
            <a:r>
              <a:rPr lang="en-US" dirty="0" smtClean="0"/>
              <a:t>	# </a:t>
            </a:r>
            <a:r>
              <a:rPr lang="en-US" dirty="0"/>
              <a:t>first swap parameter is v</a:t>
            </a:r>
          </a:p>
          <a:p>
            <a:pPr marL="0" indent="0">
              <a:buNone/>
            </a:pPr>
            <a:r>
              <a:rPr lang="en-US" dirty="0"/>
              <a:t>add $a1, $s1, $zero </a:t>
            </a:r>
            <a:r>
              <a:rPr lang="en-US" dirty="0" smtClean="0"/>
              <a:t>	# </a:t>
            </a:r>
            <a:r>
              <a:rPr lang="en-US" dirty="0"/>
              <a:t>second swap parameter is </a:t>
            </a:r>
            <a:r>
              <a:rPr lang="en-US" dirty="0" smtClean="0"/>
              <a:t>j</a:t>
            </a:r>
          </a:p>
          <a:p>
            <a:pPr marL="0" indent="0">
              <a:buNone/>
            </a:pP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/>
              <a:t>swap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 – before the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registers when sort begins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,$</a:t>
            </a:r>
            <a:r>
              <a:rPr lang="en-US" dirty="0" err="1"/>
              <a:t>sp</a:t>
            </a:r>
            <a:r>
              <a:rPr lang="en-US" dirty="0"/>
              <a:t>,–20 	</a:t>
            </a:r>
            <a:r>
              <a:rPr lang="en-US" dirty="0" smtClean="0"/>
              <a:t>	# </a:t>
            </a:r>
            <a:r>
              <a:rPr lang="en-US" dirty="0"/>
              <a:t>make room on stack for 5 </a:t>
            </a:r>
            <a:r>
              <a:rPr lang="en-US" dirty="0" err="1"/>
              <a:t>regs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$ra,16($</a:t>
            </a:r>
            <a:r>
              <a:rPr lang="en-US" dirty="0" err="1"/>
              <a:t>sp</a:t>
            </a:r>
            <a:r>
              <a:rPr lang="en-US" dirty="0"/>
              <a:t>) 		# save $</a:t>
            </a:r>
            <a:r>
              <a:rPr lang="en-US" dirty="0" err="1"/>
              <a:t>ra</a:t>
            </a:r>
            <a:r>
              <a:rPr lang="en-US" dirty="0"/>
              <a:t>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$s3,12($</a:t>
            </a:r>
            <a:r>
              <a:rPr lang="en-US" dirty="0" err="1"/>
              <a:t>sp</a:t>
            </a:r>
            <a:r>
              <a:rPr lang="en-US" dirty="0"/>
              <a:t>) 		# save $s3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$s2, 8($</a:t>
            </a:r>
            <a:r>
              <a:rPr lang="en-US" dirty="0" err="1"/>
              <a:t>sp</a:t>
            </a:r>
            <a:r>
              <a:rPr lang="en-US" dirty="0"/>
              <a:t>) 		# save $s2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$s1, 4($</a:t>
            </a:r>
            <a:r>
              <a:rPr lang="en-US" dirty="0" err="1"/>
              <a:t>sp</a:t>
            </a:r>
            <a:r>
              <a:rPr lang="en-US" dirty="0"/>
              <a:t>) 		# save $s1 on stack</a:t>
            </a:r>
          </a:p>
          <a:p>
            <a:pPr marL="0" indent="0">
              <a:buNone/>
            </a:pPr>
            <a:r>
              <a:rPr lang="en-US" dirty="0" err="1"/>
              <a:t>sw</a:t>
            </a:r>
            <a:r>
              <a:rPr lang="en-US" dirty="0"/>
              <a:t> $s0, 0($</a:t>
            </a:r>
            <a:r>
              <a:rPr lang="en-US" dirty="0" err="1"/>
              <a:t>sp</a:t>
            </a:r>
            <a:r>
              <a:rPr lang="en-US" dirty="0"/>
              <a:t>) 		# save $s0 on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 – after the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Restore registers when sort ends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$s0, 0($</a:t>
            </a:r>
            <a:r>
              <a:rPr lang="en-US" dirty="0" err="1"/>
              <a:t>sp</a:t>
            </a:r>
            <a:r>
              <a:rPr lang="en-US" dirty="0"/>
              <a:t>) 		# restore $s0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$s1, 4($</a:t>
            </a:r>
            <a:r>
              <a:rPr lang="en-US" dirty="0" err="1"/>
              <a:t>sp</a:t>
            </a:r>
            <a:r>
              <a:rPr lang="en-US" dirty="0"/>
              <a:t>)	 	# restore $s1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$s2, 8($</a:t>
            </a:r>
            <a:r>
              <a:rPr lang="en-US" dirty="0" err="1"/>
              <a:t>sp</a:t>
            </a:r>
            <a:r>
              <a:rPr lang="en-US" dirty="0"/>
              <a:t>) 		# restore $s2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$s3,12($</a:t>
            </a:r>
            <a:r>
              <a:rPr lang="en-US" dirty="0" err="1"/>
              <a:t>sp</a:t>
            </a:r>
            <a:r>
              <a:rPr lang="en-US" dirty="0"/>
              <a:t>) 		# restore $s3 from stack</a:t>
            </a:r>
          </a:p>
          <a:p>
            <a:pPr marL="0" indent="0">
              <a:buNone/>
            </a:pPr>
            <a:r>
              <a:rPr lang="en-US" dirty="0" err="1"/>
              <a:t>lw</a:t>
            </a:r>
            <a:r>
              <a:rPr lang="en-US" dirty="0"/>
              <a:t> $ra,16($</a:t>
            </a:r>
            <a:r>
              <a:rPr lang="en-US" dirty="0" err="1"/>
              <a:t>sp</a:t>
            </a:r>
            <a:r>
              <a:rPr lang="en-US" dirty="0"/>
              <a:t>) 		# restore $</a:t>
            </a:r>
            <a:r>
              <a:rPr lang="en-US" dirty="0" err="1"/>
              <a:t>ra</a:t>
            </a:r>
            <a:r>
              <a:rPr lang="en-US" dirty="0"/>
              <a:t> from stack</a:t>
            </a:r>
          </a:p>
          <a:p>
            <a:pPr marL="0" indent="0">
              <a:buNone/>
            </a:pPr>
            <a:r>
              <a:rPr lang="en-US" dirty="0" err="1"/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,$</a:t>
            </a:r>
            <a:r>
              <a:rPr lang="en-US" dirty="0" err="1"/>
              <a:t>sp</a:t>
            </a:r>
            <a:r>
              <a:rPr lang="en-US" dirty="0"/>
              <a:t>, 20 	</a:t>
            </a:r>
            <a:r>
              <a:rPr lang="en-US" dirty="0" smtClean="0"/>
              <a:t>	# </a:t>
            </a:r>
            <a:r>
              <a:rPr lang="en-US" dirty="0"/>
              <a:t>restore stack pointer</a:t>
            </a:r>
          </a:p>
        </p:txBody>
      </p:sp>
    </p:spTree>
    <p:extLst>
      <p:ext uri="{BB962C8B-B14F-4D97-AF65-F5344CB8AC3E}">
        <p14:creationId xmlns:p14="http://schemas.microsoft.com/office/powerpoint/2010/main" val="37051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sort: </a:t>
            </a:r>
          </a:p>
          <a:p>
            <a:pPr marL="0" indent="0">
              <a:buNone/>
            </a:pPr>
            <a:r>
              <a:rPr lang="en-US" sz="1000" dirty="0" err="1" smtClean="0"/>
              <a:t>addi</a:t>
            </a:r>
            <a:r>
              <a:rPr lang="en-US" sz="1000" dirty="0" smtClean="0"/>
              <a:t> </a:t>
            </a:r>
            <a:r>
              <a:rPr lang="en-US" sz="1000" dirty="0"/>
              <a:t>$</a:t>
            </a:r>
            <a:r>
              <a:rPr lang="en-US" sz="1000" dirty="0" err="1"/>
              <a:t>sp</a:t>
            </a:r>
            <a:r>
              <a:rPr lang="en-US" sz="1000" dirty="0"/>
              <a:t>,$</a:t>
            </a:r>
            <a:r>
              <a:rPr lang="en-US" sz="1000" dirty="0" err="1"/>
              <a:t>sp</a:t>
            </a:r>
            <a:r>
              <a:rPr lang="en-US" sz="1000" dirty="0"/>
              <a:t>, –20 	# make room on stack for 5 registers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</a:t>
            </a:r>
            <a:r>
              <a:rPr lang="en-US" sz="1000" dirty="0" err="1"/>
              <a:t>ra</a:t>
            </a:r>
            <a:r>
              <a:rPr lang="en-US" sz="1000" dirty="0"/>
              <a:t>, 16($</a:t>
            </a:r>
            <a:r>
              <a:rPr lang="en-US" sz="1000" dirty="0" err="1"/>
              <a:t>sp</a:t>
            </a:r>
            <a:r>
              <a:rPr lang="en-US" sz="1000" dirty="0"/>
              <a:t>)	 	# save $</a:t>
            </a:r>
            <a:r>
              <a:rPr lang="en-US" sz="1000" dirty="0" err="1"/>
              <a:t>ra</a:t>
            </a:r>
            <a:r>
              <a:rPr lang="en-US" sz="1000" dirty="0"/>
              <a:t>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$s3,12($</a:t>
            </a:r>
            <a:r>
              <a:rPr lang="en-US" sz="1000" dirty="0" err="1"/>
              <a:t>sp</a:t>
            </a:r>
            <a:r>
              <a:rPr lang="en-US" sz="1000" dirty="0"/>
              <a:t>) 		# save $s3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$s2, 8($</a:t>
            </a:r>
            <a:r>
              <a:rPr lang="en-US" sz="1000" dirty="0" err="1"/>
              <a:t>sp</a:t>
            </a:r>
            <a:r>
              <a:rPr lang="en-US" sz="1000" dirty="0"/>
              <a:t>) 		# save $s2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$s1, 4($</a:t>
            </a:r>
            <a:r>
              <a:rPr lang="en-US" sz="1000" dirty="0" err="1"/>
              <a:t>sp</a:t>
            </a:r>
            <a:r>
              <a:rPr lang="en-US" sz="1000" dirty="0"/>
              <a:t>) 		# save $s1 on stack</a:t>
            </a:r>
          </a:p>
          <a:p>
            <a:pPr marL="0" indent="0">
              <a:buNone/>
            </a:pPr>
            <a:r>
              <a:rPr lang="en-US" sz="1000" dirty="0" err="1"/>
              <a:t>sw</a:t>
            </a:r>
            <a:r>
              <a:rPr lang="en-US" sz="1000" dirty="0"/>
              <a:t> $s0, 0($</a:t>
            </a:r>
            <a:r>
              <a:rPr lang="en-US" sz="1000" dirty="0" err="1"/>
              <a:t>sp</a:t>
            </a:r>
            <a:r>
              <a:rPr lang="en-US" sz="1000" dirty="0"/>
              <a:t>) 		# save $s0 on stack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add $s2, $a0, $zero 	# copy parameter $a0 into $s2</a:t>
            </a:r>
          </a:p>
          <a:p>
            <a:pPr marL="0" indent="0">
              <a:buNone/>
            </a:pPr>
            <a:r>
              <a:rPr lang="en-US" sz="1000" dirty="0"/>
              <a:t>add $s3, $a1, $zero 	# copy parameter $a1 into $s3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/>
              <a:t>add $s0, $zero, $zero 	# </a:t>
            </a:r>
            <a:r>
              <a:rPr lang="en-US" sz="1000" dirty="0" err="1"/>
              <a:t>i</a:t>
            </a:r>
            <a:r>
              <a:rPr lang="en-US" sz="1000" dirty="0"/>
              <a:t> = s0 = 0</a:t>
            </a:r>
          </a:p>
          <a:p>
            <a:pPr marL="0" indent="0">
              <a:buNone/>
            </a:pPr>
            <a:r>
              <a:rPr lang="en-US" sz="1000" dirty="0"/>
              <a:t>for1:</a:t>
            </a:r>
          </a:p>
          <a:p>
            <a:pPr marL="0" indent="0">
              <a:buNone/>
            </a:pPr>
            <a:r>
              <a:rPr lang="en-US" sz="1000" dirty="0" err="1"/>
              <a:t>slt</a:t>
            </a:r>
            <a:r>
              <a:rPr lang="en-US" sz="1000" dirty="0"/>
              <a:t> $t0, $s0, $a1 	# </a:t>
            </a:r>
            <a:r>
              <a:rPr lang="en-US" sz="1000" dirty="0" err="1"/>
              <a:t>reg</a:t>
            </a:r>
            <a:r>
              <a:rPr lang="en-US" sz="1000" dirty="0"/>
              <a:t> $t0 = 0 if $s0 &gt;= $a1 (</a:t>
            </a:r>
            <a:r>
              <a:rPr lang="en-US" sz="1000" dirty="0" err="1"/>
              <a:t>i</a:t>
            </a:r>
            <a:r>
              <a:rPr lang="en-US" sz="1000" dirty="0"/>
              <a:t>&gt;=n)</a:t>
            </a:r>
          </a:p>
          <a:p>
            <a:pPr marL="0" indent="0">
              <a:buNone/>
            </a:pPr>
            <a:r>
              <a:rPr lang="en-US" sz="1000" dirty="0" err="1"/>
              <a:t>beq</a:t>
            </a:r>
            <a:r>
              <a:rPr lang="en-US" sz="1000" dirty="0"/>
              <a:t> $t0, $zero,exit1 	# go to exit1 if $s0􀁵$a1 (</a:t>
            </a:r>
            <a:r>
              <a:rPr lang="en-US" sz="1000" dirty="0" err="1"/>
              <a:t>i</a:t>
            </a:r>
            <a:r>
              <a:rPr lang="en-US" sz="1000" dirty="0"/>
              <a:t>&gt;=n)</a:t>
            </a:r>
          </a:p>
          <a:p>
            <a:pPr marL="0" indent="0">
              <a:buNone/>
            </a:pPr>
            <a:r>
              <a:rPr lang="en-US" sz="1000" dirty="0"/>
              <a:t> </a:t>
            </a:r>
          </a:p>
          <a:p>
            <a:pPr marL="0" indent="0">
              <a:buNone/>
            </a:pPr>
            <a:r>
              <a:rPr lang="en-US" sz="1000" dirty="0" err="1"/>
              <a:t>addi</a:t>
            </a:r>
            <a:r>
              <a:rPr lang="en-US" sz="1000" dirty="0"/>
              <a:t> $s1, $s0, –1 	# j = </a:t>
            </a:r>
            <a:r>
              <a:rPr lang="en-US" sz="1000" dirty="0" err="1"/>
              <a:t>i</a:t>
            </a:r>
            <a:r>
              <a:rPr lang="en-US" sz="1000" dirty="0"/>
              <a:t> – 1</a:t>
            </a:r>
          </a:p>
          <a:p>
            <a:pPr marL="0" indent="0">
              <a:buNone/>
            </a:pPr>
            <a:r>
              <a:rPr lang="en-US" sz="1000" dirty="0"/>
              <a:t>for2:</a:t>
            </a:r>
          </a:p>
          <a:p>
            <a:pPr marL="0" indent="0">
              <a:buNone/>
            </a:pPr>
            <a:r>
              <a:rPr lang="en-US" sz="1000" dirty="0" err="1"/>
              <a:t>slti</a:t>
            </a:r>
            <a:r>
              <a:rPr lang="en-US" sz="1000" dirty="0"/>
              <a:t> $t0, $s1, 0 		# </a:t>
            </a:r>
            <a:r>
              <a:rPr lang="en-US" sz="1000" dirty="0" err="1"/>
              <a:t>reg</a:t>
            </a:r>
            <a:r>
              <a:rPr lang="en-US" sz="1000" dirty="0"/>
              <a:t> $t0 = 1 if $s1 &lt; 0 (j&lt;0)</a:t>
            </a:r>
          </a:p>
          <a:p>
            <a:pPr marL="0" indent="0">
              <a:buNone/>
            </a:pPr>
            <a:r>
              <a:rPr lang="en-US" sz="1000" dirty="0" err="1"/>
              <a:t>bne</a:t>
            </a:r>
            <a:r>
              <a:rPr lang="en-US" sz="1000" dirty="0"/>
              <a:t> $t0, $zero,exit2 	# go to exit2 if $s1&lt;0 (j&lt;0)</a:t>
            </a:r>
          </a:p>
          <a:p>
            <a:pPr marL="0" indent="0">
              <a:buNone/>
            </a:pPr>
            <a:r>
              <a:rPr lang="en-US" sz="1000" dirty="0" err="1"/>
              <a:t>sll</a:t>
            </a:r>
            <a:r>
              <a:rPr lang="en-US" sz="1000" dirty="0"/>
              <a:t> $t1, $s1,2 		# </a:t>
            </a:r>
            <a:r>
              <a:rPr lang="en-US" sz="1000" dirty="0" err="1"/>
              <a:t>reg</a:t>
            </a:r>
            <a:r>
              <a:rPr lang="en-US" sz="1000" dirty="0"/>
              <a:t> $t1 = j * 4</a:t>
            </a:r>
          </a:p>
          <a:p>
            <a:pPr marL="0" indent="0">
              <a:buNone/>
            </a:pPr>
            <a:r>
              <a:rPr lang="en-US" sz="1000" dirty="0"/>
              <a:t>add $t2, $a0,$t1 	# </a:t>
            </a:r>
            <a:r>
              <a:rPr lang="en-US" sz="1000" dirty="0" err="1"/>
              <a:t>reg</a:t>
            </a:r>
            <a:r>
              <a:rPr lang="en-US" sz="1000" dirty="0"/>
              <a:t> $t2 = v + (j * 4)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$t3, 0($t2) 		# </a:t>
            </a:r>
            <a:r>
              <a:rPr lang="en-US" sz="1000" dirty="0" err="1"/>
              <a:t>reg</a:t>
            </a:r>
            <a:r>
              <a:rPr lang="en-US" sz="1000" dirty="0"/>
              <a:t> $t3 = v[j]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$t4, 4($t2) 		# </a:t>
            </a:r>
            <a:r>
              <a:rPr lang="en-US" sz="1000" dirty="0" err="1"/>
              <a:t>reg</a:t>
            </a:r>
            <a:r>
              <a:rPr lang="en-US" sz="1000" dirty="0"/>
              <a:t> $t4 = v[j + 1]</a:t>
            </a:r>
          </a:p>
          <a:p>
            <a:pPr marL="0" indent="0">
              <a:buNone/>
            </a:pPr>
            <a:r>
              <a:rPr lang="en-US" sz="1000" dirty="0" err="1"/>
              <a:t>slt</a:t>
            </a:r>
            <a:r>
              <a:rPr lang="en-US" sz="1000" dirty="0"/>
              <a:t> $t0, $t4, $t3 		# </a:t>
            </a:r>
            <a:r>
              <a:rPr lang="en-US" sz="1000" dirty="0" err="1"/>
              <a:t>reg</a:t>
            </a:r>
            <a:r>
              <a:rPr lang="en-US" sz="1000" dirty="0"/>
              <a:t> $t0 = 0 if $t4 &gt;= $t3</a:t>
            </a:r>
          </a:p>
          <a:p>
            <a:pPr marL="0" indent="0">
              <a:buNone/>
            </a:pPr>
            <a:r>
              <a:rPr lang="en-US" sz="1000" dirty="0" err="1"/>
              <a:t>beq</a:t>
            </a:r>
            <a:r>
              <a:rPr lang="en-US" sz="1000" dirty="0"/>
              <a:t> $t0, $zero,exit2 	# go to exit2 if $t4 &gt;= $t3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add $a0, $s2, $zero </a:t>
            </a:r>
            <a:r>
              <a:rPr lang="en-US" sz="1000" dirty="0" smtClean="0"/>
              <a:t>	# </a:t>
            </a:r>
            <a:r>
              <a:rPr lang="en-US" sz="1000" dirty="0"/>
              <a:t>first swap parameter is v</a:t>
            </a:r>
          </a:p>
          <a:p>
            <a:pPr marL="0" indent="0">
              <a:buNone/>
            </a:pPr>
            <a:r>
              <a:rPr lang="en-US" sz="1000" dirty="0" smtClean="0"/>
              <a:t>add </a:t>
            </a:r>
            <a:r>
              <a:rPr lang="en-US" sz="1000" dirty="0"/>
              <a:t>$a1, $s1, $zero </a:t>
            </a:r>
            <a:r>
              <a:rPr lang="en-US" sz="1000" dirty="0" smtClean="0"/>
              <a:t>	# </a:t>
            </a:r>
            <a:r>
              <a:rPr lang="en-US" sz="1000" dirty="0"/>
              <a:t>second swap parameter is j</a:t>
            </a:r>
            <a:br>
              <a:rPr lang="en-US" sz="1000" dirty="0"/>
            </a:br>
            <a:endParaRPr lang="en-US" sz="1000" dirty="0" smtClean="0"/>
          </a:p>
          <a:p>
            <a:pPr marL="0" indent="0">
              <a:buNone/>
            </a:pPr>
            <a:r>
              <a:rPr lang="en-US" sz="1000" dirty="0" err="1" smtClean="0"/>
              <a:t>jal</a:t>
            </a:r>
            <a:r>
              <a:rPr lang="en-US" sz="1000" dirty="0" smtClean="0"/>
              <a:t> </a:t>
            </a:r>
            <a:r>
              <a:rPr lang="en-US" sz="1000" dirty="0"/>
              <a:t>swap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err="1" smtClean="0"/>
              <a:t>addi</a:t>
            </a:r>
            <a:r>
              <a:rPr lang="en-US" sz="1000" dirty="0" smtClean="0"/>
              <a:t> </a:t>
            </a:r>
            <a:r>
              <a:rPr lang="en-US" sz="1000" dirty="0"/>
              <a:t>$s1, $s1, –1 	# j -= </a:t>
            </a:r>
            <a:r>
              <a:rPr lang="en-US" sz="1000" dirty="0" smtClean="0"/>
              <a:t>1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j for2 		</a:t>
            </a:r>
            <a:r>
              <a:rPr lang="en-US" sz="1000" dirty="0" smtClean="0"/>
              <a:t># </a:t>
            </a:r>
            <a:r>
              <a:rPr lang="en-US" sz="1000" dirty="0"/>
              <a:t>jump to test of </a:t>
            </a:r>
            <a:r>
              <a:rPr lang="en-US" sz="1000" dirty="0" smtClean="0"/>
              <a:t>inner loop</a:t>
            </a: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exit2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 err="1"/>
              <a:t>addi</a:t>
            </a:r>
            <a:r>
              <a:rPr lang="en-US" sz="1000" dirty="0"/>
              <a:t> $s0, $s0, 1 	</a:t>
            </a:r>
            <a:r>
              <a:rPr lang="en-US" sz="1000" dirty="0" smtClean="0"/>
              <a:t># </a:t>
            </a:r>
            <a:r>
              <a:rPr lang="en-US" sz="1000" dirty="0" err="1"/>
              <a:t>i</a:t>
            </a:r>
            <a:r>
              <a:rPr lang="en-US" sz="1000" dirty="0"/>
              <a:t> += 1</a:t>
            </a:r>
          </a:p>
          <a:p>
            <a:pPr marL="0" indent="0">
              <a:buNone/>
            </a:pPr>
            <a:r>
              <a:rPr lang="en-US" sz="1000" dirty="0" smtClean="0"/>
              <a:t>j for1t</a:t>
            </a:r>
            <a:r>
              <a:rPr lang="en-US" sz="1000" dirty="0"/>
              <a:t>		# jump to test of outer loop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exit1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$s0, 0($</a:t>
            </a:r>
            <a:r>
              <a:rPr lang="en-US" sz="1000" dirty="0" err="1"/>
              <a:t>sp</a:t>
            </a:r>
            <a:r>
              <a:rPr lang="en-US" sz="1000" dirty="0"/>
              <a:t>) 		# restore $s0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$s1, 4($</a:t>
            </a:r>
            <a:r>
              <a:rPr lang="en-US" sz="1000" dirty="0" err="1"/>
              <a:t>sp</a:t>
            </a:r>
            <a:r>
              <a:rPr lang="en-US" sz="1000" dirty="0"/>
              <a:t>)	 	# restore $s1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$s2, 8($</a:t>
            </a:r>
            <a:r>
              <a:rPr lang="en-US" sz="1000" dirty="0" err="1"/>
              <a:t>sp</a:t>
            </a:r>
            <a:r>
              <a:rPr lang="en-US" sz="1000" dirty="0"/>
              <a:t>) 		# restore $s2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$s3,12($</a:t>
            </a:r>
            <a:r>
              <a:rPr lang="en-US" sz="1000" dirty="0" err="1"/>
              <a:t>sp</a:t>
            </a:r>
            <a:r>
              <a:rPr lang="en-US" sz="1000" dirty="0"/>
              <a:t>) 		# restore $s3 from stack</a:t>
            </a:r>
          </a:p>
          <a:p>
            <a:pPr marL="0" indent="0">
              <a:buNone/>
            </a:pPr>
            <a:r>
              <a:rPr lang="en-US" sz="1000" dirty="0" err="1"/>
              <a:t>lw</a:t>
            </a:r>
            <a:r>
              <a:rPr lang="en-US" sz="1000" dirty="0"/>
              <a:t> $ra,16($</a:t>
            </a:r>
            <a:r>
              <a:rPr lang="en-US" sz="1000" dirty="0" err="1"/>
              <a:t>sp</a:t>
            </a:r>
            <a:r>
              <a:rPr lang="en-US" sz="1000" dirty="0"/>
              <a:t>) 		# restore $</a:t>
            </a:r>
            <a:r>
              <a:rPr lang="en-US" sz="1000" dirty="0" err="1"/>
              <a:t>ra</a:t>
            </a:r>
            <a:r>
              <a:rPr lang="en-US" sz="1000" dirty="0"/>
              <a:t> from stack</a:t>
            </a:r>
          </a:p>
          <a:p>
            <a:pPr marL="0" indent="0">
              <a:buNone/>
            </a:pPr>
            <a:r>
              <a:rPr lang="en-US" sz="1000" dirty="0" err="1"/>
              <a:t>addi</a:t>
            </a:r>
            <a:r>
              <a:rPr lang="en-US" sz="1000" dirty="0"/>
              <a:t> $</a:t>
            </a:r>
            <a:r>
              <a:rPr lang="en-US" sz="1000" dirty="0" err="1"/>
              <a:t>sp</a:t>
            </a:r>
            <a:r>
              <a:rPr lang="en-US" sz="1000" dirty="0"/>
              <a:t>,$</a:t>
            </a:r>
            <a:r>
              <a:rPr lang="en-US" sz="1000" dirty="0" err="1"/>
              <a:t>sp</a:t>
            </a:r>
            <a:r>
              <a:rPr lang="en-US" sz="1000" dirty="0"/>
              <a:t>, 20 	</a:t>
            </a:r>
            <a:r>
              <a:rPr lang="en-US" sz="1000" dirty="0" smtClean="0"/>
              <a:t># </a:t>
            </a:r>
            <a:r>
              <a:rPr lang="en-US" sz="1000" dirty="0"/>
              <a:t>restore stack pointer</a:t>
            </a:r>
          </a:p>
          <a:p>
            <a:pPr marL="0" indent="0">
              <a:buNone/>
            </a:pPr>
            <a:r>
              <a:rPr lang="en-US" sz="1000" dirty="0" err="1"/>
              <a:t>jr</a:t>
            </a:r>
            <a:r>
              <a:rPr lang="en-US" sz="1000" dirty="0"/>
              <a:t> $</a:t>
            </a:r>
            <a:r>
              <a:rPr lang="en-US" sz="1000" dirty="0" err="1"/>
              <a:t>ra</a:t>
            </a:r>
            <a:r>
              <a:rPr lang="en-US" sz="1000" dirty="0"/>
              <a:t> 		</a:t>
            </a:r>
            <a:r>
              <a:rPr lang="en-US" sz="1000" dirty="0" smtClean="0"/>
              <a:t># </a:t>
            </a:r>
            <a:r>
              <a:rPr lang="en-US" sz="1000" dirty="0"/>
              <a:t>return to calling routine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06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6" name="Picture 10" descr="f02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6030913" cy="441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and Startup</a:t>
            </a:r>
            <a:endParaRPr lang="en-AU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Many compilers produce object modules directly</a:t>
            </a:r>
            <a:endParaRPr lang="en-AU"/>
          </a:p>
        </p:txBody>
      </p:sp>
      <p:sp>
        <p:nvSpPr>
          <p:cNvPr id="336901" name="AutoShape 5"/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Static linking</a:t>
            </a:r>
            <a:endParaRPr lang="en-AU"/>
          </a:p>
        </p:txBody>
      </p:sp>
      <p:sp>
        <p:nvSpPr>
          <p:cNvPr id="336903" name="AutoShape 7"/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MIPS naming conventions</a:t>
            </a:r>
          </a:p>
          <a:p>
            <a:pPr lvl="1"/>
            <a:r>
              <a:rPr lang="en-US" dirty="0" smtClean="0"/>
              <a:t>$0 - $31</a:t>
            </a:r>
          </a:p>
          <a:p>
            <a:pPr lvl="1"/>
            <a:r>
              <a:rPr lang="en-US" dirty="0" smtClean="0"/>
              <a:t>$XX</a:t>
            </a:r>
          </a:p>
          <a:p>
            <a:pPr lvl="2"/>
            <a:r>
              <a:rPr lang="en-US" dirty="0" smtClean="0"/>
              <a:t>A $ followed by two characters that represent the register</a:t>
            </a:r>
          </a:p>
          <a:p>
            <a:pPr lvl="2"/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Assembler names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$t0, $t1, …, $t9 for temporary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$s0, $s1, …, $s7 for saved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compiler transforms a high-level language into assembly instructions and </a:t>
            </a:r>
            <a:r>
              <a:rPr lang="en-US" dirty="0" err="1" smtClean="0"/>
              <a:t>pseudoinstructions</a:t>
            </a:r>
            <a:endParaRPr lang="en-US" dirty="0" smtClean="0"/>
          </a:p>
          <a:p>
            <a:pPr lvl="1"/>
            <a:r>
              <a:rPr lang="en-US" dirty="0" smtClean="0"/>
              <a:t>High level languages use fewer lines of code</a:t>
            </a:r>
          </a:p>
          <a:p>
            <a:pPr lvl="1"/>
            <a:r>
              <a:rPr lang="en-US" dirty="0" smtClean="0"/>
              <a:t>Modern programmer productivity is higher</a:t>
            </a:r>
          </a:p>
          <a:p>
            <a:pPr lvl="1"/>
            <a:r>
              <a:rPr lang="en-US" dirty="0" smtClean="0"/>
              <a:t>Modern compilers are better at optimizing assembly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Assembler Pseudoinstructions</a:t>
            </a:r>
            <a:endParaRPr lang="en-AU" sz="400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09950" algn="l"/>
                <a:tab pos="4038600" algn="l"/>
              </a:tabLst>
            </a:pPr>
            <a:r>
              <a:rPr lang="en-US" dirty="0" err="1" smtClean="0"/>
              <a:t>Pseudoinstructions</a:t>
            </a:r>
            <a:r>
              <a:rPr lang="en-US" dirty="0"/>
              <a:t>: </a:t>
            </a:r>
            <a:r>
              <a:rPr lang="en-US" dirty="0" smtClean="0"/>
              <a:t>common variation of assembly language instructions</a:t>
            </a:r>
          </a:p>
          <a:p>
            <a:pPr>
              <a:tabLst>
                <a:tab pos="3409950" algn="l"/>
                <a:tab pos="4038600" algn="l"/>
              </a:tabLst>
            </a:pPr>
            <a:endParaRPr lang="en-US" dirty="0"/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 dirty="0" smtClean="0">
                <a:latin typeface="Lucida Console" panose="020B0609040504020204" pitchFamily="49" charset="0"/>
              </a:rPr>
              <a:t>move </a:t>
            </a:r>
            <a:r>
              <a:rPr lang="en-US" sz="2400" dirty="0">
                <a:latin typeface="Lucida Console" panose="020B0609040504020204" pitchFamily="49" charset="0"/>
              </a:rPr>
              <a:t>$t0, $t1</a:t>
            </a:r>
            <a:r>
              <a:rPr lang="en-US" sz="2800" dirty="0"/>
              <a:t>	</a:t>
            </a:r>
            <a:r>
              <a:rPr lang="en-US" sz="2800" dirty="0">
                <a:cs typeface="Arial" panose="020B0604020202020204" pitchFamily="34" charset="0"/>
              </a:rPr>
              <a:t>→</a:t>
            </a:r>
            <a:r>
              <a:rPr lang="en-US" sz="2800" dirty="0"/>
              <a:t>	</a:t>
            </a:r>
            <a:r>
              <a:rPr lang="en-US" sz="2400" dirty="0">
                <a:latin typeface="Lucida Console" panose="020B0609040504020204" pitchFamily="49" charset="0"/>
              </a:rPr>
              <a:t>add $t0, $zero, $t1</a:t>
            </a: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 dirty="0">
                <a:latin typeface="Lucida Console" panose="020B0609040504020204" pitchFamily="49" charset="0"/>
              </a:rPr>
              <a:t>	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  <a:tabLst>
                <a:tab pos="3409950" algn="l"/>
                <a:tab pos="4038600" algn="l"/>
              </a:tabLst>
            </a:pPr>
            <a:r>
              <a:rPr lang="en-US" sz="2400" dirty="0" err="1" smtClean="0">
                <a:latin typeface="Lucida Console" panose="020B0609040504020204" pitchFamily="49" charset="0"/>
              </a:rPr>
              <a:t>blt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$t0, $t1, L</a:t>
            </a:r>
            <a:r>
              <a:rPr lang="en-US" sz="2800" dirty="0"/>
              <a:t>	</a:t>
            </a:r>
            <a:r>
              <a:rPr lang="en-US" sz="2800" dirty="0" smtClean="0">
                <a:cs typeface="Arial" panose="020B0604020202020204" pitchFamily="34" charset="0"/>
              </a:rPr>
              <a:t>→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400" dirty="0" err="1">
                <a:latin typeface="Lucida Console" panose="020B0609040504020204" pitchFamily="49" charset="0"/>
              </a:rPr>
              <a:t>slt</a:t>
            </a:r>
            <a:r>
              <a:rPr lang="en-US" sz="2400" dirty="0">
                <a:latin typeface="Lucida Console" panose="020B0609040504020204" pitchFamily="49" charset="0"/>
              </a:rPr>
              <a:t> $at, $t0, $t1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400" dirty="0" err="1">
                <a:latin typeface="Lucida Console" panose="020B0609040504020204" pitchFamily="49" charset="0"/>
              </a:rPr>
              <a:t>bne</a:t>
            </a:r>
            <a:r>
              <a:rPr lang="en-US" sz="2400" dirty="0">
                <a:latin typeface="Lucida Console" panose="020B0609040504020204" pitchFamily="49" charset="0"/>
              </a:rPr>
              <a:t> $at, $zero, </a:t>
            </a:r>
            <a:r>
              <a:rPr lang="en-US" sz="2400" dirty="0" smtClean="0">
                <a:latin typeface="Lucida Console" panose="020B0609040504020204" pitchFamily="49" charset="0"/>
              </a:rPr>
              <a:t>L</a:t>
            </a:r>
            <a:endParaRPr 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2: Assembly</a:t>
            </a:r>
            <a:endParaRPr lang="en-US" sz="4000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Autofit/>
          </a:bodyPr>
          <a:lstStyle/>
          <a:p>
            <a:pPr marL="169863" indent="-169863"/>
            <a:r>
              <a:rPr lang="en-US" sz="2000" dirty="0" smtClean="0"/>
              <a:t>resolve labels on instructions and data:</a:t>
            </a:r>
          </a:p>
          <a:p>
            <a:pPr marL="444183" lvl="1" indent="-169863"/>
            <a:r>
              <a:rPr lang="en-US" sz="1600" dirty="0" smtClean="0"/>
              <a:t>relative to PC for instructions</a:t>
            </a:r>
          </a:p>
          <a:p>
            <a:pPr marL="444183" lvl="1" indent="-169863"/>
            <a:r>
              <a:rPr lang="en-US" sz="1600" dirty="0" smtClean="0"/>
              <a:t>relative to some register for data</a:t>
            </a:r>
          </a:p>
          <a:p>
            <a:pPr marL="444183" lvl="1" indent="-169863"/>
            <a:r>
              <a:rPr lang="en-US" sz="1600" dirty="0" smtClean="0"/>
              <a:t>either two-pass or use </a:t>
            </a:r>
            <a:r>
              <a:rPr lang="en-US" sz="1600" dirty="0" err="1" smtClean="0"/>
              <a:t>backpatch</a:t>
            </a:r>
            <a:r>
              <a:rPr lang="en-US" sz="1600" dirty="0" smtClean="0"/>
              <a:t> to resolve external references and PC-relative spans</a:t>
            </a:r>
          </a:p>
          <a:p>
            <a:pPr marL="169863" indent="-169863"/>
            <a:r>
              <a:rPr lang="en-US" sz="2000" dirty="0" smtClean="0"/>
              <a:t>expand any macros and </a:t>
            </a:r>
            <a:r>
              <a:rPr lang="en-US" sz="2000" dirty="0" err="1" smtClean="0"/>
              <a:t>pseudoinstructions</a:t>
            </a:r>
            <a:endParaRPr lang="en-US" sz="2000" dirty="0"/>
          </a:p>
          <a:p>
            <a:pPr marL="169863" indent="-169863"/>
            <a:r>
              <a:rPr lang="en-US" sz="2000" dirty="0" smtClean="0"/>
              <a:t>handle any assembler directives: data layout</a:t>
            </a:r>
          </a:p>
          <a:p>
            <a:pPr marL="169863" indent="-169863"/>
            <a:r>
              <a:rPr lang="en-US" sz="2000" dirty="0" smtClean="0"/>
              <a:t>translate instructions to binary</a:t>
            </a:r>
          </a:p>
          <a:p>
            <a:pPr marL="169863" indent="-169863"/>
            <a:r>
              <a:rPr lang="en-US" sz="2000" dirty="0" smtClean="0"/>
              <a:t>create object file:</a:t>
            </a:r>
          </a:p>
          <a:p>
            <a:pPr marL="444183" lvl="1" indent="-169863"/>
            <a:r>
              <a:rPr lang="en-US" sz="1600" dirty="0" smtClean="0"/>
              <a:t>headers</a:t>
            </a:r>
            <a:endParaRPr lang="en-US" sz="1600" dirty="0"/>
          </a:p>
          <a:p>
            <a:pPr marL="444183" lvl="1" indent="-169863"/>
            <a:r>
              <a:rPr lang="en-US" sz="1600" dirty="0" smtClean="0"/>
              <a:t>code segment (called text in Unix)</a:t>
            </a:r>
          </a:p>
          <a:p>
            <a:pPr marL="444183" lvl="1" indent="-169863"/>
            <a:r>
              <a:rPr lang="en-US" sz="1600" dirty="0" smtClean="0"/>
              <a:t>data segment</a:t>
            </a:r>
          </a:p>
          <a:p>
            <a:pPr marL="444183" lvl="1" indent="-169863"/>
            <a:r>
              <a:rPr lang="en-US" sz="1600" dirty="0" smtClean="0"/>
              <a:t>relocation information: instruction/data words to relocate</a:t>
            </a:r>
          </a:p>
          <a:p>
            <a:pPr marL="444183" lvl="1" indent="-169863"/>
            <a:r>
              <a:rPr lang="en-US" sz="1600" dirty="0" smtClean="0"/>
              <a:t>symbol table: unresolved references + visible symbols</a:t>
            </a:r>
          </a:p>
          <a:p>
            <a:pPr marL="444183" lvl="1" indent="-169863"/>
            <a:r>
              <a:rPr lang="en-US" sz="1600" dirty="0" smtClean="0"/>
              <a:t>debugging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06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routines are often not recompiled</a:t>
            </a:r>
          </a:p>
          <a:p>
            <a:r>
              <a:rPr lang="en-US" dirty="0" smtClean="0"/>
              <a:t>The linker will use the already compiled version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</a:t>
            </a:r>
            <a:r>
              <a:rPr lang="en-US" dirty="0"/>
              <a:t>code and data modules symbolically in </a:t>
            </a:r>
            <a:r>
              <a:rPr lang="en-US" dirty="0" smtClean="0"/>
              <a:t>memory.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addresses of data and instruction </a:t>
            </a:r>
            <a:r>
              <a:rPr lang="en-US" dirty="0" smtClean="0"/>
              <a:t>labels.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Patch </a:t>
            </a:r>
            <a:r>
              <a:rPr lang="en-US" dirty="0"/>
              <a:t>both the internal and external references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 result is </a:t>
            </a:r>
            <a:r>
              <a:rPr lang="en-US" dirty="0"/>
              <a:t>an executable file </a:t>
            </a:r>
            <a:r>
              <a:rPr lang="en-US" dirty="0" smtClean="0"/>
              <a:t>with </a:t>
            </a:r>
            <a:r>
              <a:rPr lang="en-US" dirty="0"/>
              <a:t>no unresolved </a:t>
            </a:r>
            <a:r>
              <a:rPr lang="en-US" dirty="0" smtClean="0"/>
              <a:t>references.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4000" dirty="0" smtClean="0"/>
              <a:t>Step 4: Loading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/>
              <a:t>reads executable</a:t>
            </a:r>
          </a:p>
          <a:p>
            <a:r>
              <a:rPr lang="en-US" dirty="0" smtClean="0"/>
              <a:t>loads code and data segments</a:t>
            </a:r>
          </a:p>
          <a:p>
            <a:r>
              <a:rPr lang="en-US" dirty="0" smtClean="0"/>
              <a:t>initializes registers, stack, and arguments</a:t>
            </a:r>
          </a:p>
          <a:p>
            <a:r>
              <a:rPr lang="en-US" dirty="0" smtClean="0"/>
              <a:t>jumps to program’s start-up routine to initiate execution</a:t>
            </a:r>
          </a:p>
        </p:txBody>
      </p:sp>
    </p:spTree>
    <p:extLst>
      <p:ext uri="{BB962C8B-B14F-4D97-AF65-F5344CB8AC3E}">
        <p14:creationId xmlns:p14="http://schemas.microsoft.com/office/powerpoint/2010/main" val="808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Linking Advantage</a:t>
            </a:r>
          </a:p>
          <a:p>
            <a:pPr lvl="1"/>
            <a:r>
              <a:rPr lang="en-US" dirty="0" smtClean="0"/>
              <a:t>fastest method to call library routines</a:t>
            </a:r>
          </a:p>
          <a:p>
            <a:r>
              <a:rPr lang="en-US" dirty="0" smtClean="0"/>
              <a:t>Static Linking Disadvantages</a:t>
            </a:r>
          </a:p>
          <a:p>
            <a:pPr lvl="1"/>
            <a:r>
              <a:rPr lang="en-US" dirty="0" smtClean="0"/>
              <a:t>Routines become part of the executable code</a:t>
            </a:r>
          </a:p>
          <a:p>
            <a:pPr lvl="2"/>
            <a:r>
              <a:rPr lang="en-US" dirty="0" smtClean="0"/>
              <a:t>Updating is more difficult</a:t>
            </a:r>
          </a:p>
          <a:p>
            <a:pPr lvl="2"/>
            <a:r>
              <a:rPr lang="en-US" dirty="0" smtClean="0"/>
              <a:t>The whole library must be loaded</a:t>
            </a:r>
          </a:p>
          <a:p>
            <a:pPr lvl="2"/>
            <a:endParaRPr lang="en-US" dirty="0"/>
          </a:p>
          <a:p>
            <a:r>
              <a:rPr lang="en-US" dirty="0" smtClean="0"/>
              <a:t>Dynamic linking postpones loading and linking library routines until the program is run.</a:t>
            </a:r>
          </a:p>
          <a:p>
            <a:pPr lvl="1"/>
            <a:r>
              <a:rPr lang="en-US" dirty="0" smtClean="0"/>
              <a:t>Very slow the first time the routine is called</a:t>
            </a:r>
          </a:p>
        </p:txBody>
      </p:sp>
    </p:spTree>
    <p:extLst>
      <p:ext uri="{BB962C8B-B14F-4D97-AF65-F5344CB8AC3E}">
        <p14:creationId xmlns:p14="http://schemas.microsoft.com/office/powerpoint/2010/main" val="9778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general purpose registers</a:t>
            </a:r>
          </a:p>
          <a:p>
            <a:pPr lvl="1"/>
            <a:r>
              <a:rPr lang="en-US" dirty="0" smtClean="0"/>
              <a:t>Software conventions assign properties to registers</a:t>
            </a:r>
          </a:p>
          <a:p>
            <a:r>
              <a:rPr lang="en-US" dirty="0" smtClean="0"/>
              <a:t>32-bit wide instructions</a:t>
            </a:r>
          </a:p>
          <a:p>
            <a:pPr lvl="1"/>
            <a:r>
              <a:rPr lang="en-US" dirty="0" smtClean="0"/>
              <a:t>3 formats: R-type, I-type, J-type</a:t>
            </a:r>
          </a:p>
          <a:p>
            <a:pPr lvl="1"/>
            <a:r>
              <a:rPr lang="en-US" dirty="0" smtClean="0"/>
              <a:t>Machine code: binary or hexadecimal</a:t>
            </a:r>
          </a:p>
          <a:p>
            <a:r>
              <a:rPr lang="en-US" dirty="0" smtClean="0"/>
              <a:t>Reduced Instruction Set</a:t>
            </a:r>
          </a:p>
          <a:p>
            <a:pPr lvl="1"/>
            <a:r>
              <a:rPr lang="en-US" dirty="0" smtClean="0"/>
              <a:t>Operations: Arithmetic, Logical, Data Transfer, Conditional</a:t>
            </a:r>
          </a:p>
        </p:txBody>
      </p:sp>
    </p:spTree>
    <p:extLst>
      <p:ext uri="{BB962C8B-B14F-4D97-AF65-F5344CB8AC3E}">
        <p14:creationId xmlns:p14="http://schemas.microsoft.com/office/powerpoint/2010/main" val="14614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Simplicity </a:t>
            </a:r>
            <a:r>
              <a:rPr lang="en-US" i="1" dirty="0"/>
              <a:t>favors regularity. </a:t>
            </a:r>
            <a:r>
              <a:rPr lang="en-US" dirty="0"/>
              <a:t>Regularity motivates many features of the MIPS instruction set: keeping all instructions a single size, always requiring three register operands in arithmetic instructions, and keeping the register fields in the same place in each instruction </a:t>
            </a:r>
            <a:r>
              <a:rPr lang="en-US" dirty="0" smtClean="0"/>
              <a:t>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Smaller </a:t>
            </a:r>
            <a:r>
              <a:rPr lang="en-US" i="1" dirty="0"/>
              <a:t>is faster. </a:t>
            </a:r>
            <a:r>
              <a:rPr lang="en-US" dirty="0"/>
              <a:t>The desire for speed is the reason that MIPS has 32 registers rather than many </a:t>
            </a:r>
            <a:r>
              <a:rPr lang="en-US" dirty="0" smtClean="0"/>
              <a:t>more.</a:t>
            </a:r>
          </a:p>
        </p:txBody>
      </p:sp>
    </p:spTree>
    <p:extLst>
      <p:ext uri="{BB962C8B-B14F-4D97-AF65-F5344CB8AC3E}">
        <p14:creationId xmlns:p14="http://schemas.microsoft.com/office/powerpoint/2010/main" val="17337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–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Make </a:t>
            </a:r>
            <a:r>
              <a:rPr lang="en-US" i="1" dirty="0"/>
              <a:t>the common case fast. </a:t>
            </a:r>
            <a:r>
              <a:rPr lang="en-US" dirty="0"/>
              <a:t>Examples of making the common MIPS case fast include PC-relative addressing for conditional branches and immediate addressing for constant </a:t>
            </a:r>
            <a:r>
              <a:rPr lang="en-US" dirty="0" smtClean="0"/>
              <a:t>operands.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Good </a:t>
            </a:r>
            <a:r>
              <a:rPr lang="en-US" i="1" dirty="0"/>
              <a:t>design demands good compromises. </a:t>
            </a:r>
            <a:r>
              <a:rPr lang="en-US" dirty="0"/>
              <a:t>One MIPS example was the compromise between providing for larger addresses and constants in instructions and keeping all instructions the same length.</a:t>
            </a:r>
          </a:p>
        </p:txBody>
      </p:sp>
    </p:spTree>
    <p:extLst>
      <p:ext uri="{BB962C8B-B14F-4D97-AF65-F5344CB8AC3E}">
        <p14:creationId xmlns:p14="http://schemas.microsoft.com/office/powerpoint/2010/main" val="27862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MIPS-64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MIPS-32</a:t>
            </a:r>
          </a:p>
          <a:p>
            <a:r>
              <a:rPr lang="en-US" dirty="0" smtClean="0"/>
              <a:t>Specifies 32 64-bit registers</a:t>
            </a:r>
          </a:p>
          <a:p>
            <a:r>
              <a:rPr lang="en-US" dirty="0" smtClean="0"/>
              <a:t>Instructions remain 32-bits 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f = (g + h) – (</a:t>
            </a:r>
            <a:r>
              <a:rPr lang="en-US" dirty="0" err="1" smtClean="0"/>
              <a:t>i</a:t>
            </a:r>
            <a:r>
              <a:rPr lang="en-US" dirty="0" smtClean="0"/>
              <a:t> + j);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	g	h	</a:t>
            </a:r>
            <a:r>
              <a:rPr lang="en-US" dirty="0" err="1" smtClean="0"/>
              <a:t>i</a:t>
            </a:r>
            <a:r>
              <a:rPr lang="en-US" dirty="0" smtClean="0"/>
              <a:t>	j 	</a:t>
            </a:r>
            <a:br>
              <a:rPr lang="en-US" dirty="0" smtClean="0"/>
            </a:br>
            <a:r>
              <a:rPr lang="en-US" dirty="0" smtClean="0"/>
              <a:t>	$s0 	$s1	$s2	$s3	$s4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add	$t0, $s1, $s2	#temporary variable t0 = g + 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	$t1, $s3, $s4	#temporary variable t1 = </a:t>
            </a:r>
            <a:r>
              <a:rPr lang="en-US" dirty="0" err="1" smtClean="0"/>
              <a:t>i</a:t>
            </a:r>
            <a:r>
              <a:rPr lang="en-US" dirty="0" smtClean="0"/>
              <a:t> + j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	$s0, $t0, $t1	#f = t0 – t1</a:t>
            </a:r>
          </a:p>
        </p:txBody>
      </p:sp>
    </p:spTree>
    <p:extLst>
      <p:ext uri="{BB962C8B-B14F-4D97-AF65-F5344CB8AC3E}">
        <p14:creationId xmlns:p14="http://schemas.microsoft.com/office/powerpoint/2010/main" val="350335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MIPS-64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64-bit Integer		</a:t>
            </a:r>
            <a:r>
              <a:rPr lang="en-US" dirty="0" smtClean="0"/>
              <a:t>LD</a:t>
            </a:r>
          </a:p>
          <a:p>
            <a:r>
              <a:rPr lang="en-US" dirty="0" smtClean="0"/>
              <a:t>Store </a:t>
            </a:r>
            <a:r>
              <a:rPr lang="en-US" dirty="0"/>
              <a:t>64-bit Integer		SD</a:t>
            </a:r>
          </a:p>
          <a:p>
            <a:r>
              <a:rPr lang="en-US" dirty="0"/>
              <a:t>Add 64-bit integers		</a:t>
            </a:r>
            <a:r>
              <a:rPr lang="en-US" dirty="0" smtClean="0"/>
              <a:t>DADD</a:t>
            </a:r>
          </a:p>
          <a:p>
            <a:r>
              <a:rPr lang="en-US" dirty="0" smtClean="0"/>
              <a:t>Subtract </a:t>
            </a:r>
            <a:r>
              <a:rPr lang="en-US" dirty="0"/>
              <a:t>64-bit integers		DSUB</a:t>
            </a:r>
          </a:p>
          <a:p>
            <a:r>
              <a:rPr lang="en-US" dirty="0" err="1"/>
              <a:t>Mult</a:t>
            </a:r>
            <a:r>
              <a:rPr lang="en-US" dirty="0"/>
              <a:t>. 64-bit integers		DMULT</a:t>
            </a:r>
          </a:p>
          <a:p>
            <a:r>
              <a:rPr lang="en-US" dirty="0"/>
              <a:t>Divide 64-bit integers		DDIV</a:t>
            </a:r>
          </a:p>
          <a:p>
            <a:r>
              <a:rPr lang="en-US" dirty="0"/>
              <a:t>64-bit shifts			</a:t>
            </a:r>
            <a:r>
              <a:rPr lang="en-US" dirty="0" smtClean="0"/>
              <a:t>	DSLL</a:t>
            </a:r>
            <a:r>
              <a:rPr lang="en-US" dirty="0"/>
              <a:t>, DSRL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variables</a:t>
            </a:r>
          </a:p>
          <a:p>
            <a:pPr lvl="1"/>
            <a:r>
              <a:rPr lang="en-US" dirty="0" smtClean="0"/>
              <a:t>Integers, Characters, etc.</a:t>
            </a:r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Arrays, Structures</a:t>
            </a:r>
          </a:p>
          <a:p>
            <a:pPr lvl="1"/>
            <a:endParaRPr lang="en-US" dirty="0"/>
          </a:p>
          <a:p>
            <a:r>
              <a:rPr lang="en-US" dirty="0" smtClean="0"/>
              <a:t>Store data structures in 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data from main memory: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values from memory into registers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Store result from register to memory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048000"/>
            <a:ext cx="4495800" cy="32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Memory is byte addressed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address identifies an 8-bit byte</a:t>
            </a:r>
          </a:p>
          <a:p>
            <a:pPr>
              <a:lnSpc>
                <a:spcPct val="80000"/>
              </a:lnSpc>
            </a:pPr>
            <a:r>
              <a:rPr lang="en-US" dirty="0"/>
              <a:t>Words are aligned in memory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Address must be a multiple of 4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384776"/>
            <a:ext cx="4428590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Copies data from memory to a register</a:t>
            </a:r>
          </a:p>
          <a:p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Copies data from a register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destination, constant(register)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“load word” instruction takes the sum of the constant and the register to determine a memory address.  The data at this address is placed in the destination 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Voltages</a:t>
            </a:r>
          </a:p>
          <a:p>
            <a:pPr lvl="1"/>
            <a:r>
              <a:rPr lang="en-US" dirty="0" smtClean="0"/>
              <a:t>Logic Gates</a:t>
            </a:r>
          </a:p>
          <a:p>
            <a:pPr lvl="1"/>
            <a:r>
              <a:rPr lang="en-US" dirty="0" smtClean="0"/>
              <a:t>Latches</a:t>
            </a:r>
          </a:p>
          <a:p>
            <a:pPr lvl="1"/>
            <a:r>
              <a:rPr lang="en-US" dirty="0" smtClean="0"/>
              <a:t>Flip-Flops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Adders</a:t>
            </a:r>
          </a:p>
          <a:p>
            <a:pPr lvl="1"/>
            <a:r>
              <a:rPr lang="en-US" dirty="0" smtClean="0"/>
              <a:t>Arithmetic Logic Unit</a:t>
            </a:r>
          </a:p>
        </p:txBody>
      </p:sp>
    </p:spTree>
    <p:extLst>
      <p:ext uri="{BB962C8B-B14F-4D97-AF65-F5344CB8AC3E}">
        <p14:creationId xmlns:p14="http://schemas.microsoft.com/office/powerpoint/2010/main" val="16648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C to MIPS</a:t>
            </a:r>
          </a:p>
          <a:p>
            <a:pPr lvl="1"/>
            <a:r>
              <a:rPr lang="en-US" dirty="0" smtClean="0"/>
              <a:t>A is an array of 100 words</a:t>
            </a:r>
          </a:p>
          <a:p>
            <a:pPr lvl="1"/>
            <a:r>
              <a:rPr lang="en-US" dirty="0" smtClean="0"/>
              <a:t>g is a variable in $s1</a:t>
            </a:r>
          </a:p>
          <a:p>
            <a:pPr lvl="1"/>
            <a:r>
              <a:rPr lang="en-US" dirty="0" smtClean="0"/>
              <a:t>h is a variables in $s2</a:t>
            </a:r>
          </a:p>
          <a:p>
            <a:pPr lvl="1"/>
            <a:r>
              <a:rPr lang="en-US" dirty="0" smtClean="0"/>
              <a:t>base address of A is in $s3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sz="2400" dirty="0" smtClean="0"/>
              <a:t>	g = h + A[8];</a:t>
            </a:r>
          </a:p>
          <a:p>
            <a:endParaRPr lang="en-US" sz="2800" dirty="0" smtClean="0"/>
          </a:p>
          <a:p>
            <a:r>
              <a:rPr lang="en-US" dirty="0" smtClean="0"/>
              <a:t>First, we have to transfer A[8] to a register.</a:t>
            </a:r>
          </a:p>
          <a:p>
            <a:r>
              <a:rPr lang="en-US" dirty="0" smtClean="0"/>
              <a:t>A[8] is stored in memory address $s3 + 8*4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32($s3)	# t0 = A[8]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	$s1, $s2, $t0	# g = h + A[8]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200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Base Register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00400" y="3352800"/>
            <a:ext cx="3657600" cy="2057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57600" y="3657600"/>
            <a:ext cx="3200400" cy="1828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data, constant(register)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“store word” instruction takes the sum of the constant and the register to determine a memory address.  The data in the first register operand will be placed at this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 to MIPS</a:t>
            </a:r>
          </a:p>
          <a:p>
            <a:pPr lvl="1"/>
            <a:r>
              <a:rPr lang="en-US" dirty="0"/>
              <a:t>A is an array of 100 words</a:t>
            </a:r>
          </a:p>
          <a:p>
            <a:pPr lvl="1"/>
            <a:r>
              <a:rPr lang="en-US" dirty="0" smtClean="0"/>
              <a:t>h </a:t>
            </a:r>
            <a:r>
              <a:rPr lang="en-US" dirty="0"/>
              <a:t>is a variables in $s2</a:t>
            </a:r>
          </a:p>
          <a:p>
            <a:pPr lvl="1"/>
            <a:r>
              <a:rPr lang="en-US" dirty="0"/>
              <a:t>base address of A is in $s3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A[12] = h + A[8]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/>
              <a:t>	$t0, 32($s3)	# t0 = A[8]</a:t>
            </a:r>
          </a:p>
          <a:p>
            <a:pPr marL="0" indent="0">
              <a:buNone/>
            </a:pPr>
            <a:r>
              <a:rPr lang="en-US" dirty="0"/>
              <a:t>	add	</a:t>
            </a:r>
            <a:r>
              <a:rPr lang="en-US" dirty="0" smtClean="0"/>
              <a:t>$t0, </a:t>
            </a:r>
            <a:r>
              <a:rPr lang="en-US" dirty="0"/>
              <a:t>$s2, $t0	# </a:t>
            </a:r>
            <a:r>
              <a:rPr lang="en-US" dirty="0" smtClean="0"/>
              <a:t>t0 </a:t>
            </a:r>
            <a:r>
              <a:rPr lang="en-US" dirty="0"/>
              <a:t>= h + A[8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$t0, 48($s3)	# store t0 in A[12]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need to use a constant value</a:t>
            </a:r>
          </a:p>
          <a:p>
            <a:r>
              <a:rPr lang="en-US" dirty="0" smtClean="0"/>
              <a:t>So far, we would need to load the constant into a register</a:t>
            </a:r>
          </a:p>
          <a:p>
            <a:pPr lvl="1"/>
            <a:r>
              <a:rPr lang="en-US" dirty="0" smtClean="0"/>
              <a:t>Requires two instructions: load word and add</a:t>
            </a:r>
          </a:p>
          <a:p>
            <a:pPr lvl="1"/>
            <a:endParaRPr lang="en-US" dirty="0"/>
          </a:p>
          <a:p>
            <a:r>
              <a:rPr lang="en-US" dirty="0" smtClean="0"/>
              <a:t>Instead, the “quick add” instruction allows us to use a constant instead of one of the register operands</a:t>
            </a:r>
          </a:p>
        </p:txBody>
      </p:sp>
    </p:spTree>
    <p:extLst>
      <p:ext uri="{BB962C8B-B14F-4D97-AF65-F5344CB8AC3E}">
        <p14:creationId xmlns:p14="http://schemas.microsoft.com/office/powerpoint/2010/main" val="30669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 to MIPS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s = s + 4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addi</a:t>
            </a:r>
            <a:r>
              <a:rPr lang="en-US" dirty="0" smtClean="0"/>
              <a:t>	$s0, $s0,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that computers use binary to represent data</a:t>
            </a:r>
          </a:p>
          <a:p>
            <a:endParaRPr lang="en-US" dirty="0"/>
          </a:p>
          <a:p>
            <a:r>
              <a:rPr lang="en-US" dirty="0" smtClean="0"/>
              <a:t>Register names are also mapped to numbers</a:t>
            </a:r>
          </a:p>
          <a:p>
            <a:endParaRPr lang="en-US" dirty="0"/>
          </a:p>
          <a:p>
            <a:r>
              <a:rPr lang="en-US" dirty="0" smtClean="0"/>
              <a:t>8		$t0			16		$s0	</a:t>
            </a:r>
          </a:p>
          <a:p>
            <a:r>
              <a:rPr lang="en-US" dirty="0" smtClean="0"/>
              <a:t>9		$t1			17		$s1</a:t>
            </a:r>
          </a:p>
          <a:p>
            <a:r>
              <a:rPr lang="en-US" dirty="0" smtClean="0"/>
              <a:t>10		$t2			18		$s2</a:t>
            </a:r>
          </a:p>
          <a:p>
            <a:r>
              <a:rPr lang="en-US" dirty="0" smtClean="0"/>
              <a:t>11		$t3			19		</a:t>
            </a:r>
            <a:r>
              <a:rPr lang="en-US" dirty="0"/>
              <a:t>$</a:t>
            </a:r>
            <a:r>
              <a:rPr lang="en-US" dirty="0" smtClean="0"/>
              <a:t>s3</a:t>
            </a:r>
          </a:p>
          <a:p>
            <a:r>
              <a:rPr lang="en-US" dirty="0" smtClean="0"/>
              <a:t>12		$t4			20		</a:t>
            </a:r>
            <a:r>
              <a:rPr lang="en-US" dirty="0"/>
              <a:t>$</a:t>
            </a:r>
            <a:r>
              <a:rPr lang="en-US" dirty="0" smtClean="0"/>
              <a:t>s4</a:t>
            </a:r>
          </a:p>
          <a:p>
            <a:r>
              <a:rPr lang="en-US" dirty="0" smtClean="0"/>
              <a:t>13		$t5			21		</a:t>
            </a:r>
            <a:r>
              <a:rPr lang="en-US" dirty="0"/>
              <a:t>$</a:t>
            </a:r>
            <a:r>
              <a:rPr lang="en-US" dirty="0" smtClean="0"/>
              <a:t>s5</a:t>
            </a:r>
          </a:p>
          <a:p>
            <a:r>
              <a:rPr lang="en-US" dirty="0" smtClean="0"/>
              <a:t>14		$t6			22		</a:t>
            </a:r>
            <a:r>
              <a:rPr lang="en-US" dirty="0"/>
              <a:t>$</a:t>
            </a:r>
            <a:r>
              <a:rPr lang="en-US" dirty="0" smtClean="0"/>
              <a:t>s6</a:t>
            </a:r>
          </a:p>
          <a:p>
            <a:r>
              <a:rPr lang="en-US" dirty="0" smtClean="0"/>
              <a:t>15		$t7			23		</a:t>
            </a:r>
            <a:r>
              <a:rPr lang="en-US" dirty="0"/>
              <a:t>$</a:t>
            </a:r>
            <a:r>
              <a:rPr lang="en-US" dirty="0" smtClean="0"/>
              <a:t>s7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Programming Language</a:t>
            </a:r>
          </a:p>
          <a:p>
            <a:pPr lvl="1"/>
            <a:r>
              <a:rPr lang="en-US" dirty="0" smtClean="0"/>
              <a:t>fruit = </a:t>
            </a:r>
            <a:r>
              <a:rPr lang="en-US" dirty="0" err="1" smtClean="0"/>
              <a:t>num_apples</a:t>
            </a:r>
            <a:r>
              <a:rPr lang="en-US" dirty="0" smtClean="0"/>
              <a:t> + </a:t>
            </a:r>
            <a:r>
              <a:rPr lang="en-US" dirty="0" err="1" smtClean="0"/>
              <a:t>num_oranges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MIPS Assembly</a:t>
            </a:r>
          </a:p>
          <a:p>
            <a:pPr lvl="1"/>
            <a:r>
              <a:rPr lang="en-US" dirty="0" smtClean="0"/>
              <a:t>add	    $s0, $s1, $s2</a:t>
            </a:r>
          </a:p>
          <a:p>
            <a:pPr lvl="1"/>
            <a:endParaRPr lang="en-US" dirty="0"/>
          </a:p>
          <a:p>
            <a:r>
              <a:rPr lang="en-US" dirty="0" smtClean="0"/>
              <a:t>Machine Code</a:t>
            </a:r>
          </a:p>
          <a:p>
            <a:pPr lvl="1"/>
            <a:r>
              <a:rPr lang="en-US" dirty="0" smtClean="0"/>
              <a:t>0000 0010 0011 0010 1000 0000 0010 0000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</a:p>
          <a:p>
            <a:pPr lvl="1"/>
            <a:r>
              <a:rPr lang="en-US" dirty="0" smtClean="0"/>
              <a:t>The layout of an instruction</a:t>
            </a:r>
          </a:p>
          <a:p>
            <a:pPr lvl="1"/>
            <a:r>
              <a:rPr lang="en-US" dirty="0" smtClean="0"/>
              <a:t>formed by pieces of the instruction called fields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68" y="3124200"/>
            <a:ext cx="85010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8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  <a:endParaRPr lang="en-AU" dirty="0"/>
          </a:p>
        </p:txBody>
      </p:sp>
      <p:sp>
        <p:nvSpPr>
          <p:cNvPr id="267282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Instruction </a:t>
            </a:r>
            <a:r>
              <a:rPr lang="en-US" dirty="0"/>
              <a:t>fields</a:t>
            </a:r>
          </a:p>
          <a:p>
            <a:pPr lvl="1"/>
            <a:r>
              <a:rPr lang="en-US" dirty="0"/>
              <a:t>op: </a:t>
            </a:r>
            <a:r>
              <a:rPr lang="en-US" dirty="0" smtClean="0"/>
              <a:t>	operation </a:t>
            </a:r>
            <a:r>
              <a:rPr lang="en-US" dirty="0"/>
              <a:t>code (</a:t>
            </a:r>
            <a:r>
              <a:rPr lang="en-US" dirty="0" err="1"/>
              <a:t>opcode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rs</a:t>
            </a:r>
            <a:r>
              <a:rPr lang="en-US" dirty="0"/>
              <a:t>: </a:t>
            </a:r>
            <a:r>
              <a:rPr lang="en-US" dirty="0" smtClean="0"/>
              <a:t>	first </a:t>
            </a:r>
            <a:r>
              <a:rPr lang="en-US" dirty="0"/>
              <a:t>source register number</a:t>
            </a:r>
          </a:p>
          <a:p>
            <a:pPr lvl="1"/>
            <a:r>
              <a:rPr lang="en-US" dirty="0" err="1"/>
              <a:t>rt</a:t>
            </a:r>
            <a:r>
              <a:rPr lang="en-US" dirty="0"/>
              <a:t>: </a:t>
            </a:r>
            <a:r>
              <a:rPr lang="en-US" dirty="0" smtClean="0"/>
              <a:t>	second </a:t>
            </a:r>
            <a:r>
              <a:rPr lang="en-US" dirty="0"/>
              <a:t>source register number</a:t>
            </a:r>
          </a:p>
          <a:p>
            <a:pPr lvl="1"/>
            <a:r>
              <a:rPr lang="en-US" dirty="0" err="1"/>
              <a:t>rd</a:t>
            </a:r>
            <a:r>
              <a:rPr lang="en-US" dirty="0"/>
              <a:t>: </a:t>
            </a:r>
            <a:r>
              <a:rPr lang="en-US" dirty="0" smtClean="0"/>
              <a:t>	destination </a:t>
            </a:r>
            <a:r>
              <a:rPr lang="en-US" dirty="0"/>
              <a:t>register number</a:t>
            </a:r>
          </a:p>
          <a:p>
            <a:pPr lvl="1"/>
            <a:r>
              <a:rPr lang="en-US" dirty="0" err="1"/>
              <a:t>shamt</a:t>
            </a:r>
            <a:r>
              <a:rPr lang="en-US" dirty="0"/>
              <a:t>: shift amount (00000 for now)</a:t>
            </a:r>
          </a:p>
          <a:p>
            <a:pPr lvl="1"/>
            <a:r>
              <a:rPr lang="en-US" dirty="0" err="1"/>
              <a:t>funct</a:t>
            </a:r>
            <a:r>
              <a:rPr lang="en-US" dirty="0"/>
              <a:t>:  </a:t>
            </a:r>
            <a:r>
              <a:rPr lang="en-US" dirty="0" smtClean="0"/>
              <a:t> function </a:t>
            </a:r>
            <a:r>
              <a:rPr lang="en-US" dirty="0"/>
              <a:t>code (extends </a:t>
            </a:r>
            <a:r>
              <a:rPr lang="en-US" dirty="0" err="1"/>
              <a:t>opcode</a:t>
            </a:r>
            <a:r>
              <a:rPr lang="en-US" dirty="0"/>
              <a:t>)</a:t>
            </a:r>
            <a:endParaRPr lang="en-AU" dirty="0"/>
          </a:p>
        </p:txBody>
      </p:sp>
      <p:grpSp>
        <p:nvGrpSpPr>
          <p:cNvPr id="267268" name="Group 4"/>
          <p:cNvGrpSpPr>
            <a:grpSpLocks/>
          </p:cNvGrpSpPr>
          <p:nvPr/>
        </p:nvGrpSpPr>
        <p:grpSpPr bwMode="auto">
          <a:xfrm>
            <a:off x="1331913" y="2046287"/>
            <a:ext cx="6913562" cy="773113"/>
            <a:chOff x="703" y="981"/>
            <a:chExt cx="4355" cy="487"/>
          </a:xfrm>
        </p:grpSpPr>
        <p:sp>
          <p:nvSpPr>
            <p:cNvPr id="26726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26727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6727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6727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727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727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6728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14841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48" name="Rectangle 3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Instructions</a:t>
            </a:r>
            <a:endParaRPr lang="en-AU" dirty="0"/>
          </a:p>
        </p:txBody>
      </p:sp>
      <p:sp>
        <p:nvSpPr>
          <p:cNvPr id="269349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	add </a:t>
            </a:r>
            <a:r>
              <a:rPr lang="en-US" dirty="0"/>
              <a:t>$t0, $s1, $</a:t>
            </a:r>
            <a:r>
              <a:rPr lang="en-US" dirty="0" smtClean="0"/>
              <a:t>s2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Represented using decimal numbers in each field: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Convert each field to binary:</a:t>
            </a:r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Result: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  <a:r>
              <a:rPr lang="en-US" dirty="0"/>
              <a:t>	 00000010001100100100000000100000</a:t>
            </a:r>
            <a:r>
              <a:rPr lang="en-US" baseline="-25000" dirty="0"/>
              <a:t>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97782" y="3048000"/>
            <a:ext cx="6913562" cy="415925"/>
            <a:chOff x="1331913" y="4078288"/>
            <a:chExt cx="6913562" cy="415925"/>
          </a:xfrm>
        </p:grpSpPr>
        <p:sp>
          <p:nvSpPr>
            <p:cNvPr id="269335" name="Text Box 23"/>
            <p:cNvSpPr txBox="1">
              <a:spLocks noChangeArrowheads="1"/>
            </p:cNvSpPr>
            <p:nvPr/>
          </p:nvSpPr>
          <p:spPr bwMode="auto">
            <a:xfrm>
              <a:off x="1331913" y="40782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</a:t>
              </a:r>
              <a:endParaRPr lang="en-AU" sz="2000"/>
            </a:p>
          </p:txBody>
        </p:sp>
        <p:sp>
          <p:nvSpPr>
            <p:cNvPr id="269336" name="Text Box 24"/>
            <p:cNvSpPr txBox="1">
              <a:spLocks noChangeArrowheads="1"/>
            </p:cNvSpPr>
            <p:nvPr/>
          </p:nvSpPr>
          <p:spPr bwMode="auto">
            <a:xfrm>
              <a:off x="2628900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17</a:t>
              </a:r>
              <a:endParaRPr lang="en-AU" sz="2000"/>
            </a:p>
          </p:txBody>
        </p:sp>
        <p:sp>
          <p:nvSpPr>
            <p:cNvPr id="269337" name="Text Box 25"/>
            <p:cNvSpPr txBox="1">
              <a:spLocks noChangeArrowheads="1"/>
            </p:cNvSpPr>
            <p:nvPr/>
          </p:nvSpPr>
          <p:spPr bwMode="auto">
            <a:xfrm>
              <a:off x="3708400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18</a:t>
              </a:r>
              <a:endParaRPr lang="en-AU" sz="2000"/>
            </a:p>
          </p:txBody>
        </p:sp>
        <p:sp>
          <p:nvSpPr>
            <p:cNvPr id="269338" name="Text Box 26"/>
            <p:cNvSpPr txBox="1">
              <a:spLocks noChangeArrowheads="1"/>
            </p:cNvSpPr>
            <p:nvPr/>
          </p:nvSpPr>
          <p:spPr bwMode="auto">
            <a:xfrm>
              <a:off x="4787900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8</a:t>
              </a:r>
              <a:endParaRPr lang="en-AU" sz="2000"/>
            </a:p>
          </p:txBody>
        </p:sp>
        <p:sp>
          <p:nvSpPr>
            <p:cNvPr id="269339" name="Text Box 27"/>
            <p:cNvSpPr txBox="1">
              <a:spLocks noChangeArrowheads="1"/>
            </p:cNvSpPr>
            <p:nvPr/>
          </p:nvSpPr>
          <p:spPr bwMode="auto">
            <a:xfrm>
              <a:off x="5868988" y="40782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</a:t>
              </a:r>
              <a:endParaRPr lang="en-AU" sz="2000"/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6948488" y="40782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32</a:t>
              </a:r>
              <a:endParaRPr lang="en-AU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31913" y="4572000"/>
            <a:ext cx="6913562" cy="415925"/>
            <a:chOff x="1331913" y="4725988"/>
            <a:chExt cx="6913562" cy="415925"/>
          </a:xfrm>
        </p:grpSpPr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1331913" y="47259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000000</a:t>
              </a:r>
              <a:endParaRPr lang="en-AU" sz="2000"/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2628900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/>
                <a:t>10001</a:t>
              </a:r>
              <a:endParaRPr lang="en-AU" sz="2000" dirty="0"/>
            </a:p>
          </p:txBody>
        </p:sp>
        <p:sp>
          <p:nvSpPr>
            <p:cNvPr id="269343" name="Text Box 31"/>
            <p:cNvSpPr txBox="1">
              <a:spLocks noChangeArrowheads="1"/>
            </p:cNvSpPr>
            <p:nvPr/>
          </p:nvSpPr>
          <p:spPr bwMode="auto">
            <a:xfrm>
              <a:off x="3708400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10010</a:t>
              </a:r>
              <a:endParaRPr lang="en-AU" sz="2000"/>
            </a:p>
          </p:txBody>
        </p:sp>
        <p:sp>
          <p:nvSpPr>
            <p:cNvPr id="269344" name="Text Box 32"/>
            <p:cNvSpPr txBox="1">
              <a:spLocks noChangeArrowheads="1"/>
            </p:cNvSpPr>
            <p:nvPr/>
          </p:nvSpPr>
          <p:spPr bwMode="auto">
            <a:xfrm>
              <a:off x="4787900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01000</a:t>
              </a:r>
              <a:endParaRPr lang="en-AU" sz="2000"/>
            </a:p>
          </p:txBody>
        </p:sp>
        <p:sp>
          <p:nvSpPr>
            <p:cNvPr id="269345" name="Text Box 33"/>
            <p:cNvSpPr txBox="1">
              <a:spLocks noChangeArrowheads="1"/>
            </p:cNvSpPr>
            <p:nvPr/>
          </p:nvSpPr>
          <p:spPr bwMode="auto">
            <a:xfrm>
              <a:off x="5868988" y="4725988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00000</a:t>
              </a:r>
              <a:endParaRPr lang="en-AU" sz="2000"/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6948488" y="4725988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100000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33753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Languages</a:t>
            </a:r>
          </a:p>
          <a:p>
            <a:pPr lvl="1"/>
            <a:r>
              <a:rPr lang="en-US" dirty="0" smtClean="0"/>
              <a:t>Instruction Sets</a:t>
            </a:r>
          </a:p>
          <a:p>
            <a:pPr lvl="1"/>
            <a:r>
              <a:rPr lang="en-US" dirty="0" smtClean="0"/>
              <a:t>MIPS Assembly Language</a:t>
            </a:r>
          </a:p>
          <a:p>
            <a:pPr lvl="1"/>
            <a:r>
              <a:rPr lang="en-US" dirty="0" smtClean="0"/>
              <a:t>Machine Code</a:t>
            </a:r>
          </a:p>
          <a:p>
            <a:pPr lvl="2"/>
            <a:r>
              <a:rPr lang="en-US" dirty="0" smtClean="0"/>
              <a:t>Binary</a:t>
            </a:r>
          </a:p>
          <a:p>
            <a:pPr lvl="2"/>
            <a:r>
              <a:rPr lang="en-US" dirty="0" smtClean="0"/>
              <a:t>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</a:p>
          <a:p>
            <a:pPr lvl="1"/>
            <a:r>
              <a:rPr lang="en-US" dirty="0" smtClean="0"/>
              <a:t>Instead of writing strings of 32-bit binary numbers, we can use hexadecimal – a base that converts easily into binary.</a:t>
            </a:r>
          </a:p>
          <a:p>
            <a:pPr lvl="1"/>
            <a:r>
              <a:rPr lang="en-US" dirty="0" smtClean="0"/>
              <a:t>Hexadecimal is base 16</a:t>
            </a:r>
          </a:p>
          <a:p>
            <a:pPr lvl="2"/>
            <a:r>
              <a:rPr lang="en-US" dirty="0" smtClean="0"/>
              <a:t>Uses digits 0-9, A-F</a:t>
            </a:r>
          </a:p>
          <a:p>
            <a:pPr lvl="2"/>
            <a:r>
              <a:rPr lang="en-US" dirty="0" smtClean="0"/>
              <a:t>Replaces a group of four binary numbers with a single hexadecimal digit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88417"/>
              </p:ext>
            </p:extLst>
          </p:nvPr>
        </p:nvGraphicFramePr>
        <p:xfrm>
          <a:off x="1524000" y="4267200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add $t0, $s1, $s2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00000010001100100100000000100000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0000	0010	0011	0010	0100	0000	0010	0000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0	2	3	2	4	0	2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0x02324020</a:t>
            </a:r>
          </a:p>
        </p:txBody>
      </p:sp>
    </p:spTree>
    <p:extLst>
      <p:ext uri="{BB962C8B-B14F-4D97-AF65-F5344CB8AC3E}">
        <p14:creationId xmlns:p14="http://schemas.microsoft.com/office/powerpoint/2010/main" val="9277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from hexadecimal to binary: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0xECA86420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E	C	A	8	6	4	2	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1110	1100	1010	1000	0110	0100	0010	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need longer fields?</a:t>
            </a:r>
          </a:p>
          <a:p>
            <a:pPr lvl="1"/>
            <a:r>
              <a:rPr lang="en-US" dirty="0" smtClean="0"/>
              <a:t>The load word instruction specifies two registers and a constant.</a:t>
            </a:r>
          </a:p>
          <a:p>
            <a:pPr lvl="1"/>
            <a:r>
              <a:rPr lang="en-US" dirty="0" smtClean="0"/>
              <a:t>With our current fields, the constant is restricted to 5 or 6 bits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Same size for all instructions </a:t>
            </a:r>
            <a:br>
              <a:rPr lang="en-US" dirty="0" smtClean="0"/>
            </a:br>
            <a:r>
              <a:rPr lang="en-US" dirty="0" smtClean="0"/>
              <a:t>vs. Same format for all instructions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1752600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5049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R-type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I-type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J-type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19200" y="2198687"/>
            <a:ext cx="6913562" cy="773113"/>
            <a:chOff x="703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8405" y="3951287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1218405" y="5703887"/>
            <a:ext cx="6913563" cy="773113"/>
            <a:chOff x="884" y="2356"/>
            <a:chExt cx="4355" cy="487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address</a:t>
              </a:r>
              <a:endParaRPr lang="en-AU" sz="2000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26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24722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I-type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16 bit address allows:</a:t>
            </a:r>
          </a:p>
          <a:p>
            <a:pPr lvl="1"/>
            <a:r>
              <a:rPr lang="en-US" dirty="0" err="1" smtClean="0"/>
              <a:t>lw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sw</a:t>
            </a:r>
            <a:r>
              <a:rPr lang="en-US" dirty="0" smtClean="0"/>
              <a:t> to access a range of 8192 words</a:t>
            </a:r>
          </a:p>
          <a:p>
            <a:pPr lvl="1"/>
            <a:r>
              <a:rPr lang="en-US" dirty="0" err="1" smtClean="0"/>
              <a:t>addi</a:t>
            </a:r>
            <a:r>
              <a:rPr lang="en-US" dirty="0" smtClean="0"/>
              <a:t> to add constants in a range of +/- 215</a:t>
            </a:r>
          </a:p>
          <a:p>
            <a:endParaRPr lang="en-US" dirty="0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9200" y="2209800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38439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32($s3)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Represented using decimal: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35	19	8	32</a:t>
            </a:r>
          </a:p>
          <a:p>
            <a:pPr marL="0" indent="0">
              <a:buNone/>
            </a:pPr>
            <a:r>
              <a:rPr lang="en-US" dirty="0" smtClean="0"/>
              <a:t>Represented in binary: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100011   10011   01000   0000000000100000</a:t>
            </a:r>
          </a:p>
          <a:p>
            <a:pPr marL="0" indent="0">
              <a:buNone/>
            </a:pPr>
            <a:r>
              <a:rPr lang="en-US" dirty="0" smtClean="0"/>
              <a:t>	1000 1110 0110 1000 0000 0000 0010 0000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Represented in hexadecimal: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0x8E680020</a:t>
            </a:r>
            <a:endParaRPr lang="en-US" dirty="0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1219200" y="1676400"/>
            <a:ext cx="6913562" cy="773113"/>
            <a:chOff x="884" y="981"/>
            <a:chExt cx="4355" cy="487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constant or address</a:t>
              </a:r>
              <a:endParaRPr lang="en-AU" sz="2000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29971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Different formats complicate decoding, but allow 32-bit instructions uniformly</a:t>
            </a:r>
          </a:p>
          <a:p>
            <a:pPr>
              <a:lnSpc>
                <a:spcPct val="90000"/>
              </a:lnSpc>
            </a:pPr>
            <a:r>
              <a:rPr lang="en-US" dirty="0"/>
              <a:t>Keep formats as similar as </a:t>
            </a:r>
            <a:r>
              <a:rPr lang="en-US" dirty="0" smtClean="0"/>
              <a:t>possible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First three fields of R-type and I-type are the same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Fourth field of I-type is the size of the last 3 fields of R-type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first field (op) determines the type and is the same in all three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 to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A[300] = h + A[300];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1200($t1)	#$t1 is the base register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	$t0, $s2, $t0		#$s2 is 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$t0, 1200($t1)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35	9	8	1200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	18	8	8	0	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43	9	8	1200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1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 to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A[300] = h + A[300];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</a:t>
            </a:r>
            <a:r>
              <a:rPr lang="en-US" dirty="0" smtClean="0"/>
              <a:t>	$t0, 1200($t1)	#$t1 is the base register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	$t0, $s2, $t0		#$s2 is 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sw</a:t>
            </a:r>
            <a:r>
              <a:rPr lang="en-US" dirty="0" smtClean="0"/>
              <a:t>	$t0, 1200($t1)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100011   01001   01000   0000010010110000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</a:t>
            </a:r>
            <a:r>
              <a:rPr lang="en-US" dirty="0" smtClean="0"/>
              <a:t>000000  10010    01000   01000   00000   100000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101011   01001   01000   0000010010110000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Instructions: the words of a computer language</a:t>
            </a:r>
          </a:p>
          <a:p>
            <a:r>
              <a:rPr lang="en-US" dirty="0" smtClean="0"/>
              <a:t>Instruction set: vocabulary</a:t>
            </a:r>
          </a:p>
          <a:p>
            <a:pPr lvl="1"/>
            <a:r>
              <a:rPr lang="en-US" dirty="0" smtClean="0"/>
              <a:t>Repertoire of instructions of a computer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Instruction sets may differ from computer to computer, but have many things in common.</a:t>
            </a:r>
          </a:p>
          <a:p>
            <a:pPr lvl="1"/>
            <a:r>
              <a:rPr lang="en-US" dirty="0" smtClean="0"/>
              <a:t>Computational operations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Memory access &amp; addressing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Branches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Procedure </a:t>
            </a:r>
            <a:r>
              <a:rPr lang="en-US" dirty="0" smtClean="0"/>
              <a:t>calls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57802"/>
              </p:ext>
            </p:extLst>
          </p:nvPr>
        </p:nvGraphicFramePr>
        <p:xfrm>
          <a:off x="685800" y="2438400"/>
          <a:ext cx="7696200" cy="150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6960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Operation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 Operator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MIPS Instruction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</a:tr>
              <a:tr h="4032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Shift Left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&lt;&lt;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sll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</a:tr>
              <a:tr h="4032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Shift Right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&gt;&gt;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srl</a:t>
                      </a:r>
                      <a:endParaRPr lang="en-US" sz="2000" dirty="0"/>
                    </a:p>
                  </a:txBody>
                  <a:tcPr marL="99441" marR="99441" marT="49720" marB="49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  <a:endParaRPr lang="en-AU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shamt</a:t>
            </a:r>
            <a:r>
              <a:rPr lang="en-US" dirty="0"/>
              <a:t>: how many positions to shift </a:t>
            </a:r>
          </a:p>
          <a:p>
            <a:pPr>
              <a:lnSpc>
                <a:spcPct val="90000"/>
              </a:lnSpc>
            </a:pPr>
            <a:r>
              <a:rPr lang="en-US" dirty="0"/>
              <a:t>Shift left logical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Shift left and fill with 0 bits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sll</a:t>
            </a:r>
            <a:r>
              <a:rPr lang="en-US" dirty="0"/>
              <a:t> by </a:t>
            </a:r>
            <a:r>
              <a:rPr lang="en-US" i="1" dirty="0" err="1"/>
              <a:t>i</a:t>
            </a:r>
            <a:r>
              <a:rPr lang="en-US" dirty="0"/>
              <a:t> bits multiplies by 2</a:t>
            </a:r>
            <a:r>
              <a:rPr lang="en-US" i="1" baseline="30000" dirty="0"/>
              <a:t>i</a:t>
            </a:r>
          </a:p>
          <a:p>
            <a:pPr>
              <a:lnSpc>
                <a:spcPct val="90000"/>
              </a:lnSpc>
            </a:pPr>
            <a:r>
              <a:rPr lang="en-US" dirty="0"/>
              <a:t>Shift right logical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Shift right and fill with 0 bits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srl</a:t>
            </a:r>
            <a:r>
              <a:rPr lang="en-US" dirty="0"/>
              <a:t> by </a:t>
            </a:r>
            <a:r>
              <a:rPr lang="en-US" i="1" dirty="0" err="1"/>
              <a:t>i</a:t>
            </a:r>
            <a:r>
              <a:rPr lang="en-US" dirty="0"/>
              <a:t> bits divides by 2</a:t>
            </a:r>
            <a:r>
              <a:rPr lang="en-US" i="1" baseline="30000" dirty="0"/>
              <a:t>i</a:t>
            </a:r>
            <a:r>
              <a:rPr lang="en-US" dirty="0"/>
              <a:t> (unsigned only)</a:t>
            </a:r>
            <a:endParaRPr lang="en-AU" dirty="0"/>
          </a:p>
        </p:txBody>
      </p:sp>
      <p:grpSp>
        <p:nvGrpSpPr>
          <p:cNvPr id="277508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277509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27751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277511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rd</a:t>
              </a:r>
              <a:endParaRPr lang="en-AU" sz="2000"/>
            </a:p>
          </p:txBody>
        </p:sp>
        <p:sp>
          <p:nvSpPr>
            <p:cNvPr id="277513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shamt</a:t>
              </a:r>
              <a:endParaRPr lang="en-AU" sz="2000"/>
            </a:p>
          </p:txBody>
        </p:sp>
        <p:sp>
          <p:nvSpPr>
            <p:cNvPr id="277514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funct</a:t>
              </a:r>
              <a:endParaRPr lang="en-AU" sz="2000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77516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277517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19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277520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148801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0000 0000 0000 00000 000 0000 0000 0000 </a:t>
            </a:r>
            <a:r>
              <a:rPr lang="en-US" dirty="0" smtClean="0"/>
              <a:t>1001	(9)</a:t>
            </a:r>
          </a:p>
          <a:p>
            <a:endParaRPr lang="en-US" dirty="0"/>
          </a:p>
          <a:p>
            <a:r>
              <a:rPr lang="en-US" dirty="0" smtClean="0"/>
              <a:t>Shift left by four:</a:t>
            </a:r>
          </a:p>
          <a:p>
            <a:endParaRPr lang="en-US" dirty="0"/>
          </a:p>
          <a:p>
            <a:r>
              <a:rPr lang="en-US" dirty="0"/>
              <a:t>0000 0000 0000 0000 0000 0000 0000 1001 </a:t>
            </a:r>
            <a:r>
              <a:rPr lang="en-US" dirty="0" smtClean="0"/>
              <a:t>0000	(144)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9 * 2</a:t>
            </a:r>
            <a:r>
              <a:rPr lang="en-US" baseline="30000" dirty="0" smtClean="0"/>
              <a:t>4</a:t>
            </a:r>
            <a:r>
              <a:rPr lang="en-US" dirty="0" smtClean="0"/>
              <a:t> = 144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7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sll</a:t>
            </a:r>
            <a:r>
              <a:rPr lang="en-US" dirty="0" smtClean="0"/>
              <a:t> $t2, $s0, 4		# t2 = s0 &lt;&lt; 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R-type instruction that uses the </a:t>
            </a:r>
            <a:r>
              <a:rPr lang="en-US" dirty="0" err="1" smtClean="0"/>
              <a:t>shamt</a:t>
            </a:r>
            <a:r>
              <a:rPr lang="en-US" dirty="0" smtClean="0"/>
              <a:t> field: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0	0	16	10	4	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34486"/>
              </p:ext>
            </p:extLst>
          </p:nvPr>
        </p:nvGraphicFramePr>
        <p:xfrm>
          <a:off x="274983" y="2588151"/>
          <a:ext cx="8716617" cy="189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539"/>
                <a:gridCol w="2905539"/>
                <a:gridCol w="2905539"/>
              </a:tblGrid>
              <a:tr h="5360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Logical Operation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 Operator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MIPS Instruction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Bitwise AND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&amp;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and, </a:t>
                      </a:r>
                      <a:r>
                        <a:rPr lang="en-US" sz="2200" dirty="0" err="1" smtClean="0"/>
                        <a:t>andi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Bitwise OR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|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or, </a:t>
                      </a:r>
                      <a:r>
                        <a:rPr lang="en-US" sz="2200" dirty="0" err="1" smtClean="0"/>
                        <a:t>ori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  <a:tr h="45145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Bitwise NOT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~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nor</a:t>
                      </a:r>
                      <a:endParaRPr lang="en-US" sz="2200" dirty="0"/>
                    </a:p>
                  </a:txBody>
                  <a:tcPr marL="111318" marR="111318" marT="55659" marB="5565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Bit-by-bit operation that leaves 1 in the result only if both bits of the operands are 1.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and 	$t0, $t1, $t2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AND to “mask” some bits in a word.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87463" y="3871912"/>
            <a:ext cx="5840412" cy="1614488"/>
            <a:chOff x="1287463" y="3403600"/>
            <a:chExt cx="5840412" cy="161448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4824413" y="3408363"/>
              <a:ext cx="647700" cy="160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24050" y="3403600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0000 0000 0000 0000 0000 1101 1100 0000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4050" y="39639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0000 0000 0000 0000 0011 1100 0000 0000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87463" y="3403600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$t2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87463" y="39639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$t1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924050" y="46116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0000 0000 0000 0000 0000 1100 0000 0000</a:t>
              </a:r>
              <a:endParaRPr lang="en-AU" sz="20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287463" y="46116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5558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Bit-by-bit operation that leaves 1 in the result only if </a:t>
            </a:r>
            <a:r>
              <a:rPr lang="en-US" dirty="0" smtClean="0"/>
              <a:t>either </a:t>
            </a:r>
            <a:r>
              <a:rPr lang="en-US" dirty="0"/>
              <a:t>bits of the operands are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or $t0, $t1, $t2</a:t>
            </a:r>
            <a:endParaRPr lang="en-US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87463" y="3871912"/>
            <a:ext cx="5840412" cy="1614488"/>
            <a:chOff x="1287463" y="3403600"/>
            <a:chExt cx="5840412" cy="1614488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4859338" y="3408363"/>
              <a:ext cx="612775" cy="1604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24050" y="3403600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0000 0000 0000 0000 0000 1101 1100 0000</a:t>
              </a:r>
              <a:endParaRPr lang="en-AU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4050" y="39639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0000 0000 0000 0000 0011 1100 0000 0000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87463" y="3403600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$t2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87463" y="39639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$t1</a:t>
              </a:r>
              <a:endParaRPr lang="en-AU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924050" y="4611688"/>
              <a:ext cx="52038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0000 0000 0000 0000 0011 1101 1100 0000</a:t>
              </a:r>
              <a:endParaRPr lang="en-AU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287463" y="46116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20888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Bit-by-bit operation on only one operand that inverts each bit: changes a 0 to a 1 and 1 to a 0</a:t>
            </a:r>
          </a:p>
          <a:p>
            <a:endParaRPr lang="en-US" dirty="0"/>
          </a:p>
          <a:p>
            <a:r>
              <a:rPr lang="en-US" dirty="0" smtClean="0"/>
              <a:t>NOR </a:t>
            </a:r>
          </a:p>
          <a:p>
            <a:pPr lvl="1"/>
            <a:r>
              <a:rPr lang="en-US" dirty="0" smtClean="0"/>
              <a:t>NOT OR</a:t>
            </a:r>
          </a:p>
          <a:p>
            <a:pPr lvl="1"/>
            <a:r>
              <a:rPr lang="en-US" dirty="0" smtClean="0"/>
              <a:t>A NOR 0 = NOT (A OR 0) = NOT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0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Constant Zero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MIPS register 0 ($zero) is the constant 0</a:t>
            </a:r>
          </a:p>
          <a:p>
            <a:pPr lvl="1"/>
            <a:r>
              <a:rPr lang="en-AU" dirty="0"/>
              <a:t>Cannot be </a:t>
            </a:r>
            <a:r>
              <a:rPr lang="en-AU" dirty="0" smtClean="0"/>
              <a:t>overwritten</a:t>
            </a:r>
          </a:p>
          <a:p>
            <a:pPr lvl="1"/>
            <a:endParaRPr lang="en-AU" dirty="0"/>
          </a:p>
          <a:p>
            <a:r>
              <a:rPr lang="en-AU" dirty="0"/>
              <a:t>Useful for common operations</a:t>
            </a:r>
          </a:p>
          <a:p>
            <a:pPr lvl="1"/>
            <a:r>
              <a:rPr lang="en-AU" dirty="0" smtClean="0"/>
              <a:t>move </a:t>
            </a:r>
            <a:r>
              <a:rPr lang="en-AU" dirty="0"/>
              <a:t>between </a:t>
            </a:r>
            <a:r>
              <a:rPr lang="en-AU" dirty="0" smtClean="0"/>
              <a:t>registers</a:t>
            </a:r>
            <a:endParaRPr lang="en-AU" dirty="0"/>
          </a:p>
          <a:p>
            <a:pPr lvl="1">
              <a:buFont typeface="Wingdings" panose="05000000000000000000" pitchFamily="2" charset="2"/>
              <a:buNone/>
            </a:pPr>
            <a:r>
              <a:rPr lang="en-AU" dirty="0"/>
              <a:t>	</a:t>
            </a:r>
            <a:r>
              <a:rPr lang="en-AU" dirty="0" smtClean="0"/>
              <a:t>	add </a:t>
            </a:r>
            <a:r>
              <a:rPr lang="en-AU" dirty="0"/>
              <a:t>$t2, $s1, $</a:t>
            </a:r>
            <a:r>
              <a:rPr lang="en-AU" dirty="0" smtClean="0"/>
              <a:t>zero</a:t>
            </a:r>
          </a:p>
          <a:p>
            <a:pPr lvl="1"/>
            <a:r>
              <a:rPr lang="en-AU" dirty="0" smtClean="0"/>
              <a:t>NOT</a:t>
            </a:r>
          </a:p>
          <a:p>
            <a:pPr marL="274320" lvl="1" indent="0">
              <a:buNone/>
            </a:pPr>
            <a:r>
              <a:rPr lang="en-AU" dirty="0" smtClean="0"/>
              <a:t>	nor $t0, $t1, $zero</a:t>
            </a:r>
          </a:p>
          <a:p>
            <a:pPr lvl="1">
              <a:buFont typeface="Wingdings" panose="05000000000000000000" pitchFamily="2" charset="2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41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nor 	$t0, $t1, $zero	#t0 = ~(t1 | 0)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9857" y="3733800"/>
            <a:ext cx="7855230" cy="1047810"/>
            <a:chOff x="1287463" y="4586288"/>
            <a:chExt cx="7855230" cy="1047810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924050" y="4586288"/>
              <a:ext cx="721864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0000 </a:t>
              </a:r>
              <a:r>
                <a:rPr lang="en-US" sz="2000" dirty="0" smtClean="0"/>
                <a:t>	0000 	0000 	0000 	0011 	1100 	0000 	0000</a:t>
              </a:r>
              <a:endParaRPr lang="en-AU" sz="20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7463" y="45862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$t1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24050" y="5233988"/>
              <a:ext cx="716151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1111 </a:t>
              </a:r>
              <a:r>
                <a:rPr lang="en-US" sz="2000" dirty="0" smtClean="0"/>
                <a:t>	1111 	1111 	1111 	1100 	0011 	1111 	1111</a:t>
              </a:r>
              <a:endParaRPr lang="en-AU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287463" y="5233988"/>
              <a:ext cx="536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$t0</a:t>
              </a:r>
              <a:endParaRPr lang="en-AU" sz="2000"/>
            </a:p>
          </p:txBody>
        </p:sp>
      </p:grpSp>
    </p:spTree>
    <p:extLst>
      <p:ext uri="{BB962C8B-B14F-4D97-AF65-F5344CB8AC3E}">
        <p14:creationId xmlns:p14="http://schemas.microsoft.com/office/powerpoint/2010/main" val="38338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instruction sets promote a common goal.</a:t>
            </a:r>
          </a:p>
          <a:p>
            <a:pPr lvl="1"/>
            <a:r>
              <a:rPr lang="en-US" dirty="0" smtClean="0"/>
              <a:t>Make it easy to build the hardware and the compiler while maximizing performance and minimizing cost.</a:t>
            </a:r>
          </a:p>
          <a:p>
            <a:pPr lvl="1"/>
            <a:endParaRPr lang="en-US" dirty="0"/>
          </a:p>
          <a:p>
            <a:r>
              <a:rPr lang="en-US" dirty="0" smtClean="0"/>
              <a:t>MIPS is a popular instruction set and has large share of the embedded core market</a:t>
            </a:r>
          </a:p>
        </p:txBody>
      </p:sp>
    </p:spTree>
    <p:extLst>
      <p:ext uri="{BB962C8B-B14F-4D97-AF65-F5344CB8AC3E}">
        <p14:creationId xmlns:p14="http://schemas.microsoft.com/office/powerpoint/2010/main" val="29664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Operations with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immediate</a:t>
            </a:r>
          </a:p>
          <a:p>
            <a:pPr lvl="1"/>
            <a:r>
              <a:rPr lang="en-US" dirty="0" err="1" smtClean="0"/>
              <a:t>andi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Or immediate</a:t>
            </a:r>
          </a:p>
          <a:p>
            <a:pPr lvl="1"/>
            <a:r>
              <a:rPr lang="en-US" dirty="0" err="1" smtClean="0"/>
              <a:t>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programs can make decisions</a:t>
            </a:r>
          </a:p>
          <a:p>
            <a:pPr lvl="1"/>
            <a:r>
              <a:rPr lang="en-US" dirty="0" smtClean="0"/>
              <a:t>If statements, Switch statements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Branch to a labeled instruction if a condition is true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Otherwise, continue </a:t>
            </a:r>
            <a:r>
              <a:rPr lang="en-US" dirty="0" smtClean="0"/>
              <a:t>sequentially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r>
              <a:rPr lang="en-US" dirty="0">
                <a:latin typeface="Lucida Console" panose="020B0609040504020204" pitchFamily="49" charset="0"/>
              </a:rPr>
              <a:t>, L1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== </a:t>
            </a:r>
            <a:r>
              <a:rPr lang="en-US" dirty="0" err="1"/>
              <a:t>rt</a:t>
            </a:r>
            <a:r>
              <a:rPr lang="en-US" dirty="0"/>
              <a:t>) branch to instruction labeled L1</a:t>
            </a:r>
            <a:r>
              <a:rPr lang="en-US" dirty="0" smtClean="0"/>
              <a:t>;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>
                <a:latin typeface="Lucida Console" panose="020B0609040504020204" pitchFamily="49" charset="0"/>
              </a:rPr>
              <a:t>bne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r>
              <a:rPr lang="en-US" dirty="0">
                <a:latin typeface="Lucida Console" panose="020B0609040504020204" pitchFamily="49" charset="0"/>
              </a:rPr>
              <a:t>, L1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!= </a:t>
            </a:r>
            <a:r>
              <a:rPr lang="en-US" dirty="0" err="1"/>
              <a:t>rt</a:t>
            </a:r>
            <a:r>
              <a:rPr lang="en-US" dirty="0"/>
              <a:t>) branch to instruction labeled L1</a:t>
            </a:r>
            <a:r>
              <a:rPr lang="en-US" dirty="0" smtClean="0"/>
              <a:t>;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Lucida Console" panose="020B0609040504020204" pitchFamily="49" charset="0"/>
              </a:rPr>
              <a:t>j L1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unconditional jump to instruction labeled L1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i</a:t>
            </a:r>
            <a:r>
              <a:rPr lang="en-US" dirty="0" smtClean="0"/>
              <a:t>==j)</a:t>
            </a:r>
            <a:br>
              <a:rPr lang="en-US" dirty="0" smtClean="0"/>
            </a:br>
            <a:r>
              <a:rPr lang="en-US" dirty="0" smtClean="0"/>
              <a:t>		f = g + h;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f = g - h;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	j	f	g	h</a:t>
            </a:r>
          </a:p>
          <a:p>
            <a:pPr marL="0" indent="0">
              <a:buNone/>
            </a:pPr>
            <a:r>
              <a:rPr lang="en-US" dirty="0" smtClean="0"/>
              <a:t>$s0	$s1	$s2	$s3	$s4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6987" y="4501797"/>
            <a:ext cx="4010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==j)</a:t>
            </a:r>
            <a:br>
              <a:rPr lang="en-US" dirty="0"/>
            </a:br>
            <a:r>
              <a:rPr lang="en-US" dirty="0"/>
              <a:t>	f = g + h;</a:t>
            </a:r>
            <a:br>
              <a:rPr lang="en-US" dirty="0"/>
            </a:br>
            <a:r>
              <a:rPr lang="en-US" dirty="0" smtClean="0"/>
              <a:t>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f = g - h;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	$s0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</a:t>
            </a:r>
            <a:r>
              <a:rPr lang="en-US" dirty="0"/>
              <a:t>	$s1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</a:t>
            </a:r>
            <a:r>
              <a:rPr lang="en-US" dirty="0"/>
              <a:t>	$s2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</a:t>
            </a:r>
            <a:r>
              <a:rPr lang="en-US" dirty="0"/>
              <a:t>	$s3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	$s4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1673352"/>
            <a:ext cx="4191000" cy="4718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bne</a:t>
            </a:r>
            <a:r>
              <a:rPr lang="en-US" dirty="0" smtClean="0"/>
              <a:t> 	$s0,$s1,Else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add </a:t>
            </a:r>
            <a:r>
              <a:rPr lang="en-US" dirty="0" smtClean="0"/>
              <a:t>	$s2,$s3,$s4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 </a:t>
            </a:r>
            <a:r>
              <a:rPr lang="en-US" dirty="0" smtClean="0"/>
              <a:t>	Exit 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Else:	sub 	$s2,$s3,$s4 Exit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computer programs require iteration</a:t>
            </a:r>
          </a:p>
          <a:p>
            <a:pPr lvl="1"/>
            <a:r>
              <a:rPr lang="en-US" dirty="0" smtClean="0"/>
              <a:t>while loops, 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while (save[</a:t>
            </a:r>
            <a:r>
              <a:rPr lang="en-US" dirty="0" err="1" smtClean="0"/>
              <a:t>i</a:t>
            </a:r>
            <a:r>
              <a:rPr lang="en-US" dirty="0" smtClean="0"/>
              <a:t>] == k)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+=1;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</a:t>
            </a:r>
            <a:r>
              <a:rPr lang="en-US" dirty="0" err="1" smtClean="0"/>
              <a:t>i</a:t>
            </a:r>
            <a:r>
              <a:rPr lang="en-US" dirty="0" smtClean="0"/>
              <a:t> in $s3, k in $s5, base address of save in $s6.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Loop:	</a:t>
            </a:r>
            <a:r>
              <a:rPr lang="en-US" dirty="0" err="1" smtClean="0"/>
              <a:t>sll</a:t>
            </a:r>
            <a:r>
              <a:rPr lang="en-US" dirty="0" smtClean="0"/>
              <a:t>  	$</a:t>
            </a:r>
            <a:r>
              <a:rPr lang="en-US" dirty="0"/>
              <a:t>t1, $s3, 2</a:t>
            </a:r>
            <a:br>
              <a:rPr lang="en-US" dirty="0"/>
            </a:br>
            <a:r>
              <a:rPr lang="en-US" dirty="0" smtClean="0"/>
              <a:t>	      	add  	$</a:t>
            </a:r>
            <a:r>
              <a:rPr lang="en-US" dirty="0"/>
              <a:t>t1, $t1, $s6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  	$</a:t>
            </a:r>
            <a:r>
              <a:rPr lang="en-US" dirty="0"/>
              <a:t>t0, 0($t1)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		</a:t>
            </a:r>
            <a:r>
              <a:rPr lang="en-US" dirty="0" err="1" smtClean="0"/>
              <a:t>bne</a:t>
            </a:r>
            <a:r>
              <a:rPr lang="en-US" dirty="0" smtClean="0"/>
              <a:t>  	$</a:t>
            </a:r>
            <a:r>
              <a:rPr lang="en-US" dirty="0"/>
              <a:t>t0, $s5, Exit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	$</a:t>
            </a:r>
            <a:r>
              <a:rPr lang="en-US" dirty="0"/>
              <a:t>s3, $s3, 1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smtClean="0"/>
              <a:t>		j    	Loop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Exit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9586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Conditional Operations</a:t>
            </a:r>
            <a:endParaRPr lang="en-AU"/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result to 1 if a condition is true</a:t>
            </a:r>
          </a:p>
          <a:p>
            <a:pPr lvl="1"/>
            <a:r>
              <a:rPr lang="en-US" dirty="0"/>
              <a:t>Otherwise, set to 0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rd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&lt; </a:t>
            </a:r>
            <a:r>
              <a:rPr lang="en-US" dirty="0" err="1"/>
              <a:t>rt</a:t>
            </a:r>
            <a:r>
              <a:rPr lang="en-US" dirty="0"/>
              <a:t>) </a:t>
            </a:r>
            <a:r>
              <a:rPr lang="en-US" dirty="0" err="1"/>
              <a:t>rd</a:t>
            </a:r>
            <a:r>
              <a:rPr lang="en-US" dirty="0"/>
              <a:t> = 1; else </a:t>
            </a:r>
            <a:r>
              <a:rPr lang="en-US" dirty="0" err="1"/>
              <a:t>rd</a:t>
            </a:r>
            <a:r>
              <a:rPr lang="en-US" dirty="0"/>
              <a:t> = 0;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slti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rt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rs</a:t>
            </a:r>
            <a:r>
              <a:rPr lang="en-US" dirty="0">
                <a:latin typeface="Lucida Console" panose="020B0609040504020204" pitchFamily="49" charset="0"/>
              </a:rPr>
              <a:t>, constant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rs</a:t>
            </a:r>
            <a:r>
              <a:rPr lang="en-US" dirty="0"/>
              <a:t> &lt; constant) </a:t>
            </a:r>
            <a:r>
              <a:rPr lang="en-US" dirty="0" err="1"/>
              <a:t>rt</a:t>
            </a:r>
            <a:r>
              <a:rPr lang="en-US" dirty="0"/>
              <a:t> = 1; else </a:t>
            </a:r>
            <a:r>
              <a:rPr lang="en-US" dirty="0" err="1"/>
              <a:t>rt</a:t>
            </a:r>
            <a:r>
              <a:rPr lang="en-US" dirty="0"/>
              <a:t> = 0;</a:t>
            </a:r>
          </a:p>
          <a:p>
            <a:r>
              <a:rPr lang="en-US" dirty="0"/>
              <a:t>Use in combination with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bne</a:t>
            </a:r>
            <a:endParaRPr lang="en-US" dirty="0"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Lucida Console" panose="020B0609040504020204" pitchFamily="49" charset="0"/>
              </a:rPr>
              <a:t>slt</a:t>
            </a:r>
            <a:r>
              <a:rPr lang="en-US" sz="2400" dirty="0">
                <a:latin typeface="Lucida Console" panose="020B0609040504020204" pitchFamily="49" charset="0"/>
              </a:rPr>
              <a:t> $t0, $s1, $s2  # if ($s1 &lt; $s2)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 err="1">
                <a:latin typeface="Lucida Console" panose="020B0609040504020204" pitchFamily="49" charset="0"/>
              </a:rPr>
              <a:t>bne</a:t>
            </a:r>
            <a:r>
              <a:rPr lang="en-US" sz="2400" dirty="0">
                <a:latin typeface="Lucida Console" panose="020B0609040504020204" pitchFamily="49" charset="0"/>
              </a:rPr>
              <a:t> $t0, $zero, L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19766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Instruction Design</a:t>
            </a:r>
            <a:endParaRPr lang="en-AU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>
                <a:latin typeface="Lucida Console" panose="020B0609040504020204" pitchFamily="49" charset="0"/>
              </a:rPr>
              <a:t>blt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bge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Hardware for &lt;, ≥, … slower than =, ≠</a:t>
            </a:r>
          </a:p>
          <a:p>
            <a:pPr lvl="1"/>
            <a:r>
              <a:rPr lang="en-US" dirty="0"/>
              <a:t>Combining with branch involves more work per instruction, requiring a slower clock</a:t>
            </a:r>
          </a:p>
          <a:p>
            <a:r>
              <a:rPr lang="en-US" dirty="0" err="1" smtClean="0">
                <a:latin typeface="Lucida Console" panose="020B0609040504020204" pitchFamily="49" charset="0"/>
              </a:rPr>
              <a:t>beq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latin typeface="Lucida Console" panose="020B0609040504020204" pitchFamily="49" charset="0"/>
              </a:rPr>
              <a:t>bne</a:t>
            </a:r>
            <a:r>
              <a:rPr lang="en-US" dirty="0"/>
              <a:t> are the common </a:t>
            </a:r>
            <a:r>
              <a:rPr lang="en-US" dirty="0" smtClean="0"/>
              <a:t>case</a:t>
            </a:r>
          </a:p>
          <a:p>
            <a:pPr lvl="1"/>
            <a:r>
              <a:rPr lang="en-US" dirty="0" err="1" smtClean="0"/>
              <a:t>slt</a:t>
            </a:r>
            <a:r>
              <a:rPr lang="en-US" dirty="0" smtClean="0"/>
              <a:t>, </a:t>
            </a:r>
            <a:r>
              <a:rPr lang="en-US" dirty="0" err="1" smtClean="0"/>
              <a:t>slti</a:t>
            </a:r>
            <a:r>
              <a:rPr lang="en-US" dirty="0" smtClean="0"/>
              <a:t>, </a:t>
            </a:r>
            <a:r>
              <a:rPr lang="en-US" dirty="0" err="1" smtClean="0"/>
              <a:t>beq</a:t>
            </a:r>
            <a:r>
              <a:rPr lang="en-US" dirty="0" smtClean="0"/>
              <a:t>, </a:t>
            </a:r>
            <a:r>
              <a:rPr lang="en-US" dirty="0" err="1" smtClean="0"/>
              <a:t>bne</a:t>
            </a:r>
            <a:r>
              <a:rPr lang="en-US" dirty="0" smtClean="0"/>
              <a:t> can be used to create any other necessary conditions.</a:t>
            </a:r>
            <a:endParaRPr lang="en-US" dirty="0"/>
          </a:p>
          <a:p>
            <a:r>
              <a:rPr lang="en-US" dirty="0"/>
              <a:t>This is a good design compromise</a:t>
            </a:r>
          </a:p>
        </p:txBody>
      </p:sp>
    </p:spTree>
    <p:extLst>
      <p:ext uri="{BB962C8B-B14F-4D97-AF65-F5344CB8AC3E}">
        <p14:creationId xmlns:p14="http://schemas.microsoft.com/office/powerpoint/2010/main" val="513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Signed vs. Unsigned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Signed comparison: </a:t>
            </a:r>
            <a:r>
              <a:rPr lang="en-AU" dirty="0" smtClean="0"/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slt</a:t>
            </a:r>
            <a:r>
              <a:rPr lang="en-AU" dirty="0"/>
              <a:t>, </a:t>
            </a:r>
            <a:r>
              <a:rPr lang="en-AU" dirty="0" err="1">
                <a:latin typeface="Lucida Console" panose="020B0609040504020204" pitchFamily="49" charset="0"/>
              </a:rPr>
              <a:t>slti</a:t>
            </a:r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/>
              <a:t>Unsigned comparison: </a:t>
            </a:r>
            <a:r>
              <a:rPr lang="en-AU" dirty="0" smtClean="0"/>
              <a:t>	</a:t>
            </a:r>
            <a:r>
              <a:rPr lang="en-AU" dirty="0" err="1" smtClean="0">
                <a:latin typeface="Lucida Console" panose="020B0609040504020204" pitchFamily="49" charset="0"/>
              </a:rPr>
              <a:t>sltu</a:t>
            </a:r>
            <a:r>
              <a:rPr lang="en-AU" dirty="0"/>
              <a:t>, </a:t>
            </a:r>
            <a:r>
              <a:rPr lang="en-AU" dirty="0" err="1">
                <a:latin typeface="Lucida Console" panose="020B0609040504020204" pitchFamily="49" charset="0"/>
              </a:rPr>
              <a:t>sltui</a:t>
            </a:r>
            <a:endParaRPr lang="en-AU" dirty="0">
              <a:latin typeface="Lucida Console" panose="020B0609040504020204" pitchFamily="49" charset="0"/>
            </a:endParaRPr>
          </a:p>
          <a:p>
            <a:r>
              <a:rPr lang="en-AU" dirty="0"/>
              <a:t>Example</a:t>
            </a:r>
          </a:p>
          <a:p>
            <a:pPr lvl="1"/>
            <a:r>
              <a:rPr lang="en-AU" dirty="0"/>
              <a:t>$s0 = </a:t>
            </a:r>
            <a:r>
              <a:rPr lang="en-AU" sz="2400" dirty="0"/>
              <a:t>1111 1111 1111 1111 1111 1111 1111 1111</a:t>
            </a:r>
          </a:p>
          <a:p>
            <a:pPr lvl="1"/>
            <a:r>
              <a:rPr lang="en-AU" dirty="0"/>
              <a:t>$s1 = </a:t>
            </a:r>
            <a:r>
              <a:rPr lang="en-AU" sz="2400" dirty="0"/>
              <a:t>0000 0000 0000 0000 0000 0000 0000 0001</a:t>
            </a:r>
          </a:p>
          <a:p>
            <a:pPr lvl="1"/>
            <a:endParaRPr lang="en-AU" dirty="0" smtClean="0">
              <a:latin typeface="Lucida Console" panose="020B0609040504020204" pitchFamily="49" charset="0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</a:rPr>
              <a:t>slt</a:t>
            </a:r>
            <a:r>
              <a:rPr lang="en-AU" dirty="0" smtClean="0">
                <a:latin typeface="Lucida Console" panose="020B0609040504020204" pitchFamily="49" charset="0"/>
              </a:rPr>
              <a:t>  </a:t>
            </a:r>
            <a:r>
              <a:rPr lang="en-AU" dirty="0">
                <a:latin typeface="Lucida Console" panose="020B0609040504020204" pitchFamily="49" charset="0"/>
              </a:rPr>
              <a:t>$t0, $s0, $s1  # signed</a:t>
            </a:r>
          </a:p>
          <a:p>
            <a:pPr lvl="2"/>
            <a:r>
              <a:rPr lang="en-AU" dirty="0">
                <a:cs typeface="Arial" panose="020B0604020202020204" pitchFamily="34" charset="0"/>
              </a:rPr>
              <a:t>–1 &lt; +1 </a:t>
            </a:r>
            <a:r>
              <a:rPr lang="en-AU" dirty="0">
                <a:cs typeface="Arial" panose="020B0604020202020204" pitchFamily="34" charset="0"/>
                <a:sym typeface="Symbol" panose="05050102010706020507" pitchFamily="18" charset="2"/>
              </a:rPr>
              <a:t> $t0 = 1</a:t>
            </a:r>
          </a:p>
          <a:p>
            <a:pPr lvl="1"/>
            <a:endParaRPr lang="en-AU" dirty="0" smtClean="0">
              <a:latin typeface="Lucida Console" panose="020B06090405040202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AU" dirty="0" err="1" smtClean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sltu</a:t>
            </a:r>
            <a:r>
              <a:rPr lang="en-AU" dirty="0" smtClean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AU" dirty="0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$t0, $s0, $s1  # unsigned</a:t>
            </a:r>
          </a:p>
          <a:p>
            <a:pPr lvl="2"/>
            <a:r>
              <a:rPr lang="en-US" dirty="0"/>
              <a:t>+4,294,967,295 &gt; +1 </a:t>
            </a:r>
            <a:r>
              <a:rPr lang="en-AU" dirty="0">
                <a:cs typeface="Arial" panose="020B0604020202020204" pitchFamily="34" charset="0"/>
                <a:sym typeface="Symbol" panose="05050102010706020507" pitchFamily="18" charset="2"/>
              </a:rPr>
              <a:t> $t0 = 0</a:t>
            </a:r>
          </a:p>
        </p:txBody>
      </p:sp>
    </p:spTree>
    <p:extLst>
      <p:ext uri="{BB962C8B-B14F-4D97-AF65-F5344CB8AC3E}">
        <p14:creationId xmlns:p14="http://schemas.microsoft.com/office/powerpoint/2010/main" val="17402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(selection)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(selection ==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else if (selection == 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goto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add	a, b,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a = b + 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switch (selection)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1: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2: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Jump Address Table</a:t>
            </a:r>
          </a:p>
          <a:p>
            <a:r>
              <a:rPr lang="en-US" dirty="0" smtClean="0"/>
              <a:t>selection is an index to the table</a:t>
            </a:r>
          </a:p>
          <a:p>
            <a:r>
              <a:rPr lang="en-US" dirty="0" smtClean="0"/>
              <a:t>the table contains addresses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jr</a:t>
            </a:r>
            <a:r>
              <a:rPr lang="en-US" dirty="0" smtClean="0"/>
              <a:t> $s0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Program Computers</a:t>
            </a:r>
            <a:endParaRPr lang="en-AU"/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Instructions represented in </a:t>
            </a:r>
            <a:r>
              <a:rPr lang="en-US" sz="2800" dirty="0" smtClean="0"/>
              <a:t>binary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Instructions </a:t>
            </a:r>
            <a:r>
              <a:rPr lang="en-US" sz="2800" dirty="0"/>
              <a:t>and data stored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Programs can operate on programs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compilers, linkers, …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Binary compatibility allows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compiled </a:t>
            </a:r>
            <a:r>
              <a:rPr lang="en-US" sz="2800" dirty="0"/>
              <a:t>programs to work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dirty="0"/>
              <a:t>different computers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Standardized ISAs</a:t>
            </a:r>
            <a:endParaRPr lang="en-AU" sz="2400" dirty="0"/>
          </a:p>
        </p:txBody>
      </p:sp>
      <p:pic>
        <p:nvPicPr>
          <p:cNvPr id="273415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30487"/>
            <a:ext cx="2908300" cy="3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often write functions or methods</a:t>
            </a:r>
          </a:p>
          <a:p>
            <a:pPr lvl="1"/>
            <a:r>
              <a:rPr lang="en-US" dirty="0" smtClean="0"/>
              <a:t>procedures</a:t>
            </a:r>
          </a:p>
          <a:p>
            <a:pPr lvl="1"/>
            <a:endParaRPr lang="en-US" dirty="0"/>
          </a:p>
          <a:p>
            <a:r>
              <a:rPr lang="en-US" dirty="0" smtClean="0"/>
              <a:t>A procedure is stored subroutine that performs a specific task based on the parameters it is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Calling</a:t>
            </a:r>
            <a:endParaRPr lang="en-AU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required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Place parameters in registers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Transfer control to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Acquire storage for procedure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Perform procedure’s operations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Place result in register for caller</a:t>
            </a:r>
          </a:p>
          <a:p>
            <a:pPr marL="990600" lvl="1" indent="-533400">
              <a:buSzTx/>
              <a:buFont typeface="Wingdings" panose="05000000000000000000" pitchFamily="2" charset="2"/>
              <a:buAutoNum type="arabicPeriod"/>
            </a:pPr>
            <a:r>
              <a:rPr lang="en-US" dirty="0"/>
              <a:t>Return to place of call</a:t>
            </a:r>
          </a:p>
        </p:txBody>
      </p:sp>
    </p:spTree>
    <p:extLst>
      <p:ext uri="{BB962C8B-B14F-4D97-AF65-F5344CB8AC3E}">
        <p14:creationId xmlns:p14="http://schemas.microsoft.com/office/powerpoint/2010/main" val="27924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$a0-$a3: four argument registers</a:t>
            </a:r>
          </a:p>
          <a:p>
            <a:r>
              <a:rPr lang="en-US" dirty="0" smtClean="0"/>
              <a:t>$v0-$v1: two return value registers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:	      one return address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Call Instructions</a:t>
            </a:r>
            <a:endParaRPr lang="en-AU"/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call: jump and link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latin typeface="Lucida Console" panose="020B0609040504020204" pitchFamily="49" charset="0"/>
              </a:rPr>
              <a:t>	</a:t>
            </a:r>
            <a:r>
              <a:rPr lang="en-US" sz="2800" dirty="0" err="1">
                <a:latin typeface="Lucida Console" panose="020B0609040504020204" pitchFamily="49" charset="0"/>
              </a:rPr>
              <a:t>jal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</a:rPr>
              <a:t>ProcedureLabel</a:t>
            </a:r>
            <a:endParaRPr 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Address of following instruction put in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= PC + 4</a:t>
            </a:r>
            <a:endParaRPr lang="en-US" dirty="0"/>
          </a:p>
          <a:p>
            <a:pPr lvl="1"/>
            <a:r>
              <a:rPr lang="en-US" dirty="0"/>
              <a:t>Jumps to target </a:t>
            </a:r>
            <a:r>
              <a:rPr lang="en-US" dirty="0" smtClean="0"/>
              <a:t>address</a:t>
            </a:r>
          </a:p>
          <a:p>
            <a:pPr lvl="1"/>
            <a:endParaRPr lang="en-US" dirty="0"/>
          </a:p>
          <a:p>
            <a:r>
              <a:rPr lang="en-US" dirty="0"/>
              <a:t>Procedure return: jump register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>
                <a:latin typeface="Lucida Console" panose="020B0609040504020204" pitchFamily="49" charset="0"/>
              </a:rPr>
              <a:t>	</a:t>
            </a:r>
            <a:r>
              <a:rPr lang="en-US" sz="2800" dirty="0" err="1">
                <a:latin typeface="Lucida Console" panose="020B0609040504020204" pitchFamily="49" charset="0"/>
              </a:rPr>
              <a:t>jr</a:t>
            </a:r>
            <a:r>
              <a:rPr lang="en-US" sz="2800" dirty="0">
                <a:latin typeface="Lucida Console" panose="020B0609040504020204" pitchFamily="49" charset="0"/>
              </a:rPr>
              <a:t> $</a:t>
            </a:r>
            <a:r>
              <a:rPr lang="en-US" sz="2800" dirty="0" err="1">
                <a:latin typeface="Lucida Console" panose="020B0609040504020204" pitchFamily="49" charset="0"/>
              </a:rPr>
              <a:t>ra</a:t>
            </a:r>
            <a:endParaRPr 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Copies $</a:t>
            </a:r>
            <a:r>
              <a:rPr lang="en-US" dirty="0" err="1"/>
              <a:t>ra</a:t>
            </a:r>
            <a:r>
              <a:rPr lang="en-US" dirty="0"/>
              <a:t> to program </a:t>
            </a:r>
            <a:r>
              <a:rPr lang="en-US" dirty="0" smtClean="0"/>
              <a:t>counter (PC)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5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parent program (caller) places parameters in $a0-$a3</a:t>
            </a:r>
          </a:p>
          <a:p>
            <a:endParaRPr lang="en-US" dirty="0" smtClean="0"/>
          </a:p>
          <a:p>
            <a:r>
              <a:rPr lang="en-US" dirty="0" smtClean="0"/>
              <a:t>The caller uses </a:t>
            </a:r>
            <a:r>
              <a:rPr lang="en-US" dirty="0" err="1" smtClean="0"/>
              <a:t>jal</a:t>
            </a:r>
            <a:r>
              <a:rPr lang="en-US" dirty="0" smtClean="0"/>
              <a:t> to jump to the location of the function being called (</a:t>
            </a:r>
            <a:r>
              <a:rPr lang="en-US" dirty="0" err="1" smtClean="0"/>
              <a:t>callee</a:t>
            </a:r>
            <a:r>
              <a:rPr lang="en-US" dirty="0" smtClean="0"/>
              <a:t>) and store the return address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completes its task and stores the result in </a:t>
            </a:r>
            <a:br>
              <a:rPr lang="en-US" dirty="0" smtClean="0"/>
            </a:br>
            <a:r>
              <a:rPr lang="en-US" dirty="0" smtClean="0"/>
              <a:t>$v0-$v1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returns control with </a:t>
            </a:r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four argument registers and two return value registers aren’t enough?</a:t>
            </a:r>
          </a:p>
          <a:p>
            <a:endParaRPr lang="en-US" dirty="0"/>
          </a:p>
          <a:p>
            <a:r>
              <a:rPr lang="en-US" dirty="0" smtClean="0"/>
              <a:t>Spilling Registers</a:t>
            </a:r>
          </a:p>
          <a:p>
            <a:pPr lvl="1"/>
            <a:r>
              <a:rPr lang="en-US" dirty="0" smtClean="0"/>
              <a:t>At the beginning of a procedure the contents of $s0-$s7 can be saved in main memory</a:t>
            </a:r>
          </a:p>
          <a:p>
            <a:pPr lvl="1"/>
            <a:r>
              <a:rPr lang="en-US" dirty="0" smtClean="0"/>
              <a:t>The procedure can then use $s0-$s7 normally</a:t>
            </a:r>
          </a:p>
          <a:p>
            <a:pPr lvl="1"/>
            <a:r>
              <a:rPr lang="en-US" dirty="0" smtClean="0"/>
              <a:t>At the end, the previous values of $s0-$s7 are retrieved from main memory</a:t>
            </a:r>
          </a:p>
          <a:p>
            <a:pPr lvl="1"/>
            <a:endParaRPr lang="en-US" dirty="0"/>
          </a:p>
          <a:p>
            <a:r>
              <a:rPr lang="en-US" dirty="0"/>
              <a:t>Stacks are a natural structure to allocate dynamic data for procedures</a:t>
            </a:r>
          </a:p>
        </p:txBody>
      </p:sp>
    </p:spTree>
    <p:extLst>
      <p:ext uri="{BB962C8B-B14F-4D97-AF65-F5344CB8AC3E}">
        <p14:creationId xmlns:p14="http://schemas.microsoft.com/office/powerpoint/2010/main" val="27040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Stacks are a last-in-first-out structure</a:t>
            </a:r>
          </a:p>
          <a:p>
            <a:r>
              <a:rPr lang="en-US" dirty="0" smtClean="0"/>
              <a:t>Requires a stack pointer to place/remove registers</a:t>
            </a:r>
          </a:p>
          <a:p>
            <a:pPr lvl="1"/>
            <a:r>
              <a:rPr lang="en-US" dirty="0" smtClean="0"/>
              <a:t>Adjust the pointer by one word when items are added (pushed) or removed (popped)</a:t>
            </a:r>
          </a:p>
          <a:p>
            <a:pPr lvl="1"/>
            <a:endParaRPr lang="en-US" dirty="0"/>
          </a:p>
          <a:p>
            <a:r>
              <a:rPr lang="en-US" dirty="0" smtClean="0"/>
              <a:t>MIPS stack pointer is a register: $</a:t>
            </a:r>
            <a:r>
              <a:rPr lang="en-US" dirty="0" err="1" smtClean="0"/>
              <a:t>sp</a:t>
            </a:r>
            <a:endParaRPr lang="en-US" dirty="0" smtClean="0"/>
          </a:p>
          <a:p>
            <a:pPr lvl="1"/>
            <a:r>
              <a:rPr lang="en-US" dirty="0" smtClean="0"/>
              <a:t>The “bottom” of the stack is the highest address and the stack “grows” from higher to lower addresses.</a:t>
            </a:r>
          </a:p>
          <a:p>
            <a:pPr lvl="1"/>
            <a:endParaRPr lang="en-US" dirty="0"/>
          </a:p>
          <a:p>
            <a:r>
              <a:rPr lang="en-US" dirty="0" smtClean="0"/>
              <a:t>Push: write to main memory (at 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decrement $</a:t>
            </a:r>
            <a:r>
              <a:rPr lang="en-US" dirty="0" err="1" smtClean="0"/>
              <a:t>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Pop: 	increment $</a:t>
            </a:r>
            <a:r>
              <a:rPr lang="en-US" dirty="0" err="1" smtClean="0"/>
              <a:t>sp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read from main memory (at $</a:t>
            </a:r>
            <a:r>
              <a:rPr lang="en-US" dirty="0" err="1" smtClean="0"/>
              <a:t>sp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Procedure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leaf_example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g, 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 = (</a:t>
            </a:r>
            <a:r>
              <a:rPr lang="en-US" dirty="0" err="1" smtClean="0"/>
              <a:t>g+h</a:t>
            </a:r>
            <a:r>
              <a:rPr lang="en-US" dirty="0" smtClean="0"/>
              <a:t>) – (</a:t>
            </a:r>
            <a:r>
              <a:rPr lang="en-US" dirty="0" err="1" smtClean="0"/>
              <a:t>i+j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f;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Arguments </a:t>
            </a:r>
            <a:r>
              <a:rPr lang="en-US" dirty="0" smtClean="0"/>
              <a:t>g - j </a:t>
            </a:r>
            <a:r>
              <a:rPr lang="en-US" dirty="0"/>
              <a:t>in $</a:t>
            </a:r>
            <a:r>
              <a:rPr lang="en-US" dirty="0" smtClean="0"/>
              <a:t>a0 - $</a:t>
            </a:r>
            <a:r>
              <a:rPr lang="en-US" dirty="0"/>
              <a:t>a3</a:t>
            </a:r>
          </a:p>
          <a:p>
            <a:r>
              <a:rPr lang="en-US" dirty="0"/>
              <a:t>f in $s0 (hence, need to save $s0 on stack)</a:t>
            </a:r>
          </a:p>
          <a:p>
            <a:r>
              <a:rPr lang="en-US" dirty="0"/>
              <a:t>Result in $v0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instruction performs only one operation.</a:t>
            </a:r>
          </a:p>
          <a:p>
            <a:r>
              <a:rPr lang="en-US" dirty="0" smtClean="0"/>
              <a:t>Each instruction must have three variables.</a:t>
            </a:r>
          </a:p>
          <a:p>
            <a:pPr lvl="1"/>
            <a:r>
              <a:rPr lang="en-US" dirty="0" smtClean="0"/>
              <a:t>Two sources and one destination.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leaf_example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smtClean="0">
                <a:latin typeface="Lucida Console" panose="020B0609040504020204" pitchFamily="49" charset="0"/>
              </a:rPr>
              <a:t>-12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$t1, 8($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$t0, 4($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$s0, 0($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add  </a:t>
            </a:r>
            <a:r>
              <a:rPr lang="en-US" dirty="0">
                <a:latin typeface="Lucida Console" panose="020B0609040504020204" pitchFamily="49" charset="0"/>
              </a:rPr>
              <a:t>$t0, $a0, $</a:t>
            </a:r>
            <a:r>
              <a:rPr lang="en-US" dirty="0" smtClean="0">
                <a:latin typeface="Lucida Console" panose="020B0609040504020204" pitchFamily="49" charset="0"/>
              </a:rPr>
              <a:t>a1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add  </a:t>
            </a:r>
            <a:r>
              <a:rPr lang="en-US" dirty="0">
                <a:latin typeface="Lucida Console" panose="020B0609040504020204" pitchFamily="49" charset="0"/>
              </a:rPr>
              <a:t>$t1, $a2, $</a:t>
            </a:r>
            <a:r>
              <a:rPr lang="en-US" dirty="0" smtClean="0">
                <a:latin typeface="Lucida Console" panose="020B0609040504020204" pitchFamily="49" charset="0"/>
              </a:rPr>
              <a:t>a3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sub  </a:t>
            </a:r>
            <a:r>
              <a:rPr lang="en-US" dirty="0">
                <a:latin typeface="Lucida Console" panose="020B0609040504020204" pitchFamily="49" charset="0"/>
              </a:rPr>
              <a:t>$s0, $t0, $</a:t>
            </a:r>
            <a:r>
              <a:rPr lang="en-US" dirty="0" smtClean="0">
                <a:latin typeface="Lucida Console" panose="020B0609040504020204" pitchFamily="49" charset="0"/>
              </a:rPr>
              <a:t>t1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add  </a:t>
            </a:r>
            <a:r>
              <a:rPr lang="en-US" dirty="0">
                <a:latin typeface="Lucida Console" panose="020B0609040504020204" pitchFamily="49" charset="0"/>
              </a:rPr>
              <a:t>$v0, $s0, $</a:t>
            </a:r>
            <a:r>
              <a:rPr lang="en-US" dirty="0" smtClean="0">
                <a:latin typeface="Lucida Console" panose="020B0609040504020204" pitchFamily="49" charset="0"/>
              </a:rPr>
              <a:t>zero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lw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lw</a:t>
            </a:r>
            <a:r>
              <a:rPr lang="en-US" dirty="0" smtClean="0">
                <a:latin typeface="Lucida Console" panose="020B0609040504020204" pitchFamily="49" charset="0"/>
              </a:rPr>
              <a:t>   $t0, 4($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$t1, 8($</a:t>
            </a:r>
            <a:r>
              <a:rPr lang="en-US" dirty="0" err="1" smtClean="0">
                <a:latin typeface="Lucida Console" panose="020B0609040504020204" pitchFamily="49" charset="0"/>
              </a:rPr>
              <a:t>sp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smtClean="0">
                <a:latin typeface="Lucida Console" panose="020B060904050402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jr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Procedure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register spilling, we can choose to not save and restore temporary registers.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6738" y="1752600"/>
            <a:ext cx="841052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Lucida Console" panose="020B0609040504020204" pitchFamily="49" charset="0"/>
              </a:rPr>
              <a:t>leaf_example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-4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add  $t0, $a0, $a1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add  $t1, $a2, $a3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sub  $s0, $t0, $t1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add  $v0, $s0, $zero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4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jr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procedures are leaf procedures</a:t>
            </a:r>
          </a:p>
          <a:p>
            <a:pPr lvl="1"/>
            <a:r>
              <a:rPr lang="en-US" dirty="0" smtClean="0"/>
              <a:t>Procedures call other procedures</a:t>
            </a:r>
          </a:p>
          <a:p>
            <a:pPr lvl="1"/>
            <a:r>
              <a:rPr lang="en-US" dirty="0" smtClean="0"/>
              <a:t>Procedures call copies of themselves (recursion)</a:t>
            </a:r>
          </a:p>
          <a:p>
            <a:pPr lvl="1"/>
            <a:endParaRPr lang="en-US" dirty="0"/>
          </a:p>
          <a:p>
            <a:r>
              <a:rPr lang="en-US" dirty="0"/>
              <a:t>For nested call, caller needs to save on the stack:</a:t>
            </a:r>
          </a:p>
          <a:p>
            <a:pPr lvl="1"/>
            <a:r>
              <a:rPr lang="en-US" dirty="0"/>
              <a:t>Its return address</a:t>
            </a:r>
          </a:p>
          <a:p>
            <a:pPr lvl="1"/>
            <a:r>
              <a:rPr lang="en-US" dirty="0"/>
              <a:t>Any arguments and temporaries needed after the call</a:t>
            </a:r>
          </a:p>
          <a:p>
            <a:r>
              <a:rPr lang="en-US" dirty="0"/>
              <a:t>Restore from the stack after the call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Non-Leaf Procedure Example</a:t>
            </a:r>
            <a:endParaRPr lang="en-AU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fact (</a:t>
            </a:r>
            <a:r>
              <a:rPr lang="en-US" sz="2800" dirty="0" err="1"/>
              <a:t>int</a:t>
            </a:r>
            <a:r>
              <a:rPr lang="en-US" sz="2800" dirty="0"/>
              <a:t> n</a:t>
            </a:r>
            <a:r>
              <a:rPr lang="en-US" sz="2800" dirty="0" smtClean="0"/>
              <a:t>) {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if (n &lt; 1) </a:t>
            </a:r>
            <a:endParaRPr 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return </a:t>
            </a:r>
            <a:r>
              <a:rPr lang="en-US" sz="2800" dirty="0"/>
              <a:t>f;</a:t>
            </a:r>
            <a:br>
              <a:rPr lang="en-US" sz="2800" dirty="0"/>
            </a:br>
            <a:r>
              <a:rPr lang="en-US" sz="2800" dirty="0"/>
              <a:t>  else </a:t>
            </a:r>
            <a:endParaRPr 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return </a:t>
            </a:r>
            <a:r>
              <a:rPr lang="en-US" sz="2800" dirty="0"/>
              <a:t>n * fact(n - 1</a:t>
            </a:r>
            <a:r>
              <a:rPr lang="en-US" sz="2800" dirty="0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sz="2800" dirty="0"/>
          </a:p>
          <a:p>
            <a:r>
              <a:rPr lang="en-US" dirty="0"/>
              <a:t>Argument n in $a0</a:t>
            </a:r>
          </a:p>
          <a:p>
            <a:r>
              <a:rPr lang="en-US" dirty="0"/>
              <a:t>Result in $v0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20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Non-Leaf 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-8     # adjust stack for 2 </a:t>
            </a:r>
            <a:r>
              <a:rPr lang="en-US" dirty="0" smtClean="0">
                <a:latin typeface="Lucida Console" panose="020B0609040504020204" pitchFamily="49" charset="0"/>
              </a:rPr>
              <a:t>items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, 4($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save return </a:t>
            </a:r>
            <a:r>
              <a:rPr lang="en-US" dirty="0" smtClean="0">
                <a:latin typeface="Lucida Console" panose="020B0609040504020204" pitchFamily="49" charset="0"/>
              </a:rPr>
              <a:t>address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sw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$a0,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save </a:t>
            </a:r>
            <a:r>
              <a:rPr lang="en-US" dirty="0" smtClean="0">
                <a:latin typeface="Lucida Console" panose="020B0609040504020204" pitchFamily="49" charset="0"/>
              </a:rPr>
              <a:t>argument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slti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$t0, $a0, 1      # test for n &lt; </a:t>
            </a:r>
            <a:r>
              <a:rPr lang="en-US" dirty="0" smtClean="0">
                <a:latin typeface="Lucida Console" panose="020B06090405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beq</a:t>
            </a: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>
                <a:latin typeface="Lucida Console" panose="020B0609040504020204" pitchFamily="49" charset="0"/>
              </a:rPr>
              <a:t>$t0, $zero, </a:t>
            </a:r>
            <a:r>
              <a:rPr lang="en-US" dirty="0" smtClean="0">
                <a:latin typeface="Lucida Console" panose="020B0609040504020204" pitchFamily="49" charset="0"/>
              </a:rPr>
              <a:t>L1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$v0, $zero, 1    # if so, result is </a:t>
            </a:r>
            <a:r>
              <a:rPr lang="en-US" dirty="0" smtClean="0">
                <a:latin typeface="Lucida Console" panose="020B06090405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8      #   pop 2 items from </a:t>
            </a:r>
            <a:r>
              <a:rPr lang="en-US" dirty="0" smtClean="0">
                <a:latin typeface="Lucida Console" panose="020B06090405040202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err="1" smtClean="0">
                <a:latin typeface="Lucida Console" panose="020B0609040504020204" pitchFamily="49" charset="0"/>
              </a:rPr>
              <a:t>jr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              #   and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L1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$a0, $a0, -1     # else decrement n  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jal</a:t>
            </a:r>
            <a:r>
              <a:rPr lang="en-US" dirty="0">
                <a:latin typeface="Lucida Console" panose="020B0609040504020204" pitchFamily="49" charset="0"/>
              </a:rPr>
              <a:t>  fact             # recursive </a:t>
            </a:r>
            <a:r>
              <a:rPr lang="en-US" dirty="0" smtClean="0">
                <a:latin typeface="Lucida Console" panose="020B0609040504020204" pitchFamily="49" charset="0"/>
              </a:rPr>
              <a:t>call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$a0,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restore original </a:t>
            </a:r>
            <a:r>
              <a:rPr lang="en-US" dirty="0" smtClean="0">
                <a:latin typeface="Lucida Console" panose="020B0609040504020204" pitchFamily="49" charset="0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, 4($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#   and return </a:t>
            </a:r>
            <a:r>
              <a:rPr lang="en-US" dirty="0" smtClean="0">
                <a:latin typeface="Lucida Console" panose="020B0609040504020204" pitchFamily="49" charset="0"/>
              </a:rPr>
              <a:t>address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8      # pop 2 items from </a:t>
            </a:r>
            <a:r>
              <a:rPr lang="en-US" dirty="0" smtClean="0">
                <a:latin typeface="Lucida Console" panose="020B06090405040202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mult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$v0, $a0, $v0    # multiply to get </a:t>
            </a:r>
            <a:r>
              <a:rPr lang="en-US" dirty="0" smtClean="0">
                <a:latin typeface="Lucida Console" panose="020B0609040504020204" pitchFamily="49" charset="0"/>
              </a:rPr>
              <a:t>result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jr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              # and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9423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Preserved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Preserved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Saved</a:t>
                      </a:r>
                      <a:r>
                        <a:rPr lang="en-US" baseline="0" dirty="0" smtClean="0"/>
                        <a:t> registers: $s0-$s7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registers: $t0-$t9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pointer: $</a:t>
                      </a:r>
                      <a:r>
                        <a:rPr lang="en-US" dirty="0" err="1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registers: $a0-$a3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address: $</a:t>
                      </a:r>
                      <a:r>
                        <a:rPr lang="en-US" dirty="0" err="1" smtClean="0"/>
                        <a:t>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 registers:</a:t>
                      </a:r>
                      <a:r>
                        <a:rPr lang="en-US" baseline="0" dirty="0" smtClean="0"/>
                        <a:t> $v0-$v1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above</a:t>
                      </a:r>
                      <a:r>
                        <a:rPr lang="en-US" baseline="0" dirty="0" smtClean="0"/>
                        <a:t> the stack 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below</a:t>
                      </a:r>
                      <a:r>
                        <a:rPr lang="en-US" baseline="0" dirty="0" smtClean="0"/>
                        <a:t> the stack pointer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smtClean="0"/>
              <a:t>Stack Frame Layout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19463" y="1903412"/>
            <a:ext cx="2273300" cy="3263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522663" y="2189162"/>
            <a:ext cx="1841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Arguments in reverse order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395663" y="1979612"/>
            <a:ext cx="2120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490913" y="3198812"/>
            <a:ext cx="18288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Saved registers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including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old FP, SP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395663" y="2970212"/>
            <a:ext cx="21209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509963" y="4430712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Local variables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and temporaries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395663" y="4265612"/>
            <a:ext cx="2120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465263" y="4951412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1541463" y="4989512"/>
            <a:ext cx="431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</a:rPr>
              <a:t>SP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2151063" y="5173662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681663" y="50974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5903913" y="4710112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6132513" y="3008312"/>
            <a:ext cx="0" cy="209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329363" y="3802062"/>
            <a:ext cx="26035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Access local variables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and saved registers  at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fixed (positive) offset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from SP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5681663" y="4716462"/>
            <a:ext cx="29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757863" y="29130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33400" y="1979612"/>
            <a:ext cx="2082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Higher Addresses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685800" y="5332412"/>
            <a:ext cx="2032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Lower Addresses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397625" y="1728787"/>
            <a:ext cx="27463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Access arguments at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fixed offset from FP. Allow variable number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latin typeface="Arial" panose="020B0604020202020204" pitchFamily="34" charset="0"/>
              </a:rPr>
              <a:t>of  arguments.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2786063" y="19478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944813" y="1979612"/>
            <a:ext cx="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811463" y="291306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3365500" y="5197475"/>
            <a:ext cx="214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Arial" panose="020B0604020202020204" pitchFamily="34" charset="0"/>
              </a:rPr>
              <a:t>Arguments</a:t>
            </a:r>
            <a:br>
              <a:rPr lang="en-US" sz="1800" b="1" dirty="0">
                <a:latin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</a:rPr>
              <a:t>for next procedure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1211263" y="2811462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1350963" y="2849562"/>
            <a:ext cx="419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</a:rPr>
              <a:t>FP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916113" y="2938462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Data on the Stack</a:t>
            </a:r>
            <a:endParaRPr lang="en-AU"/>
          </a:p>
        </p:txBody>
      </p:sp>
      <p:sp>
        <p:nvSpPr>
          <p:cNvPr id="31437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Local </a:t>
            </a:r>
            <a:r>
              <a:rPr lang="en-US" sz="2800" dirty="0"/>
              <a:t>data allocated by </a:t>
            </a:r>
            <a:r>
              <a:rPr lang="en-US" sz="2800" dirty="0" err="1"/>
              <a:t>callee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Procedure </a:t>
            </a:r>
            <a:r>
              <a:rPr lang="en-US" sz="2800" dirty="0"/>
              <a:t>frame (activation record)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Used by some compilers to manage stack storage</a:t>
            </a:r>
            <a:endParaRPr lang="en-AU" sz="2400" dirty="0"/>
          </a:p>
        </p:txBody>
      </p:sp>
      <p:pic>
        <p:nvPicPr>
          <p:cNvPr id="314377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63675"/>
            <a:ext cx="6567487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24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3732212" cy="29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  <a:endParaRPr lang="en-AU" dirty="0"/>
          </a:p>
        </p:txBody>
      </p:sp>
      <p:sp>
        <p:nvSpPr>
          <p:cNvPr id="3164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Text: program code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Static data: global variables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static </a:t>
            </a:r>
            <a:r>
              <a:rPr lang="en-US" sz="2400" dirty="0"/>
              <a:t>variables in </a:t>
            </a:r>
            <a:r>
              <a:rPr lang="en-US" sz="2400" dirty="0" smtClean="0"/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constant </a:t>
            </a:r>
            <a:r>
              <a:rPr lang="en-US" sz="2400" dirty="0"/>
              <a:t>arrays and strings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$</a:t>
            </a:r>
            <a:r>
              <a:rPr lang="en-US" sz="2400" dirty="0" err="1"/>
              <a:t>gp</a:t>
            </a:r>
            <a:r>
              <a:rPr lang="en-US" sz="2400" dirty="0"/>
              <a:t> initialized to address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allowing </a:t>
            </a:r>
            <a:r>
              <a:rPr lang="en-US" sz="2400" dirty="0"/>
              <a:t>±offsets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into </a:t>
            </a:r>
            <a:r>
              <a:rPr lang="en-US" sz="2400" dirty="0"/>
              <a:t>this segment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Dynamic data: heap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</a:t>
            </a:r>
            <a:r>
              <a:rPr lang="en-US" sz="2400" dirty="0" err="1" smtClean="0"/>
              <a:t>malloc</a:t>
            </a:r>
            <a:r>
              <a:rPr lang="en-US" sz="2400" dirty="0" smtClean="0"/>
              <a:t>” </a:t>
            </a:r>
            <a:r>
              <a:rPr lang="en-US" sz="2400" dirty="0"/>
              <a:t>in </a:t>
            </a:r>
            <a:r>
              <a:rPr lang="en-US" sz="2400" dirty="0" smtClean="0"/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“new” </a:t>
            </a:r>
            <a:r>
              <a:rPr lang="en-US" sz="2400" dirty="0"/>
              <a:t>in Java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Stack: automatic storage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733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b + c + d + 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add	a, b, c		#a = b + 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	a, a, d		#a = b + c + d</a:t>
            </a:r>
            <a:br>
              <a:rPr lang="en-US" dirty="0" smtClean="0"/>
            </a:br>
            <a:r>
              <a:rPr lang="en-US" dirty="0" smtClean="0"/>
              <a:t>	add	a, a, e		#a = b + c + d +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648200" y="1935162"/>
            <a:ext cx="4238625" cy="45418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16	$s0		</a:t>
            </a:r>
            <a:r>
              <a:rPr lang="en-US" sz="1800" b="1" dirty="0" err="1">
                <a:solidFill>
                  <a:srgbClr val="006600"/>
                </a:solidFill>
                <a:latin typeface="Arial" panose="020B0604020202020204" pitchFamily="34" charset="0"/>
              </a:rPr>
              <a:t>callee</a:t>
            </a:r>
            <a:r>
              <a:rPr lang="en-US" sz="1800" b="1" dirty="0">
                <a:solidFill>
                  <a:srgbClr val="006600"/>
                </a:solidFill>
                <a:latin typeface="Arial" panose="020B0604020202020204" pitchFamily="34" charset="0"/>
              </a:rPr>
              <a:t> saves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. . 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23	$s7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24	$t8	     </a:t>
            </a:r>
            <a:r>
              <a:rPr lang="en-US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temporary (cont’d)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25	$t9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26	$k0	     </a:t>
            </a:r>
            <a:r>
              <a:rPr 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reserved for OS kernel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27	$k1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28	$</a:t>
            </a:r>
            <a:r>
              <a:rPr lang="en-US" sz="1800" b="1" dirty="0" err="1">
                <a:latin typeface="Arial" panose="020B0604020202020204" pitchFamily="34" charset="0"/>
              </a:rPr>
              <a:t>gp</a:t>
            </a:r>
            <a:r>
              <a:rPr lang="en-US" sz="1800" b="1" dirty="0">
                <a:latin typeface="Arial" panose="020B0604020202020204" pitchFamily="34" charset="0"/>
              </a:rPr>
              <a:t>	global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29	$</a:t>
            </a:r>
            <a:r>
              <a:rPr lang="en-US" sz="1800" b="1" dirty="0" err="1">
                <a:latin typeface="Arial" panose="020B0604020202020204" pitchFamily="34" charset="0"/>
              </a:rPr>
              <a:t>sp</a:t>
            </a:r>
            <a:r>
              <a:rPr lang="en-US" sz="1800" b="1" dirty="0">
                <a:latin typeface="Arial" panose="020B0604020202020204" pitchFamily="34" charset="0"/>
              </a:rPr>
              <a:t>	stack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30	$</a:t>
            </a:r>
            <a:r>
              <a:rPr lang="en-US" sz="1800" b="1" dirty="0" err="1">
                <a:latin typeface="Arial" panose="020B0604020202020204" pitchFamily="34" charset="0"/>
              </a:rPr>
              <a:t>fp</a:t>
            </a:r>
            <a:r>
              <a:rPr lang="en-US" sz="1800" b="1" dirty="0">
                <a:latin typeface="Arial" panose="020B0604020202020204" pitchFamily="34" charset="0"/>
              </a:rPr>
              <a:t>	frame pointer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31	$</a:t>
            </a:r>
            <a:r>
              <a:rPr lang="en-US" sz="1800" b="1" dirty="0" err="1">
                <a:latin typeface="Arial" panose="020B0604020202020204" pitchFamily="34" charset="0"/>
              </a:rPr>
              <a:t>ra</a:t>
            </a:r>
            <a:r>
              <a:rPr lang="en-US" sz="1800" b="1" dirty="0">
                <a:latin typeface="Arial" panose="020B0604020202020204" pitchFamily="34" charset="0"/>
              </a:rPr>
              <a:t>	Return </a:t>
            </a:r>
            <a:r>
              <a:rPr lang="en-US" sz="1800" b="1" dirty="0" smtClean="0">
                <a:latin typeface="Arial" panose="020B0604020202020204" pitchFamily="34" charset="0"/>
              </a:rPr>
              <a:t>Address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1000" y="1935162"/>
            <a:ext cx="4187825" cy="454183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0	$0	zero constant 0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1	$at	reserved for assembler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2	$v0	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</a:rPr>
              <a:t>expression evaluation &amp;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3	$v1	</a:t>
            </a:r>
            <a:r>
              <a:rPr lang="en-US" sz="1800" b="1" dirty="0">
                <a:solidFill>
                  <a:schemeClr val="tx2"/>
                </a:solidFill>
                <a:latin typeface="Arial" panose="020B0604020202020204" pitchFamily="34" charset="0"/>
              </a:rPr>
              <a:t>function results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4	$a0	</a:t>
            </a:r>
            <a:r>
              <a:rPr lang="en-US" sz="1800" b="1" dirty="0">
                <a:solidFill>
                  <a:srgbClr val="114FFB"/>
                </a:solidFill>
                <a:latin typeface="Arial" panose="020B0604020202020204" pitchFamily="34" charset="0"/>
              </a:rPr>
              <a:t>arguments (caller saves)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5	$a1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6	$a2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7	$a3	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8	$t0	      </a:t>
            </a:r>
            <a:r>
              <a:rPr lang="en-US" sz="1800" b="1" dirty="0">
                <a:solidFill>
                  <a:schemeClr val="hlink"/>
                </a:solidFill>
                <a:latin typeface="Arial" panose="020B0604020202020204" pitchFamily="34" charset="0"/>
              </a:rPr>
              <a:t>temporary: caller saves</a:t>
            </a:r>
            <a:endParaRPr lang="en-US" sz="1800" b="1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. . .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Arial" panose="020B0604020202020204" pitchFamily="34" charset="0"/>
              </a:rPr>
              <a:t>15	$t7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887413" y="3660775"/>
            <a:ext cx="3530600" cy="1473200"/>
          </a:xfrm>
          <a:prstGeom prst="rect">
            <a:avLst/>
          </a:prstGeom>
          <a:noFill/>
          <a:ln w="50800">
            <a:solidFill>
              <a:srgbClr val="114F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129213" y="4092575"/>
            <a:ext cx="3581400" cy="7112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sz="3600" dirty="0" smtClean="0"/>
              <a:t>MIPS: Software Register Convention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62013" y="5286375"/>
            <a:ext cx="3606800" cy="10668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05413" y="2009775"/>
            <a:ext cx="3429000" cy="1041400"/>
          </a:xfrm>
          <a:prstGeom prst="rect">
            <a:avLst/>
          </a:prstGeom>
          <a:noFill/>
          <a:ln w="50800">
            <a:solidFill>
              <a:srgbClr val="195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sz="1000">
              <a:solidFill>
                <a:srgbClr val="195200"/>
              </a:solidFill>
              <a:latin typeface="Arial" panose="020B0604020202020204" pitchFamily="34" charset="0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180013" y="3203575"/>
            <a:ext cx="3454400" cy="711200"/>
          </a:xfrm>
          <a:prstGeom prst="rect">
            <a:avLst/>
          </a:prstGeom>
          <a:noFill/>
          <a:ln w="508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938213" y="2797175"/>
            <a:ext cx="3327400" cy="762000"/>
          </a:xfrm>
          <a:prstGeom prst="rect">
            <a:avLst/>
          </a:prstGeom>
          <a:noFill/>
          <a:ln w="508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MIPS Register Usage and Saving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MIPS Architecture Has </a:t>
            </a:r>
            <a:r>
              <a:rPr lang="en-US" sz="2400" i="1" dirty="0" smtClean="0"/>
              <a:t>General-Purpose</a:t>
            </a:r>
            <a:r>
              <a:rPr lang="en-US" sz="2400" dirty="0" smtClean="0"/>
              <a:t> </a:t>
            </a:r>
            <a:r>
              <a:rPr lang="en-US" sz="2400" i="1" dirty="0" smtClean="0"/>
              <a:t>Registers</a:t>
            </a:r>
          </a:p>
          <a:p>
            <a:pPr lvl="1" eaLnBrk="1" hangingPunct="1"/>
            <a:r>
              <a:rPr lang="en-US" sz="2000" dirty="0" smtClean="0"/>
              <a:t>the usage for arguments, stack/data/global pointers, preservation, OS-reserved, etc. is a software convention</a:t>
            </a:r>
          </a:p>
        </p:txBody>
      </p:sp>
    </p:spTree>
    <p:extLst>
      <p:ext uri="{BB962C8B-B14F-4D97-AF65-F5344CB8AC3E}">
        <p14:creationId xmlns:p14="http://schemas.microsoft.com/office/powerpoint/2010/main" val="39029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MIPS Register Usage and Saving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Why are registers partitioned into caller and </a:t>
            </a:r>
            <a:r>
              <a:rPr lang="en-US" sz="2400" dirty="0" err="1" smtClean="0"/>
              <a:t>callee</a:t>
            </a:r>
            <a:r>
              <a:rPr lang="en-US" sz="2400" dirty="0" smtClean="0"/>
              <a:t> save?</a:t>
            </a:r>
          </a:p>
          <a:p>
            <a:r>
              <a:rPr lang="en-US" dirty="0"/>
              <a:t>T</a:t>
            </a:r>
            <a:r>
              <a:rPr lang="en-US" sz="2400" dirty="0" smtClean="0"/>
              <a:t>he goal is to minimize the number of registers saved and restored across procedure calls</a:t>
            </a:r>
          </a:p>
          <a:p>
            <a:pPr lvl="1"/>
            <a:r>
              <a:rPr lang="en-US" sz="2000" dirty="0" smtClean="0"/>
              <a:t>but at the time a procedure is compiled there is generally incomplete information about register usage by the procedure’s caller and those it calls</a:t>
            </a:r>
          </a:p>
          <a:p>
            <a:pPr lvl="1"/>
            <a:r>
              <a:rPr lang="en-US" sz="2000" dirty="0" smtClean="0"/>
              <a:t>if the convention were purely caller save, then the caller would have to save all registers whose value will be used again, even if the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is a simple leaf procedure that requires only the argument registers</a:t>
            </a:r>
          </a:p>
          <a:p>
            <a:pPr lvl="1"/>
            <a:r>
              <a:rPr lang="en-US" sz="2000" dirty="0" smtClean="0"/>
              <a:t>if the convention were purely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save, then the </a:t>
            </a:r>
            <a:r>
              <a:rPr lang="en-US" sz="2000" dirty="0" err="1" smtClean="0"/>
              <a:t>callee</a:t>
            </a:r>
            <a:r>
              <a:rPr lang="en-US" sz="2000" dirty="0" smtClean="0"/>
              <a:t> would have to save any register it uses, even if the caller does not need the register’s value</a:t>
            </a:r>
          </a:p>
          <a:p>
            <a:pPr lvl="1"/>
            <a:r>
              <a:rPr lang="en-US" sz="2000" dirty="0" smtClean="0"/>
              <a:t>so an efficient compromise is a partition of caller/</a:t>
            </a:r>
            <a:r>
              <a:rPr lang="en-US" sz="2000" dirty="0" err="1" smtClean="0"/>
              <a:t>callee</a:t>
            </a:r>
            <a:r>
              <a:rPr lang="en-US" sz="2000" dirty="0" smtClean="0"/>
              <a:t> save registers</a:t>
            </a:r>
          </a:p>
        </p:txBody>
      </p:sp>
    </p:spTree>
    <p:extLst>
      <p:ext uri="{BB962C8B-B14F-4D97-AF65-F5344CB8AC3E}">
        <p14:creationId xmlns:p14="http://schemas.microsoft.com/office/powerpoint/2010/main" val="11671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are represented in 8-bit bytes</a:t>
            </a:r>
          </a:p>
          <a:p>
            <a:pPr lvl="1"/>
            <a:r>
              <a:rPr lang="en-US" dirty="0" smtClean="0"/>
              <a:t>American Standard Code for Information Interchange (ASCII)</a:t>
            </a:r>
          </a:p>
          <a:p>
            <a:pPr lvl="2"/>
            <a:r>
              <a:rPr lang="en-US" dirty="0" smtClean="0"/>
              <a:t>128 characters: 95 graphic, 33 control</a:t>
            </a:r>
          </a:p>
          <a:p>
            <a:pPr lvl="1"/>
            <a:r>
              <a:rPr lang="en-US" dirty="0" smtClean="0"/>
              <a:t>Latin-1</a:t>
            </a:r>
          </a:p>
          <a:p>
            <a:pPr lvl="2"/>
            <a:r>
              <a:rPr lang="en-US" dirty="0" smtClean="0"/>
              <a:t>256 characters: ASCII characters + 96 more graphic characters</a:t>
            </a:r>
            <a:endParaRPr lang="en-US" dirty="0"/>
          </a:p>
          <a:p>
            <a:pPr lvl="1"/>
            <a:r>
              <a:rPr lang="en-US" dirty="0" smtClean="0"/>
              <a:t>Unicode</a:t>
            </a:r>
          </a:p>
          <a:p>
            <a:pPr lvl="2"/>
            <a:r>
              <a:rPr lang="en-US" dirty="0" smtClean="0"/>
              <a:t>Variable length: 8 bits (UTF-8), 16 bits (UTF-16), 32 bits</a:t>
            </a:r>
          </a:p>
          <a:p>
            <a:pPr lvl="2"/>
            <a:r>
              <a:rPr lang="en-US" dirty="0" smtClean="0"/>
              <a:t>Contains most of </a:t>
            </a:r>
            <a:r>
              <a:rPr lang="en-US" dirty="0"/>
              <a:t>the world’s alphabets, plus symbols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8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load a character:</a:t>
            </a:r>
          </a:p>
          <a:p>
            <a:pPr lvl="1"/>
            <a:r>
              <a:rPr lang="en-US" dirty="0" smtClean="0"/>
              <a:t>Use load word to retrieve the correct 32 bit word</a:t>
            </a:r>
          </a:p>
          <a:p>
            <a:pPr lvl="1"/>
            <a:r>
              <a:rPr lang="en-US" dirty="0" smtClean="0"/>
              <a:t>Use logical instructions to extract the correct byte</a:t>
            </a:r>
          </a:p>
          <a:p>
            <a:pPr lvl="1"/>
            <a:endParaRPr lang="en-US" dirty="0"/>
          </a:p>
          <a:p>
            <a:r>
              <a:rPr lang="en-US" dirty="0" smtClean="0"/>
              <a:t>MIPS byte instructions</a:t>
            </a:r>
          </a:p>
          <a:p>
            <a:pPr lvl="1"/>
            <a:r>
              <a:rPr lang="en-US" dirty="0" smtClean="0"/>
              <a:t>load byte</a:t>
            </a:r>
          </a:p>
          <a:p>
            <a:pPr lvl="1"/>
            <a:r>
              <a:rPr lang="en-US" dirty="0" smtClean="0"/>
              <a:t>store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72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byte		</a:t>
            </a:r>
            <a:r>
              <a:rPr lang="en-US" dirty="0" err="1" smtClean="0"/>
              <a:t>lb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offset(</a:t>
            </a:r>
            <a:r>
              <a:rPr lang="en-US" dirty="0" err="1" smtClean="0"/>
              <a:t>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Loads a byte from </a:t>
            </a:r>
            <a:r>
              <a:rPr lang="en-US" dirty="0" err="1" smtClean="0"/>
              <a:t>rs+offset</a:t>
            </a:r>
            <a:r>
              <a:rPr lang="en-US" dirty="0" smtClean="0"/>
              <a:t>, placing it in the rightmost 8 bits of </a:t>
            </a:r>
            <a:r>
              <a:rPr lang="en-US" dirty="0" err="1" smtClean="0"/>
              <a:t>rt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store byte		</a:t>
            </a:r>
            <a:r>
              <a:rPr lang="en-US" dirty="0" err="1" smtClean="0"/>
              <a:t>sb</a:t>
            </a:r>
            <a:r>
              <a:rPr lang="en-US" dirty="0" smtClean="0"/>
              <a:t> </a:t>
            </a:r>
            <a:r>
              <a:rPr lang="en-US" dirty="0" err="1" smtClean="0"/>
              <a:t>rt</a:t>
            </a:r>
            <a:r>
              <a:rPr lang="en-US" dirty="0" smtClean="0"/>
              <a:t>, offset(</a:t>
            </a:r>
            <a:r>
              <a:rPr lang="en-US" dirty="0" err="1" smtClean="0"/>
              <a:t>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Stores the rightmost 8 bits of </a:t>
            </a:r>
            <a:r>
              <a:rPr lang="en-US" dirty="0" err="1" smtClean="0"/>
              <a:t>rt</a:t>
            </a:r>
            <a:r>
              <a:rPr lang="en-US" dirty="0" smtClean="0"/>
              <a:t> in </a:t>
            </a:r>
            <a:r>
              <a:rPr lang="en-US" dirty="0" err="1" smtClean="0"/>
              <a:t>rs+offset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lb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sp</a:t>
            </a:r>
            <a:r>
              <a:rPr lang="en-US" dirty="0"/>
              <a:t>) 	</a:t>
            </a:r>
            <a:r>
              <a:rPr lang="en-US" dirty="0" smtClean="0"/>
              <a:t>	# </a:t>
            </a:r>
            <a:r>
              <a:rPr lang="en-US" dirty="0"/>
              <a:t>Read byte from source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sb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gp</a:t>
            </a:r>
            <a:r>
              <a:rPr lang="en-US" dirty="0"/>
              <a:t>) 	# Write byte to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170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a string: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 first position of the string is reserved to give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of a </a:t>
            </a:r>
            <a:r>
              <a:rPr lang="en-US" dirty="0" smtClean="0"/>
              <a:t>string</a:t>
            </a:r>
          </a:p>
          <a:p>
            <a:pPr marL="548640" lvl="2" indent="0">
              <a:buNone/>
            </a:pPr>
            <a:r>
              <a:rPr lang="en-US" dirty="0" smtClean="0"/>
              <a:t>   	4	C	a	r	t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accompanying variable has the length of the string 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 smtClean="0"/>
              <a:t>	“Cart”</a:t>
            </a:r>
            <a:br>
              <a:rPr lang="en-US" dirty="0" smtClean="0"/>
            </a:br>
            <a:r>
              <a:rPr lang="en-US" dirty="0" smtClean="0"/>
              <a:t>	4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last position of a string is indicated by a character used to mark the end of a string.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C	a	r	t	\0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133600" y="3429000"/>
            <a:ext cx="3048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46482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 programming language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0135" y="2600062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Java programming language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Copy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void </a:t>
            </a:r>
            <a:r>
              <a:rPr lang="en-US" dirty="0" err="1">
                <a:latin typeface="Lucida Console" panose="020B0609040504020204" pitchFamily="49" charset="0"/>
              </a:rPr>
              <a:t>strcpy</a:t>
            </a:r>
            <a:r>
              <a:rPr lang="en-US" dirty="0">
                <a:latin typeface="Lucida Console" panose="020B0609040504020204" pitchFamily="49" charset="0"/>
              </a:rPr>
              <a:t> (char x[], char y</a:t>
            </a:r>
            <a:r>
              <a:rPr lang="en-US" dirty="0" smtClean="0">
                <a:latin typeface="Lucida Console" panose="020B0609040504020204" pitchFamily="49" charset="0"/>
              </a:rPr>
              <a:t>[]) { 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= 0;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while ((x[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]=y[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])!='\0')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+= 1;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/>
              <a:t>Addresses of x, y in $a0, $a1</a:t>
            </a:r>
          </a:p>
          <a:p>
            <a:r>
              <a:rPr lang="en-US" dirty="0" err="1"/>
              <a:t>i</a:t>
            </a:r>
            <a:r>
              <a:rPr lang="en-US" dirty="0"/>
              <a:t> in $s0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Copy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strcpy</a:t>
            </a:r>
            <a:r>
              <a:rPr lang="en-US" dirty="0" smtClean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-4      # adjust stack for 1 </a:t>
            </a:r>
            <a:r>
              <a:rPr lang="en-US" dirty="0" smtClean="0">
                <a:latin typeface="Lucida Console" panose="020B0609040504020204" pitchFamily="49" charset="0"/>
              </a:rPr>
              <a:t>item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sw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 # save $</a:t>
            </a:r>
            <a:r>
              <a:rPr lang="en-US" dirty="0" smtClean="0">
                <a:latin typeface="Lucida Console" panose="020B0609040504020204" pitchFamily="49" charset="0"/>
              </a:rPr>
              <a:t>s0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add  $s0, $zero, $zero #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smtClean="0">
                <a:latin typeface="Lucida Console" panose="020B0609040504020204" pitchFamily="49" charset="0"/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L1</a:t>
            </a:r>
            <a:r>
              <a:rPr lang="en-US" dirty="0">
                <a:latin typeface="Lucida Console" panose="020B0609040504020204" pitchFamily="49" charset="0"/>
              </a:rPr>
              <a:t>: add  $t1, $s0, $a1     # </a:t>
            </a:r>
            <a:r>
              <a:rPr lang="en-US" dirty="0" err="1">
                <a:latin typeface="Lucida Console" panose="020B0609040504020204" pitchFamily="49" charset="0"/>
              </a:rPr>
              <a:t>addr</a:t>
            </a:r>
            <a:r>
              <a:rPr lang="en-US" dirty="0">
                <a:latin typeface="Lucida Console" panose="020B0609040504020204" pitchFamily="49" charset="0"/>
              </a:rPr>
              <a:t> of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in $</a:t>
            </a:r>
            <a:r>
              <a:rPr lang="en-US" dirty="0" smtClean="0">
                <a:latin typeface="Lucida Console" panose="020B0609040504020204" pitchFamily="49" charset="0"/>
              </a:rPr>
              <a:t>t1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lb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>
                <a:latin typeface="Lucida Console" panose="020B0609040504020204" pitchFamily="49" charset="0"/>
              </a:rPr>
              <a:t>$t2, 0($t1)       # $t2 =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add  $t3, $s0, $a0     # </a:t>
            </a:r>
            <a:r>
              <a:rPr lang="en-US" dirty="0" err="1">
                <a:latin typeface="Lucida Console" panose="020B0609040504020204" pitchFamily="49" charset="0"/>
              </a:rPr>
              <a:t>addr</a:t>
            </a:r>
            <a:r>
              <a:rPr lang="en-US" dirty="0">
                <a:latin typeface="Lucida Console" panose="020B0609040504020204" pitchFamily="49" charset="0"/>
              </a:rPr>
              <a:t> of x[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in $</a:t>
            </a:r>
            <a:r>
              <a:rPr lang="en-US" dirty="0" smtClean="0">
                <a:latin typeface="Lucida Console" panose="020B0609040504020204" pitchFamily="49" charset="0"/>
              </a:rPr>
              <a:t>t3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sb</a:t>
            </a:r>
            <a:r>
              <a:rPr lang="en-US" dirty="0">
                <a:latin typeface="Lucida Console" panose="020B0609040504020204" pitchFamily="49" charset="0"/>
              </a:rPr>
              <a:t>   $t2, 0($t3)       # x[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=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$t2, $zero, L2    # exit loop if y[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] == 0  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$s0, $s0, 1       #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i</a:t>
            </a:r>
            <a:r>
              <a:rPr lang="en-US" dirty="0">
                <a:latin typeface="Lucida Console" panose="020B0609040504020204" pitchFamily="49" charset="0"/>
              </a:rPr>
              <a:t> + </a:t>
            </a:r>
            <a:r>
              <a:rPr lang="en-US" dirty="0" smtClean="0">
                <a:latin typeface="Lucida Console" panose="020B06090405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j    L1                # next iteration of </a:t>
            </a:r>
            <a:r>
              <a:rPr lang="en-US" dirty="0" smtClean="0">
                <a:latin typeface="Lucida Console" panose="020B0609040504020204" pitchFamily="49" charset="0"/>
              </a:rPr>
              <a:t>loop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L2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latin typeface="Lucida Console" panose="020B0609040504020204" pitchFamily="49" charset="0"/>
              </a:rPr>
              <a:t>lw</a:t>
            </a:r>
            <a:r>
              <a:rPr lang="en-US" dirty="0">
                <a:latin typeface="Lucida Console" panose="020B0609040504020204" pitchFamily="49" charset="0"/>
              </a:rPr>
              <a:t>   $s0, 0($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)       # restore saved $</a:t>
            </a:r>
            <a:r>
              <a:rPr lang="en-US" dirty="0" smtClean="0">
                <a:latin typeface="Lucida Console" panose="020B0609040504020204" pitchFamily="49" charset="0"/>
              </a:rPr>
              <a:t>s0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sp</a:t>
            </a:r>
            <a:r>
              <a:rPr lang="en-US" dirty="0">
                <a:latin typeface="Lucida Console" panose="020B0609040504020204" pitchFamily="49" charset="0"/>
              </a:rPr>
              <a:t>, 4       # pop 1 item from </a:t>
            </a:r>
            <a:r>
              <a:rPr lang="en-US" dirty="0" smtClean="0">
                <a:latin typeface="Lucida Console" panose="020B0609040504020204" pitchFamily="49" charset="0"/>
              </a:rPr>
              <a:t>stack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jr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ra</a:t>
            </a:r>
            <a:r>
              <a:rPr lang="en-US" dirty="0">
                <a:latin typeface="Lucida Console" panose="020B0609040504020204" pitchFamily="49" charset="0"/>
              </a:rPr>
              <a:t>               # and </a:t>
            </a:r>
            <a:r>
              <a:rPr lang="en-US" dirty="0" smtClean="0">
                <a:latin typeface="Lucida Console" panose="020B0609040504020204" pitchFamily="49" charset="0"/>
              </a:rPr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Copy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dirty="0" err="1" smtClean="0"/>
              <a:t>strcpy</a:t>
            </a:r>
            <a:r>
              <a:rPr lang="en-US" dirty="0" smtClean="0"/>
              <a:t> is a leaf procedure, we could store </a:t>
            </a:r>
            <a:r>
              <a:rPr lang="en-US" dirty="0" err="1" smtClean="0"/>
              <a:t>i</a:t>
            </a:r>
            <a:r>
              <a:rPr lang="en-US" dirty="0" smtClean="0"/>
              <a:t> in a temporary register</a:t>
            </a:r>
          </a:p>
          <a:p>
            <a:pPr lvl="1"/>
            <a:r>
              <a:rPr lang="en-US" dirty="0" smtClean="0"/>
              <a:t>Avoids saving and restoring $s0 from the stack</a:t>
            </a:r>
          </a:p>
          <a:p>
            <a:pPr lvl="1"/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can think of </a:t>
            </a:r>
            <a:r>
              <a:rPr lang="en-US" dirty="0" smtClean="0"/>
              <a:t>temporary registers as </a:t>
            </a:r>
            <a:r>
              <a:rPr lang="en-US" dirty="0"/>
              <a:t>registers that the </a:t>
            </a:r>
            <a:r>
              <a:rPr lang="en-US" dirty="0" err="1"/>
              <a:t>callee</a:t>
            </a:r>
            <a:r>
              <a:rPr lang="en-US" dirty="0"/>
              <a:t> should use whenever convenient.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 compiler finds a leaf procedure, it exhausts all temporary registers before using registers it must save.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6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line can only have one instruction on it</a:t>
            </a:r>
          </a:p>
          <a:p>
            <a:r>
              <a:rPr lang="en-US" dirty="0" smtClean="0"/>
              <a:t>Anything following a # is a comment.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Halfword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 smtClean="0"/>
              <a:t>halfword</a:t>
            </a:r>
            <a:r>
              <a:rPr lang="en-US" dirty="0"/>
              <a:t>	</a:t>
            </a:r>
            <a:r>
              <a:rPr lang="en-US" dirty="0" err="1" smtClean="0"/>
              <a:t>lh</a:t>
            </a:r>
            <a:r>
              <a:rPr lang="en-US" dirty="0" smtClean="0"/>
              <a:t> </a:t>
            </a:r>
            <a:r>
              <a:rPr lang="en-US" dirty="0" err="1"/>
              <a:t>rt</a:t>
            </a:r>
            <a:r>
              <a:rPr lang="en-US" dirty="0"/>
              <a:t>, offset(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Loads a </a:t>
            </a:r>
            <a:r>
              <a:rPr lang="en-US" dirty="0" err="1" smtClean="0"/>
              <a:t>halfword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rs+offset</a:t>
            </a:r>
            <a:r>
              <a:rPr lang="en-US" dirty="0"/>
              <a:t>, placing it in the rightmost </a:t>
            </a:r>
            <a:r>
              <a:rPr lang="en-US" dirty="0" smtClean="0"/>
              <a:t>16 </a:t>
            </a:r>
            <a:r>
              <a:rPr lang="en-US" dirty="0"/>
              <a:t>bits of </a:t>
            </a:r>
            <a:r>
              <a:rPr lang="en-US" dirty="0" err="1"/>
              <a:t>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store </a:t>
            </a:r>
            <a:r>
              <a:rPr lang="en-US" dirty="0" err="1" smtClean="0"/>
              <a:t>halfword</a:t>
            </a:r>
            <a:r>
              <a:rPr lang="en-US" dirty="0"/>
              <a:t>	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/>
              <a:t>rt</a:t>
            </a:r>
            <a:r>
              <a:rPr lang="en-US" dirty="0"/>
              <a:t>, offset(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Stores the rightmost </a:t>
            </a:r>
            <a:r>
              <a:rPr lang="en-US" dirty="0" smtClean="0"/>
              <a:t>16 </a:t>
            </a:r>
            <a:r>
              <a:rPr lang="en-US" dirty="0"/>
              <a:t>bits of </a:t>
            </a:r>
            <a:r>
              <a:rPr lang="en-US" dirty="0" err="1"/>
              <a:t>rt</a:t>
            </a:r>
            <a:r>
              <a:rPr lang="en-US" dirty="0"/>
              <a:t> in </a:t>
            </a:r>
            <a:r>
              <a:rPr lang="en-US" dirty="0" err="1"/>
              <a:t>rs+offset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lh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sp</a:t>
            </a:r>
            <a:r>
              <a:rPr lang="en-US" dirty="0"/>
              <a:t>) 		# Read </a:t>
            </a:r>
            <a:r>
              <a:rPr lang="en-US" dirty="0" err="1" smtClean="0"/>
              <a:t>halfword</a:t>
            </a:r>
            <a:r>
              <a:rPr lang="en-US" dirty="0" smtClean="0"/>
              <a:t> </a:t>
            </a:r>
            <a:r>
              <a:rPr lang="en-US" dirty="0"/>
              <a:t>from source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/>
              <a:t>$t0,0($</a:t>
            </a:r>
            <a:r>
              <a:rPr lang="en-US" dirty="0" err="1"/>
              <a:t>gp</a:t>
            </a:r>
            <a:r>
              <a:rPr lang="en-US" dirty="0"/>
              <a:t>) 	# Write </a:t>
            </a:r>
            <a:r>
              <a:rPr lang="en-US" dirty="0" err="1" smtClean="0"/>
              <a:t>halfword</a:t>
            </a:r>
            <a:r>
              <a:rPr lang="en-US" dirty="0" smtClean="0"/>
              <a:t> </a:t>
            </a:r>
            <a:r>
              <a:rPr lang="en-US" dirty="0"/>
              <a:t>to destination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Immediate-type instructions have 16 bits for constant values.</a:t>
            </a:r>
          </a:p>
          <a:p>
            <a:pPr lvl="1"/>
            <a:r>
              <a:rPr lang="en-US" dirty="0"/>
              <a:t>50% to 60% </a:t>
            </a:r>
            <a:r>
              <a:rPr lang="en-US" dirty="0" smtClean="0"/>
              <a:t>of constants fit </a:t>
            </a:r>
            <a:r>
              <a:rPr lang="en-US" dirty="0"/>
              <a:t>within 8 bits</a:t>
            </a:r>
          </a:p>
          <a:p>
            <a:pPr lvl="1"/>
            <a:r>
              <a:rPr lang="en-US" dirty="0"/>
              <a:t>75% to 80% </a:t>
            </a:r>
            <a:r>
              <a:rPr lang="en-US" dirty="0" smtClean="0"/>
              <a:t>of constants fit </a:t>
            </a:r>
            <a:r>
              <a:rPr lang="en-US" dirty="0"/>
              <a:t>within 16 bits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occasional 32-bit constant must be loaded into a register before it can be used.</a:t>
            </a:r>
          </a:p>
          <a:p>
            <a:pPr lvl="1"/>
            <a:r>
              <a:rPr lang="en-US" dirty="0" smtClean="0"/>
              <a:t>Set the upper half of the register</a:t>
            </a:r>
          </a:p>
          <a:p>
            <a:pPr lvl="2"/>
            <a:r>
              <a:rPr lang="en-US" dirty="0" smtClean="0"/>
              <a:t>load upper immediate</a:t>
            </a:r>
          </a:p>
          <a:p>
            <a:pPr lvl="1"/>
            <a:r>
              <a:rPr lang="en-US" dirty="0" smtClean="0"/>
              <a:t>Set the lower half of the register</a:t>
            </a:r>
          </a:p>
          <a:p>
            <a:pPr lvl="2"/>
            <a:r>
              <a:rPr lang="en-US" dirty="0" smtClean="0"/>
              <a:t>or immediate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0000 0000 0011 1101 0000 1001 0000 </a:t>
            </a:r>
            <a:r>
              <a:rPr lang="en-US" dirty="0" smtClean="0"/>
              <a:t>0000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/>
              <a:t>$s0, 61 	</a:t>
            </a:r>
            <a:r>
              <a:rPr lang="en-US" dirty="0" smtClean="0"/>
              <a:t>	# </a:t>
            </a:r>
            <a:r>
              <a:rPr lang="en-US" dirty="0"/>
              <a:t>61 </a:t>
            </a:r>
            <a:r>
              <a:rPr lang="en-US" dirty="0" smtClean="0"/>
              <a:t>= </a:t>
            </a:r>
            <a:r>
              <a:rPr lang="en-US" dirty="0"/>
              <a:t>0000 0000 0011 </a:t>
            </a:r>
            <a:r>
              <a:rPr lang="en-US" dirty="0" smtClean="0"/>
              <a:t>1101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s0 </a:t>
            </a:r>
            <a:r>
              <a:rPr lang="en-US" dirty="0" smtClean="0"/>
              <a:t>= 0000 </a:t>
            </a:r>
            <a:r>
              <a:rPr lang="en-US" dirty="0"/>
              <a:t>0000 0011 1101 0000 0000 0000 </a:t>
            </a:r>
            <a:r>
              <a:rPr lang="en-US" dirty="0" smtClean="0"/>
              <a:t>0000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ori</a:t>
            </a:r>
            <a:r>
              <a:rPr lang="en-US" dirty="0" smtClean="0"/>
              <a:t> </a:t>
            </a:r>
            <a:r>
              <a:rPr lang="en-US" dirty="0"/>
              <a:t>$s0, $s0, 2304 </a:t>
            </a:r>
            <a:r>
              <a:rPr lang="en-US" dirty="0" smtClean="0"/>
              <a:t>	# </a:t>
            </a:r>
            <a:r>
              <a:rPr lang="en-US" dirty="0"/>
              <a:t>2304 </a:t>
            </a:r>
            <a:r>
              <a:rPr lang="en-US" dirty="0" smtClean="0"/>
              <a:t> </a:t>
            </a:r>
            <a:r>
              <a:rPr lang="en-US" dirty="0"/>
              <a:t>= 0000 1001 0000 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s0 </a:t>
            </a:r>
            <a:r>
              <a:rPr lang="en-US" dirty="0" smtClean="0"/>
              <a:t>= 0000 </a:t>
            </a:r>
            <a:r>
              <a:rPr lang="en-US" dirty="0"/>
              <a:t>0000 0011 1101 0000 1001 0000 0000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MIPS assembler must break </a:t>
            </a:r>
            <a:r>
              <a:rPr lang="en-US" dirty="0"/>
              <a:t>larger constants into pieces and </a:t>
            </a:r>
            <a:r>
              <a:rPr lang="en-US" dirty="0" smtClean="0"/>
              <a:t>reassemble them </a:t>
            </a:r>
            <a:r>
              <a:rPr lang="en-US" dirty="0"/>
              <a:t>into a </a:t>
            </a:r>
            <a:r>
              <a:rPr lang="en-US" dirty="0" smtClean="0"/>
              <a:t>register.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why there is one register reserved for the assembler: $at.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Addressing</a:t>
            </a:r>
          </a:p>
          <a:p>
            <a:r>
              <a:rPr lang="en-US" dirty="0" smtClean="0"/>
              <a:t>Immediate Addressing</a:t>
            </a:r>
          </a:p>
          <a:p>
            <a:r>
              <a:rPr lang="en-US" dirty="0" smtClean="0"/>
              <a:t>Base Addressing</a:t>
            </a:r>
          </a:p>
          <a:p>
            <a:r>
              <a:rPr lang="en-US" dirty="0" smtClean="0"/>
              <a:t>PC-Relative Addressing</a:t>
            </a:r>
          </a:p>
          <a:p>
            <a:r>
              <a:rPr lang="en-US" dirty="0" err="1" smtClean="0"/>
              <a:t>Pseudodirect</a:t>
            </a:r>
            <a:r>
              <a:rPr lang="en-US" dirty="0" smtClean="0"/>
              <a:t> addressing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of an operation is specified by a register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71800"/>
            <a:ext cx="78676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is specified by an immediate value.</a:t>
            </a:r>
          </a:p>
          <a:p>
            <a:pPr lvl="1"/>
            <a:r>
              <a:rPr lang="en-US" dirty="0" smtClean="0"/>
              <a:t>Conditional branches specify </a:t>
            </a:r>
            <a:r>
              <a:rPr lang="en-US" dirty="0" err="1" smtClean="0"/>
              <a:t>opcode</a:t>
            </a:r>
            <a:r>
              <a:rPr lang="en-US" dirty="0"/>
              <a:t>, two registers, target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target address is 16 bits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If all addresses had to fit in 16 bits, programs could only be 216 words long.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35037" y="3570287"/>
            <a:ext cx="6913563" cy="773113"/>
            <a:chOff x="884" y="981"/>
            <a:chExt cx="4355" cy="487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op</a:t>
              </a:r>
              <a:endParaRPr lang="en-AU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rs</a:t>
              </a:r>
              <a:endParaRPr lang="en-AU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rt</a:t>
              </a:r>
              <a:endParaRPr lang="en-AU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address</a:t>
              </a:r>
              <a:endParaRPr lang="en-AU" sz="20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6 bits</a:t>
              </a:r>
              <a:endParaRPr lang="en-AU" sz="16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5 bits</a:t>
              </a:r>
              <a:endParaRPr lang="en-AU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/>
                <a:t>16 bits</a:t>
              </a:r>
              <a:endParaRPr lang="en-AU" sz="1600"/>
            </a:p>
          </p:txBody>
        </p:sp>
      </p:grpSp>
    </p:spTree>
    <p:extLst>
      <p:ext uri="{BB962C8B-B14F-4D97-AF65-F5344CB8AC3E}">
        <p14:creationId xmlns:p14="http://schemas.microsoft.com/office/powerpoint/2010/main" val="642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 is determined by register + branch address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50175"/>
              </p:ext>
            </p:extLst>
          </p:nvPr>
        </p:nvGraphicFramePr>
        <p:xfrm>
          <a:off x="793353" y="2209800"/>
          <a:ext cx="7856758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4" imgW="4429080" imgH="1495440" progId="Paint.Picture">
                  <p:embed/>
                </p:oleObj>
              </mc:Choice>
              <mc:Fallback>
                <p:oleObj name="Bitmap Image" r:id="rId4" imgW="4429080" imgH="1495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353" y="2209800"/>
                        <a:ext cx="7856758" cy="265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9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Destination is determine by PC + offset x 4.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PC (program counter) is the location of our next address.</a:t>
            </a:r>
          </a:p>
          <a:p>
            <a:r>
              <a:rPr lang="en-US" dirty="0" smtClean="0"/>
              <a:t>Conditional branches tend to branch to nearby instructions</a:t>
            </a:r>
          </a:p>
          <a:p>
            <a:pPr lvl="1"/>
            <a:r>
              <a:rPr lang="en-US" dirty="0" smtClean="0"/>
              <a:t>Some studies suggest half of all branches go less than 16 instructions away.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6633252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PC-relative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Destination is determine by PC + offset x 4.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use PC as the register to be added to the address, our branch range will be 2</a:t>
            </a:r>
            <a:r>
              <a:rPr lang="en-US" baseline="30000" dirty="0" smtClean="0"/>
              <a:t>15 </a:t>
            </a:r>
            <a:r>
              <a:rPr lang="en-US" dirty="0" smtClean="0"/>
              <a:t>words in either direction.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6633252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2198</TotalTime>
  <Words>4621</Words>
  <Application>Microsoft Office PowerPoint</Application>
  <PresentationFormat>On-screen Show (4:3)</PresentationFormat>
  <Paragraphs>1489</Paragraphs>
  <Slides>140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9" baseType="lpstr">
      <vt:lpstr>Arial</vt:lpstr>
      <vt:lpstr>Calibri</vt:lpstr>
      <vt:lpstr>Lucida Console</vt:lpstr>
      <vt:lpstr>Symbol</vt:lpstr>
      <vt:lpstr>Tahoma</vt:lpstr>
      <vt:lpstr>Times New Roman</vt:lpstr>
      <vt:lpstr>Wingdings</vt:lpstr>
      <vt:lpstr>Clarity</vt:lpstr>
      <vt:lpstr>Bitmap Image</vt:lpstr>
      <vt:lpstr>MIPS</vt:lpstr>
      <vt:lpstr>Introduction</vt:lpstr>
      <vt:lpstr>Introduction</vt:lpstr>
      <vt:lpstr>Instruction Set</vt:lpstr>
      <vt:lpstr>MIPS Instruction Set</vt:lpstr>
      <vt:lpstr>Arithmetic Operations</vt:lpstr>
      <vt:lpstr>Arithmetic Operations</vt:lpstr>
      <vt:lpstr>Arithmetic Operations</vt:lpstr>
      <vt:lpstr>Arithmetic Operations</vt:lpstr>
      <vt:lpstr>Arithmetic Operations</vt:lpstr>
      <vt:lpstr>Arithmetic Operations</vt:lpstr>
      <vt:lpstr>Operands</vt:lpstr>
      <vt:lpstr>Operands</vt:lpstr>
      <vt:lpstr>Arithmetic Operations</vt:lpstr>
      <vt:lpstr>Memory Operands</vt:lpstr>
      <vt:lpstr>Memory Operands</vt:lpstr>
      <vt:lpstr>Memory Operands</vt:lpstr>
      <vt:lpstr>Memory Operands</vt:lpstr>
      <vt:lpstr>Memory Operands</vt:lpstr>
      <vt:lpstr>Memory Operands</vt:lpstr>
      <vt:lpstr>Memory Operands</vt:lpstr>
      <vt:lpstr>Memory Operands</vt:lpstr>
      <vt:lpstr>Constant Operands</vt:lpstr>
      <vt:lpstr>Constant Operands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Representing Instructions</vt:lpstr>
      <vt:lpstr>Instruction Formats</vt:lpstr>
      <vt:lpstr>Instruction Formats</vt:lpstr>
      <vt:lpstr>Instruction Formats</vt:lpstr>
      <vt:lpstr>Instruction Formats</vt:lpstr>
      <vt:lpstr>Instruction Formats</vt:lpstr>
      <vt:lpstr>From C to Machine Code</vt:lpstr>
      <vt:lpstr>From C to Machine Code</vt:lpstr>
      <vt:lpstr>Logical Operations</vt:lpstr>
      <vt:lpstr>Shift Operations</vt:lpstr>
      <vt:lpstr>Shift Operations</vt:lpstr>
      <vt:lpstr>Shift Operations</vt:lpstr>
      <vt:lpstr>Logical Operations</vt:lpstr>
      <vt:lpstr>AND</vt:lpstr>
      <vt:lpstr>OR</vt:lpstr>
      <vt:lpstr>NOT</vt:lpstr>
      <vt:lpstr>The Constant Zero</vt:lpstr>
      <vt:lpstr>NOT</vt:lpstr>
      <vt:lpstr>Logical Operations with Constants</vt:lpstr>
      <vt:lpstr>Branches</vt:lpstr>
      <vt:lpstr>Branches</vt:lpstr>
      <vt:lpstr>Branches</vt:lpstr>
      <vt:lpstr>Loops</vt:lpstr>
      <vt:lpstr>Loops</vt:lpstr>
      <vt:lpstr>More Conditional Operations</vt:lpstr>
      <vt:lpstr>Branch Instruction Design</vt:lpstr>
      <vt:lpstr>Signed vs. Unsigned</vt:lpstr>
      <vt:lpstr>Switch Statements</vt:lpstr>
      <vt:lpstr>Switch Statements</vt:lpstr>
      <vt:lpstr>Stored Program Computers</vt:lpstr>
      <vt:lpstr>Procedures</vt:lpstr>
      <vt:lpstr>Procedure Calling</vt:lpstr>
      <vt:lpstr>Registers</vt:lpstr>
      <vt:lpstr>Procedure Call Instructions</vt:lpstr>
      <vt:lpstr>Procedures</vt:lpstr>
      <vt:lpstr>Stacks</vt:lpstr>
      <vt:lpstr>Stacks</vt:lpstr>
      <vt:lpstr>Leaf Procedure Example</vt:lpstr>
      <vt:lpstr>Leaf Procedure Example</vt:lpstr>
      <vt:lpstr>Leaf Procedure Example</vt:lpstr>
      <vt:lpstr>Leaf Procedure Example</vt:lpstr>
      <vt:lpstr>Procedures</vt:lpstr>
      <vt:lpstr>Non-Leaf Procedure Example</vt:lpstr>
      <vt:lpstr>Non-Leaf Procedure Example</vt:lpstr>
      <vt:lpstr>Procedures</vt:lpstr>
      <vt:lpstr>Stack Frame Layout</vt:lpstr>
      <vt:lpstr>Local Data on the Stack</vt:lpstr>
      <vt:lpstr>Memory Layout</vt:lpstr>
      <vt:lpstr>MIPS: Software Register Convention</vt:lpstr>
      <vt:lpstr>MIPS Register Usage and Saving</vt:lpstr>
      <vt:lpstr>MIPS Register Usage and Saving</vt:lpstr>
      <vt:lpstr>Characters</vt:lpstr>
      <vt:lpstr>Characters</vt:lpstr>
      <vt:lpstr>Byte Operations</vt:lpstr>
      <vt:lpstr>Strings</vt:lpstr>
      <vt:lpstr>String Copy Example</vt:lpstr>
      <vt:lpstr>String Copy Example</vt:lpstr>
      <vt:lpstr>String Copy Example</vt:lpstr>
      <vt:lpstr>Halfword Operations</vt:lpstr>
      <vt:lpstr>Constants</vt:lpstr>
      <vt:lpstr>32-bit Constants</vt:lpstr>
      <vt:lpstr>32-bit Constants</vt:lpstr>
      <vt:lpstr>Addressing Modes</vt:lpstr>
      <vt:lpstr>Register Addressing</vt:lpstr>
      <vt:lpstr>Immediate Addressing</vt:lpstr>
      <vt:lpstr>Base Addressing</vt:lpstr>
      <vt:lpstr>PC-relative Addressing</vt:lpstr>
      <vt:lpstr>PC-relative Addressing</vt:lpstr>
      <vt:lpstr>Pseudodirect Addressing</vt:lpstr>
      <vt:lpstr>Pseudodirect Addressing</vt:lpstr>
      <vt:lpstr>Pseudodirect Addressing</vt:lpstr>
      <vt:lpstr>Target Addressing Example</vt:lpstr>
      <vt:lpstr>Decoding Machine Language</vt:lpstr>
      <vt:lpstr>Decoding Machine Language</vt:lpstr>
      <vt:lpstr>Decoding Machine Language</vt:lpstr>
      <vt:lpstr>MIPS Integer Arithmetic</vt:lpstr>
      <vt:lpstr>MIPS Integer Arithmetic</vt:lpstr>
      <vt:lpstr>MIPS Integer Arithmetic</vt:lpstr>
      <vt:lpstr>MIPS Logical Instructions</vt:lpstr>
      <vt:lpstr>MIPS Load/Store Instructions</vt:lpstr>
      <vt:lpstr>MIPS Jump/Branch Instructions</vt:lpstr>
      <vt:lpstr>MIPS SLT Instructions</vt:lpstr>
      <vt:lpstr>FP Registers</vt:lpstr>
      <vt:lpstr>MIPS FP Arithmetic</vt:lpstr>
      <vt:lpstr>MIPS FP Load/Store</vt:lpstr>
      <vt:lpstr>MIPS FP Conditional Branch</vt:lpstr>
      <vt:lpstr>Sort Example</vt:lpstr>
      <vt:lpstr>Translate Swap (Leaf Procedure)</vt:lpstr>
      <vt:lpstr>Translate Swap (Leaf Procedure)</vt:lpstr>
      <vt:lpstr>Translate Swap (Leaf Procedure)</vt:lpstr>
      <vt:lpstr>Translate sort</vt:lpstr>
      <vt:lpstr>Translate sort – Outer for loop</vt:lpstr>
      <vt:lpstr>Translate sort – Inner for loop</vt:lpstr>
      <vt:lpstr>Translate sort – Calling Swap</vt:lpstr>
      <vt:lpstr>Translate sort – before the loops</vt:lpstr>
      <vt:lpstr>Translate sort – after the loops</vt:lpstr>
      <vt:lpstr>Translate Sort</vt:lpstr>
      <vt:lpstr>Translation and Startup</vt:lpstr>
      <vt:lpstr>Step 1: Compiling</vt:lpstr>
      <vt:lpstr>Assembler Pseudoinstructions</vt:lpstr>
      <vt:lpstr>Step 2: Assembly</vt:lpstr>
      <vt:lpstr>Step 3: Linking</vt:lpstr>
      <vt:lpstr>Step 4: Loading</vt:lpstr>
      <vt:lpstr>Dynamic Linking</vt:lpstr>
      <vt:lpstr>Summary - MIPS</vt:lpstr>
      <vt:lpstr>Summary – Design Issues</vt:lpstr>
      <vt:lpstr>Summary – Design Issues</vt:lpstr>
      <vt:lpstr>MIPS-64</vt:lpstr>
      <vt:lpstr>MIPS-64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Arithmetic</dc:title>
  <dc:creator>Sarah</dc:creator>
  <cp:lastModifiedBy>Sarah Angell</cp:lastModifiedBy>
  <cp:revision>74</cp:revision>
  <dcterms:created xsi:type="dcterms:W3CDTF">2013-09-23T11:56:03Z</dcterms:created>
  <dcterms:modified xsi:type="dcterms:W3CDTF">2013-10-15T21:05:00Z</dcterms:modified>
</cp:coreProperties>
</file>