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9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19" r:id="rId10"/>
    <p:sldId id="320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28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04EF-9AAC-4E9B-AB45-9516AE3B6C4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F323-0008-4E46-A962-7318DC3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1A65B7-8BB8-4418-A822-04E61B4B2572}" type="slidenum">
              <a:rPr 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33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C5110B-9B52-4FBB-A3BA-97B87D263C0E}" type="slidenum">
              <a:rPr 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3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A3F523-489C-417E-BA1D-BDEC44F5D40E}" type="slidenum">
              <a:rPr 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712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5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30400" y="228600"/>
            <a:ext cx="96520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23474A1-9375-4796-BC2E-4F59AB11B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1194"/>
      </p:ext>
    </p:extLst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Recitation </a:t>
            </a:r>
            <a:r>
              <a:rPr lang="en-US" dirty="0" smtClean="0"/>
              <a:t>10 </a:t>
            </a:r>
            <a:r>
              <a:rPr lang="en-US" dirty="0"/>
              <a:t>–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a 2-way set associative cache, with 16 blocks.  Each block is one word in width.  Show the result (hit/miss) for the following address access sequence and show the final contents of the cache</a:t>
            </a:r>
          </a:p>
          <a:p>
            <a:endParaRPr lang="en-US" dirty="0"/>
          </a:p>
          <a:p>
            <a:r>
              <a:rPr lang="en-US" dirty="0" smtClean="0"/>
              <a:t>2, 3, 11, 16, 21, 13, 11, 3, 22, 4, 5, 11</a:t>
            </a:r>
          </a:p>
          <a:p>
            <a:r>
              <a:rPr lang="en-US" dirty="0" smtClean="0"/>
              <a:t>These are word addresses</a:t>
            </a:r>
          </a:p>
          <a:p>
            <a:pPr lvl="1"/>
            <a:r>
              <a:rPr lang="en-US" dirty="0" smtClean="0"/>
              <a:t>No block offset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09077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71350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231919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53540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65176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46528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681790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97110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6247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871783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37850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056080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1288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78308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12039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455" y="672388"/>
            <a:ext cx="6533837" cy="49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5451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4827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0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22609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7410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191985"/>
              </p:ext>
            </p:extLst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733652" y="1905000"/>
          <a:ext cx="3770961" cy="38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87"/>
                <a:gridCol w="1256987"/>
                <a:gridCol w="1256987"/>
              </a:tblGrid>
              <a:tr h="428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Mem[16]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[22]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31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0469"/>
              </p:ext>
            </p:extLst>
          </p:nvPr>
        </p:nvGraphicFramePr>
        <p:xfrm>
          <a:off x="1070378" y="1905000"/>
          <a:ext cx="54186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system where the instruction cache has a miss rate of 3% and the miss penalty for the data cache is 20 cycles.</a:t>
            </a:r>
          </a:p>
          <a:p>
            <a:r>
              <a:rPr lang="en-US" dirty="0"/>
              <a:t>Compare the relative performance of our system to one with an ideal cache and one without caching, where memory access requires 35 cycles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a base CPI of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system where the instruction cache has a miss rate of 3% and the miss penalty for the data cache is 20 cycles.</a:t>
            </a:r>
          </a:p>
          <a:p>
            <a:r>
              <a:rPr lang="en-US" dirty="0" smtClean="0"/>
              <a:t>Compare the relative performance of our system to one with an ideal cache and one without caching, where memory access requires 35 cycles.</a:t>
            </a:r>
          </a:p>
          <a:p>
            <a:r>
              <a:rPr lang="en-US" dirty="0" smtClean="0"/>
              <a:t>Assume a base CPI of 1.</a:t>
            </a:r>
          </a:p>
          <a:p>
            <a:r>
              <a:rPr lang="en-US" dirty="0" smtClean="0"/>
              <a:t>With an ideal cache the </a:t>
            </a:r>
            <a:r>
              <a:rPr lang="en-US" dirty="0" err="1" smtClean="0"/>
              <a:t>cpu</a:t>
            </a:r>
            <a:r>
              <a:rPr lang="en-US" dirty="0" smtClean="0"/>
              <a:t> time is </a:t>
            </a:r>
          </a:p>
          <a:p>
            <a:pPr lvl="1"/>
            <a:r>
              <a:rPr lang="en-US" dirty="0" smtClean="0"/>
              <a:t>IC*CPI*CC</a:t>
            </a:r>
          </a:p>
          <a:p>
            <a:pPr lvl="1"/>
            <a:r>
              <a:rPr lang="en-US" dirty="0" smtClean="0"/>
              <a:t>= IC*1*CC</a:t>
            </a:r>
          </a:p>
        </p:txBody>
      </p:sp>
    </p:spTree>
    <p:extLst>
      <p:ext uri="{BB962C8B-B14F-4D97-AF65-F5344CB8AC3E}">
        <p14:creationId xmlns:p14="http://schemas.microsoft.com/office/powerpoint/2010/main" val="30137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system where the instruction cache has a miss rate of 3% and the miss penalty for the data cache is 20 cycles.</a:t>
            </a:r>
          </a:p>
          <a:p>
            <a:r>
              <a:rPr lang="en-US" dirty="0" smtClean="0"/>
              <a:t>Compare the relative performance of our system to one with an ideal cache and one without caching, where memory access requires 35 cycles.</a:t>
            </a:r>
          </a:p>
          <a:p>
            <a:r>
              <a:rPr lang="en-US" dirty="0" smtClean="0"/>
              <a:t>Assume a base CPI of 1.</a:t>
            </a:r>
          </a:p>
          <a:p>
            <a:r>
              <a:rPr lang="en-US" dirty="0" smtClean="0"/>
              <a:t>With an ideal cache the </a:t>
            </a:r>
            <a:r>
              <a:rPr lang="en-US" dirty="0" err="1" smtClean="0"/>
              <a:t>cpu</a:t>
            </a:r>
            <a:r>
              <a:rPr lang="en-US" dirty="0" smtClean="0"/>
              <a:t> time is IC*CC.</a:t>
            </a:r>
          </a:p>
          <a:p>
            <a:r>
              <a:rPr lang="en-US" dirty="0" smtClean="0"/>
              <a:t>With our instruction cache, the effective CPI is (1 + .03*20) = 1.6.  The </a:t>
            </a:r>
            <a:r>
              <a:rPr lang="en-US" dirty="0" err="1" smtClean="0"/>
              <a:t>cpu</a:t>
            </a:r>
            <a:r>
              <a:rPr lang="en-US" dirty="0" smtClean="0"/>
              <a:t> time is IC*CC*1.6</a:t>
            </a:r>
          </a:p>
        </p:txBody>
      </p:sp>
    </p:spTree>
    <p:extLst>
      <p:ext uri="{BB962C8B-B14F-4D97-AF65-F5344CB8AC3E}">
        <p14:creationId xmlns:p14="http://schemas.microsoft.com/office/powerpoint/2010/main" val="41436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system where the instruction cache has a miss rate of 3% and the miss penalty for the data cache is 20 cycles.</a:t>
            </a:r>
          </a:p>
          <a:p>
            <a:r>
              <a:rPr lang="en-US" dirty="0" smtClean="0"/>
              <a:t>Compare the relative performance of our system to one with an ideal cache and one without caching, where memory access requires 35 cycles.</a:t>
            </a:r>
          </a:p>
          <a:p>
            <a:r>
              <a:rPr lang="en-US" dirty="0" smtClean="0"/>
              <a:t>Assume a base CPI of 1.</a:t>
            </a:r>
          </a:p>
          <a:p>
            <a:r>
              <a:rPr lang="en-US" dirty="0" smtClean="0"/>
              <a:t>With an ideal cache the </a:t>
            </a:r>
            <a:r>
              <a:rPr lang="en-US" dirty="0" err="1" smtClean="0"/>
              <a:t>cpu</a:t>
            </a:r>
            <a:r>
              <a:rPr lang="en-US" dirty="0" smtClean="0"/>
              <a:t> time is IC*CC.</a:t>
            </a:r>
          </a:p>
          <a:p>
            <a:r>
              <a:rPr lang="en-US" dirty="0" smtClean="0"/>
              <a:t>With our instruction cache, the effective CPI is (1 + .03*20) = 1.6.  The </a:t>
            </a:r>
            <a:r>
              <a:rPr lang="en-US" dirty="0" err="1" smtClean="0"/>
              <a:t>cpu</a:t>
            </a:r>
            <a:r>
              <a:rPr lang="en-US" dirty="0" smtClean="0"/>
              <a:t> time is IC*CC*1.6</a:t>
            </a:r>
          </a:p>
          <a:p>
            <a:r>
              <a:rPr lang="en-US" dirty="0" smtClean="0"/>
              <a:t>Without a cache, the effective CPI is </a:t>
            </a:r>
            <a:r>
              <a:rPr lang="en-US" dirty="0" smtClean="0"/>
              <a:t>35.  </a:t>
            </a:r>
            <a:r>
              <a:rPr lang="en-US" dirty="0" smtClean="0"/>
              <a:t>The </a:t>
            </a:r>
            <a:r>
              <a:rPr lang="en-US" dirty="0" err="1" smtClean="0"/>
              <a:t>cpu</a:t>
            </a:r>
            <a:r>
              <a:rPr lang="en-US" dirty="0" smtClean="0"/>
              <a:t> time is </a:t>
            </a:r>
            <a:r>
              <a:rPr lang="en-US" dirty="0" smtClean="0"/>
              <a:t>IC*CC*35.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081"/>
            <a:ext cx="8661615" cy="4724400"/>
          </a:xfrm>
        </p:spPr>
        <p:txBody>
          <a:bodyPr/>
          <a:lstStyle/>
          <a:p>
            <a:r>
              <a:rPr lang="en-US" dirty="0" smtClean="0"/>
              <a:t>Suppose we have a system where the instruction cache has a miss rate of 3% and the miss penalty for the data cache is 20 cycles.</a:t>
            </a:r>
          </a:p>
          <a:p>
            <a:r>
              <a:rPr lang="en-US" dirty="0" smtClean="0"/>
              <a:t>Compare the relative performance of our system to one with an ideal cache and one without caching, where memory access requires 35 cycles.</a:t>
            </a:r>
          </a:p>
          <a:p>
            <a:r>
              <a:rPr lang="en-US" dirty="0" smtClean="0"/>
              <a:t>Assume a base CPI of 1.</a:t>
            </a:r>
          </a:p>
          <a:p>
            <a:r>
              <a:rPr lang="en-US" dirty="0" smtClean="0"/>
              <a:t>With an ideal cache the </a:t>
            </a:r>
            <a:r>
              <a:rPr lang="en-US" dirty="0" err="1" smtClean="0"/>
              <a:t>cpu</a:t>
            </a:r>
            <a:r>
              <a:rPr lang="en-US" dirty="0" smtClean="0"/>
              <a:t> time is IC*CC.</a:t>
            </a:r>
          </a:p>
          <a:p>
            <a:r>
              <a:rPr lang="en-US" dirty="0" smtClean="0"/>
              <a:t>With our instruction cache, the effective CPI is (1 + .03*20) = 1.6.  The </a:t>
            </a:r>
            <a:r>
              <a:rPr lang="en-US" dirty="0" err="1" smtClean="0"/>
              <a:t>cpu</a:t>
            </a:r>
            <a:r>
              <a:rPr lang="en-US" dirty="0" smtClean="0"/>
              <a:t> time is IC*CC*1.6</a:t>
            </a:r>
          </a:p>
          <a:p>
            <a:r>
              <a:rPr lang="en-US" dirty="0" smtClean="0"/>
              <a:t>Without a cache, the effective CPI is </a:t>
            </a:r>
            <a:r>
              <a:rPr lang="en-US" dirty="0" smtClean="0"/>
              <a:t>35.  </a:t>
            </a:r>
            <a:r>
              <a:rPr lang="en-US" dirty="0" smtClean="0"/>
              <a:t>The </a:t>
            </a:r>
            <a:r>
              <a:rPr lang="en-US" dirty="0" err="1" smtClean="0"/>
              <a:t>cpu</a:t>
            </a:r>
            <a:r>
              <a:rPr lang="en-US" dirty="0" smtClean="0"/>
              <a:t> time is </a:t>
            </a:r>
            <a:r>
              <a:rPr lang="en-US" dirty="0" smtClean="0"/>
              <a:t>IC*CC*35.</a:t>
            </a:r>
            <a:endParaRPr lang="en-US" dirty="0"/>
          </a:p>
          <a:p>
            <a:r>
              <a:rPr lang="en-US" dirty="0" smtClean="0"/>
              <a:t>The ideal cache is 1.6 times better than our cache.</a:t>
            </a:r>
          </a:p>
          <a:p>
            <a:r>
              <a:rPr lang="en-US" dirty="0" smtClean="0"/>
              <a:t>Our cache is 21.875 times better than a system without a cache.</a:t>
            </a:r>
          </a:p>
        </p:txBody>
      </p:sp>
    </p:spTree>
    <p:extLst>
      <p:ext uri="{BB962C8B-B14F-4D97-AF65-F5344CB8AC3E}">
        <p14:creationId xmlns:p14="http://schemas.microsoft.com/office/powerpoint/2010/main" val="41908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Gotham-Black" charset="0"/>
              </a:rPr>
              <a:t>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address used by a programmer will be called a </a:t>
            </a:r>
            <a:r>
              <a:rPr lang="en-US" sz="2800" b="1" dirty="0"/>
              <a:t>logical address</a:t>
            </a:r>
            <a:endParaRPr lang="en-US" sz="2800" dirty="0"/>
          </a:p>
          <a:p>
            <a:r>
              <a:rPr lang="en-US" sz="2800" dirty="0"/>
              <a:t>An address in main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memory </a:t>
            </a:r>
            <a:r>
              <a:rPr lang="en-US" sz="2800" dirty="0"/>
              <a:t>is called 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physical </a:t>
            </a:r>
            <a:r>
              <a:rPr lang="en-US" sz="2800" b="1" dirty="0"/>
              <a:t>address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29" y="3214608"/>
            <a:ext cx="4343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719855"/>
            <a:ext cx="7742591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Gotham-Black" charset="0"/>
              </a:rPr>
              <a:t>Virtual Memory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part of the program needs to be in memory for execution</a:t>
            </a:r>
          </a:p>
          <a:p>
            <a:r>
              <a:rPr lang="en-US" dirty="0" smtClean="0"/>
              <a:t>Logical address space can therefore be much larger than physical address space</a:t>
            </a:r>
          </a:p>
          <a:p>
            <a:r>
              <a:rPr lang="en-US" dirty="0" smtClean="0"/>
              <a:t>Allows for more efficient process creation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Gotham-Black" charset="0"/>
              </a:rPr>
              <a:t>Virtual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term </a:t>
            </a:r>
            <a:r>
              <a:rPr lang="en-US" b="1" smtClean="0"/>
              <a:t>page </a:t>
            </a:r>
            <a:r>
              <a:rPr lang="en-US" smtClean="0"/>
              <a:t>refers to groups of address space of the same size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For example: if auxiliary memory contains 1024K and main memory contains 32K and page size equals to 1K, then auxiliary memory has 1024 pages and main memory has 32 pages</a:t>
            </a:r>
          </a:p>
        </p:txBody>
      </p:sp>
    </p:spTree>
    <p:extLst>
      <p:ext uri="{BB962C8B-B14F-4D97-AF65-F5344CB8AC3E}">
        <p14:creationId xmlns:p14="http://schemas.microsoft.com/office/powerpoint/2010/main" val="24682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Gotham-Black" charset="0"/>
              </a:rPr>
              <a:t>Paging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its own page table</a:t>
            </a:r>
          </a:p>
          <a:p>
            <a:r>
              <a:rPr lang="en-US" dirty="0" smtClean="0"/>
              <a:t>Each page table entry contains the frame number of the corresponding page in main memory</a:t>
            </a:r>
          </a:p>
          <a:p>
            <a:r>
              <a:rPr lang="en-US" dirty="0" smtClean="0"/>
              <a:t>A bit is needed to indicate whether the page is in main memory or not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61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979" b="9309"/>
          <a:stretch>
            <a:fillRect/>
          </a:stretch>
        </p:blipFill>
        <p:spPr>
          <a:xfrm>
            <a:off x="2133600" y="990600"/>
            <a:ext cx="8077200" cy="5384800"/>
          </a:xfrm>
        </p:spPr>
      </p:pic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56A2A5-D52E-47FA-84E2-35C5A2804B53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Gotham-Black" charset="0"/>
              </a:rPr>
              <a:t>Translation Lookaside Buffer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virtual memory reference can cause two physical memory accesses</a:t>
            </a:r>
          </a:p>
          <a:p>
            <a:pPr lvl="1"/>
            <a:r>
              <a:rPr lang="en-US" smtClean="0"/>
              <a:t>One to fetch the page table</a:t>
            </a:r>
          </a:p>
          <a:p>
            <a:pPr lvl="1"/>
            <a:r>
              <a:rPr lang="en-US" smtClean="0"/>
              <a:t>One to fetch the data</a:t>
            </a:r>
          </a:p>
          <a:p>
            <a:r>
              <a:rPr lang="en-US" smtClean="0"/>
              <a:t>To overcome this problem a high-speed cache is set up for page table entries</a:t>
            </a:r>
          </a:p>
          <a:p>
            <a:pPr lvl="1"/>
            <a:r>
              <a:rPr lang="en-US" smtClean="0"/>
              <a:t>Called a Translation Lookaside Buffer (TLB)</a:t>
            </a:r>
          </a:p>
        </p:txBody>
      </p:sp>
    </p:spTree>
    <p:extLst>
      <p:ext uri="{BB962C8B-B14F-4D97-AF65-F5344CB8AC3E}">
        <p14:creationId xmlns:p14="http://schemas.microsoft.com/office/powerpoint/2010/main" val="3242549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Gotham-Black" charset="0"/>
              </a:rPr>
              <a:t>Translation Lookaside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dirty="0" smtClean="0"/>
              <a:t>Contains page table entries that have been most recently used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dirty="0" smtClean="0"/>
              <a:t>Given a virtual address, processor examines the TLB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dirty="0" smtClean="0"/>
              <a:t>If page table entry is present (TLB hit), the frame number is retrieved and the real address is formed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dirty="0" smtClean="0"/>
              <a:t>If page table entry is not found in the TLB (TLB miss), the page number is used to index the process page table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en-US" dirty="0" smtClean="0"/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Gotham-Black" charset="0"/>
              </a:rPr>
              <a:t>Translation Lookaside Buffer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checks if page is already in main memory </a:t>
            </a:r>
          </a:p>
          <a:p>
            <a:pPr lvl="1"/>
            <a:r>
              <a:rPr lang="en-US" smtClean="0"/>
              <a:t>If not in main memory a page fault is issued</a:t>
            </a:r>
          </a:p>
          <a:p>
            <a:r>
              <a:rPr lang="en-US" smtClean="0"/>
              <a:t>The TLB is updated to include the new page entry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1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947739"/>
            <a:ext cx="8001000" cy="5526087"/>
          </a:xfrm>
          <a:noFill/>
        </p:spPr>
      </p:pic>
    </p:spTree>
    <p:extLst>
      <p:ext uri="{BB962C8B-B14F-4D97-AF65-F5344CB8AC3E}">
        <p14:creationId xmlns:p14="http://schemas.microsoft.com/office/powerpoint/2010/main" val="356930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887413"/>
            <a:ext cx="5105400" cy="5529262"/>
          </a:xfrm>
          <a:noFill/>
        </p:spPr>
      </p:pic>
    </p:spTree>
    <p:extLst>
      <p:ext uri="{BB962C8B-B14F-4D97-AF65-F5344CB8AC3E}">
        <p14:creationId xmlns:p14="http://schemas.microsoft.com/office/powerpoint/2010/main" val="32748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1"/>
            <a:ext cx="466725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28" y="370703"/>
            <a:ext cx="7923145" cy="57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8"/>
          <a:stretch>
            <a:fillRect/>
          </a:stretch>
        </p:blipFill>
        <p:spPr>
          <a:xfrm>
            <a:off x="2590800" y="857250"/>
            <a:ext cx="6878638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17285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971337"/>
            <a:ext cx="7201524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9" y="687678"/>
            <a:ext cx="7355464" cy="52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 and Identification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3027404"/>
            <a:ext cx="8915400" cy="3237471"/>
          </a:xfrm>
        </p:spPr>
        <p:txBody>
          <a:bodyPr>
            <a:normAutofit/>
          </a:bodyPr>
          <a:lstStyle/>
          <a:p>
            <a:r>
              <a:rPr lang="en-US" dirty="0" smtClean="0"/>
              <a:t>Total bits = 32</a:t>
            </a:r>
          </a:p>
          <a:p>
            <a:r>
              <a:rPr lang="en-US" dirty="0" smtClean="0"/>
              <a:t>#bits for </a:t>
            </a:r>
            <a:r>
              <a:rPr lang="en-US" dirty="0"/>
              <a:t>b</a:t>
            </a:r>
            <a:r>
              <a:rPr lang="en-US" dirty="0" smtClean="0"/>
              <a:t>lock offset = log</a:t>
            </a:r>
            <a:r>
              <a:rPr lang="en-US" baseline="-25000" dirty="0" smtClean="0"/>
              <a:t>2</a:t>
            </a:r>
            <a:r>
              <a:rPr lang="en-US" dirty="0" smtClean="0"/>
              <a:t>(block size) = m</a:t>
            </a:r>
          </a:p>
          <a:p>
            <a:r>
              <a:rPr lang="en-US" dirty="0" smtClean="0"/>
              <a:t>#bits for index </a:t>
            </a:r>
            <a:r>
              <a:rPr lang="en-US" smtClean="0"/>
              <a:t>= log</a:t>
            </a:r>
            <a:r>
              <a:rPr lang="en-US" baseline="-25000" smtClean="0"/>
              <a:t>2</a:t>
            </a:r>
            <a:r>
              <a:rPr lang="en-US" smtClean="0"/>
              <a:t>(# </a:t>
            </a:r>
            <a:r>
              <a:rPr lang="en-US" dirty="0" smtClean="0"/>
              <a:t>cache lines) = n</a:t>
            </a:r>
          </a:p>
          <a:p>
            <a:r>
              <a:rPr lang="en-US" dirty="0" smtClean="0"/>
              <a:t>#tag bits = 32 - m - 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60" y="1962220"/>
            <a:ext cx="5705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through: The information is written to both the block </a:t>
            </a:r>
            <a:r>
              <a:rPr lang="en-US" dirty="0" smtClean="0"/>
              <a:t>in the </a:t>
            </a:r>
            <a:r>
              <a:rPr lang="en-US" dirty="0"/>
              <a:t>cache and to the block in the lower-level memory. </a:t>
            </a:r>
          </a:p>
          <a:p>
            <a:r>
              <a:rPr lang="en-US" dirty="0" smtClean="0"/>
              <a:t>Write </a:t>
            </a:r>
            <a:r>
              <a:rPr lang="en-US" dirty="0"/>
              <a:t>back: The information is written only to the block in </a:t>
            </a:r>
            <a:r>
              <a:rPr lang="en-US" dirty="0" smtClean="0"/>
              <a:t>the cache</a:t>
            </a:r>
            <a:r>
              <a:rPr lang="en-US" dirty="0"/>
              <a:t>. The modified cache block is written to main </a:t>
            </a:r>
            <a:r>
              <a:rPr lang="en-US" dirty="0" smtClean="0"/>
              <a:t>memory only </a:t>
            </a:r>
            <a:r>
              <a:rPr lang="en-US" dirty="0"/>
              <a:t>when it is replaced. </a:t>
            </a:r>
          </a:p>
          <a:p>
            <a:pPr lvl="1"/>
            <a:r>
              <a:rPr lang="en-US" dirty="0" smtClean="0"/>
              <a:t>Is block </a:t>
            </a:r>
            <a:r>
              <a:rPr lang="en-US" dirty="0"/>
              <a:t>clean or dirty? </a:t>
            </a:r>
          </a:p>
          <a:p>
            <a:r>
              <a:rPr lang="en-US" dirty="0" smtClean="0"/>
              <a:t>Pros </a:t>
            </a:r>
            <a:r>
              <a:rPr lang="en-US" dirty="0"/>
              <a:t>and Cons of each: </a:t>
            </a:r>
          </a:p>
          <a:p>
            <a:pPr lvl="1"/>
            <a:r>
              <a:rPr lang="en-US" dirty="0" smtClean="0"/>
              <a:t>WT</a:t>
            </a:r>
            <a:r>
              <a:rPr lang="en-US" dirty="0"/>
              <a:t>: read misses do not need to write back evicted line contents </a:t>
            </a:r>
          </a:p>
          <a:p>
            <a:pPr lvl="1"/>
            <a:r>
              <a:rPr lang="en-US" dirty="0" smtClean="0"/>
              <a:t>WB</a:t>
            </a:r>
            <a:r>
              <a:rPr lang="en-US" dirty="0"/>
              <a:t>: no writes of repeated writes</a:t>
            </a:r>
          </a:p>
        </p:txBody>
      </p:sp>
    </p:spTree>
    <p:extLst>
      <p:ext uri="{BB962C8B-B14F-4D97-AF65-F5344CB8AC3E}">
        <p14:creationId xmlns:p14="http://schemas.microsoft.com/office/powerpoint/2010/main" val="28305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Caches </a:t>
            </a:r>
            <a:r>
              <a:rPr lang="en-US" dirty="0" smtClean="0"/>
              <a:t>create </a:t>
            </a:r>
            <a:r>
              <a:rPr lang="en-US" dirty="0"/>
              <a:t>an illusion of large amounts of fast memory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Cache Details</a:t>
            </a:r>
          </a:p>
          <a:p>
            <a:pPr lvl="1"/>
            <a:r>
              <a:rPr lang="en-US" dirty="0"/>
              <a:t>Organization: direct mapped, set associative, fully associative</a:t>
            </a:r>
          </a:p>
          <a:p>
            <a:pPr lvl="1"/>
            <a:r>
              <a:rPr lang="en-US" dirty="0"/>
              <a:t>Write policy: write-through vs. write-back</a:t>
            </a:r>
          </a:p>
          <a:p>
            <a:pPr lvl="1"/>
            <a:r>
              <a:rPr lang="en-US" dirty="0"/>
              <a:t>Replacement policy: direct, LRU, 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1761</Words>
  <Application>Microsoft Office PowerPoint</Application>
  <PresentationFormat>Widescreen</PresentationFormat>
  <Paragraphs>747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Calibri</vt:lpstr>
      <vt:lpstr>Century Gothic</vt:lpstr>
      <vt:lpstr>Gotham-Black</vt:lpstr>
      <vt:lpstr>Wingdings 2</vt:lpstr>
      <vt:lpstr>Wingdings 3</vt:lpstr>
      <vt:lpstr>Wisp</vt:lpstr>
      <vt:lpstr>CDA 3103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Placement and Identification</vt:lpstr>
      <vt:lpstr>Write Policy</vt:lpstr>
      <vt:lpstr>Cache Recap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Performance</vt:lpstr>
      <vt:lpstr>Cache Performance</vt:lpstr>
      <vt:lpstr>Cache Performance</vt:lpstr>
      <vt:lpstr>Cache Performance</vt:lpstr>
      <vt:lpstr>Cache Performance</vt:lpstr>
      <vt:lpstr>Virtual Memory</vt:lpstr>
      <vt:lpstr>Virtual Memory</vt:lpstr>
      <vt:lpstr>Virtual Memory</vt:lpstr>
      <vt:lpstr>Paging</vt:lpstr>
      <vt:lpstr>PowerPoint Presentation</vt:lpstr>
      <vt:lpstr>Translation Lookaside Buffer</vt:lpstr>
      <vt:lpstr>Translation Lookaside Buffer</vt:lpstr>
      <vt:lpstr>Translation Lookaside Buffer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 3103</dc:title>
  <dc:creator>Sarah Angell</dc:creator>
  <cp:lastModifiedBy>Arun Kulshreshth</cp:lastModifiedBy>
  <cp:revision>47</cp:revision>
  <dcterms:created xsi:type="dcterms:W3CDTF">2013-10-09T19:55:59Z</dcterms:created>
  <dcterms:modified xsi:type="dcterms:W3CDTF">2014-04-16T06:15:23Z</dcterms:modified>
</cp:coreProperties>
</file>