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7" r:id="rId3"/>
    <p:sldId id="279" r:id="rId4"/>
    <p:sldId id="281" r:id="rId5"/>
    <p:sldId id="282" r:id="rId6"/>
    <p:sldId id="283"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9"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0678" autoAdjust="0"/>
  </p:normalViewPr>
  <p:slideViewPr>
    <p:cSldViewPr snapToGrid="0">
      <p:cViewPr varScale="1">
        <p:scale>
          <a:sx n="58" d="100"/>
          <a:sy n="58" d="100"/>
        </p:scale>
        <p:origin x="7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62976-9D31-41BD-A414-C7AB8919C145}" type="datetimeFigureOut">
              <a:rPr lang="en-US" smtClean="0"/>
              <a:t>9/6/2013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98E2C-2232-476D-9F54-B4B0DE2ADD3A}" type="slidenum">
              <a:rPr lang="en-US" smtClean="0"/>
              <a:t>‹#›</a:t>
            </a:fld>
            <a:endParaRPr lang="en-US"/>
          </a:p>
        </p:txBody>
      </p:sp>
    </p:spTree>
    <p:extLst>
      <p:ext uri="{BB962C8B-B14F-4D97-AF65-F5344CB8AC3E}">
        <p14:creationId xmlns:p14="http://schemas.microsoft.com/office/powerpoint/2010/main" val="328891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Tree>
    <p:extLst>
      <p:ext uri="{BB962C8B-B14F-4D97-AF65-F5344CB8AC3E}">
        <p14:creationId xmlns:p14="http://schemas.microsoft.com/office/powerpoint/2010/main" val="3797863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633FBEDE-9D4F-4A23-88AA-DD5CBCFD5631}" type="slidenum">
              <a:rPr lang="en-US" sz="1200">
                <a:latin typeface="Times New Roman" panose="02020603050405020304" pitchFamily="18" charset="0"/>
              </a:rPr>
              <a:pPr algn="r" eaLnBrk="1" hangingPunct="1"/>
              <a:t>26</a:t>
            </a:fld>
            <a:endParaRPr lang="en-US" sz="1200">
              <a:latin typeface="Times New Roman" panose="02020603050405020304" pitchFamily="18" charset="0"/>
            </a:endParaRPr>
          </a:p>
        </p:txBody>
      </p:sp>
    </p:spTree>
    <p:extLst>
      <p:ext uri="{BB962C8B-B14F-4D97-AF65-F5344CB8AC3E}">
        <p14:creationId xmlns:p14="http://schemas.microsoft.com/office/powerpoint/2010/main" val="283320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5060"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943B1754-CBDC-4B93-B4CE-75996B69A63A}" type="slidenum">
              <a:rPr lang="en-US" sz="1200">
                <a:latin typeface="Times New Roman" panose="02020603050405020304" pitchFamily="18" charset="0"/>
              </a:rPr>
              <a:pPr algn="r" eaLnBrk="1" hangingPunct="1"/>
              <a:t>27</a:t>
            </a:fld>
            <a:endParaRPr lang="en-US" sz="1200">
              <a:latin typeface="Times New Roman" panose="02020603050405020304" pitchFamily="18" charset="0"/>
            </a:endParaRPr>
          </a:p>
        </p:txBody>
      </p:sp>
    </p:spTree>
    <p:extLst>
      <p:ext uri="{BB962C8B-B14F-4D97-AF65-F5344CB8AC3E}">
        <p14:creationId xmlns:p14="http://schemas.microsoft.com/office/powerpoint/2010/main" val="101520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6084"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CA9570DE-0308-44CC-9CD0-E3663803D25F}" type="slidenum">
              <a:rPr lang="en-US" sz="1200">
                <a:latin typeface="Times New Roman" panose="02020603050405020304" pitchFamily="18" charset="0"/>
              </a:rPr>
              <a:pPr algn="r" eaLnBrk="1" hangingPunct="1"/>
              <a:t>28</a:t>
            </a:fld>
            <a:endParaRPr lang="en-US" sz="1200">
              <a:latin typeface="Times New Roman" panose="02020603050405020304" pitchFamily="18" charset="0"/>
            </a:endParaRPr>
          </a:p>
        </p:txBody>
      </p:sp>
    </p:spTree>
    <p:extLst>
      <p:ext uri="{BB962C8B-B14F-4D97-AF65-F5344CB8AC3E}">
        <p14:creationId xmlns:p14="http://schemas.microsoft.com/office/powerpoint/2010/main" val="368364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7108"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8EE48411-7B2B-4423-BCBD-B3C29B02A640}" type="slidenum">
              <a:rPr lang="en-US" sz="1200">
                <a:latin typeface="Times New Roman" panose="02020603050405020304" pitchFamily="18" charset="0"/>
              </a:rPr>
              <a:pPr algn="r" eaLnBrk="1" hangingPunct="1"/>
              <a:t>29</a:t>
            </a:fld>
            <a:endParaRPr lang="en-US" sz="1200">
              <a:latin typeface="Times New Roman" panose="02020603050405020304" pitchFamily="18" charset="0"/>
            </a:endParaRPr>
          </a:p>
        </p:txBody>
      </p:sp>
    </p:spTree>
    <p:extLst>
      <p:ext uri="{BB962C8B-B14F-4D97-AF65-F5344CB8AC3E}">
        <p14:creationId xmlns:p14="http://schemas.microsoft.com/office/powerpoint/2010/main" val="43380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9156"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FCC13998-ABB1-4CBD-B82E-9E8F1E6241F0}" type="slidenum">
              <a:rPr lang="en-US" sz="1200">
                <a:latin typeface="Times New Roman" panose="02020603050405020304" pitchFamily="18" charset="0"/>
              </a:rPr>
              <a:pPr algn="r" eaLnBrk="1" hangingPunct="1"/>
              <a:t>30</a:t>
            </a:fld>
            <a:endParaRPr lang="en-US" sz="1200">
              <a:latin typeface="Times New Roman" panose="02020603050405020304" pitchFamily="18" charset="0"/>
            </a:endParaRPr>
          </a:p>
        </p:txBody>
      </p:sp>
    </p:spTree>
    <p:extLst>
      <p:ext uri="{BB962C8B-B14F-4D97-AF65-F5344CB8AC3E}">
        <p14:creationId xmlns:p14="http://schemas.microsoft.com/office/powerpoint/2010/main" val="2593006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dirty="0" smtClean="0"/>
          </a:p>
        </p:txBody>
      </p:sp>
      <p:sp>
        <p:nvSpPr>
          <p:cNvPr id="50180"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1264EE1D-8B9B-4D33-B666-E73875241C24}" type="slidenum">
              <a:rPr lang="en-US" sz="1200">
                <a:latin typeface="Times New Roman" panose="02020603050405020304" pitchFamily="18" charset="0"/>
              </a:rPr>
              <a:pPr algn="r" eaLnBrk="1" hangingPunct="1"/>
              <a:t>31</a:t>
            </a:fld>
            <a:endParaRPr lang="en-US" sz="1200">
              <a:latin typeface="Times New Roman" panose="02020603050405020304" pitchFamily="18" charset="0"/>
            </a:endParaRPr>
          </a:p>
        </p:txBody>
      </p:sp>
    </p:spTree>
    <p:extLst>
      <p:ext uri="{BB962C8B-B14F-4D97-AF65-F5344CB8AC3E}">
        <p14:creationId xmlns:p14="http://schemas.microsoft.com/office/powerpoint/2010/main" val="264974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900" smtClean="0"/>
              <a:t>Discuss gray code here</a:t>
            </a:r>
          </a:p>
        </p:txBody>
      </p:sp>
    </p:spTree>
    <p:extLst>
      <p:ext uri="{BB962C8B-B14F-4D97-AF65-F5344CB8AC3E}">
        <p14:creationId xmlns:p14="http://schemas.microsoft.com/office/powerpoint/2010/main" val="50736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900" dirty="0" smtClean="0"/>
              <a:t>Discuss gray code here. </a:t>
            </a:r>
            <a:r>
              <a:rPr lang="en-US" sz="900" dirty="0" smtClean="0">
                <a:sym typeface="Wingdings" panose="05000000000000000000" pitchFamily="2" charset="2"/>
              </a:rPr>
              <a:t> The problem with natural binary codes is that, with real (mechanical) switches, it is very unlikely that switches will change states exactly in synchrony. In the transition between the two states shown 011  100, all three switches change state. In the brief period while all are changing, the switches will read some spurious position. Even without </a:t>
            </a:r>
            <a:r>
              <a:rPr lang="en-US" sz="900" dirty="0" err="1" smtClean="0">
                <a:sym typeface="Wingdings" panose="05000000000000000000" pitchFamily="2" charset="2"/>
              </a:rPr>
              <a:t>keybounce</a:t>
            </a:r>
            <a:r>
              <a:rPr lang="en-US" sz="900" dirty="0" smtClean="0">
                <a:sym typeface="Wingdings" panose="05000000000000000000" pitchFamily="2" charset="2"/>
              </a:rPr>
              <a:t>, the transition might look like 011 — 001 — 101 — 100. When the switches appear to be in position 001, the observer cannot tell if that is the "real" position 001, or a transitional state between two other positions. If the output feeds into a sequential system (possibly via combinational logic) then the sequential system may store a false value.</a:t>
            </a:r>
          </a:p>
          <a:p>
            <a:pPr eaLnBrk="1" hangingPunct="1">
              <a:lnSpc>
                <a:spcPct val="80000"/>
              </a:lnSpc>
            </a:pPr>
            <a:r>
              <a:rPr lang="en-US" sz="900" dirty="0" smtClean="0">
                <a:sym typeface="Wingdings" panose="05000000000000000000" pitchFamily="2" charset="2"/>
              </a:rPr>
              <a:t>The reflected binary code solves this problem by changing only one switch at a time, so there is never any ambiguity of position,</a:t>
            </a:r>
          </a:p>
          <a:p>
            <a:pPr eaLnBrk="1" hangingPunct="1">
              <a:lnSpc>
                <a:spcPct val="80000"/>
              </a:lnSpc>
            </a:pPr>
            <a:r>
              <a:rPr lang="en-US" sz="900" dirty="0" smtClean="0">
                <a:sym typeface="Wingdings" panose="05000000000000000000" pitchFamily="2" charset="2"/>
              </a:rPr>
              <a:t>Dec Gray Binary </a:t>
            </a:r>
          </a:p>
          <a:p>
            <a:pPr eaLnBrk="1" hangingPunct="1">
              <a:lnSpc>
                <a:spcPct val="80000"/>
              </a:lnSpc>
            </a:pPr>
            <a:r>
              <a:rPr lang="en-US" sz="900" dirty="0" smtClean="0">
                <a:sym typeface="Wingdings" panose="05000000000000000000" pitchFamily="2" charset="2"/>
              </a:rPr>
              <a:t>0 000 000 </a:t>
            </a:r>
          </a:p>
          <a:p>
            <a:pPr eaLnBrk="1" hangingPunct="1">
              <a:lnSpc>
                <a:spcPct val="80000"/>
              </a:lnSpc>
            </a:pPr>
            <a:r>
              <a:rPr lang="en-US" sz="900" dirty="0" smtClean="0">
                <a:sym typeface="Wingdings" panose="05000000000000000000" pitchFamily="2" charset="2"/>
              </a:rPr>
              <a:t>1 001 001 </a:t>
            </a:r>
          </a:p>
          <a:p>
            <a:pPr eaLnBrk="1" hangingPunct="1">
              <a:lnSpc>
                <a:spcPct val="80000"/>
              </a:lnSpc>
            </a:pPr>
            <a:r>
              <a:rPr lang="en-US" sz="900" dirty="0" smtClean="0">
                <a:sym typeface="Wingdings" panose="05000000000000000000" pitchFamily="2" charset="2"/>
              </a:rPr>
              <a:t>2 011 010 </a:t>
            </a:r>
          </a:p>
          <a:p>
            <a:pPr eaLnBrk="1" hangingPunct="1">
              <a:lnSpc>
                <a:spcPct val="80000"/>
              </a:lnSpc>
            </a:pPr>
            <a:r>
              <a:rPr lang="en-US" sz="900" dirty="0" smtClean="0">
                <a:sym typeface="Wingdings" panose="05000000000000000000" pitchFamily="2" charset="2"/>
              </a:rPr>
              <a:t>3 010 011 </a:t>
            </a:r>
          </a:p>
          <a:p>
            <a:pPr eaLnBrk="1" hangingPunct="1">
              <a:lnSpc>
                <a:spcPct val="80000"/>
              </a:lnSpc>
            </a:pPr>
            <a:r>
              <a:rPr lang="en-US" sz="900" dirty="0" smtClean="0">
                <a:sym typeface="Wingdings" panose="05000000000000000000" pitchFamily="2" charset="2"/>
              </a:rPr>
              <a:t>4 110 100 </a:t>
            </a:r>
          </a:p>
          <a:p>
            <a:pPr eaLnBrk="1" hangingPunct="1">
              <a:lnSpc>
                <a:spcPct val="80000"/>
              </a:lnSpc>
            </a:pPr>
            <a:r>
              <a:rPr lang="en-US" sz="900" dirty="0" smtClean="0">
                <a:sym typeface="Wingdings" panose="05000000000000000000" pitchFamily="2" charset="2"/>
              </a:rPr>
              <a:t>5 111 101 </a:t>
            </a:r>
          </a:p>
          <a:p>
            <a:pPr eaLnBrk="1" hangingPunct="1">
              <a:lnSpc>
                <a:spcPct val="80000"/>
              </a:lnSpc>
            </a:pPr>
            <a:r>
              <a:rPr lang="en-US" sz="900" dirty="0" smtClean="0">
                <a:sym typeface="Wingdings" panose="05000000000000000000" pitchFamily="2" charset="2"/>
              </a:rPr>
              <a:t>6 101 110 </a:t>
            </a:r>
          </a:p>
          <a:p>
            <a:pPr eaLnBrk="1" hangingPunct="1">
              <a:lnSpc>
                <a:spcPct val="80000"/>
              </a:lnSpc>
            </a:pPr>
            <a:r>
              <a:rPr lang="en-US" sz="900" dirty="0" smtClean="0">
                <a:sym typeface="Wingdings" panose="05000000000000000000" pitchFamily="2" charset="2"/>
              </a:rPr>
              <a:t>7 100 111 </a:t>
            </a:r>
          </a:p>
          <a:p>
            <a:pPr eaLnBrk="1" hangingPunct="1">
              <a:lnSpc>
                <a:spcPct val="80000"/>
              </a:lnSpc>
            </a:pPr>
            <a:endParaRPr lang="en-US" sz="900" dirty="0" smtClean="0">
              <a:sym typeface="Wingdings" panose="05000000000000000000" pitchFamily="2" charset="2"/>
            </a:endParaRPr>
          </a:p>
          <a:p>
            <a:pPr eaLnBrk="1" hangingPunct="1">
              <a:lnSpc>
                <a:spcPct val="80000"/>
              </a:lnSpc>
            </a:pPr>
            <a:r>
              <a:rPr lang="en-US" sz="900" dirty="0" smtClean="0">
                <a:sym typeface="Wingdings" panose="05000000000000000000" pitchFamily="2" charset="2"/>
              </a:rPr>
              <a:t>Notice that state 7 can roll over to state 0 with only one switch change. This is called the "cyclic" property of a Gray code. </a:t>
            </a:r>
            <a:endParaRPr lang="en-US" sz="900" dirty="0" smtClean="0"/>
          </a:p>
          <a:p>
            <a:pPr eaLnBrk="1" hangingPunct="1">
              <a:lnSpc>
                <a:spcPct val="80000"/>
              </a:lnSpc>
            </a:pPr>
            <a:endParaRPr lang="en-US" sz="900" dirty="0" smtClean="0"/>
          </a:p>
          <a:p>
            <a:pPr eaLnBrk="1" hangingPunct="1">
              <a:lnSpc>
                <a:spcPct val="80000"/>
              </a:lnSpc>
            </a:pPr>
            <a:r>
              <a:rPr lang="en-US" sz="900" dirty="0" smtClean="0"/>
              <a:t>In gray code only one bit position changes between any two successive (nearby) entries. This allows us to group the terms producing the same output(normally 1) and eliminate the variable corresponding to the common bit position. As the K-map is used for reduction of min terms, this approach is used. It is the basis of the K-map itself. </a:t>
            </a:r>
          </a:p>
          <a:p>
            <a:pPr eaLnBrk="1" hangingPunct="1">
              <a:lnSpc>
                <a:spcPct val="80000"/>
              </a:lnSpc>
            </a:pPr>
            <a:endParaRPr lang="en-US" sz="900" dirty="0" smtClean="0"/>
          </a:p>
          <a:p>
            <a:pPr eaLnBrk="1" hangingPunct="1">
              <a:lnSpc>
                <a:spcPct val="80000"/>
              </a:lnSpc>
            </a:pPr>
            <a:r>
              <a:rPr lang="en-US" sz="900" dirty="0" smtClean="0"/>
              <a:t>In a </a:t>
            </a:r>
            <a:r>
              <a:rPr lang="en-US" sz="900" dirty="0" err="1" smtClean="0"/>
              <a:t>Karnaugh</a:t>
            </a:r>
            <a:r>
              <a:rPr lang="en-US" sz="900" dirty="0" smtClean="0"/>
              <a:t> map the </a:t>
            </a:r>
            <a:r>
              <a:rPr lang="en-US" sz="900" dirty="0" err="1" smtClean="0"/>
              <a:t>boolean</a:t>
            </a:r>
            <a:r>
              <a:rPr lang="en-US" sz="900" dirty="0" smtClean="0"/>
              <a:t> variables are transferred (generally from a truth table) and ordered according to the principles of Gray code in which only one variable changes in between squares. Once the table is generated and the output possibilities are transcribed, the data is arranged into the largest even group possible and the </a:t>
            </a:r>
            <a:r>
              <a:rPr lang="en-US" sz="900" dirty="0" err="1" smtClean="0"/>
              <a:t>minterm</a:t>
            </a:r>
            <a:r>
              <a:rPr lang="en-US" sz="900" dirty="0" smtClean="0"/>
              <a:t> is generated through the axiom laws of </a:t>
            </a:r>
            <a:r>
              <a:rPr lang="en-US" sz="900" dirty="0" err="1" smtClean="0"/>
              <a:t>boolean</a:t>
            </a:r>
            <a:r>
              <a:rPr lang="en-US" sz="900" dirty="0" smtClean="0"/>
              <a:t> algebra!! </a:t>
            </a:r>
          </a:p>
          <a:p>
            <a:pPr eaLnBrk="1" hangingPunct="1">
              <a:lnSpc>
                <a:spcPct val="80000"/>
              </a:lnSpc>
            </a:pPr>
            <a:endParaRPr lang="en-US" sz="900" dirty="0" smtClean="0"/>
          </a:p>
        </p:txBody>
      </p:sp>
    </p:spTree>
    <p:extLst>
      <p:ext uri="{BB962C8B-B14F-4D97-AF65-F5344CB8AC3E}">
        <p14:creationId xmlns:p14="http://schemas.microsoft.com/office/powerpoint/2010/main" val="237294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98E2C-2232-476D-9F54-B4B0DE2ADD3A}" type="slidenum">
              <a:rPr lang="en-US" smtClean="0"/>
              <a:t>12</a:t>
            </a:fld>
            <a:endParaRPr lang="en-US"/>
          </a:p>
        </p:txBody>
      </p:sp>
    </p:spTree>
    <p:extLst>
      <p:ext uri="{BB962C8B-B14F-4D97-AF65-F5344CB8AC3E}">
        <p14:creationId xmlns:p14="http://schemas.microsoft.com/office/powerpoint/2010/main" val="337171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98E2C-2232-476D-9F54-B4B0DE2ADD3A}" type="slidenum">
              <a:rPr lang="en-US" smtClean="0"/>
              <a:t>13</a:t>
            </a:fld>
            <a:endParaRPr lang="en-US"/>
          </a:p>
        </p:txBody>
      </p:sp>
    </p:spTree>
    <p:extLst>
      <p:ext uri="{BB962C8B-B14F-4D97-AF65-F5344CB8AC3E}">
        <p14:creationId xmlns:p14="http://schemas.microsoft.com/office/powerpoint/2010/main" val="240269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98E2C-2232-476D-9F54-B4B0DE2ADD3A}" type="slidenum">
              <a:rPr lang="en-US" smtClean="0"/>
              <a:t>20</a:t>
            </a:fld>
            <a:endParaRPr lang="en-US"/>
          </a:p>
        </p:txBody>
      </p:sp>
    </p:spTree>
    <p:extLst>
      <p:ext uri="{BB962C8B-B14F-4D97-AF65-F5344CB8AC3E}">
        <p14:creationId xmlns:p14="http://schemas.microsoft.com/office/powerpoint/2010/main" val="263311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98E2C-2232-476D-9F54-B4B0DE2ADD3A}" type="slidenum">
              <a:rPr lang="en-US" smtClean="0"/>
              <a:t>23</a:t>
            </a:fld>
            <a:endParaRPr lang="en-US"/>
          </a:p>
        </p:txBody>
      </p:sp>
    </p:spTree>
    <p:extLst>
      <p:ext uri="{BB962C8B-B14F-4D97-AF65-F5344CB8AC3E}">
        <p14:creationId xmlns:p14="http://schemas.microsoft.com/office/powerpoint/2010/main" val="39055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3BF359AB-4688-4297-BCA9-CA58D94CA51A}" type="slidenum">
              <a:rPr lang="en-US" sz="1200">
                <a:latin typeface="Times New Roman" panose="02020603050405020304" pitchFamily="18" charset="0"/>
              </a:rPr>
              <a:pPr algn="r" eaLnBrk="1" hangingPunct="1"/>
              <a:t>24</a:t>
            </a:fld>
            <a:endParaRPr lang="en-US" sz="1200">
              <a:latin typeface="Times New Roman" panose="02020603050405020304" pitchFamily="18" charset="0"/>
            </a:endParaRPr>
          </a:p>
        </p:txBody>
      </p:sp>
    </p:spTree>
    <p:extLst>
      <p:ext uri="{BB962C8B-B14F-4D97-AF65-F5344CB8AC3E}">
        <p14:creationId xmlns:p14="http://schemas.microsoft.com/office/powerpoint/2010/main" val="35164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spcBef>
                <a:spcPct val="0"/>
              </a:spcBef>
            </a:pP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911225" eaLnBrk="0" hangingPunct="0">
              <a:defRPr>
                <a:solidFill>
                  <a:schemeClr val="tx1"/>
                </a:solidFill>
                <a:latin typeface="Constantia" panose="02030602050306030303" pitchFamily="18" charset="0"/>
                <a:ea typeface="MS PGothic" panose="020B0600070205080204" pitchFamily="34" charset="-128"/>
              </a:defRPr>
            </a:lvl1pPr>
            <a:lvl2pPr marL="742950" indent="-285750" defTabSz="911225" eaLnBrk="0" hangingPunct="0">
              <a:defRPr>
                <a:solidFill>
                  <a:schemeClr val="tx1"/>
                </a:solidFill>
                <a:latin typeface="Constantia" panose="02030602050306030303" pitchFamily="18" charset="0"/>
                <a:ea typeface="MS PGothic" panose="020B0600070205080204" pitchFamily="34" charset="-128"/>
              </a:defRPr>
            </a:lvl2pPr>
            <a:lvl3pPr marL="1143000" indent="-228600" defTabSz="911225" eaLnBrk="0" hangingPunct="0">
              <a:defRPr>
                <a:solidFill>
                  <a:schemeClr val="tx1"/>
                </a:solidFill>
                <a:latin typeface="Constantia" panose="02030602050306030303" pitchFamily="18" charset="0"/>
                <a:ea typeface="MS PGothic" panose="020B0600070205080204" pitchFamily="34" charset="-128"/>
              </a:defRPr>
            </a:lvl3pPr>
            <a:lvl4pPr marL="1600200" indent="-228600" defTabSz="911225" eaLnBrk="0" hangingPunct="0">
              <a:defRPr>
                <a:solidFill>
                  <a:schemeClr val="tx1"/>
                </a:solidFill>
                <a:latin typeface="Constantia" panose="02030602050306030303" pitchFamily="18" charset="0"/>
                <a:ea typeface="MS PGothic" panose="020B0600070205080204" pitchFamily="34" charset="-128"/>
              </a:defRPr>
            </a:lvl4pPr>
            <a:lvl5pPr marL="2057400" indent="-228600" defTabSz="911225"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911225"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r" eaLnBrk="1" hangingPunct="1"/>
            <a:fld id="{4F3A1579-4AFC-4B98-BB19-57F6F23B6E4D}" type="slidenum">
              <a:rPr lang="en-US" sz="1200">
                <a:latin typeface="Times New Roman" panose="02020603050405020304" pitchFamily="18" charset="0"/>
              </a:rPr>
              <a:pPr algn="r" eaLnBrk="1" hangingPunct="1"/>
              <a:t>25</a:t>
            </a:fld>
            <a:endParaRPr lang="en-US" sz="1200">
              <a:latin typeface="Times New Roman" panose="02020603050405020304" pitchFamily="18" charset="0"/>
            </a:endParaRPr>
          </a:p>
        </p:txBody>
      </p:sp>
    </p:spTree>
    <p:extLst>
      <p:ext uri="{BB962C8B-B14F-4D97-AF65-F5344CB8AC3E}">
        <p14:creationId xmlns:p14="http://schemas.microsoft.com/office/powerpoint/2010/main" val="172698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021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30211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368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68733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276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6553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460226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95227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099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B4054-8DCF-41D2-BCA1-F6B12F8B5D5C}"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10984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66152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B4054-8DCF-41D2-BCA1-F6B12F8B5D5C}" type="datetimeFigureOut">
              <a:rPr lang="en-US" smtClean="0"/>
              <a:t>9/6/2013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39925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B4054-8DCF-41D2-BCA1-F6B12F8B5D5C}" type="datetimeFigureOut">
              <a:rPr lang="en-US" smtClean="0"/>
              <a:t>9/6/2013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30458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B4054-8DCF-41D2-BCA1-F6B12F8B5D5C}" type="datetimeFigureOut">
              <a:rPr lang="en-US" smtClean="0"/>
              <a:t>9/6/2013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65180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255255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B4054-8DCF-41D2-BCA1-F6B12F8B5D5C}"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D7561E-4E4D-40B3-8E59-4EC5B0EB60E3}" type="slidenum">
              <a:rPr lang="en-US" smtClean="0"/>
              <a:t>‹#›</a:t>
            </a:fld>
            <a:endParaRPr lang="en-US"/>
          </a:p>
        </p:txBody>
      </p:sp>
    </p:spTree>
    <p:extLst>
      <p:ext uri="{BB962C8B-B14F-4D97-AF65-F5344CB8AC3E}">
        <p14:creationId xmlns:p14="http://schemas.microsoft.com/office/powerpoint/2010/main" val="15134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B4054-8DCF-41D2-BCA1-F6B12F8B5D5C}" type="datetimeFigureOut">
              <a:rPr lang="en-US" smtClean="0"/>
              <a:t>9/6/2013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D7561E-4E4D-40B3-8E59-4EC5B0EB60E3}" type="slidenum">
              <a:rPr lang="en-US" smtClean="0"/>
              <a:t>‹#›</a:t>
            </a:fld>
            <a:endParaRPr lang="en-US"/>
          </a:p>
        </p:txBody>
      </p:sp>
    </p:spTree>
    <p:extLst>
      <p:ext uri="{BB962C8B-B14F-4D97-AF65-F5344CB8AC3E}">
        <p14:creationId xmlns:p14="http://schemas.microsoft.com/office/powerpoint/2010/main" val="1345132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2.wmf"/><Relationship Id="rId4" Type="http://schemas.openxmlformats.org/officeDocument/2006/relationships/oleObject" Target="../embeddings/oleObject14.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23.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1.wmf"/><Relationship Id="rId5" Type="http://schemas.openxmlformats.org/officeDocument/2006/relationships/oleObject" Target="../embeddings/oleObject25.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23.w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6.wmf"/><Relationship Id="rId5" Type="http://schemas.openxmlformats.org/officeDocument/2006/relationships/oleObject" Target="../embeddings/oleObject30.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8.wmf"/><Relationship Id="rId5" Type="http://schemas.openxmlformats.org/officeDocument/2006/relationships/oleObject" Target="../embeddings/oleObject32.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7.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29.wmf"/><Relationship Id="rId4" Type="http://schemas.openxmlformats.org/officeDocument/2006/relationships/oleObject" Target="../embeddings/oleObject33.bin"/><Relationship Id="rId9" Type="http://schemas.openxmlformats.org/officeDocument/2006/relationships/image" Target="../media/image3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2.wmf"/><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4.emf"/><Relationship Id="rId4" Type="http://schemas.openxmlformats.org/officeDocument/2006/relationships/oleObject" Target="../embeddings/Microsoft_Word_97_-_2003_Document1.doc"/></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35.wmf"/><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36.wmf"/><Relationship Id="rId4"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image" Target="../media/image37.wmf"/><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0.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CDA 3103</a:t>
            </a:r>
            <a:endParaRPr lang="en-US" dirty="0"/>
          </a:p>
        </p:txBody>
      </p:sp>
      <p:sp>
        <p:nvSpPr>
          <p:cNvPr id="3" name="Subtitle 2"/>
          <p:cNvSpPr>
            <a:spLocks noGrp="1"/>
          </p:cNvSpPr>
          <p:nvPr>
            <p:ph type="subTitle" idx="1"/>
          </p:nvPr>
        </p:nvSpPr>
        <p:spPr/>
        <p:txBody>
          <a:bodyPr/>
          <a:lstStyle/>
          <a:p>
            <a:r>
              <a:rPr lang="en-US" dirty="0" smtClean="0"/>
              <a:t>Recitation </a:t>
            </a:r>
            <a:r>
              <a:rPr lang="en-US" dirty="0" smtClean="0"/>
              <a:t>3 </a:t>
            </a:r>
            <a:r>
              <a:rPr lang="en-US" dirty="0" smtClean="0"/>
              <a:t>– </a:t>
            </a:r>
            <a:r>
              <a:rPr lang="en-US" dirty="0" err="1" smtClean="0"/>
              <a:t>Karnaugh</a:t>
            </a:r>
            <a:r>
              <a:rPr lang="en-US" dirty="0" smtClean="0"/>
              <a:t> Maps</a:t>
            </a:r>
            <a:endParaRPr lang="en-US" dirty="0"/>
          </a:p>
        </p:txBody>
      </p:sp>
    </p:spTree>
    <p:extLst>
      <p:ext uri="{BB962C8B-B14F-4D97-AF65-F5344CB8AC3E}">
        <p14:creationId xmlns:p14="http://schemas.microsoft.com/office/powerpoint/2010/main" val="1785513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lIns="0" tIns="45720" rIns="0" bIns="0" rtlCol="0" anchor="b">
            <a:normAutofit/>
          </a:bodyPr>
          <a:lstStyle/>
          <a:p>
            <a:pPr eaLnBrk="1" hangingPunct="1"/>
            <a:r>
              <a:rPr lang="en-US" smtClean="0"/>
              <a:t>Example K-map simplification </a:t>
            </a:r>
          </a:p>
        </p:txBody>
      </p:sp>
      <p:sp>
        <p:nvSpPr>
          <p:cNvPr id="52227" name="Rectangle 3"/>
          <p:cNvSpPr>
            <a:spLocks noGrp="1" noChangeArrowheads="1"/>
          </p:cNvSpPr>
          <p:nvPr>
            <p:ph idx="1"/>
          </p:nvPr>
        </p:nvSpPr>
        <p:spPr/>
        <p:txBody>
          <a:bodyPr>
            <a:normAutofit/>
          </a:bodyPr>
          <a:lstStyle/>
          <a:p>
            <a:pPr marL="273050" indent="-273050" defTabSz="914400">
              <a:lnSpc>
                <a:spcPct val="80000"/>
              </a:lnSpc>
              <a:tabLst>
                <a:tab pos="1604963" algn="l"/>
                <a:tab pos="2165350" algn="l"/>
              </a:tabLst>
              <a:defRPr/>
            </a:pPr>
            <a:endParaRPr lang="en-US" sz="2800"/>
          </a:p>
          <a:p>
            <a:pPr marL="273050" indent="-273050" defTabSz="914400">
              <a:lnSpc>
                <a:spcPct val="80000"/>
              </a:lnSpc>
              <a:tabLst>
                <a:tab pos="1604963" algn="l"/>
                <a:tab pos="2165350" algn="l"/>
              </a:tabLst>
              <a:defRPr/>
            </a:pPr>
            <a:r>
              <a:rPr lang="en-US" sz="2800"/>
              <a:t>Let’s consider simplifying </a:t>
            </a:r>
            <a:r>
              <a:rPr lang="en-US" sz="2800">
                <a:solidFill>
                  <a:srgbClr val="3333FF"/>
                </a:solidFill>
              </a:rPr>
              <a:t>f(x,y,z) = xy + y’z + xz</a:t>
            </a:r>
            <a:r>
              <a:rPr lang="en-US" sz="2800"/>
              <a:t>.</a:t>
            </a:r>
          </a:p>
          <a:p>
            <a:pPr marL="273050" indent="-273050" defTabSz="914400">
              <a:lnSpc>
                <a:spcPct val="80000"/>
              </a:lnSpc>
              <a:tabLst>
                <a:tab pos="1604963" algn="l"/>
                <a:tab pos="2165350" algn="l"/>
              </a:tabLst>
              <a:defRPr/>
            </a:pPr>
            <a:endParaRPr lang="en-US" sz="2800"/>
          </a:p>
          <a:p>
            <a:pPr marL="273050" indent="-273050" defTabSz="914400">
              <a:lnSpc>
                <a:spcPct val="80000"/>
              </a:lnSpc>
              <a:tabLst>
                <a:tab pos="1604963" algn="l"/>
                <a:tab pos="2165350" algn="l"/>
              </a:tabLst>
              <a:defRPr/>
            </a:pPr>
            <a:r>
              <a:rPr lang="en-US" sz="2800"/>
              <a:t>First, you should convert the expression into a sum of minterms form, if it’s not already. </a:t>
            </a:r>
          </a:p>
          <a:p>
            <a:pPr marL="639763" lvl="1" indent="-246063" defTabSz="914400">
              <a:lnSpc>
                <a:spcPct val="80000"/>
              </a:lnSpc>
              <a:tabLst>
                <a:tab pos="1604963" algn="l"/>
                <a:tab pos="2165350" algn="l"/>
              </a:tabLst>
              <a:defRPr/>
            </a:pPr>
            <a:r>
              <a:rPr lang="en-US" sz="2400"/>
              <a:t>The easiest way to do this is to make a truth table for the function, and then read off the minterms.</a:t>
            </a:r>
          </a:p>
          <a:p>
            <a:pPr marL="639763" lvl="1" indent="-246063" defTabSz="914400">
              <a:lnSpc>
                <a:spcPct val="80000"/>
              </a:lnSpc>
              <a:tabLst>
                <a:tab pos="1604963" algn="l"/>
                <a:tab pos="2165350" algn="l"/>
              </a:tabLst>
              <a:defRPr/>
            </a:pPr>
            <a:r>
              <a:rPr lang="en-US" sz="2400"/>
              <a:t>You can either write out the literals or use the minterm shorthand.</a:t>
            </a:r>
          </a:p>
        </p:txBody>
      </p:sp>
    </p:spTree>
    <p:extLst>
      <p:ext uri="{BB962C8B-B14F-4D97-AF65-F5344CB8AC3E}">
        <p14:creationId xmlns:p14="http://schemas.microsoft.com/office/powerpoint/2010/main" val="405342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vert="horz" lIns="0" tIns="45720" rIns="0" bIns="0" rtlCol="0" anchor="b">
            <a:normAutofit/>
          </a:bodyPr>
          <a:lstStyle/>
          <a:p>
            <a:pPr eaLnBrk="1" hangingPunct="1"/>
            <a:r>
              <a:rPr lang="en-US" smtClean="0"/>
              <a:t>Example K-map simplification </a:t>
            </a:r>
          </a:p>
        </p:txBody>
      </p:sp>
      <p:sp>
        <p:nvSpPr>
          <p:cNvPr id="20483" name="Rectangle 3"/>
          <p:cNvSpPr>
            <a:spLocks noGrp="1" noChangeArrowheads="1"/>
          </p:cNvSpPr>
          <p:nvPr>
            <p:ph idx="1"/>
          </p:nvPr>
        </p:nvSpPr>
        <p:spPr/>
        <p:txBody>
          <a:bodyPr/>
          <a:lstStyle/>
          <a:p>
            <a:pPr marL="273050" indent="-273050" defTabSz="914400">
              <a:lnSpc>
                <a:spcPct val="80000"/>
              </a:lnSpc>
              <a:tabLst>
                <a:tab pos="1604963" algn="l"/>
                <a:tab pos="2165350" algn="l"/>
              </a:tabLst>
            </a:pPr>
            <a:endParaRPr lang="en-US" sz="2800"/>
          </a:p>
          <a:p>
            <a:pPr marL="273050" indent="-273050" defTabSz="914400">
              <a:lnSpc>
                <a:spcPct val="80000"/>
              </a:lnSpc>
              <a:tabLst>
                <a:tab pos="1604963" algn="l"/>
                <a:tab pos="2165350" algn="l"/>
              </a:tabLst>
            </a:pPr>
            <a:r>
              <a:rPr lang="en-US" sz="2800"/>
              <a:t>Let’s consider simplifying </a:t>
            </a:r>
            <a:r>
              <a:rPr lang="en-US" sz="2800">
                <a:solidFill>
                  <a:srgbClr val="3333FF"/>
                </a:solidFill>
              </a:rPr>
              <a:t>f(x,y,z) = xy + y’z + xz</a:t>
            </a:r>
            <a:r>
              <a:rPr lang="en-US" sz="2800"/>
              <a:t>.</a:t>
            </a:r>
          </a:p>
          <a:p>
            <a:pPr marL="639763" lvl="1" indent="-246063" defTabSz="914400">
              <a:lnSpc>
                <a:spcPct val="80000"/>
              </a:lnSpc>
              <a:tabLst>
                <a:tab pos="1604963" algn="l"/>
                <a:tab pos="2165350" algn="l"/>
              </a:tabLst>
            </a:pPr>
            <a:r>
              <a:rPr lang="en-US" sz="2400">
                <a:sym typeface="Symbol" panose="05050102010706020507" pitchFamily="18" charset="2"/>
              </a:rPr>
              <a:t>Here is the truth table and sum of minterms for our example:	</a:t>
            </a:r>
          </a:p>
        </p:txBody>
      </p:sp>
      <p:graphicFrame>
        <p:nvGraphicFramePr>
          <p:cNvPr id="20484" name="Object 4"/>
          <p:cNvGraphicFramePr>
            <a:graphicFrameLocks noChangeAspect="1"/>
          </p:cNvGraphicFramePr>
          <p:nvPr>
            <p:extLst>
              <p:ext uri="{D42A27DB-BD31-4B8C-83A1-F6EECF244321}">
                <p14:modId xmlns:p14="http://schemas.microsoft.com/office/powerpoint/2010/main" val="1544576382"/>
              </p:ext>
            </p:extLst>
          </p:nvPr>
        </p:nvGraphicFramePr>
        <p:xfrm>
          <a:off x="3200401" y="4106485"/>
          <a:ext cx="1939925" cy="2476500"/>
        </p:xfrm>
        <a:graphic>
          <a:graphicData uri="http://schemas.openxmlformats.org/presentationml/2006/ole">
            <mc:AlternateContent xmlns:mc="http://schemas.openxmlformats.org/markup-compatibility/2006">
              <mc:Choice xmlns:v="urn:schemas-microsoft-com:vml" Requires="v">
                <p:oleObj spid="_x0000_s8197" name="Document" r:id="rId3" imgW="2226564" imgH="2857500" progId="Word.Document.8">
                  <p:embed/>
                </p:oleObj>
              </mc:Choice>
              <mc:Fallback>
                <p:oleObj name="Document" r:id="rId3" imgW="2226564" imgH="28575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4106485"/>
                        <a:ext cx="1939925"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5"/>
          <p:cNvSpPr txBox="1">
            <a:spLocks noChangeArrowheads="1"/>
          </p:cNvSpPr>
          <p:nvPr/>
        </p:nvSpPr>
        <p:spPr bwMode="auto">
          <a:xfrm>
            <a:off x="6072968" y="5024060"/>
            <a:ext cx="399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1pPr>
            <a:lvl2pPr marL="742950" indent="-285750" eaLnBrk="0" hangingPunct="0">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2pPr>
            <a:lvl3pPr marL="1143000" indent="-228600" eaLnBrk="0" hangingPunct="0">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3pPr>
            <a:lvl4pPr marL="1600200" indent="-228600" eaLnBrk="0" hangingPunct="0">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4pPr>
            <a:lvl5pPr marL="2057400" indent="-228600" eaLnBrk="0" hangingPunct="0">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tabLst>
                <a:tab pos="917575" algn="l"/>
                <a:tab pos="1196975" algn="l"/>
                <a:tab pos="1660525" algn="l"/>
                <a:tab pos="1939925" algn="l"/>
                <a:tab pos="2341563" algn="l"/>
                <a:tab pos="2630488" algn="l"/>
                <a:tab pos="2971800" algn="l"/>
                <a:tab pos="3259138"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dirty="0">
                <a:latin typeface="Comic Sans MS" panose="030F0702030302020204" pitchFamily="66" charset="0"/>
              </a:rPr>
              <a:t>f(</a:t>
            </a:r>
            <a:r>
              <a:rPr lang="en-US" dirty="0" err="1">
                <a:latin typeface="Comic Sans MS" panose="030F0702030302020204" pitchFamily="66" charset="0"/>
              </a:rPr>
              <a:t>x,y,z</a:t>
            </a:r>
            <a:r>
              <a:rPr lang="en-US" dirty="0">
                <a:latin typeface="Comic Sans MS" panose="030F0702030302020204" pitchFamily="66" charset="0"/>
              </a:rPr>
              <a:t>)	= </a:t>
            </a:r>
            <a:r>
              <a:rPr lang="en-US" dirty="0" err="1">
                <a:solidFill>
                  <a:srgbClr val="3333FF"/>
                </a:solidFill>
                <a:latin typeface="Comic Sans MS" panose="030F0702030302020204" pitchFamily="66" charset="0"/>
              </a:rPr>
              <a:t>x’y’z</a:t>
            </a:r>
            <a:r>
              <a:rPr lang="en-US" dirty="0">
                <a:latin typeface="Comic Sans MS" panose="030F0702030302020204" pitchFamily="66" charset="0"/>
              </a:rPr>
              <a:t>	+ </a:t>
            </a:r>
            <a:r>
              <a:rPr lang="en-US" dirty="0" err="1">
                <a:solidFill>
                  <a:srgbClr val="FF33CC"/>
                </a:solidFill>
                <a:latin typeface="Comic Sans MS" panose="030F0702030302020204" pitchFamily="66" charset="0"/>
              </a:rPr>
              <a:t>xy’z</a:t>
            </a:r>
            <a:r>
              <a:rPr lang="en-US" dirty="0">
                <a:latin typeface="Comic Sans MS" panose="030F0702030302020204" pitchFamily="66" charset="0"/>
              </a:rPr>
              <a:t>	+ </a:t>
            </a:r>
            <a:r>
              <a:rPr lang="en-US" dirty="0">
                <a:solidFill>
                  <a:srgbClr val="FF0033"/>
                </a:solidFill>
                <a:latin typeface="Comic Sans MS" panose="030F0702030302020204" pitchFamily="66" charset="0"/>
              </a:rPr>
              <a:t>xyz’</a:t>
            </a:r>
            <a:r>
              <a:rPr lang="en-US" dirty="0">
                <a:latin typeface="Comic Sans MS" panose="030F0702030302020204" pitchFamily="66" charset="0"/>
              </a:rPr>
              <a:t>	+ </a:t>
            </a:r>
            <a:r>
              <a:rPr lang="en-US" dirty="0">
                <a:solidFill>
                  <a:srgbClr val="336600"/>
                </a:solidFill>
                <a:latin typeface="Comic Sans MS" panose="030F0702030302020204" pitchFamily="66" charset="0"/>
              </a:rPr>
              <a:t>xyz</a:t>
            </a:r>
            <a:endParaRPr lang="en-US" dirty="0">
              <a:latin typeface="Comic Sans MS" panose="030F0702030302020204" pitchFamily="66" charset="0"/>
            </a:endParaRPr>
          </a:p>
          <a:p>
            <a:pPr eaLnBrk="1" hangingPunct="1"/>
            <a:r>
              <a:rPr lang="en-US" dirty="0">
                <a:latin typeface="Comic Sans MS" panose="030F0702030302020204" pitchFamily="66" charset="0"/>
              </a:rPr>
              <a:t>	= 	</a:t>
            </a:r>
            <a:r>
              <a:rPr lang="en-US" dirty="0">
                <a:solidFill>
                  <a:srgbClr val="3333FF"/>
                </a:solidFill>
                <a:latin typeface="Comic Sans MS" panose="030F0702030302020204" pitchFamily="66" charset="0"/>
              </a:rPr>
              <a:t>m</a:t>
            </a:r>
            <a:r>
              <a:rPr lang="en-US" baseline="-25000" dirty="0">
                <a:solidFill>
                  <a:srgbClr val="3333FF"/>
                </a:solidFill>
                <a:latin typeface="Comic Sans MS" panose="030F0702030302020204" pitchFamily="66" charset="0"/>
              </a:rPr>
              <a:t>1</a:t>
            </a:r>
            <a:r>
              <a:rPr lang="en-US" dirty="0">
                <a:latin typeface="Comic Sans MS" panose="030F0702030302020204" pitchFamily="66" charset="0"/>
              </a:rPr>
              <a:t>	+	</a:t>
            </a:r>
            <a:r>
              <a:rPr lang="en-US" dirty="0">
                <a:solidFill>
                  <a:srgbClr val="FF33CC"/>
                </a:solidFill>
                <a:latin typeface="Comic Sans MS" panose="030F0702030302020204" pitchFamily="66" charset="0"/>
              </a:rPr>
              <a:t>m</a:t>
            </a:r>
            <a:r>
              <a:rPr lang="en-US" baseline="-25000" dirty="0">
                <a:solidFill>
                  <a:srgbClr val="FF33CC"/>
                </a:solidFill>
                <a:latin typeface="Comic Sans MS" panose="030F0702030302020204" pitchFamily="66" charset="0"/>
              </a:rPr>
              <a:t>5</a:t>
            </a:r>
            <a:r>
              <a:rPr lang="en-US" dirty="0">
                <a:latin typeface="Comic Sans MS" panose="030F0702030302020204" pitchFamily="66" charset="0"/>
              </a:rPr>
              <a:t>	+	</a:t>
            </a:r>
            <a:r>
              <a:rPr lang="en-US" dirty="0">
                <a:solidFill>
                  <a:srgbClr val="FF0033"/>
                </a:solidFill>
                <a:latin typeface="Comic Sans MS" panose="030F0702030302020204" pitchFamily="66" charset="0"/>
              </a:rPr>
              <a:t>m</a:t>
            </a:r>
            <a:r>
              <a:rPr lang="en-US" baseline="-25000" dirty="0">
                <a:solidFill>
                  <a:srgbClr val="FF0033"/>
                </a:solidFill>
                <a:latin typeface="Comic Sans MS" panose="030F0702030302020204" pitchFamily="66" charset="0"/>
              </a:rPr>
              <a:t>6</a:t>
            </a:r>
            <a:r>
              <a:rPr lang="en-US" dirty="0">
                <a:latin typeface="Comic Sans MS" panose="030F0702030302020204" pitchFamily="66" charset="0"/>
              </a:rPr>
              <a:t>	+	</a:t>
            </a:r>
            <a:r>
              <a:rPr lang="en-US" dirty="0">
                <a:solidFill>
                  <a:srgbClr val="336600"/>
                </a:solidFill>
                <a:latin typeface="Comic Sans MS" panose="030F0702030302020204" pitchFamily="66" charset="0"/>
              </a:rPr>
              <a:t>m</a:t>
            </a:r>
            <a:r>
              <a:rPr lang="en-US" baseline="-25000" dirty="0">
                <a:solidFill>
                  <a:srgbClr val="336600"/>
                </a:solidFill>
                <a:latin typeface="Comic Sans MS" panose="030F0702030302020204" pitchFamily="66" charset="0"/>
              </a:rPr>
              <a:t>7</a:t>
            </a:r>
            <a:endParaRPr lang="en-US" baseline="-25000" dirty="0">
              <a:latin typeface="Comic Sans MS" panose="030F0702030302020204" pitchFamily="66" charset="0"/>
            </a:endParaRPr>
          </a:p>
        </p:txBody>
      </p:sp>
    </p:spTree>
    <p:extLst>
      <p:ext uri="{BB962C8B-B14F-4D97-AF65-F5344CB8AC3E}">
        <p14:creationId xmlns:p14="http://schemas.microsoft.com/office/powerpoint/2010/main" val="117640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vert="horz" lIns="0" tIns="45720" rIns="0" bIns="0" rtlCol="0" anchor="b">
            <a:normAutofit/>
          </a:bodyPr>
          <a:lstStyle/>
          <a:p>
            <a:pPr eaLnBrk="1" hangingPunct="1"/>
            <a:r>
              <a:rPr lang="en-US" smtClean="0"/>
              <a:t>Unsimplifying expressions </a:t>
            </a:r>
          </a:p>
        </p:txBody>
      </p:sp>
      <p:sp>
        <p:nvSpPr>
          <p:cNvPr id="21507" name="Rectangle 3"/>
          <p:cNvSpPr>
            <a:spLocks noGrp="1" noChangeArrowheads="1"/>
          </p:cNvSpPr>
          <p:nvPr>
            <p:ph idx="1"/>
          </p:nvPr>
        </p:nvSpPr>
        <p:spPr>
          <a:xfrm>
            <a:off x="2589212" y="2133600"/>
            <a:ext cx="8915400" cy="4724400"/>
          </a:xfrm>
        </p:spPr>
        <p:txBody>
          <a:bodyPr>
            <a:normAutofit fontScale="92500" lnSpcReduction="10000"/>
          </a:bodyPr>
          <a:lstStyle/>
          <a:p>
            <a:pPr marL="341313" indent="-341313" defTabSz="914400">
              <a:lnSpc>
                <a:spcPct val="80000"/>
              </a:lnSpc>
              <a:tabLst>
                <a:tab pos="803275" algn="l"/>
                <a:tab pos="1604963" algn="l"/>
                <a:tab pos="2165350" algn="l"/>
              </a:tabLst>
            </a:pPr>
            <a:r>
              <a:rPr lang="en-US" sz="2600" dirty="0"/>
              <a:t>You can also convert the expression to a sum of </a:t>
            </a:r>
            <a:r>
              <a:rPr lang="en-US" sz="2600" dirty="0" err="1"/>
              <a:t>minterms</a:t>
            </a:r>
            <a:r>
              <a:rPr lang="en-US" sz="2600" dirty="0"/>
              <a:t> with Boolean algebra.</a:t>
            </a:r>
          </a:p>
          <a:p>
            <a:pPr marL="639763" lvl="1" indent="-246063" defTabSz="914400">
              <a:lnSpc>
                <a:spcPct val="80000"/>
              </a:lnSpc>
              <a:tabLst>
                <a:tab pos="803275" algn="l"/>
                <a:tab pos="1604963" algn="l"/>
                <a:tab pos="2165350" algn="l"/>
              </a:tabLst>
            </a:pPr>
            <a:r>
              <a:rPr lang="en-US" sz="2100" dirty="0"/>
              <a:t>Apply the distributive law in reverse to add in missing variables.</a:t>
            </a:r>
          </a:p>
          <a:p>
            <a:pPr marL="639763" lvl="1" indent="-246063" defTabSz="914400">
              <a:lnSpc>
                <a:spcPct val="80000"/>
              </a:lnSpc>
              <a:tabLst>
                <a:tab pos="803275" algn="l"/>
                <a:tab pos="1604963" algn="l"/>
                <a:tab pos="2165350" algn="l"/>
              </a:tabLst>
            </a:pPr>
            <a:r>
              <a:rPr lang="en-US" sz="2100" dirty="0"/>
              <a:t>Very few people actually do this, but it’s occasionally useful.</a:t>
            </a: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smtClean="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639763" lvl="1" indent="-246063" defTabSz="914400">
              <a:lnSpc>
                <a:spcPct val="80000"/>
              </a:lnSpc>
              <a:spcBef>
                <a:spcPct val="0"/>
              </a:spcBef>
              <a:tabLst>
                <a:tab pos="803275" algn="l"/>
                <a:tab pos="1604963" algn="l"/>
                <a:tab pos="2165350" algn="l"/>
              </a:tabLst>
            </a:pPr>
            <a:endParaRPr lang="en-US" sz="2100" dirty="0">
              <a:sym typeface="Symbol" panose="05050102010706020507" pitchFamily="18" charset="2"/>
            </a:endParaRPr>
          </a:p>
          <a:p>
            <a:pPr marL="341313" indent="-341313" defTabSz="914400">
              <a:lnSpc>
                <a:spcPct val="80000"/>
              </a:lnSpc>
              <a:tabLst>
                <a:tab pos="803275" algn="l"/>
                <a:tab pos="1604963" algn="l"/>
                <a:tab pos="2165350" algn="l"/>
              </a:tabLst>
            </a:pPr>
            <a:r>
              <a:rPr lang="en-US" sz="2600" dirty="0">
                <a:sym typeface="Symbol" panose="05050102010706020507" pitchFamily="18" charset="2"/>
              </a:rPr>
              <a:t>In both cases, we’re actually “</a:t>
            </a:r>
            <a:r>
              <a:rPr lang="en-US" sz="2600" dirty="0" err="1">
                <a:sym typeface="Symbol" panose="05050102010706020507" pitchFamily="18" charset="2"/>
              </a:rPr>
              <a:t>unsimplifying</a:t>
            </a:r>
            <a:r>
              <a:rPr lang="en-US" sz="2600" dirty="0">
                <a:sym typeface="Symbol" panose="05050102010706020507" pitchFamily="18" charset="2"/>
              </a:rPr>
              <a:t>” our example expression.</a:t>
            </a:r>
          </a:p>
          <a:p>
            <a:pPr marL="639763" lvl="1" indent="-246063" defTabSz="914400">
              <a:lnSpc>
                <a:spcPct val="80000"/>
              </a:lnSpc>
              <a:tabLst>
                <a:tab pos="803275" algn="l"/>
                <a:tab pos="1604963" algn="l"/>
                <a:tab pos="2165350" algn="l"/>
              </a:tabLst>
            </a:pPr>
            <a:r>
              <a:rPr lang="en-US" sz="2100" dirty="0">
                <a:sym typeface="Symbol" panose="05050102010706020507" pitchFamily="18" charset="2"/>
              </a:rPr>
              <a:t>The resulting expression is larger than the original one!</a:t>
            </a:r>
          </a:p>
          <a:p>
            <a:pPr marL="639763" lvl="1" indent="-246063" defTabSz="914400">
              <a:lnSpc>
                <a:spcPct val="80000"/>
              </a:lnSpc>
              <a:tabLst>
                <a:tab pos="803275" algn="l"/>
                <a:tab pos="1604963" algn="l"/>
                <a:tab pos="2165350" algn="l"/>
              </a:tabLst>
            </a:pPr>
            <a:r>
              <a:rPr lang="en-US" sz="2100" dirty="0">
                <a:sym typeface="Symbol" panose="05050102010706020507" pitchFamily="18" charset="2"/>
              </a:rPr>
              <a:t>But having all the individual </a:t>
            </a:r>
            <a:r>
              <a:rPr lang="en-US" sz="2100" dirty="0" err="1">
                <a:sym typeface="Symbol" panose="05050102010706020507" pitchFamily="18" charset="2"/>
              </a:rPr>
              <a:t>minterms</a:t>
            </a:r>
            <a:r>
              <a:rPr lang="en-US" sz="2100" dirty="0">
                <a:sym typeface="Symbol" panose="05050102010706020507" pitchFamily="18" charset="2"/>
              </a:rPr>
              <a:t> makes it easy to combine them together with the K-map.</a:t>
            </a:r>
            <a:endParaRPr lang="en-US" sz="2100" dirty="0"/>
          </a:p>
        </p:txBody>
      </p:sp>
      <p:sp>
        <p:nvSpPr>
          <p:cNvPr id="21508" name="Text Box 6"/>
          <p:cNvSpPr txBox="1">
            <a:spLocks noChangeArrowheads="1"/>
          </p:cNvSpPr>
          <p:nvPr/>
        </p:nvSpPr>
        <p:spPr bwMode="auto">
          <a:xfrm>
            <a:off x="3327863" y="3509358"/>
            <a:ext cx="63722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1370013" eaLnBrk="0" hangingPunct="0">
              <a:tabLst>
                <a:tab pos="1370013" algn="l"/>
              </a:tabLst>
              <a:defRPr>
                <a:solidFill>
                  <a:schemeClr val="tx1"/>
                </a:solidFill>
                <a:latin typeface="Constantia" panose="02030602050306030303" pitchFamily="18" charset="0"/>
                <a:ea typeface="MS PGothic" panose="020B0600070205080204" pitchFamily="34" charset="-128"/>
              </a:defRPr>
            </a:lvl1pPr>
            <a:lvl2pPr marL="742950" indent="-285750" defTabSz="1370013" eaLnBrk="0" hangingPunct="0">
              <a:tabLst>
                <a:tab pos="1370013" algn="l"/>
              </a:tabLst>
              <a:defRPr>
                <a:solidFill>
                  <a:schemeClr val="tx1"/>
                </a:solidFill>
                <a:latin typeface="Constantia" panose="02030602050306030303" pitchFamily="18" charset="0"/>
                <a:ea typeface="MS PGothic" panose="020B0600070205080204" pitchFamily="34" charset="-128"/>
              </a:defRPr>
            </a:lvl2pPr>
            <a:lvl3pPr marL="1143000" indent="-228600" defTabSz="1370013" eaLnBrk="0" hangingPunct="0">
              <a:tabLst>
                <a:tab pos="1370013" algn="l"/>
              </a:tabLst>
              <a:defRPr>
                <a:solidFill>
                  <a:schemeClr val="tx1"/>
                </a:solidFill>
                <a:latin typeface="Constantia" panose="02030602050306030303" pitchFamily="18" charset="0"/>
                <a:ea typeface="MS PGothic" panose="020B0600070205080204" pitchFamily="34" charset="-128"/>
              </a:defRPr>
            </a:lvl3pPr>
            <a:lvl4pPr marL="1600200" indent="-228600" defTabSz="1370013" eaLnBrk="0" hangingPunct="0">
              <a:tabLst>
                <a:tab pos="1370013" algn="l"/>
              </a:tabLst>
              <a:defRPr>
                <a:solidFill>
                  <a:schemeClr val="tx1"/>
                </a:solidFill>
                <a:latin typeface="Constantia" panose="02030602050306030303" pitchFamily="18" charset="0"/>
                <a:ea typeface="MS PGothic" panose="020B0600070205080204" pitchFamily="34" charset="-128"/>
              </a:defRPr>
            </a:lvl4pPr>
            <a:lvl5pPr marL="2057400" indent="-228600" defTabSz="1370013" eaLnBrk="0" hangingPunct="0">
              <a:tabLst>
                <a:tab pos="1370013" algn="l"/>
              </a:tabLst>
              <a:defRPr>
                <a:solidFill>
                  <a:schemeClr val="tx1"/>
                </a:solidFill>
                <a:latin typeface="Constantia" panose="02030602050306030303" pitchFamily="18" charset="0"/>
                <a:ea typeface="MS PGothic" panose="020B0600070205080204" pitchFamily="34" charset="-128"/>
              </a:defRPr>
            </a:lvl5pPr>
            <a:lvl6pPr marL="2514600" indent="-228600" defTabSz="1370013" eaLnBrk="0" fontAlgn="base" hangingPunct="0">
              <a:spcBef>
                <a:spcPct val="0"/>
              </a:spcBef>
              <a:spcAft>
                <a:spcPct val="0"/>
              </a:spcAft>
              <a:tabLst>
                <a:tab pos="1370013" algn="l"/>
              </a:tabLst>
              <a:defRPr>
                <a:solidFill>
                  <a:schemeClr val="tx1"/>
                </a:solidFill>
                <a:latin typeface="Constantia" panose="02030602050306030303" pitchFamily="18" charset="0"/>
                <a:ea typeface="MS PGothic" panose="020B0600070205080204" pitchFamily="34" charset="-128"/>
              </a:defRPr>
            </a:lvl6pPr>
            <a:lvl7pPr marL="2971800" indent="-228600" defTabSz="1370013" eaLnBrk="0" fontAlgn="base" hangingPunct="0">
              <a:spcBef>
                <a:spcPct val="0"/>
              </a:spcBef>
              <a:spcAft>
                <a:spcPct val="0"/>
              </a:spcAft>
              <a:tabLst>
                <a:tab pos="1370013" algn="l"/>
              </a:tabLst>
              <a:defRPr>
                <a:solidFill>
                  <a:schemeClr val="tx1"/>
                </a:solidFill>
                <a:latin typeface="Constantia" panose="02030602050306030303" pitchFamily="18" charset="0"/>
                <a:ea typeface="MS PGothic" panose="020B0600070205080204" pitchFamily="34" charset="-128"/>
              </a:defRPr>
            </a:lvl7pPr>
            <a:lvl8pPr marL="3429000" indent="-228600" defTabSz="1370013" eaLnBrk="0" fontAlgn="base" hangingPunct="0">
              <a:spcBef>
                <a:spcPct val="0"/>
              </a:spcBef>
              <a:spcAft>
                <a:spcPct val="0"/>
              </a:spcAft>
              <a:tabLst>
                <a:tab pos="1370013" algn="l"/>
              </a:tabLst>
              <a:defRPr>
                <a:solidFill>
                  <a:schemeClr val="tx1"/>
                </a:solidFill>
                <a:latin typeface="Constantia" panose="02030602050306030303" pitchFamily="18" charset="0"/>
                <a:ea typeface="MS PGothic" panose="020B0600070205080204" pitchFamily="34" charset="-128"/>
              </a:defRPr>
            </a:lvl8pPr>
            <a:lvl9pPr marL="3886200" indent="-228600" defTabSz="1370013" eaLnBrk="0" fontAlgn="base" hangingPunct="0">
              <a:spcBef>
                <a:spcPct val="0"/>
              </a:spcBef>
              <a:spcAft>
                <a:spcPct val="0"/>
              </a:spcAft>
              <a:tabLst>
                <a:tab pos="1370013"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dirty="0" err="1">
                <a:latin typeface="Comic Sans MS" panose="030F0702030302020204" pitchFamily="66" charset="0"/>
              </a:rPr>
              <a:t>xy</a:t>
            </a:r>
            <a:r>
              <a:rPr lang="en-US" dirty="0">
                <a:latin typeface="Comic Sans MS" panose="030F0702030302020204" pitchFamily="66" charset="0"/>
              </a:rPr>
              <a:t> + </a:t>
            </a:r>
            <a:r>
              <a:rPr lang="en-US" dirty="0" err="1">
                <a:latin typeface="Comic Sans MS" panose="030F0702030302020204" pitchFamily="66" charset="0"/>
              </a:rPr>
              <a:t>y’z</a:t>
            </a:r>
            <a:r>
              <a:rPr lang="en-US" dirty="0">
                <a:latin typeface="Comic Sans MS" panose="030F0702030302020204" pitchFamily="66" charset="0"/>
              </a:rPr>
              <a:t> + </a:t>
            </a:r>
            <a:r>
              <a:rPr lang="en-US" dirty="0" err="1">
                <a:latin typeface="Comic Sans MS" panose="030F0702030302020204" pitchFamily="66" charset="0"/>
              </a:rPr>
              <a:t>xz</a:t>
            </a:r>
            <a:r>
              <a:rPr lang="en-US" dirty="0">
                <a:latin typeface="Comic Sans MS" panose="030F0702030302020204" pitchFamily="66" charset="0"/>
              </a:rPr>
              <a:t> = (</a:t>
            </a:r>
            <a:r>
              <a:rPr lang="en-US" dirty="0" err="1">
                <a:latin typeface="Comic Sans MS" panose="030F0702030302020204" pitchFamily="66" charset="0"/>
              </a:rPr>
              <a:t>xy</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1) + (</a:t>
            </a:r>
            <a:r>
              <a:rPr lang="en-US" dirty="0" err="1">
                <a:latin typeface="Comic Sans MS" panose="030F0702030302020204" pitchFamily="66" charset="0"/>
              </a:rPr>
              <a:t>y’z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1) + (</a:t>
            </a:r>
            <a:r>
              <a:rPr lang="en-US" dirty="0" err="1">
                <a:latin typeface="Comic Sans MS" panose="030F0702030302020204" pitchFamily="66" charset="0"/>
              </a:rPr>
              <a:t>xz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1)</a:t>
            </a:r>
          </a:p>
          <a:p>
            <a:pPr eaLnBrk="1" hangingPunct="1"/>
            <a:r>
              <a:rPr lang="en-US" dirty="0">
                <a:latin typeface="Comic Sans MS" panose="030F0702030302020204" pitchFamily="66" charset="0"/>
              </a:rPr>
              <a:t>	= (</a:t>
            </a:r>
            <a:r>
              <a:rPr lang="en-US" dirty="0" err="1">
                <a:latin typeface="Comic Sans MS" panose="030F0702030302020204" pitchFamily="66" charset="0"/>
              </a:rPr>
              <a:t>xy</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(z’ + z)) + (</a:t>
            </a:r>
            <a:r>
              <a:rPr lang="en-US" dirty="0" err="1">
                <a:latin typeface="Comic Sans MS" panose="030F0702030302020204" pitchFamily="66" charset="0"/>
              </a:rPr>
              <a:t>y’z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(x’ + x)) + (</a:t>
            </a:r>
            <a:r>
              <a:rPr lang="en-US" dirty="0" err="1">
                <a:latin typeface="Comic Sans MS" panose="030F0702030302020204" pitchFamily="66" charset="0"/>
              </a:rPr>
              <a:t>xz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a:t>
            </a:r>
            <a:r>
              <a:rPr lang="en-US" dirty="0">
                <a:latin typeface="Comic Sans MS" panose="030F0702030302020204" pitchFamily="66" charset="0"/>
              </a:rPr>
              <a:t> (y’ + y))</a:t>
            </a:r>
          </a:p>
          <a:p>
            <a:pPr eaLnBrk="1" hangingPunct="1"/>
            <a:r>
              <a:rPr lang="en-US" dirty="0">
                <a:latin typeface="Comic Sans MS" panose="030F0702030302020204" pitchFamily="66" charset="0"/>
              </a:rPr>
              <a:t>	= (xyz’ + xyz) + (</a:t>
            </a:r>
            <a:r>
              <a:rPr lang="en-US" dirty="0" err="1">
                <a:latin typeface="Comic Sans MS" panose="030F0702030302020204" pitchFamily="66" charset="0"/>
              </a:rPr>
              <a:t>x’y’z</a:t>
            </a:r>
            <a:r>
              <a:rPr lang="en-US" dirty="0">
                <a:latin typeface="Comic Sans MS" panose="030F0702030302020204" pitchFamily="66" charset="0"/>
              </a:rPr>
              <a:t> + </a:t>
            </a:r>
            <a:r>
              <a:rPr lang="en-US" dirty="0" err="1">
                <a:latin typeface="Comic Sans MS" panose="030F0702030302020204" pitchFamily="66" charset="0"/>
              </a:rPr>
              <a:t>xy’z</a:t>
            </a:r>
            <a:r>
              <a:rPr lang="en-US" dirty="0">
                <a:latin typeface="Comic Sans MS" panose="030F0702030302020204" pitchFamily="66" charset="0"/>
              </a:rPr>
              <a:t>) + (</a:t>
            </a:r>
            <a:r>
              <a:rPr lang="en-US" dirty="0" err="1">
                <a:latin typeface="Comic Sans MS" panose="030F0702030302020204" pitchFamily="66" charset="0"/>
              </a:rPr>
              <a:t>xy’z</a:t>
            </a:r>
            <a:r>
              <a:rPr lang="en-US" dirty="0">
                <a:latin typeface="Comic Sans MS" panose="030F0702030302020204" pitchFamily="66" charset="0"/>
              </a:rPr>
              <a:t> + xyz)</a:t>
            </a:r>
          </a:p>
          <a:p>
            <a:pPr eaLnBrk="1" hangingPunct="1"/>
            <a:r>
              <a:rPr lang="en-US" dirty="0">
                <a:latin typeface="Comic Sans MS" panose="030F0702030302020204" pitchFamily="66" charset="0"/>
              </a:rPr>
              <a:t>	= </a:t>
            </a:r>
            <a:r>
              <a:rPr lang="en-US" dirty="0">
                <a:solidFill>
                  <a:srgbClr val="3333FF"/>
                </a:solidFill>
                <a:latin typeface="Comic Sans MS" panose="030F0702030302020204" pitchFamily="66" charset="0"/>
              </a:rPr>
              <a:t>xyz’ + xyz + </a:t>
            </a:r>
            <a:r>
              <a:rPr lang="en-US" dirty="0" err="1">
                <a:solidFill>
                  <a:srgbClr val="3333FF"/>
                </a:solidFill>
                <a:latin typeface="Comic Sans MS" panose="030F0702030302020204" pitchFamily="66" charset="0"/>
              </a:rPr>
              <a:t>x’y’z</a:t>
            </a:r>
            <a:r>
              <a:rPr lang="en-US" dirty="0">
                <a:solidFill>
                  <a:srgbClr val="3333FF"/>
                </a:solidFill>
                <a:latin typeface="Comic Sans MS" panose="030F0702030302020204" pitchFamily="66" charset="0"/>
              </a:rPr>
              <a:t> + </a:t>
            </a:r>
            <a:r>
              <a:rPr lang="en-US" dirty="0" err="1">
                <a:solidFill>
                  <a:srgbClr val="3333FF"/>
                </a:solidFill>
                <a:latin typeface="Comic Sans MS" panose="030F0702030302020204" pitchFamily="66" charset="0"/>
              </a:rPr>
              <a:t>xy’z</a:t>
            </a:r>
            <a:endParaRPr lang="en-US" dirty="0">
              <a:latin typeface="Comic Sans MS" panose="030F0702030302020204" pitchFamily="66" charset="0"/>
            </a:endParaRPr>
          </a:p>
        </p:txBody>
      </p:sp>
    </p:spTree>
    <p:extLst>
      <p:ext uri="{BB962C8B-B14F-4D97-AF65-F5344CB8AC3E}">
        <p14:creationId xmlns:p14="http://schemas.microsoft.com/office/powerpoint/2010/main" val="187353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vert="horz" lIns="0" tIns="45720" rIns="0" bIns="0" rtlCol="0" anchor="b">
            <a:normAutofit/>
          </a:bodyPr>
          <a:lstStyle/>
          <a:p>
            <a:pPr eaLnBrk="1" hangingPunct="1"/>
            <a:r>
              <a:rPr lang="en-US" smtClean="0"/>
              <a:t>Making the example K-map</a:t>
            </a:r>
          </a:p>
        </p:txBody>
      </p:sp>
      <p:sp>
        <p:nvSpPr>
          <p:cNvPr id="22531" name="Rectangle 3"/>
          <p:cNvSpPr>
            <a:spLocks noGrp="1" noChangeArrowheads="1"/>
          </p:cNvSpPr>
          <p:nvPr>
            <p:ph idx="1"/>
          </p:nvPr>
        </p:nvSpPr>
        <p:spPr/>
        <p:txBody>
          <a:bodyPr>
            <a:normAutofit fontScale="92500" lnSpcReduction="20000"/>
          </a:bodyPr>
          <a:lstStyle/>
          <a:p>
            <a:pPr marL="273050" indent="-273050" defTabSz="914400">
              <a:lnSpc>
                <a:spcPct val="80000"/>
              </a:lnSpc>
            </a:pPr>
            <a:r>
              <a:rPr lang="en-US" sz="2200"/>
              <a:t>Next up is drawing and filling in the K-map.</a:t>
            </a:r>
          </a:p>
          <a:p>
            <a:pPr marL="639763" lvl="1" indent="-246063" defTabSz="914400">
              <a:lnSpc>
                <a:spcPct val="80000"/>
              </a:lnSpc>
            </a:pPr>
            <a:r>
              <a:rPr lang="en-US" sz="1900"/>
              <a:t>Put 1s in the map for each minterm, and 0s in the other squares.</a:t>
            </a:r>
          </a:p>
          <a:p>
            <a:pPr marL="639763" lvl="1" indent="-246063" defTabSz="914400">
              <a:lnSpc>
                <a:spcPct val="80000"/>
              </a:lnSpc>
            </a:pPr>
            <a:r>
              <a:rPr lang="en-US" sz="1900"/>
              <a:t>You can use either the minterm products or the shorthand to show you where the 1s and 0s belong.</a:t>
            </a:r>
          </a:p>
          <a:p>
            <a:pPr marL="273050" indent="-273050" defTabSz="914400">
              <a:lnSpc>
                <a:spcPct val="80000"/>
              </a:lnSpc>
            </a:pPr>
            <a:r>
              <a:rPr lang="en-US" sz="2200"/>
              <a:t>In our example, we can write f(x,y,z) in two equivalent ways.</a:t>
            </a:r>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r>
              <a:rPr lang="en-US" sz="2200"/>
              <a:t>In either case, the resulting K-map is shown below.</a:t>
            </a:r>
          </a:p>
          <a:p>
            <a:pPr marL="639763" lvl="1" indent="-246063" defTabSz="914400">
              <a:lnSpc>
                <a:spcPct val="80000"/>
              </a:lnSpc>
            </a:pPr>
            <a:endParaRPr lang="en-US" sz="1900"/>
          </a:p>
          <a:p>
            <a:pPr marL="273050" indent="-273050" defTabSz="914400">
              <a:lnSpc>
                <a:spcPct val="80000"/>
              </a:lnSpc>
            </a:pPr>
            <a:endParaRPr lang="en-US" sz="2200"/>
          </a:p>
          <a:p>
            <a:pPr marL="273050" indent="-273050" defTabSz="914400">
              <a:lnSpc>
                <a:spcPct val="80000"/>
              </a:lnSpc>
            </a:pPr>
            <a:endParaRPr lang="en-US" sz="2200"/>
          </a:p>
        </p:txBody>
      </p:sp>
      <p:graphicFrame>
        <p:nvGraphicFramePr>
          <p:cNvPr id="22532" name="Object 8"/>
          <p:cNvGraphicFramePr>
            <a:graphicFrameLocks/>
          </p:cNvGraphicFramePr>
          <p:nvPr>
            <p:extLst>
              <p:ext uri="{D42A27DB-BD31-4B8C-83A1-F6EECF244321}">
                <p14:modId xmlns:p14="http://schemas.microsoft.com/office/powerpoint/2010/main" val="4029911164"/>
              </p:ext>
            </p:extLst>
          </p:nvPr>
        </p:nvGraphicFramePr>
        <p:xfrm>
          <a:off x="4455319" y="5598452"/>
          <a:ext cx="3625850" cy="1406525"/>
        </p:xfrm>
        <a:graphic>
          <a:graphicData uri="http://schemas.openxmlformats.org/presentationml/2006/ole">
            <mc:AlternateContent xmlns:mc="http://schemas.openxmlformats.org/markup-compatibility/2006">
              <mc:Choice xmlns:v="urn:schemas-microsoft-com:vml" Requires="v">
                <p:oleObj spid="_x0000_s9227" name="Document" r:id="rId4" imgW="3630168" imgH="1409700" progId="Word.Document.8">
                  <p:embed/>
                </p:oleObj>
              </mc:Choice>
              <mc:Fallback>
                <p:oleObj name="Document" r:id="rId4" imgW="3630168" imgH="14097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5319" y="5598452"/>
                        <a:ext cx="36258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3" name="Group 13"/>
          <p:cNvGrpSpPr>
            <a:grpSpLocks/>
          </p:cNvGrpSpPr>
          <p:nvPr/>
        </p:nvGrpSpPr>
        <p:grpSpPr bwMode="auto">
          <a:xfrm>
            <a:off x="2928144" y="3676935"/>
            <a:ext cx="3660775" cy="1738313"/>
            <a:chOff x="618" y="1748"/>
            <a:chExt cx="2306" cy="1200"/>
          </a:xfrm>
        </p:grpSpPr>
        <p:graphicFrame>
          <p:nvGraphicFramePr>
            <p:cNvPr id="22537" name="Object 5"/>
            <p:cNvGraphicFramePr>
              <a:graphicFrameLocks/>
            </p:cNvGraphicFramePr>
            <p:nvPr/>
          </p:nvGraphicFramePr>
          <p:xfrm>
            <a:off x="618" y="2073"/>
            <a:ext cx="2306" cy="875"/>
          </p:xfrm>
          <a:graphic>
            <a:graphicData uri="http://schemas.openxmlformats.org/presentationml/2006/ole">
              <mc:AlternateContent xmlns:mc="http://schemas.openxmlformats.org/markup-compatibility/2006">
                <mc:Choice xmlns:v="urn:schemas-microsoft-com:vml" Requires="v">
                  <p:oleObj spid="_x0000_s9228" name="Document" r:id="rId6" imgW="3648456" imgH="1386840" progId="Word.Document.8">
                    <p:embed/>
                  </p:oleObj>
                </mc:Choice>
                <mc:Fallback>
                  <p:oleObj name="Document" r:id="rId6" imgW="3648456" imgH="1386840"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 y="2073"/>
                          <a:ext cx="2306" cy="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10"/>
            <p:cNvSpPr txBox="1">
              <a:spLocks noChangeArrowheads="1"/>
            </p:cNvSpPr>
            <p:nvPr/>
          </p:nvSpPr>
          <p:spPr bwMode="auto">
            <a:xfrm>
              <a:off x="636" y="1748"/>
              <a:ext cx="208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r>
                <a:rPr lang="en-US"/>
                <a:t>f(x,y,z) = </a:t>
              </a:r>
              <a:r>
                <a:rPr lang="en-US">
                  <a:solidFill>
                    <a:srgbClr val="3333FF"/>
                  </a:solidFill>
                </a:rPr>
                <a:t>x’y’z</a:t>
              </a:r>
              <a:r>
                <a:rPr lang="en-US"/>
                <a:t> + </a:t>
              </a:r>
              <a:r>
                <a:rPr lang="en-US">
                  <a:solidFill>
                    <a:srgbClr val="FF33CC"/>
                  </a:solidFill>
                </a:rPr>
                <a:t>xy’z</a:t>
              </a:r>
              <a:r>
                <a:rPr lang="en-US"/>
                <a:t> + </a:t>
              </a:r>
              <a:r>
                <a:rPr lang="en-US">
                  <a:solidFill>
                    <a:srgbClr val="FF0033"/>
                  </a:solidFill>
                </a:rPr>
                <a:t>xyz’</a:t>
              </a:r>
              <a:r>
                <a:rPr lang="en-US"/>
                <a:t> + </a:t>
              </a:r>
              <a:r>
                <a:rPr lang="en-US">
                  <a:solidFill>
                    <a:srgbClr val="336600"/>
                  </a:solidFill>
                </a:rPr>
                <a:t>xyz</a:t>
              </a:r>
            </a:p>
          </p:txBody>
        </p:sp>
      </p:grpSp>
      <p:grpSp>
        <p:nvGrpSpPr>
          <p:cNvPr id="22534" name="Group 12"/>
          <p:cNvGrpSpPr>
            <a:grpSpLocks/>
          </p:cNvGrpSpPr>
          <p:nvPr/>
        </p:nvGrpSpPr>
        <p:grpSpPr bwMode="auto">
          <a:xfrm>
            <a:off x="7725171" y="3641274"/>
            <a:ext cx="2954338" cy="1797050"/>
            <a:chOff x="3120" y="1632"/>
            <a:chExt cx="1861" cy="1136"/>
          </a:xfrm>
        </p:grpSpPr>
        <p:graphicFrame>
          <p:nvGraphicFramePr>
            <p:cNvPr id="22535" name="Object 9"/>
            <p:cNvGraphicFramePr>
              <a:graphicFrameLocks/>
            </p:cNvGraphicFramePr>
            <p:nvPr/>
          </p:nvGraphicFramePr>
          <p:xfrm>
            <a:off x="3164" y="1920"/>
            <a:ext cx="1817" cy="848"/>
          </p:xfrm>
          <a:graphic>
            <a:graphicData uri="http://schemas.openxmlformats.org/presentationml/2006/ole">
              <mc:AlternateContent xmlns:mc="http://schemas.openxmlformats.org/markup-compatibility/2006">
                <mc:Choice xmlns:v="urn:schemas-microsoft-com:vml" Requires="v">
                  <p:oleObj spid="_x0000_s9229" name="Document" r:id="rId8" imgW="2889504" imgH="1342644" progId="Word.Document.8">
                    <p:embed/>
                  </p:oleObj>
                </mc:Choice>
                <mc:Fallback>
                  <p:oleObj name="Document" r:id="rId8" imgW="2889504" imgH="1342644"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4" y="1920"/>
                          <a:ext cx="1817" cy="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11"/>
            <p:cNvSpPr txBox="1">
              <a:spLocks noChangeArrowheads="1"/>
            </p:cNvSpPr>
            <p:nvPr/>
          </p:nvSpPr>
          <p:spPr bwMode="auto">
            <a:xfrm>
              <a:off x="3120" y="1632"/>
              <a:ext cx="18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r>
                <a:rPr lang="en-US"/>
                <a:t>f(x,y,z) = </a:t>
              </a:r>
              <a:r>
                <a:rPr lang="en-US">
                  <a:solidFill>
                    <a:srgbClr val="3333FF"/>
                  </a:solidFill>
                </a:rPr>
                <a:t>m</a:t>
              </a:r>
              <a:r>
                <a:rPr lang="en-US" baseline="-25000">
                  <a:solidFill>
                    <a:srgbClr val="3333FF"/>
                  </a:solidFill>
                </a:rPr>
                <a:t>1</a:t>
              </a:r>
              <a:r>
                <a:rPr lang="en-US"/>
                <a:t> + </a:t>
              </a:r>
              <a:r>
                <a:rPr lang="en-US">
                  <a:solidFill>
                    <a:srgbClr val="FF33CC"/>
                  </a:solidFill>
                </a:rPr>
                <a:t>m</a:t>
              </a:r>
              <a:r>
                <a:rPr lang="en-US" baseline="-25000">
                  <a:solidFill>
                    <a:srgbClr val="FF33CC"/>
                  </a:solidFill>
                </a:rPr>
                <a:t>5</a:t>
              </a:r>
              <a:r>
                <a:rPr lang="en-US"/>
                <a:t> + </a:t>
              </a:r>
              <a:r>
                <a:rPr lang="en-US">
                  <a:solidFill>
                    <a:srgbClr val="FF0033"/>
                  </a:solidFill>
                </a:rPr>
                <a:t>m</a:t>
              </a:r>
              <a:r>
                <a:rPr lang="en-US" baseline="-25000">
                  <a:solidFill>
                    <a:srgbClr val="FF0033"/>
                  </a:solidFill>
                </a:rPr>
                <a:t>6</a:t>
              </a:r>
              <a:r>
                <a:rPr lang="en-US"/>
                <a:t> + </a:t>
              </a:r>
              <a:r>
                <a:rPr lang="en-US">
                  <a:solidFill>
                    <a:srgbClr val="336600"/>
                  </a:solidFill>
                </a:rPr>
                <a:t>m</a:t>
              </a:r>
              <a:r>
                <a:rPr lang="en-US" baseline="-25000">
                  <a:solidFill>
                    <a:srgbClr val="336600"/>
                  </a:solidFill>
                </a:rPr>
                <a:t>7</a:t>
              </a:r>
            </a:p>
          </p:txBody>
        </p:sp>
      </p:grpSp>
    </p:spTree>
    <p:extLst>
      <p:ext uri="{BB962C8B-B14F-4D97-AF65-F5344CB8AC3E}">
        <p14:creationId xmlns:p14="http://schemas.microsoft.com/office/powerpoint/2010/main" val="800101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vert="horz" lIns="0" tIns="45720" rIns="0" bIns="0" rtlCol="0" anchor="b">
            <a:normAutofit/>
          </a:bodyPr>
          <a:lstStyle/>
          <a:p>
            <a:pPr eaLnBrk="1" hangingPunct="1"/>
            <a:r>
              <a:rPr lang="en-US" smtClean="0"/>
              <a:t>K-maps from truth tables</a:t>
            </a:r>
          </a:p>
        </p:txBody>
      </p:sp>
      <p:sp>
        <p:nvSpPr>
          <p:cNvPr id="23555" name="Rectangle 3"/>
          <p:cNvSpPr>
            <a:spLocks noGrp="1" noChangeArrowheads="1"/>
          </p:cNvSpPr>
          <p:nvPr>
            <p:ph idx="1"/>
          </p:nvPr>
        </p:nvSpPr>
        <p:spPr/>
        <p:txBody>
          <a:bodyPr>
            <a:normAutofit/>
          </a:bodyPr>
          <a:lstStyle/>
          <a:p>
            <a:pPr marL="273050" indent="-273050" defTabSz="914400">
              <a:lnSpc>
                <a:spcPct val="80000"/>
              </a:lnSpc>
            </a:pPr>
            <a:r>
              <a:rPr lang="en-US" sz="2200"/>
              <a:t>You can also fill in the K-map directly from a truth table.</a:t>
            </a:r>
          </a:p>
          <a:p>
            <a:pPr marL="639763" lvl="1" indent="-246063" defTabSz="914400">
              <a:lnSpc>
                <a:spcPct val="80000"/>
              </a:lnSpc>
            </a:pPr>
            <a:r>
              <a:rPr lang="en-US" sz="1900"/>
              <a:t>The output in row </a:t>
            </a:r>
            <a:r>
              <a:rPr lang="en-US" sz="1900" i="1"/>
              <a:t>i</a:t>
            </a:r>
            <a:r>
              <a:rPr lang="en-US" sz="1900"/>
              <a:t> of the table goes into square </a:t>
            </a:r>
            <a:r>
              <a:rPr lang="en-US" sz="1900" i="1"/>
              <a:t>m</a:t>
            </a:r>
            <a:r>
              <a:rPr lang="en-US" sz="1900" i="1" baseline="-25000"/>
              <a:t>i</a:t>
            </a:r>
            <a:r>
              <a:rPr lang="en-US" sz="1900"/>
              <a:t> of the K-map.</a:t>
            </a:r>
          </a:p>
          <a:p>
            <a:pPr marL="639763" lvl="1" indent="-246063" defTabSz="914400">
              <a:lnSpc>
                <a:spcPct val="80000"/>
              </a:lnSpc>
            </a:pPr>
            <a:r>
              <a:rPr lang="en-US" sz="1900"/>
              <a:t>Remember that the rightmost columns of the K-map are “switched.”</a:t>
            </a:r>
          </a:p>
        </p:txBody>
      </p:sp>
      <p:graphicFrame>
        <p:nvGraphicFramePr>
          <p:cNvPr id="23556" name="Object 8"/>
          <p:cNvGraphicFramePr>
            <a:graphicFrameLocks/>
          </p:cNvGraphicFramePr>
          <p:nvPr>
            <p:extLst>
              <p:ext uri="{D42A27DB-BD31-4B8C-83A1-F6EECF244321}">
                <p14:modId xmlns:p14="http://schemas.microsoft.com/office/powerpoint/2010/main" val="3641188128"/>
              </p:ext>
            </p:extLst>
          </p:nvPr>
        </p:nvGraphicFramePr>
        <p:xfrm>
          <a:off x="9070181" y="3438526"/>
          <a:ext cx="2884487" cy="1336675"/>
        </p:xfrm>
        <a:graphic>
          <a:graphicData uri="http://schemas.openxmlformats.org/presentationml/2006/ole">
            <mc:AlternateContent xmlns:mc="http://schemas.openxmlformats.org/markup-compatibility/2006">
              <mc:Choice xmlns:v="urn:schemas-microsoft-com:vml" Requires="v">
                <p:oleObj spid="_x0000_s10251" name="Document" r:id="rId3" imgW="2889504" imgH="1342644" progId="Word.Document.8">
                  <p:embed/>
                </p:oleObj>
              </mc:Choice>
              <mc:Fallback>
                <p:oleObj name="Document" r:id="rId3" imgW="2889504" imgH="134264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181" y="3438526"/>
                        <a:ext cx="2884487"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7" name="Group 34"/>
          <p:cNvGrpSpPr>
            <a:grpSpLocks/>
          </p:cNvGrpSpPr>
          <p:nvPr/>
        </p:nvGrpSpPr>
        <p:grpSpPr bwMode="auto">
          <a:xfrm>
            <a:off x="489065" y="2864457"/>
            <a:ext cx="5907088" cy="4133850"/>
            <a:chOff x="771" y="1486"/>
            <a:chExt cx="3721" cy="2604"/>
          </a:xfrm>
        </p:grpSpPr>
        <p:graphicFrame>
          <p:nvGraphicFramePr>
            <p:cNvPr id="23558" name="Object 5"/>
            <p:cNvGraphicFramePr>
              <a:graphicFrameLocks noChangeAspect="1"/>
            </p:cNvGraphicFramePr>
            <p:nvPr/>
          </p:nvGraphicFramePr>
          <p:xfrm>
            <a:off x="771" y="1486"/>
            <a:ext cx="1464" cy="2604"/>
          </p:xfrm>
          <a:graphic>
            <a:graphicData uri="http://schemas.openxmlformats.org/presentationml/2006/ole">
              <mc:AlternateContent xmlns:mc="http://schemas.openxmlformats.org/markup-compatibility/2006">
                <mc:Choice xmlns:v="urn:schemas-microsoft-com:vml" Requires="v">
                  <p:oleObj spid="_x0000_s10252" name="Document" r:id="rId5" imgW="2325624" imgH="4134612" progId="Word.Document.8">
                    <p:embed/>
                  </p:oleObj>
                </mc:Choice>
                <mc:Fallback>
                  <p:oleObj name="Document" r:id="rId5" imgW="2325624" imgH="413461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 y="1486"/>
                          <a:ext cx="1464" cy="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7"/>
            <p:cNvGraphicFramePr>
              <a:graphicFrameLocks/>
            </p:cNvGraphicFramePr>
            <p:nvPr/>
          </p:nvGraphicFramePr>
          <p:xfrm>
            <a:off x="2208" y="2399"/>
            <a:ext cx="2284" cy="886"/>
          </p:xfrm>
          <a:graphic>
            <a:graphicData uri="http://schemas.openxmlformats.org/presentationml/2006/ole">
              <mc:AlternateContent xmlns:mc="http://schemas.openxmlformats.org/markup-compatibility/2006">
                <mc:Choice xmlns:v="urn:schemas-microsoft-com:vml" Requires="v">
                  <p:oleObj spid="_x0000_s10253" name="Document" r:id="rId7" imgW="3630168" imgH="1409700" progId="Word.Document.8">
                    <p:embed/>
                  </p:oleObj>
                </mc:Choice>
                <mc:Fallback>
                  <p:oleObj name="Document" r:id="rId7" imgW="3630168" imgH="1409700" progId="Word.Documen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2399"/>
                          <a:ext cx="2284"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60" name="Group 29"/>
            <p:cNvGrpSpPr>
              <a:grpSpLocks/>
            </p:cNvGrpSpPr>
            <p:nvPr/>
          </p:nvGrpSpPr>
          <p:grpSpPr bwMode="auto">
            <a:xfrm>
              <a:off x="2160" y="1775"/>
              <a:ext cx="624" cy="768"/>
              <a:chOff x="2256" y="1872"/>
              <a:chExt cx="624" cy="768"/>
            </a:xfrm>
          </p:grpSpPr>
          <p:sp>
            <p:nvSpPr>
              <p:cNvPr id="23582" name="Line 9"/>
              <p:cNvSpPr>
                <a:spLocks noChangeShapeType="1"/>
              </p:cNvSpPr>
              <p:nvPr/>
            </p:nvSpPr>
            <p:spPr bwMode="auto">
              <a:xfrm>
                <a:off x="2256" y="1872"/>
                <a:ext cx="624"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Line 13"/>
              <p:cNvSpPr>
                <a:spLocks noChangeShapeType="1"/>
              </p:cNvSpPr>
              <p:nvPr/>
            </p:nvSpPr>
            <p:spPr bwMode="auto">
              <a:xfrm>
                <a:off x="2880" y="1872"/>
                <a:ext cx="0" cy="768"/>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1" name="Group 30"/>
            <p:cNvGrpSpPr>
              <a:grpSpLocks/>
            </p:cNvGrpSpPr>
            <p:nvPr/>
          </p:nvGrpSpPr>
          <p:grpSpPr bwMode="auto">
            <a:xfrm>
              <a:off x="2160" y="1967"/>
              <a:ext cx="1104" cy="576"/>
              <a:chOff x="2256" y="2064"/>
              <a:chExt cx="1104" cy="576"/>
            </a:xfrm>
          </p:grpSpPr>
          <p:sp>
            <p:nvSpPr>
              <p:cNvPr id="23580" name="Line 10"/>
              <p:cNvSpPr>
                <a:spLocks noChangeShapeType="1"/>
              </p:cNvSpPr>
              <p:nvPr/>
            </p:nvSpPr>
            <p:spPr bwMode="auto">
              <a:xfrm>
                <a:off x="2256" y="2064"/>
                <a:ext cx="1104"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Line 14"/>
              <p:cNvSpPr>
                <a:spLocks noChangeShapeType="1"/>
              </p:cNvSpPr>
              <p:nvPr/>
            </p:nvSpPr>
            <p:spPr bwMode="auto">
              <a:xfrm>
                <a:off x="3360" y="2064"/>
                <a:ext cx="0" cy="576"/>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2" name="Group 31"/>
            <p:cNvGrpSpPr>
              <a:grpSpLocks/>
            </p:cNvGrpSpPr>
            <p:nvPr/>
          </p:nvGrpSpPr>
          <p:grpSpPr bwMode="auto">
            <a:xfrm>
              <a:off x="2160" y="2159"/>
              <a:ext cx="2016" cy="384"/>
              <a:chOff x="2256" y="2256"/>
              <a:chExt cx="2016" cy="384"/>
            </a:xfrm>
          </p:grpSpPr>
          <p:sp>
            <p:nvSpPr>
              <p:cNvPr id="23578" name="Line 11"/>
              <p:cNvSpPr>
                <a:spLocks noChangeShapeType="1"/>
              </p:cNvSpPr>
              <p:nvPr/>
            </p:nvSpPr>
            <p:spPr bwMode="auto">
              <a:xfrm>
                <a:off x="2256" y="2256"/>
                <a:ext cx="2016"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15"/>
              <p:cNvSpPr>
                <a:spLocks noChangeShapeType="1"/>
              </p:cNvSpPr>
              <p:nvPr/>
            </p:nvSpPr>
            <p:spPr bwMode="auto">
              <a:xfrm>
                <a:off x="4272" y="2256"/>
                <a:ext cx="0" cy="384"/>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3" name="Group 32"/>
            <p:cNvGrpSpPr>
              <a:grpSpLocks/>
            </p:cNvGrpSpPr>
            <p:nvPr/>
          </p:nvGrpSpPr>
          <p:grpSpPr bwMode="auto">
            <a:xfrm>
              <a:off x="2160" y="2351"/>
              <a:ext cx="1536" cy="192"/>
              <a:chOff x="2256" y="2448"/>
              <a:chExt cx="1536" cy="192"/>
            </a:xfrm>
          </p:grpSpPr>
          <p:sp>
            <p:nvSpPr>
              <p:cNvPr id="23576" name="Line 12"/>
              <p:cNvSpPr>
                <a:spLocks noChangeShapeType="1"/>
              </p:cNvSpPr>
              <p:nvPr/>
            </p:nvSpPr>
            <p:spPr bwMode="auto">
              <a:xfrm>
                <a:off x="2256" y="2448"/>
                <a:ext cx="1536"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16"/>
              <p:cNvSpPr>
                <a:spLocks noChangeShapeType="1"/>
              </p:cNvSpPr>
              <p:nvPr/>
            </p:nvSpPr>
            <p:spPr bwMode="auto">
              <a:xfrm>
                <a:off x="3792" y="2448"/>
                <a:ext cx="0" cy="192"/>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4" name="Group 28"/>
            <p:cNvGrpSpPr>
              <a:grpSpLocks/>
            </p:cNvGrpSpPr>
            <p:nvPr/>
          </p:nvGrpSpPr>
          <p:grpSpPr bwMode="auto">
            <a:xfrm>
              <a:off x="2160" y="2975"/>
              <a:ext cx="624" cy="240"/>
              <a:chOff x="2256" y="3072"/>
              <a:chExt cx="624" cy="240"/>
            </a:xfrm>
          </p:grpSpPr>
          <p:sp>
            <p:nvSpPr>
              <p:cNvPr id="23574" name="Line 17"/>
              <p:cNvSpPr>
                <a:spLocks noChangeShapeType="1"/>
              </p:cNvSpPr>
              <p:nvPr/>
            </p:nvSpPr>
            <p:spPr bwMode="auto">
              <a:xfrm>
                <a:off x="2256" y="3312"/>
                <a:ext cx="624"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1"/>
              <p:cNvSpPr>
                <a:spLocks noChangeShapeType="1"/>
              </p:cNvSpPr>
              <p:nvPr/>
            </p:nvSpPr>
            <p:spPr bwMode="auto">
              <a:xfrm flipV="1">
                <a:off x="2880" y="3072"/>
                <a:ext cx="0" cy="240"/>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5" name="Group 27"/>
            <p:cNvGrpSpPr>
              <a:grpSpLocks/>
            </p:cNvGrpSpPr>
            <p:nvPr/>
          </p:nvGrpSpPr>
          <p:grpSpPr bwMode="auto">
            <a:xfrm>
              <a:off x="2160" y="2975"/>
              <a:ext cx="1104" cy="432"/>
              <a:chOff x="2256" y="3072"/>
              <a:chExt cx="1104" cy="432"/>
            </a:xfrm>
          </p:grpSpPr>
          <p:sp>
            <p:nvSpPr>
              <p:cNvPr id="23572" name="Line 18"/>
              <p:cNvSpPr>
                <a:spLocks noChangeShapeType="1"/>
              </p:cNvSpPr>
              <p:nvPr/>
            </p:nvSpPr>
            <p:spPr bwMode="auto">
              <a:xfrm>
                <a:off x="2256" y="3504"/>
                <a:ext cx="1104"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22"/>
              <p:cNvSpPr>
                <a:spLocks noChangeShapeType="1"/>
              </p:cNvSpPr>
              <p:nvPr/>
            </p:nvSpPr>
            <p:spPr bwMode="auto">
              <a:xfrm flipV="1">
                <a:off x="3360" y="3072"/>
                <a:ext cx="0" cy="432"/>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6" name="Group 25"/>
            <p:cNvGrpSpPr>
              <a:grpSpLocks/>
            </p:cNvGrpSpPr>
            <p:nvPr/>
          </p:nvGrpSpPr>
          <p:grpSpPr bwMode="auto">
            <a:xfrm>
              <a:off x="2160" y="2975"/>
              <a:ext cx="2016" cy="624"/>
              <a:chOff x="2256" y="3072"/>
              <a:chExt cx="2016" cy="624"/>
            </a:xfrm>
          </p:grpSpPr>
          <p:sp>
            <p:nvSpPr>
              <p:cNvPr id="23570" name="Line 19"/>
              <p:cNvSpPr>
                <a:spLocks noChangeShapeType="1"/>
              </p:cNvSpPr>
              <p:nvPr/>
            </p:nvSpPr>
            <p:spPr bwMode="auto">
              <a:xfrm>
                <a:off x="2256" y="3696"/>
                <a:ext cx="2016"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Line 23"/>
              <p:cNvSpPr>
                <a:spLocks noChangeShapeType="1"/>
              </p:cNvSpPr>
              <p:nvPr/>
            </p:nvSpPr>
            <p:spPr bwMode="auto">
              <a:xfrm flipV="1">
                <a:off x="4272" y="3072"/>
                <a:ext cx="0" cy="624"/>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7" name="Group 26"/>
            <p:cNvGrpSpPr>
              <a:grpSpLocks/>
            </p:cNvGrpSpPr>
            <p:nvPr/>
          </p:nvGrpSpPr>
          <p:grpSpPr bwMode="auto">
            <a:xfrm>
              <a:off x="2160" y="2975"/>
              <a:ext cx="1536" cy="816"/>
              <a:chOff x="2256" y="3072"/>
              <a:chExt cx="1536" cy="816"/>
            </a:xfrm>
          </p:grpSpPr>
          <p:sp>
            <p:nvSpPr>
              <p:cNvPr id="23568" name="Line 20"/>
              <p:cNvSpPr>
                <a:spLocks noChangeShapeType="1"/>
              </p:cNvSpPr>
              <p:nvPr/>
            </p:nvSpPr>
            <p:spPr bwMode="auto">
              <a:xfrm>
                <a:off x="2256" y="3888"/>
                <a:ext cx="1536"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Line 24"/>
              <p:cNvSpPr>
                <a:spLocks noChangeShapeType="1"/>
              </p:cNvSpPr>
              <p:nvPr/>
            </p:nvSpPr>
            <p:spPr bwMode="auto">
              <a:xfrm flipV="1">
                <a:off x="3792" y="3072"/>
                <a:ext cx="0" cy="816"/>
              </a:xfrm>
              <a:prstGeom prst="line">
                <a:avLst/>
              </a:prstGeom>
              <a:noFill/>
              <a:ln w="25400">
                <a:solidFill>
                  <a:srgbClr val="33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795313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lIns="0" tIns="45720" rIns="0" bIns="0" rtlCol="0" anchor="b">
            <a:normAutofit/>
          </a:bodyPr>
          <a:lstStyle/>
          <a:p>
            <a:pPr eaLnBrk="1" hangingPunct="1"/>
            <a:r>
              <a:rPr lang="en-US" sz="3900"/>
              <a:t>Grouping the minterms together</a:t>
            </a:r>
          </a:p>
        </p:txBody>
      </p:sp>
      <p:sp>
        <p:nvSpPr>
          <p:cNvPr id="24579" name="Rectangle 3"/>
          <p:cNvSpPr>
            <a:spLocks noGrp="1" noChangeArrowheads="1"/>
          </p:cNvSpPr>
          <p:nvPr>
            <p:ph idx="1"/>
          </p:nvPr>
        </p:nvSpPr>
        <p:spPr/>
        <p:txBody>
          <a:bodyPr/>
          <a:lstStyle/>
          <a:p>
            <a:pPr marL="273050" indent="-273050" defTabSz="914400">
              <a:lnSpc>
                <a:spcPct val="80000"/>
              </a:lnSpc>
              <a:spcBef>
                <a:spcPct val="550000"/>
              </a:spcBef>
            </a:pPr>
            <a:r>
              <a:rPr lang="en-US" sz="2600" dirty="0"/>
              <a:t>The most difficult step is grouping together all the 1s in the K-map.</a:t>
            </a:r>
          </a:p>
          <a:p>
            <a:pPr marL="639763" lvl="1" indent="-246063" defTabSz="914400">
              <a:lnSpc>
                <a:spcPct val="80000"/>
              </a:lnSpc>
            </a:pPr>
            <a:r>
              <a:rPr lang="en-US" sz="2100" dirty="0"/>
              <a:t>Make </a:t>
            </a:r>
            <a:r>
              <a:rPr lang="en-US" sz="2100" dirty="0">
                <a:solidFill>
                  <a:srgbClr val="FF0033"/>
                </a:solidFill>
              </a:rPr>
              <a:t>rectangles</a:t>
            </a:r>
            <a:r>
              <a:rPr lang="en-US" sz="2100" dirty="0"/>
              <a:t> around groups of one, two, four or eight 1s.</a:t>
            </a:r>
          </a:p>
          <a:p>
            <a:pPr marL="639763" lvl="1" indent="-246063" defTabSz="914400">
              <a:lnSpc>
                <a:spcPct val="80000"/>
              </a:lnSpc>
            </a:pPr>
            <a:r>
              <a:rPr lang="en-US" sz="2100" dirty="0"/>
              <a:t>All of the 1s in the map should be included in at least one rectangle. </a:t>
            </a:r>
          </a:p>
          <a:p>
            <a:pPr marL="639763" lvl="1" indent="-246063" defTabSz="914400">
              <a:lnSpc>
                <a:spcPct val="80000"/>
              </a:lnSpc>
            </a:pPr>
            <a:r>
              <a:rPr lang="en-US" sz="2100" dirty="0"/>
              <a:t>Do </a:t>
            </a:r>
            <a:r>
              <a:rPr lang="en-US" sz="2100" i="1" dirty="0"/>
              <a:t>not </a:t>
            </a:r>
            <a:r>
              <a:rPr lang="en-US" sz="2100" dirty="0"/>
              <a:t>include any of the 0s.</a:t>
            </a:r>
          </a:p>
          <a:p>
            <a:pPr marL="639763" lvl="1" indent="-246063" defTabSz="914400">
              <a:lnSpc>
                <a:spcPct val="80000"/>
              </a:lnSpc>
            </a:pPr>
            <a:endParaRPr lang="en-US" sz="2100" dirty="0"/>
          </a:p>
          <a:p>
            <a:pPr marL="639763" lvl="1" indent="-246063" defTabSz="914400">
              <a:lnSpc>
                <a:spcPct val="80000"/>
              </a:lnSpc>
            </a:pPr>
            <a:endParaRPr lang="en-US" sz="2100" dirty="0"/>
          </a:p>
          <a:p>
            <a:pPr marL="639763" lvl="1" indent="-246063" defTabSz="914400">
              <a:lnSpc>
                <a:spcPct val="80000"/>
              </a:lnSpc>
            </a:pPr>
            <a:endParaRPr lang="en-US" sz="2100" dirty="0"/>
          </a:p>
          <a:p>
            <a:pPr marL="639763" lvl="1" indent="-246063" defTabSz="914400">
              <a:lnSpc>
                <a:spcPct val="80000"/>
              </a:lnSpc>
            </a:pPr>
            <a:endParaRPr lang="en-US" sz="2100" dirty="0"/>
          </a:p>
          <a:p>
            <a:pPr marL="639763" lvl="1" indent="-246063" defTabSz="914400">
              <a:lnSpc>
                <a:spcPct val="80000"/>
              </a:lnSpc>
            </a:pPr>
            <a:endParaRPr lang="en-US" sz="2100" dirty="0"/>
          </a:p>
        </p:txBody>
      </p:sp>
      <p:grpSp>
        <p:nvGrpSpPr>
          <p:cNvPr id="24580" name="Group 7"/>
          <p:cNvGrpSpPr>
            <a:grpSpLocks/>
          </p:cNvGrpSpPr>
          <p:nvPr/>
        </p:nvGrpSpPr>
        <p:grpSpPr bwMode="auto">
          <a:xfrm>
            <a:off x="4167763" y="4789082"/>
            <a:ext cx="3644900" cy="1398587"/>
            <a:chOff x="1728" y="1632"/>
            <a:chExt cx="2296" cy="881"/>
          </a:xfrm>
        </p:grpSpPr>
        <p:graphicFrame>
          <p:nvGraphicFramePr>
            <p:cNvPr id="24581" name="Object 4"/>
            <p:cNvGraphicFramePr>
              <a:graphicFrameLocks/>
            </p:cNvGraphicFramePr>
            <p:nvPr/>
          </p:nvGraphicFramePr>
          <p:xfrm>
            <a:off x="1728" y="1632"/>
            <a:ext cx="2296" cy="881"/>
          </p:xfrm>
          <a:graphic>
            <a:graphicData uri="http://schemas.openxmlformats.org/presentationml/2006/ole">
              <mc:AlternateContent xmlns:mc="http://schemas.openxmlformats.org/markup-compatibility/2006">
                <mc:Choice xmlns:v="urn:schemas-microsoft-com:vml" Requires="v">
                  <p:oleObj spid="_x0000_s11269" name="Document" r:id="rId3" imgW="3669792" imgH="1411224" progId="Word.Document.8">
                    <p:embed/>
                  </p:oleObj>
                </mc:Choice>
                <mc:Fallback>
                  <p:oleObj name="Document" r:id="rId3" imgW="3669792" imgH="141122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632"/>
                          <a:ext cx="2296"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5"/>
            <p:cNvSpPr>
              <a:spLocks noChangeArrowheads="1"/>
            </p:cNvSpPr>
            <p:nvPr/>
          </p:nvSpPr>
          <p:spPr bwMode="auto">
            <a:xfrm>
              <a:off x="2566" y="1831"/>
              <a:ext cx="390" cy="332"/>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4583" name="Rectangle 6"/>
            <p:cNvSpPr>
              <a:spLocks noChangeArrowheads="1"/>
            </p:cNvSpPr>
            <p:nvPr/>
          </p:nvSpPr>
          <p:spPr bwMode="auto">
            <a:xfrm>
              <a:off x="3035" y="2024"/>
              <a:ext cx="798" cy="140"/>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433287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vert="horz" lIns="0" tIns="45720" rIns="0" bIns="0" rtlCol="0" anchor="b">
            <a:normAutofit/>
          </a:bodyPr>
          <a:lstStyle/>
          <a:p>
            <a:pPr eaLnBrk="1" hangingPunct="1"/>
            <a:r>
              <a:rPr lang="en-US" sz="3900"/>
              <a:t>Grouping the minterms together</a:t>
            </a:r>
          </a:p>
        </p:txBody>
      </p:sp>
      <p:sp>
        <p:nvSpPr>
          <p:cNvPr id="25603" name="Rectangle 3"/>
          <p:cNvSpPr>
            <a:spLocks noGrp="1" noChangeArrowheads="1"/>
          </p:cNvSpPr>
          <p:nvPr>
            <p:ph type="body" idx="4294967295"/>
          </p:nvPr>
        </p:nvSpPr>
        <p:spPr/>
        <p:txBody>
          <a:bodyPr/>
          <a:lstStyle/>
          <a:p>
            <a:pPr marL="273050" indent="-273050" defTabSz="914400">
              <a:lnSpc>
                <a:spcPct val="80000"/>
              </a:lnSpc>
            </a:pPr>
            <a:r>
              <a:rPr lang="en-US" sz="2600"/>
              <a:t>Each group corresponds to one product term. For the simplest result:</a:t>
            </a:r>
          </a:p>
          <a:p>
            <a:pPr marL="639763" lvl="1" indent="-246063" defTabSz="914400">
              <a:lnSpc>
                <a:spcPct val="80000"/>
              </a:lnSpc>
            </a:pPr>
            <a:r>
              <a:rPr lang="en-US" sz="2100"/>
              <a:t>Make as few rectangles as possible, to minimize the number of products in the final expression.</a:t>
            </a:r>
          </a:p>
          <a:p>
            <a:pPr marL="639763" lvl="1" indent="-246063" defTabSz="914400">
              <a:lnSpc>
                <a:spcPct val="80000"/>
              </a:lnSpc>
            </a:pPr>
            <a:r>
              <a:rPr lang="en-US" sz="2100"/>
              <a:t>Make each rectangle as large as possible, to minimize the number of literals in each term.</a:t>
            </a:r>
          </a:p>
          <a:p>
            <a:pPr marL="639763" lvl="1" indent="-246063" defTabSz="914400">
              <a:lnSpc>
                <a:spcPct val="80000"/>
              </a:lnSpc>
            </a:pPr>
            <a:r>
              <a:rPr lang="en-US" sz="2100"/>
              <a:t>It’s all right for rectangles to overlap, if that makes them larger.</a:t>
            </a:r>
          </a:p>
        </p:txBody>
      </p:sp>
      <p:grpSp>
        <p:nvGrpSpPr>
          <p:cNvPr id="25604" name="Group 7"/>
          <p:cNvGrpSpPr>
            <a:grpSpLocks/>
          </p:cNvGrpSpPr>
          <p:nvPr/>
        </p:nvGrpSpPr>
        <p:grpSpPr bwMode="auto">
          <a:xfrm>
            <a:off x="4743796" y="5052349"/>
            <a:ext cx="3644900" cy="1398588"/>
            <a:chOff x="1728" y="1632"/>
            <a:chExt cx="2296" cy="881"/>
          </a:xfrm>
        </p:grpSpPr>
        <p:graphicFrame>
          <p:nvGraphicFramePr>
            <p:cNvPr id="25605" name="Object 4"/>
            <p:cNvGraphicFramePr>
              <a:graphicFrameLocks/>
            </p:cNvGraphicFramePr>
            <p:nvPr/>
          </p:nvGraphicFramePr>
          <p:xfrm>
            <a:off x="1728" y="1632"/>
            <a:ext cx="2296" cy="881"/>
          </p:xfrm>
          <a:graphic>
            <a:graphicData uri="http://schemas.openxmlformats.org/presentationml/2006/ole">
              <mc:AlternateContent xmlns:mc="http://schemas.openxmlformats.org/markup-compatibility/2006">
                <mc:Choice xmlns:v="urn:schemas-microsoft-com:vml" Requires="v">
                  <p:oleObj spid="_x0000_s12293" name="Document" r:id="rId3" imgW="3669792" imgH="1411224" progId="Word.Document.8">
                    <p:embed/>
                  </p:oleObj>
                </mc:Choice>
                <mc:Fallback>
                  <p:oleObj name="Document" r:id="rId3" imgW="3669792" imgH="141122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632"/>
                          <a:ext cx="2296"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Rectangle 5"/>
            <p:cNvSpPr>
              <a:spLocks noChangeArrowheads="1"/>
            </p:cNvSpPr>
            <p:nvPr/>
          </p:nvSpPr>
          <p:spPr bwMode="auto">
            <a:xfrm>
              <a:off x="2566" y="1831"/>
              <a:ext cx="390" cy="332"/>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5607" name="Rectangle 6"/>
            <p:cNvSpPr>
              <a:spLocks noChangeArrowheads="1"/>
            </p:cNvSpPr>
            <p:nvPr/>
          </p:nvSpPr>
          <p:spPr bwMode="auto">
            <a:xfrm>
              <a:off x="3035" y="2024"/>
              <a:ext cx="798" cy="140"/>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289916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vert="horz" lIns="0" tIns="45720" rIns="0" bIns="0" rtlCol="0" anchor="b">
            <a:normAutofit/>
          </a:bodyPr>
          <a:lstStyle/>
          <a:p>
            <a:pPr eaLnBrk="1" hangingPunct="1"/>
            <a:r>
              <a:rPr lang="en-US" sz="3900"/>
              <a:t>Reading the MSP from the K-map</a:t>
            </a:r>
          </a:p>
        </p:txBody>
      </p:sp>
      <p:sp>
        <p:nvSpPr>
          <p:cNvPr id="26627" name="Rectangle 3"/>
          <p:cNvSpPr>
            <a:spLocks noGrp="1" noChangeArrowheads="1"/>
          </p:cNvSpPr>
          <p:nvPr>
            <p:ph idx="1"/>
          </p:nvPr>
        </p:nvSpPr>
        <p:spPr>
          <a:xfrm>
            <a:off x="2589212" y="2133600"/>
            <a:ext cx="8915400" cy="4583084"/>
          </a:xfrm>
        </p:spPr>
        <p:txBody>
          <a:bodyPr>
            <a:noAutofit/>
          </a:bodyPr>
          <a:lstStyle/>
          <a:p>
            <a:pPr marL="273050" indent="-273050" defTabSz="914400">
              <a:lnSpc>
                <a:spcPct val="80000"/>
              </a:lnSpc>
              <a:spcBef>
                <a:spcPct val="550000"/>
              </a:spcBef>
            </a:pPr>
            <a:r>
              <a:rPr lang="en-US" sz="2000" dirty="0"/>
              <a:t>Finally, you can find the </a:t>
            </a:r>
            <a:r>
              <a:rPr lang="en-US" sz="2000" dirty="0" smtClean="0"/>
              <a:t>minimal sum of products (MSP).</a:t>
            </a:r>
            <a:endParaRPr lang="en-US" sz="2000" dirty="0"/>
          </a:p>
          <a:p>
            <a:pPr marL="639763" lvl="1" indent="-246063" defTabSz="914400">
              <a:lnSpc>
                <a:spcPct val="80000"/>
              </a:lnSpc>
            </a:pPr>
            <a:r>
              <a:rPr lang="en-US" sz="2000" dirty="0"/>
              <a:t>Each rectangle corresponds to one product term.</a:t>
            </a:r>
          </a:p>
          <a:p>
            <a:pPr marL="639763" lvl="1" indent="-246063" defTabSz="914400">
              <a:lnSpc>
                <a:spcPct val="80000"/>
              </a:lnSpc>
            </a:pPr>
            <a:r>
              <a:rPr lang="en-US" sz="2000" dirty="0"/>
              <a:t>The product is determined by finding the common literals in that rectangle</a:t>
            </a:r>
            <a:r>
              <a:rPr lang="en-US" sz="2000" dirty="0" smtClean="0"/>
              <a:t>.</a:t>
            </a:r>
            <a:endParaRPr lang="en-US" sz="2000" dirty="0"/>
          </a:p>
          <a:p>
            <a:pPr marL="273050" indent="-273050" defTabSz="914400">
              <a:lnSpc>
                <a:spcPct val="80000"/>
              </a:lnSpc>
            </a:pPr>
            <a:endParaRPr lang="en-US" sz="2000" dirty="0"/>
          </a:p>
          <a:p>
            <a:pPr marL="273050" indent="-273050" defTabSz="914400">
              <a:lnSpc>
                <a:spcPct val="80000"/>
              </a:lnSpc>
            </a:pPr>
            <a:endParaRPr lang="en-US" sz="2000" dirty="0"/>
          </a:p>
          <a:p>
            <a:pPr marL="273050" indent="-273050" defTabSz="914400">
              <a:lnSpc>
                <a:spcPct val="80000"/>
              </a:lnSpc>
            </a:pPr>
            <a:endParaRPr lang="en-US" sz="2000" dirty="0" smtClean="0"/>
          </a:p>
          <a:p>
            <a:pPr marL="273050" indent="-273050" defTabSz="914400">
              <a:lnSpc>
                <a:spcPct val="80000"/>
              </a:lnSpc>
            </a:pPr>
            <a:endParaRPr lang="en-US" sz="2000" dirty="0"/>
          </a:p>
          <a:p>
            <a:pPr marL="273050" indent="-273050" defTabSz="914400">
              <a:lnSpc>
                <a:spcPct val="80000"/>
              </a:lnSpc>
            </a:pPr>
            <a:endParaRPr lang="en-US" sz="2000" dirty="0"/>
          </a:p>
          <a:p>
            <a:pPr marL="273050" indent="-273050" defTabSz="914400">
              <a:lnSpc>
                <a:spcPct val="80000"/>
              </a:lnSpc>
            </a:pPr>
            <a:endParaRPr lang="en-US" sz="2000" dirty="0"/>
          </a:p>
          <a:p>
            <a:pPr marL="273050" indent="-273050" defTabSz="914400">
              <a:lnSpc>
                <a:spcPct val="80000"/>
              </a:lnSpc>
            </a:pPr>
            <a:r>
              <a:rPr lang="en-US" sz="2000" dirty="0"/>
              <a:t>For our example, we find that </a:t>
            </a:r>
            <a:r>
              <a:rPr lang="en-US" sz="2000" dirty="0" err="1"/>
              <a:t>xy</a:t>
            </a:r>
            <a:r>
              <a:rPr lang="en-US" sz="2000" dirty="0"/>
              <a:t> + </a:t>
            </a:r>
            <a:r>
              <a:rPr lang="en-US" sz="2000" dirty="0" err="1"/>
              <a:t>y’z</a:t>
            </a:r>
            <a:r>
              <a:rPr lang="en-US" sz="2000" dirty="0"/>
              <a:t> + </a:t>
            </a:r>
            <a:r>
              <a:rPr lang="en-US" sz="2000" dirty="0" err="1"/>
              <a:t>xz</a:t>
            </a:r>
            <a:r>
              <a:rPr lang="en-US" sz="2000" dirty="0"/>
              <a:t> = </a:t>
            </a:r>
            <a:r>
              <a:rPr lang="en-US" sz="2000" dirty="0" err="1">
                <a:solidFill>
                  <a:srgbClr val="FF33CC"/>
                </a:solidFill>
              </a:rPr>
              <a:t>y’z</a:t>
            </a:r>
            <a:r>
              <a:rPr lang="en-US" sz="2000" dirty="0">
                <a:solidFill>
                  <a:srgbClr val="FF33CC"/>
                </a:solidFill>
              </a:rPr>
              <a:t> </a:t>
            </a:r>
            <a:r>
              <a:rPr lang="en-US" sz="2000" dirty="0"/>
              <a:t>+</a:t>
            </a:r>
            <a:r>
              <a:rPr lang="en-US" sz="2000" dirty="0">
                <a:solidFill>
                  <a:srgbClr val="FF33CC"/>
                </a:solidFill>
              </a:rPr>
              <a:t> </a:t>
            </a:r>
            <a:r>
              <a:rPr lang="en-US" sz="2000" dirty="0" err="1">
                <a:solidFill>
                  <a:srgbClr val="3333FF"/>
                </a:solidFill>
              </a:rPr>
              <a:t>xy</a:t>
            </a:r>
            <a:r>
              <a:rPr lang="en-US" sz="2000" dirty="0" smtClean="0"/>
              <a:t>.</a:t>
            </a:r>
            <a:endParaRPr lang="en-US" sz="2000" dirty="0"/>
          </a:p>
        </p:txBody>
      </p:sp>
      <p:grpSp>
        <p:nvGrpSpPr>
          <p:cNvPr id="26628" name="Group 14"/>
          <p:cNvGrpSpPr>
            <a:grpSpLocks/>
          </p:cNvGrpSpPr>
          <p:nvPr/>
        </p:nvGrpSpPr>
        <p:grpSpPr bwMode="auto">
          <a:xfrm>
            <a:off x="7174881" y="4271788"/>
            <a:ext cx="3643313" cy="1328738"/>
            <a:chOff x="1580" y="2400"/>
            <a:chExt cx="2295" cy="837"/>
          </a:xfrm>
        </p:grpSpPr>
        <p:graphicFrame>
          <p:nvGraphicFramePr>
            <p:cNvPr id="26633" name="Object 5"/>
            <p:cNvGraphicFramePr>
              <a:graphicFrameLocks/>
            </p:cNvGraphicFramePr>
            <p:nvPr/>
          </p:nvGraphicFramePr>
          <p:xfrm>
            <a:off x="1580" y="2400"/>
            <a:ext cx="2295" cy="837"/>
          </p:xfrm>
          <a:graphic>
            <a:graphicData uri="http://schemas.openxmlformats.org/presentationml/2006/ole">
              <mc:AlternateContent xmlns:mc="http://schemas.openxmlformats.org/markup-compatibility/2006">
                <mc:Choice xmlns:v="urn:schemas-microsoft-com:vml" Requires="v">
                  <p:oleObj spid="_x0000_s13320" name="Document" r:id="rId3" imgW="3649980" imgH="1336548" progId="Word.Document.8">
                    <p:embed/>
                  </p:oleObj>
                </mc:Choice>
                <mc:Fallback>
                  <p:oleObj name="Document" r:id="rId3" imgW="3649980" imgH="133654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 y="2400"/>
                          <a:ext cx="2295"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4" name="Rectangle 8"/>
            <p:cNvSpPr>
              <a:spLocks noChangeArrowheads="1"/>
            </p:cNvSpPr>
            <p:nvPr/>
          </p:nvSpPr>
          <p:spPr bwMode="auto">
            <a:xfrm>
              <a:off x="2423" y="2602"/>
              <a:ext cx="389" cy="338"/>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6635" name="Rectangle 9"/>
            <p:cNvSpPr>
              <a:spLocks noChangeArrowheads="1"/>
            </p:cNvSpPr>
            <p:nvPr/>
          </p:nvSpPr>
          <p:spPr bwMode="auto">
            <a:xfrm>
              <a:off x="2883" y="2790"/>
              <a:ext cx="820" cy="144"/>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grpSp>
        <p:nvGrpSpPr>
          <p:cNvPr id="26629" name="Group 10"/>
          <p:cNvGrpSpPr>
            <a:grpSpLocks/>
          </p:cNvGrpSpPr>
          <p:nvPr/>
        </p:nvGrpSpPr>
        <p:grpSpPr bwMode="auto">
          <a:xfrm>
            <a:off x="3186114" y="3431381"/>
            <a:ext cx="3644900" cy="1398587"/>
            <a:chOff x="1728" y="1632"/>
            <a:chExt cx="2296" cy="881"/>
          </a:xfrm>
        </p:grpSpPr>
        <p:graphicFrame>
          <p:nvGraphicFramePr>
            <p:cNvPr id="26630" name="Object 11"/>
            <p:cNvGraphicFramePr>
              <a:graphicFrameLocks/>
            </p:cNvGraphicFramePr>
            <p:nvPr/>
          </p:nvGraphicFramePr>
          <p:xfrm>
            <a:off x="1728" y="1632"/>
            <a:ext cx="2296" cy="881"/>
          </p:xfrm>
          <a:graphic>
            <a:graphicData uri="http://schemas.openxmlformats.org/presentationml/2006/ole">
              <mc:AlternateContent xmlns:mc="http://schemas.openxmlformats.org/markup-compatibility/2006">
                <mc:Choice xmlns:v="urn:schemas-microsoft-com:vml" Requires="v">
                  <p:oleObj spid="_x0000_s13321" name="Document" r:id="rId5" imgW="3669792" imgH="1411224" progId="Word.Document.8">
                    <p:embed/>
                  </p:oleObj>
                </mc:Choice>
                <mc:Fallback>
                  <p:oleObj name="Document" r:id="rId5" imgW="3669792" imgH="1411224"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1632"/>
                          <a:ext cx="2296"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12"/>
            <p:cNvSpPr>
              <a:spLocks noChangeArrowheads="1"/>
            </p:cNvSpPr>
            <p:nvPr/>
          </p:nvSpPr>
          <p:spPr bwMode="auto">
            <a:xfrm>
              <a:off x="2566" y="1831"/>
              <a:ext cx="390" cy="332"/>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6632" name="Rectangle 13"/>
            <p:cNvSpPr>
              <a:spLocks noChangeArrowheads="1"/>
            </p:cNvSpPr>
            <p:nvPr/>
          </p:nvSpPr>
          <p:spPr bwMode="auto">
            <a:xfrm>
              <a:off x="3035" y="2024"/>
              <a:ext cx="798" cy="140"/>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775331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vert="horz" lIns="0" tIns="45720" rIns="0" bIns="0" rtlCol="0" anchor="b">
            <a:normAutofit/>
          </a:bodyPr>
          <a:lstStyle/>
          <a:p>
            <a:pPr eaLnBrk="1" hangingPunct="1"/>
            <a:r>
              <a:rPr lang="en-US" smtClean="0"/>
              <a:t>Practice K-map 1</a:t>
            </a:r>
          </a:p>
        </p:txBody>
      </p:sp>
      <p:sp>
        <p:nvSpPr>
          <p:cNvPr id="27651" name="Rectangle 3"/>
          <p:cNvSpPr>
            <a:spLocks noGrp="1" noChangeArrowheads="1"/>
          </p:cNvSpPr>
          <p:nvPr>
            <p:ph idx="1"/>
          </p:nvPr>
        </p:nvSpPr>
        <p:spPr/>
        <p:txBody>
          <a:bodyPr/>
          <a:lstStyle/>
          <a:p>
            <a:pPr marL="273050" indent="-273050" defTabSz="914400"/>
            <a:r>
              <a:rPr lang="en-US" smtClean="0"/>
              <a:t>Simplify the sum of minterms m</a:t>
            </a:r>
            <a:r>
              <a:rPr lang="en-US" baseline="-25000" smtClean="0"/>
              <a:t>1</a:t>
            </a:r>
            <a:r>
              <a:rPr lang="en-US" smtClean="0"/>
              <a:t> + m</a:t>
            </a:r>
            <a:r>
              <a:rPr lang="en-US" baseline="-25000" smtClean="0"/>
              <a:t>3</a:t>
            </a:r>
            <a:r>
              <a:rPr lang="en-US" smtClean="0"/>
              <a:t> + m</a:t>
            </a:r>
            <a:r>
              <a:rPr lang="en-US" baseline="-25000" smtClean="0"/>
              <a:t>5</a:t>
            </a:r>
            <a:r>
              <a:rPr lang="en-US" smtClean="0"/>
              <a:t> + m</a:t>
            </a:r>
            <a:r>
              <a:rPr lang="en-US" baseline="-25000" smtClean="0"/>
              <a:t>6</a:t>
            </a:r>
            <a:r>
              <a:rPr lang="en-US" smtClean="0"/>
              <a:t>.</a:t>
            </a:r>
          </a:p>
        </p:txBody>
      </p:sp>
      <p:graphicFrame>
        <p:nvGraphicFramePr>
          <p:cNvPr id="27652" name="Object 4"/>
          <p:cNvGraphicFramePr>
            <a:graphicFrameLocks/>
          </p:cNvGraphicFramePr>
          <p:nvPr/>
        </p:nvGraphicFramePr>
        <p:xfrm>
          <a:off x="4267201" y="2514600"/>
          <a:ext cx="3482975" cy="1479550"/>
        </p:xfrm>
        <a:graphic>
          <a:graphicData uri="http://schemas.openxmlformats.org/presentationml/2006/ole">
            <mc:AlternateContent xmlns:mc="http://schemas.openxmlformats.org/markup-compatibility/2006">
              <mc:Choice xmlns:v="urn:schemas-microsoft-com:vml" Requires="v">
                <p:oleObj spid="_x0000_s14344" name="Document" r:id="rId3" imgW="3482340" imgH="1499616" progId="Word.Document.6">
                  <p:embed/>
                </p:oleObj>
              </mc:Choice>
              <mc:Fallback>
                <p:oleObj name="Document" r:id="rId3" imgW="3482340" imgH="1499616"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2514600"/>
                        <a:ext cx="3482975"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6"/>
          <p:cNvGraphicFramePr>
            <a:graphicFrameLocks/>
          </p:cNvGraphicFramePr>
          <p:nvPr/>
        </p:nvGraphicFramePr>
        <p:xfrm>
          <a:off x="4267201" y="3886200"/>
          <a:ext cx="4029075" cy="1563688"/>
        </p:xfrm>
        <a:graphic>
          <a:graphicData uri="http://schemas.openxmlformats.org/presentationml/2006/ole">
            <mc:AlternateContent xmlns:mc="http://schemas.openxmlformats.org/markup-compatibility/2006">
              <mc:Choice xmlns:v="urn:schemas-microsoft-com:vml" Requires="v">
                <p:oleObj spid="_x0000_s14345" name="Document" r:id="rId5" imgW="4015740" imgH="1563624" progId="Word.Document.8">
                  <p:embed/>
                </p:oleObj>
              </mc:Choice>
              <mc:Fallback>
                <p:oleObj name="Document" r:id="rId5" imgW="4015740" imgH="1563624"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3886200"/>
                        <a:ext cx="402907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8044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vert="horz" lIns="0" tIns="45720" rIns="0" bIns="0" rtlCol="0" anchor="b">
            <a:normAutofit/>
          </a:bodyPr>
          <a:lstStyle/>
          <a:p>
            <a:pPr eaLnBrk="1" hangingPunct="1"/>
            <a:r>
              <a:rPr lang="en-US" smtClean="0"/>
              <a:t>Solutions for practice K-map 1</a:t>
            </a:r>
          </a:p>
        </p:txBody>
      </p:sp>
      <p:sp>
        <p:nvSpPr>
          <p:cNvPr id="59395" name="Rectangle 3"/>
          <p:cNvSpPr>
            <a:spLocks noGrp="1" noChangeArrowheads="1"/>
          </p:cNvSpPr>
          <p:nvPr>
            <p:ph type="body" idx="4294967295"/>
          </p:nvPr>
        </p:nvSpPr>
        <p:spPr/>
        <p:txBody>
          <a:bodyPr>
            <a:normAutofit fontScale="92500" lnSpcReduction="20000"/>
          </a:bodyPr>
          <a:lstStyle/>
          <a:p>
            <a:pPr marL="273050" indent="-273050" defTabSz="914400">
              <a:lnSpc>
                <a:spcPct val="90000"/>
              </a:lnSpc>
            </a:pPr>
            <a:r>
              <a:rPr lang="en-US" sz="3000"/>
              <a:t>Here is the filled in K-map, with all groups shown.</a:t>
            </a:r>
          </a:p>
          <a:p>
            <a:pPr marL="639763" lvl="1" indent="-246063" defTabSz="914400">
              <a:lnSpc>
                <a:spcPct val="90000"/>
              </a:lnSpc>
            </a:pPr>
            <a:r>
              <a:rPr lang="en-US" sz="2600"/>
              <a:t>The magenta and green groups overlap, which makes each of them as large as possible.</a:t>
            </a:r>
          </a:p>
          <a:p>
            <a:pPr marL="639763" lvl="1" indent="-246063" defTabSz="914400">
              <a:lnSpc>
                <a:spcPct val="90000"/>
              </a:lnSpc>
            </a:pPr>
            <a:r>
              <a:rPr lang="en-US" sz="2600"/>
              <a:t>Minterm m</a:t>
            </a:r>
            <a:r>
              <a:rPr lang="en-US" sz="2600" baseline="-25000"/>
              <a:t>6</a:t>
            </a:r>
            <a:r>
              <a:rPr lang="en-US" sz="2600"/>
              <a:t> is in a group all by its lonesome.</a:t>
            </a:r>
          </a:p>
          <a:p>
            <a:pPr marL="639763" lvl="1" indent="-246063" defTabSz="914400">
              <a:lnSpc>
                <a:spcPct val="90000"/>
              </a:lnSpc>
            </a:pPr>
            <a:endParaRPr lang="en-US" sz="2600"/>
          </a:p>
          <a:p>
            <a:pPr marL="639763" lvl="1" indent="-246063" defTabSz="914400">
              <a:lnSpc>
                <a:spcPct val="90000"/>
              </a:lnSpc>
            </a:pPr>
            <a:endParaRPr lang="en-US" sz="2600"/>
          </a:p>
          <a:p>
            <a:pPr marL="639763" lvl="1" indent="-246063" defTabSz="914400">
              <a:lnSpc>
                <a:spcPct val="90000"/>
              </a:lnSpc>
            </a:pPr>
            <a:endParaRPr lang="en-US" sz="2600"/>
          </a:p>
          <a:p>
            <a:pPr marL="639763" lvl="1" indent="-246063" defTabSz="914400">
              <a:lnSpc>
                <a:spcPct val="90000"/>
              </a:lnSpc>
            </a:pPr>
            <a:endParaRPr lang="en-US" sz="2600"/>
          </a:p>
          <a:p>
            <a:pPr marL="639763" lvl="1" indent="-246063" defTabSz="914400">
              <a:lnSpc>
                <a:spcPct val="90000"/>
              </a:lnSpc>
            </a:pPr>
            <a:endParaRPr lang="en-US" sz="2600"/>
          </a:p>
          <a:p>
            <a:pPr marL="273050" indent="-273050" defTabSz="914400">
              <a:lnSpc>
                <a:spcPct val="90000"/>
              </a:lnSpc>
            </a:pPr>
            <a:r>
              <a:rPr lang="en-US" sz="3000"/>
              <a:t>The final MSP here is </a:t>
            </a:r>
            <a:r>
              <a:rPr lang="en-US" sz="3000">
                <a:solidFill>
                  <a:srgbClr val="336600"/>
                </a:solidFill>
              </a:rPr>
              <a:t>x’z </a:t>
            </a:r>
            <a:r>
              <a:rPr lang="en-US" sz="3000"/>
              <a:t>+ </a:t>
            </a:r>
            <a:r>
              <a:rPr lang="en-US" sz="3000">
                <a:solidFill>
                  <a:srgbClr val="FF33CC"/>
                </a:solidFill>
              </a:rPr>
              <a:t>y’z </a:t>
            </a:r>
            <a:r>
              <a:rPr lang="en-US" sz="3000"/>
              <a:t>+</a:t>
            </a:r>
            <a:r>
              <a:rPr lang="en-US" sz="3000">
                <a:solidFill>
                  <a:srgbClr val="336600"/>
                </a:solidFill>
              </a:rPr>
              <a:t> </a:t>
            </a:r>
            <a:r>
              <a:rPr lang="en-US" sz="3000">
                <a:solidFill>
                  <a:srgbClr val="3333FF"/>
                </a:solidFill>
              </a:rPr>
              <a:t>xyz’</a:t>
            </a:r>
            <a:r>
              <a:rPr lang="en-US" sz="3000"/>
              <a:t>.</a:t>
            </a:r>
            <a:endParaRPr lang="en-US" sz="1600"/>
          </a:p>
          <a:p>
            <a:pPr marL="639763" lvl="1" indent="-246063" defTabSz="914400">
              <a:lnSpc>
                <a:spcPct val="90000"/>
              </a:lnSpc>
            </a:pPr>
            <a:endParaRPr lang="en-US" sz="2600"/>
          </a:p>
        </p:txBody>
      </p:sp>
      <p:grpSp>
        <p:nvGrpSpPr>
          <p:cNvPr id="43012" name="Group 17"/>
          <p:cNvGrpSpPr>
            <a:grpSpLocks/>
          </p:cNvGrpSpPr>
          <p:nvPr/>
        </p:nvGrpSpPr>
        <p:grpSpPr bwMode="auto">
          <a:xfrm>
            <a:off x="4208464" y="3810000"/>
            <a:ext cx="3482975" cy="1479550"/>
            <a:chOff x="1680" y="960"/>
            <a:chExt cx="2194" cy="932"/>
          </a:xfrm>
        </p:grpSpPr>
        <p:graphicFrame>
          <p:nvGraphicFramePr>
            <p:cNvPr id="28677" name="Object 4"/>
            <p:cNvGraphicFramePr>
              <a:graphicFrameLocks/>
            </p:cNvGraphicFramePr>
            <p:nvPr/>
          </p:nvGraphicFramePr>
          <p:xfrm>
            <a:off x="1680" y="960"/>
            <a:ext cx="2194" cy="932"/>
          </p:xfrm>
          <a:graphic>
            <a:graphicData uri="http://schemas.openxmlformats.org/presentationml/2006/ole">
              <mc:AlternateContent xmlns:mc="http://schemas.openxmlformats.org/markup-compatibility/2006">
                <mc:Choice xmlns:v="urn:schemas-microsoft-com:vml" Requires="v">
                  <p:oleObj spid="_x0000_s15364" name="Document" r:id="rId3" imgW="3480816" imgH="1504188" progId="Word.Document.8">
                    <p:embed/>
                  </p:oleObj>
                </mc:Choice>
                <mc:Fallback>
                  <p:oleObj name="Document" r:id="rId3" imgW="3480816" imgH="150418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960"/>
                          <a:ext cx="2194" cy="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Rectangle 10"/>
            <p:cNvSpPr>
              <a:spLocks noChangeArrowheads="1"/>
            </p:cNvSpPr>
            <p:nvPr/>
          </p:nvSpPr>
          <p:spPr bwMode="auto">
            <a:xfrm>
              <a:off x="2544" y="1176"/>
              <a:ext cx="816" cy="178"/>
            </a:xfrm>
            <a:prstGeom prst="rect">
              <a:avLst/>
            </a:prstGeom>
            <a:noFill/>
            <a:ln w="25400">
              <a:solidFill>
                <a:srgbClr val="33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8679" name="Rectangle 11"/>
            <p:cNvSpPr>
              <a:spLocks noChangeArrowheads="1"/>
            </p:cNvSpPr>
            <p:nvPr/>
          </p:nvSpPr>
          <p:spPr bwMode="auto">
            <a:xfrm>
              <a:off x="2592" y="1183"/>
              <a:ext cx="2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33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ctr" eaLnBrk="1" hangingPunct="1"/>
              <a:endParaRPr lang="en-US"/>
            </a:p>
          </p:txBody>
        </p:sp>
        <p:sp>
          <p:nvSpPr>
            <p:cNvPr id="28680" name="Rectangle 14"/>
            <p:cNvSpPr>
              <a:spLocks noChangeArrowheads="1"/>
            </p:cNvSpPr>
            <p:nvPr/>
          </p:nvSpPr>
          <p:spPr bwMode="auto">
            <a:xfrm>
              <a:off x="2592" y="1138"/>
              <a:ext cx="260" cy="470"/>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28681" name="Rectangle 16"/>
            <p:cNvSpPr>
              <a:spLocks noChangeArrowheads="1"/>
            </p:cNvSpPr>
            <p:nvPr/>
          </p:nvSpPr>
          <p:spPr bwMode="auto">
            <a:xfrm>
              <a:off x="3419" y="1398"/>
              <a:ext cx="396" cy="165"/>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395616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800" dirty="0" smtClean="0"/>
              <a:t/>
            </a:r>
            <a:br>
              <a:rPr lang="en-US" sz="3800" dirty="0" smtClean="0"/>
            </a:br>
            <a:r>
              <a:rPr lang="en-US" sz="3800" dirty="0" smtClean="0"/>
              <a:t>Logic Minimization</a:t>
            </a:r>
            <a:endParaRPr lang="en-US" sz="3800" dirty="0"/>
          </a:p>
        </p:txBody>
      </p:sp>
      <p:sp>
        <p:nvSpPr>
          <p:cNvPr id="3" name="Content Placeholder 2"/>
          <p:cNvSpPr>
            <a:spLocks noGrp="1"/>
          </p:cNvSpPr>
          <p:nvPr>
            <p:ph idx="1"/>
          </p:nvPr>
        </p:nvSpPr>
        <p:spPr/>
        <p:txBody>
          <a:bodyPr/>
          <a:lstStyle/>
          <a:p>
            <a:r>
              <a:rPr lang="en-US" dirty="0" smtClean="0"/>
              <a:t>Our goal is to create a minimal representation of logic functions</a:t>
            </a:r>
          </a:p>
          <a:p>
            <a:r>
              <a:rPr lang="en-US" dirty="0" smtClean="0"/>
              <a:t>This is done by:</a:t>
            </a:r>
          </a:p>
          <a:p>
            <a:pPr marL="800100" lvl="1" indent="-342900">
              <a:buFont typeface="+mj-lt"/>
              <a:buAutoNum type="arabicPeriod"/>
            </a:pPr>
            <a:r>
              <a:rPr lang="en-US" dirty="0" smtClean="0"/>
              <a:t>Rewrite the function as the sum of its </a:t>
            </a:r>
            <a:r>
              <a:rPr lang="en-US" dirty="0" err="1" smtClean="0"/>
              <a:t>minterms</a:t>
            </a:r>
            <a:endParaRPr lang="en-US" dirty="0" smtClean="0"/>
          </a:p>
          <a:p>
            <a:pPr marL="1200150" lvl="2" indent="-342900"/>
            <a:r>
              <a:rPr lang="en-US" dirty="0" smtClean="0"/>
              <a:t>Sum of products canonical form</a:t>
            </a:r>
          </a:p>
          <a:p>
            <a:pPr marL="800100" lvl="1" indent="-342900">
              <a:buFont typeface="+mj-lt"/>
              <a:buAutoNum type="arabicPeriod"/>
            </a:pPr>
            <a:r>
              <a:rPr lang="en-US" dirty="0" smtClean="0"/>
              <a:t>Place </a:t>
            </a:r>
            <a:r>
              <a:rPr lang="en-US" dirty="0" err="1" smtClean="0"/>
              <a:t>minterms</a:t>
            </a:r>
            <a:r>
              <a:rPr lang="en-US" dirty="0" smtClean="0"/>
              <a:t> in a </a:t>
            </a:r>
            <a:r>
              <a:rPr lang="en-US" dirty="0" err="1" smtClean="0"/>
              <a:t>Karnaugh</a:t>
            </a:r>
            <a:r>
              <a:rPr lang="en-US" dirty="0" smtClean="0"/>
              <a:t> map</a:t>
            </a:r>
          </a:p>
          <a:p>
            <a:pPr marL="800100" lvl="1" indent="-342900">
              <a:buFont typeface="+mj-lt"/>
              <a:buAutoNum type="arabicPeriod"/>
            </a:pPr>
            <a:r>
              <a:rPr lang="en-US" dirty="0" smtClean="0"/>
              <a:t>Use </a:t>
            </a:r>
            <a:r>
              <a:rPr lang="en-US" dirty="0" err="1" smtClean="0"/>
              <a:t>Karnaugh</a:t>
            </a:r>
            <a:r>
              <a:rPr lang="en-US" dirty="0" smtClean="0"/>
              <a:t> map to determine the minimal function</a:t>
            </a:r>
          </a:p>
        </p:txBody>
      </p:sp>
    </p:spTree>
    <p:extLst>
      <p:ext uri="{BB962C8B-B14F-4D97-AF65-F5344CB8AC3E}">
        <p14:creationId xmlns:p14="http://schemas.microsoft.com/office/powerpoint/2010/main" val="3664020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vert="horz" lIns="0" tIns="45720" rIns="0" bIns="0" rtlCol="0" anchor="b">
            <a:normAutofit/>
          </a:bodyPr>
          <a:lstStyle/>
          <a:p>
            <a:pPr eaLnBrk="1" hangingPunct="1"/>
            <a:r>
              <a:rPr lang="en-US" smtClean="0"/>
              <a:t>Four-variable K-maps</a:t>
            </a:r>
          </a:p>
        </p:txBody>
      </p:sp>
      <p:sp>
        <p:nvSpPr>
          <p:cNvPr id="29699" name="Rectangle 3"/>
          <p:cNvSpPr>
            <a:spLocks noGrp="1" noChangeArrowheads="1"/>
          </p:cNvSpPr>
          <p:nvPr>
            <p:ph idx="1"/>
          </p:nvPr>
        </p:nvSpPr>
        <p:spPr>
          <a:xfrm>
            <a:off x="2589212" y="2133600"/>
            <a:ext cx="8915400" cy="4724400"/>
          </a:xfrm>
        </p:spPr>
        <p:txBody>
          <a:bodyPr>
            <a:normAutofit fontScale="92500" lnSpcReduction="10000"/>
          </a:bodyPr>
          <a:lstStyle/>
          <a:p>
            <a:pPr marL="273050" indent="-273050" defTabSz="914400">
              <a:lnSpc>
                <a:spcPct val="80000"/>
              </a:lnSpc>
            </a:pPr>
            <a:r>
              <a:rPr lang="en-US" sz="2600" dirty="0"/>
              <a:t>We can do four-variable expressions too!</a:t>
            </a:r>
          </a:p>
          <a:p>
            <a:pPr marL="639763" lvl="1" indent="-246063" defTabSz="914400">
              <a:lnSpc>
                <a:spcPct val="80000"/>
              </a:lnSpc>
            </a:pPr>
            <a:r>
              <a:rPr lang="en-US" sz="2100" dirty="0"/>
              <a:t>The </a:t>
            </a:r>
            <a:r>
              <a:rPr lang="en-US" sz="2100" dirty="0" err="1"/>
              <a:t>minterms</a:t>
            </a:r>
            <a:r>
              <a:rPr lang="en-US" sz="2100" dirty="0"/>
              <a:t> in the third and fourth columns, </a:t>
            </a:r>
            <a:r>
              <a:rPr lang="en-US" sz="2100" i="1" dirty="0"/>
              <a:t>and</a:t>
            </a:r>
            <a:r>
              <a:rPr lang="en-US" sz="2100" dirty="0"/>
              <a:t> in the third and fourth rows, are switched around.</a:t>
            </a:r>
          </a:p>
          <a:p>
            <a:pPr marL="639763" lvl="1" indent="-246063" defTabSz="914400">
              <a:lnSpc>
                <a:spcPct val="80000"/>
              </a:lnSpc>
            </a:pPr>
            <a:r>
              <a:rPr lang="en-US" sz="2100" dirty="0"/>
              <a:t>Again, this ensures that adjacent squares have common literals.</a:t>
            </a:r>
          </a:p>
          <a:p>
            <a:pPr marL="273050" indent="-273050" defTabSz="914400">
              <a:lnSpc>
                <a:spcPct val="80000"/>
              </a:lnSpc>
            </a:pPr>
            <a:endParaRPr lang="en-US" sz="2600" dirty="0"/>
          </a:p>
          <a:p>
            <a:pPr marL="273050" indent="-273050" defTabSz="914400">
              <a:lnSpc>
                <a:spcPct val="80000"/>
              </a:lnSpc>
            </a:pPr>
            <a:endParaRPr lang="en-US" sz="2600" dirty="0"/>
          </a:p>
          <a:p>
            <a:pPr marL="273050" indent="-273050" defTabSz="914400">
              <a:lnSpc>
                <a:spcPct val="80000"/>
              </a:lnSpc>
            </a:pPr>
            <a:endParaRPr lang="en-US" sz="2600" dirty="0"/>
          </a:p>
          <a:p>
            <a:pPr marL="273050" indent="-273050" defTabSz="914400">
              <a:lnSpc>
                <a:spcPct val="80000"/>
              </a:lnSpc>
            </a:pPr>
            <a:endParaRPr lang="en-US" sz="2600" dirty="0"/>
          </a:p>
          <a:p>
            <a:pPr marL="273050" indent="-273050" defTabSz="914400">
              <a:lnSpc>
                <a:spcPct val="80000"/>
              </a:lnSpc>
            </a:pPr>
            <a:endParaRPr lang="en-US" sz="2600" dirty="0"/>
          </a:p>
          <a:p>
            <a:pPr marL="273050" indent="-273050" defTabSz="914400">
              <a:lnSpc>
                <a:spcPct val="80000"/>
              </a:lnSpc>
            </a:pPr>
            <a:r>
              <a:rPr lang="en-US" sz="2600" dirty="0"/>
              <a:t>Grouping </a:t>
            </a:r>
            <a:r>
              <a:rPr lang="en-US" sz="2600" dirty="0" err="1"/>
              <a:t>minterms</a:t>
            </a:r>
            <a:r>
              <a:rPr lang="en-US" sz="2600" dirty="0"/>
              <a:t> is similar to the three-variable case, but:</a:t>
            </a:r>
          </a:p>
          <a:p>
            <a:pPr marL="639763" lvl="1" indent="-246063" defTabSz="914400">
              <a:lnSpc>
                <a:spcPct val="80000"/>
              </a:lnSpc>
            </a:pPr>
            <a:r>
              <a:rPr lang="en-US" sz="2100" dirty="0"/>
              <a:t>You can have rectangular groups of 1, 2, 4, 8 or 16 </a:t>
            </a:r>
            <a:r>
              <a:rPr lang="en-US" sz="2100" dirty="0" err="1"/>
              <a:t>minterms</a:t>
            </a:r>
            <a:r>
              <a:rPr lang="en-US" sz="2100" dirty="0"/>
              <a:t>.</a:t>
            </a:r>
          </a:p>
          <a:p>
            <a:pPr marL="639763" lvl="1" indent="-246063" defTabSz="914400">
              <a:lnSpc>
                <a:spcPct val="80000"/>
              </a:lnSpc>
            </a:pPr>
            <a:r>
              <a:rPr lang="en-US" sz="2100" dirty="0"/>
              <a:t>You can wrap around </a:t>
            </a:r>
            <a:r>
              <a:rPr lang="en-US" sz="2100" i="1" dirty="0"/>
              <a:t>all four</a:t>
            </a:r>
            <a:r>
              <a:rPr lang="en-US" sz="2100" dirty="0"/>
              <a:t> sides.</a:t>
            </a:r>
          </a:p>
        </p:txBody>
      </p:sp>
      <p:graphicFrame>
        <p:nvGraphicFramePr>
          <p:cNvPr id="29700" name="Object 4"/>
          <p:cNvGraphicFramePr>
            <a:graphicFrameLocks/>
          </p:cNvGraphicFramePr>
          <p:nvPr>
            <p:extLst>
              <p:ext uri="{D42A27DB-BD31-4B8C-83A1-F6EECF244321}">
                <p14:modId xmlns:p14="http://schemas.microsoft.com/office/powerpoint/2010/main" val="3109373762"/>
              </p:ext>
            </p:extLst>
          </p:nvPr>
        </p:nvGraphicFramePr>
        <p:xfrm>
          <a:off x="7743551" y="3469481"/>
          <a:ext cx="3509963" cy="2166938"/>
        </p:xfrm>
        <a:graphic>
          <a:graphicData uri="http://schemas.openxmlformats.org/presentationml/2006/ole">
            <mc:AlternateContent xmlns:mc="http://schemas.openxmlformats.org/markup-compatibility/2006">
              <mc:Choice xmlns:v="urn:schemas-microsoft-com:vml" Requires="v">
                <p:oleObj spid="_x0000_s16392" name="Document" r:id="rId4" imgW="3520440" imgH="2165604" progId="Word.Document.8">
                  <p:embed/>
                </p:oleObj>
              </mc:Choice>
              <mc:Fallback>
                <p:oleObj name="Document" r:id="rId4" imgW="3520440" imgH="2165604"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3551" y="3469481"/>
                        <a:ext cx="3509963"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6"/>
          <p:cNvGraphicFramePr>
            <a:graphicFrameLocks/>
          </p:cNvGraphicFramePr>
          <p:nvPr>
            <p:extLst>
              <p:ext uri="{D42A27DB-BD31-4B8C-83A1-F6EECF244321}">
                <p14:modId xmlns:p14="http://schemas.microsoft.com/office/powerpoint/2010/main" val="1945168520"/>
              </p:ext>
            </p:extLst>
          </p:nvPr>
        </p:nvGraphicFramePr>
        <p:xfrm>
          <a:off x="2877590" y="3469481"/>
          <a:ext cx="4614863" cy="2052638"/>
        </p:xfrm>
        <a:graphic>
          <a:graphicData uri="http://schemas.openxmlformats.org/presentationml/2006/ole">
            <mc:AlternateContent xmlns:mc="http://schemas.openxmlformats.org/markup-compatibility/2006">
              <mc:Choice xmlns:v="urn:schemas-microsoft-com:vml" Requires="v">
                <p:oleObj spid="_x0000_s16393" name="Document" r:id="rId6" imgW="4614672" imgH="2057400" progId="Word.Document.8">
                  <p:embed/>
                </p:oleObj>
              </mc:Choice>
              <mc:Fallback>
                <p:oleObj name="Document" r:id="rId6" imgW="4614672" imgH="2057400"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7590" y="3469481"/>
                        <a:ext cx="4614863"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66057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vert="horz" lIns="0" tIns="45720" rIns="0" bIns="0" rtlCol="0" anchor="b">
            <a:normAutofit/>
          </a:bodyPr>
          <a:lstStyle/>
          <a:p>
            <a:pPr eaLnBrk="1" hangingPunct="1"/>
            <a:r>
              <a:rPr lang="en-US" sz="3900"/>
              <a:t>Simplify m</a:t>
            </a:r>
            <a:r>
              <a:rPr lang="en-US" sz="3900" baseline="-25000"/>
              <a:t>0</a:t>
            </a:r>
            <a:r>
              <a:rPr lang="en-US" sz="3900"/>
              <a:t>+m</a:t>
            </a:r>
            <a:r>
              <a:rPr lang="en-US" sz="3900" baseline="-25000"/>
              <a:t>2</a:t>
            </a:r>
            <a:r>
              <a:rPr lang="en-US" sz="3900"/>
              <a:t>+m</a:t>
            </a:r>
            <a:r>
              <a:rPr lang="en-US" sz="3900" baseline="-25000"/>
              <a:t>5</a:t>
            </a:r>
            <a:r>
              <a:rPr lang="en-US" sz="3900"/>
              <a:t>+m</a:t>
            </a:r>
            <a:r>
              <a:rPr lang="en-US" sz="3900" baseline="-25000"/>
              <a:t>8</a:t>
            </a:r>
            <a:r>
              <a:rPr lang="en-US" sz="3900"/>
              <a:t>+m</a:t>
            </a:r>
            <a:r>
              <a:rPr lang="en-US" sz="3900" baseline="-25000"/>
              <a:t>10</a:t>
            </a:r>
            <a:r>
              <a:rPr lang="en-US" sz="3900"/>
              <a:t>+m</a:t>
            </a:r>
            <a:r>
              <a:rPr lang="en-US" sz="3900" baseline="-25000"/>
              <a:t>13</a:t>
            </a:r>
            <a:r>
              <a:rPr lang="en-US" sz="3900"/>
              <a:t> </a:t>
            </a:r>
          </a:p>
        </p:txBody>
      </p:sp>
      <p:sp>
        <p:nvSpPr>
          <p:cNvPr id="30723" name="Rectangle 3"/>
          <p:cNvSpPr>
            <a:spLocks noGrp="1" noChangeArrowheads="1"/>
          </p:cNvSpPr>
          <p:nvPr>
            <p:ph idx="1"/>
          </p:nvPr>
        </p:nvSpPr>
        <p:spPr/>
        <p:txBody>
          <a:bodyPr/>
          <a:lstStyle/>
          <a:p>
            <a:pPr marL="273050" indent="-273050" defTabSz="914400">
              <a:lnSpc>
                <a:spcPct val="80000"/>
              </a:lnSpc>
            </a:pPr>
            <a:r>
              <a:rPr lang="en-US" sz="2200"/>
              <a:t>The expression is already a sum of minterms, so here’s the K-map:</a:t>
            </a:r>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a:p>
            <a:pPr marL="273050" indent="-273050" defTabSz="914400">
              <a:lnSpc>
                <a:spcPct val="80000"/>
              </a:lnSpc>
            </a:pPr>
            <a:endParaRPr lang="en-US" sz="2200"/>
          </a:p>
        </p:txBody>
      </p:sp>
      <p:graphicFrame>
        <p:nvGraphicFramePr>
          <p:cNvPr id="30724" name="Object 5"/>
          <p:cNvGraphicFramePr>
            <a:graphicFrameLocks/>
          </p:cNvGraphicFramePr>
          <p:nvPr>
            <p:extLst>
              <p:ext uri="{D42A27DB-BD31-4B8C-83A1-F6EECF244321}">
                <p14:modId xmlns:p14="http://schemas.microsoft.com/office/powerpoint/2010/main" val="2025958080"/>
              </p:ext>
            </p:extLst>
          </p:nvPr>
        </p:nvGraphicFramePr>
        <p:xfrm>
          <a:off x="3392978" y="3757613"/>
          <a:ext cx="2927350" cy="2009775"/>
        </p:xfrm>
        <a:graphic>
          <a:graphicData uri="http://schemas.openxmlformats.org/presentationml/2006/ole">
            <mc:AlternateContent xmlns:mc="http://schemas.openxmlformats.org/markup-compatibility/2006">
              <mc:Choice xmlns:v="urn:schemas-microsoft-com:vml" Requires="v">
                <p:oleObj spid="_x0000_s17416" name="Document" r:id="rId3" imgW="2919984" imgH="2010156" progId="Word.Document.8">
                  <p:embed/>
                </p:oleObj>
              </mc:Choice>
              <mc:Fallback>
                <p:oleObj name="Document" r:id="rId3" imgW="2919984" imgH="2010156"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978" y="3757613"/>
                        <a:ext cx="29273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6"/>
          <p:cNvGraphicFramePr>
            <a:graphicFrameLocks/>
          </p:cNvGraphicFramePr>
          <p:nvPr>
            <p:extLst>
              <p:ext uri="{D42A27DB-BD31-4B8C-83A1-F6EECF244321}">
                <p14:modId xmlns:p14="http://schemas.microsoft.com/office/powerpoint/2010/main" val="1510264022"/>
              </p:ext>
            </p:extLst>
          </p:nvPr>
        </p:nvGraphicFramePr>
        <p:xfrm>
          <a:off x="7046912" y="3757613"/>
          <a:ext cx="3660775" cy="1957388"/>
        </p:xfrm>
        <a:graphic>
          <a:graphicData uri="http://schemas.openxmlformats.org/presentationml/2006/ole">
            <mc:AlternateContent xmlns:mc="http://schemas.openxmlformats.org/markup-compatibility/2006">
              <mc:Choice xmlns:v="urn:schemas-microsoft-com:vml" Requires="v">
                <p:oleObj spid="_x0000_s17417" name="Document" r:id="rId5" imgW="3666744" imgH="1961388" progId="Word.Document.8">
                  <p:embed/>
                </p:oleObj>
              </mc:Choice>
              <mc:Fallback>
                <p:oleObj name="Document" r:id="rId5" imgW="3666744" imgH="1961388"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6912" y="3757613"/>
                        <a:ext cx="3660775"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8813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vert="horz" lIns="0" tIns="45720" rIns="0" bIns="0" rtlCol="0" anchor="b">
            <a:normAutofit/>
          </a:bodyPr>
          <a:lstStyle/>
          <a:p>
            <a:pPr eaLnBrk="1" hangingPunct="1"/>
            <a:r>
              <a:rPr lang="en-US" sz="3900"/>
              <a:t>Simplify m</a:t>
            </a:r>
            <a:r>
              <a:rPr lang="en-US" sz="3900" baseline="-25000"/>
              <a:t>0</a:t>
            </a:r>
            <a:r>
              <a:rPr lang="en-US" sz="3900"/>
              <a:t>+m</a:t>
            </a:r>
            <a:r>
              <a:rPr lang="en-US" sz="3900" baseline="-25000"/>
              <a:t>2</a:t>
            </a:r>
            <a:r>
              <a:rPr lang="en-US" sz="3900"/>
              <a:t>+m</a:t>
            </a:r>
            <a:r>
              <a:rPr lang="en-US" sz="3900" baseline="-25000"/>
              <a:t>5</a:t>
            </a:r>
            <a:r>
              <a:rPr lang="en-US" sz="3900"/>
              <a:t>+m</a:t>
            </a:r>
            <a:r>
              <a:rPr lang="en-US" sz="3900" baseline="-25000"/>
              <a:t>8</a:t>
            </a:r>
            <a:r>
              <a:rPr lang="en-US" sz="3900"/>
              <a:t>+m</a:t>
            </a:r>
            <a:r>
              <a:rPr lang="en-US" sz="3900" baseline="-25000"/>
              <a:t>10</a:t>
            </a:r>
            <a:r>
              <a:rPr lang="en-US" sz="3900"/>
              <a:t>+m</a:t>
            </a:r>
            <a:r>
              <a:rPr lang="en-US" sz="3900" baseline="-25000"/>
              <a:t>13</a:t>
            </a:r>
            <a:r>
              <a:rPr lang="en-US" sz="3900"/>
              <a:t> </a:t>
            </a:r>
          </a:p>
        </p:txBody>
      </p:sp>
      <p:sp>
        <p:nvSpPr>
          <p:cNvPr id="31747" name="Rectangle 3"/>
          <p:cNvSpPr>
            <a:spLocks noGrp="1" noChangeArrowheads="1"/>
          </p:cNvSpPr>
          <p:nvPr>
            <p:ph idx="1"/>
          </p:nvPr>
        </p:nvSpPr>
        <p:spPr/>
        <p:txBody>
          <a:bodyPr/>
          <a:lstStyle/>
          <a:p>
            <a:pPr marL="273050" indent="-273050" defTabSz="914400">
              <a:lnSpc>
                <a:spcPct val="80000"/>
              </a:lnSpc>
            </a:pPr>
            <a:r>
              <a:rPr lang="en-US" sz="2200"/>
              <a:t>We can make the following groups, resulting in the MSP </a:t>
            </a:r>
            <a:r>
              <a:rPr lang="en-US" sz="2200">
                <a:solidFill>
                  <a:srgbClr val="FF33CC"/>
                </a:solidFill>
              </a:rPr>
              <a:t>x’z’</a:t>
            </a:r>
            <a:r>
              <a:rPr lang="en-US" sz="2200"/>
              <a:t> + </a:t>
            </a:r>
            <a:r>
              <a:rPr lang="en-US" sz="2200">
                <a:solidFill>
                  <a:srgbClr val="999933"/>
                </a:solidFill>
              </a:rPr>
              <a:t>xy’z</a:t>
            </a:r>
            <a:r>
              <a:rPr lang="en-US" sz="2200"/>
              <a:t>.</a:t>
            </a:r>
          </a:p>
        </p:txBody>
      </p:sp>
      <p:grpSp>
        <p:nvGrpSpPr>
          <p:cNvPr id="31748" name="Group 36"/>
          <p:cNvGrpSpPr>
            <a:grpSpLocks/>
          </p:cNvGrpSpPr>
          <p:nvPr/>
        </p:nvGrpSpPr>
        <p:grpSpPr bwMode="auto">
          <a:xfrm>
            <a:off x="3374234" y="3783015"/>
            <a:ext cx="2909887" cy="1957388"/>
            <a:chOff x="539" y="2345"/>
            <a:chExt cx="1833" cy="1233"/>
          </a:xfrm>
        </p:grpSpPr>
        <p:graphicFrame>
          <p:nvGraphicFramePr>
            <p:cNvPr id="31764" name="Object 4"/>
            <p:cNvGraphicFramePr>
              <a:graphicFrameLocks/>
            </p:cNvGraphicFramePr>
            <p:nvPr/>
          </p:nvGraphicFramePr>
          <p:xfrm>
            <a:off x="539" y="2345"/>
            <a:ext cx="1833" cy="1233"/>
          </p:xfrm>
          <a:graphic>
            <a:graphicData uri="http://schemas.openxmlformats.org/presentationml/2006/ole">
              <mc:AlternateContent xmlns:mc="http://schemas.openxmlformats.org/markup-compatibility/2006">
                <mc:Choice xmlns:v="urn:schemas-microsoft-com:vml" Requires="v">
                  <p:oleObj spid="_x0000_s18440" name="Document" r:id="rId3" imgW="2913888" imgH="1961388" progId="Word.Document.8">
                    <p:embed/>
                  </p:oleObj>
                </mc:Choice>
                <mc:Fallback>
                  <p:oleObj name="Document" r:id="rId3" imgW="2913888" imgH="196138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 y="2345"/>
                          <a:ext cx="1833"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65" name="Group 12"/>
            <p:cNvGrpSpPr>
              <a:grpSpLocks/>
            </p:cNvGrpSpPr>
            <p:nvPr/>
          </p:nvGrpSpPr>
          <p:grpSpPr bwMode="auto">
            <a:xfrm>
              <a:off x="881" y="2448"/>
              <a:ext cx="240" cy="240"/>
              <a:chOff x="864" y="2496"/>
              <a:chExt cx="240" cy="240"/>
            </a:xfrm>
          </p:grpSpPr>
          <p:sp>
            <p:nvSpPr>
              <p:cNvPr id="31776" name="Line 8"/>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11"/>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6" name="Group 13"/>
            <p:cNvGrpSpPr>
              <a:grpSpLocks/>
            </p:cNvGrpSpPr>
            <p:nvPr/>
          </p:nvGrpSpPr>
          <p:grpSpPr bwMode="auto">
            <a:xfrm flipH="1">
              <a:off x="1764" y="2447"/>
              <a:ext cx="240" cy="240"/>
              <a:chOff x="864" y="2496"/>
              <a:chExt cx="240" cy="240"/>
            </a:xfrm>
          </p:grpSpPr>
          <p:sp>
            <p:nvSpPr>
              <p:cNvPr id="31774" name="Line 14"/>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15"/>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7" name="Group 16"/>
            <p:cNvGrpSpPr>
              <a:grpSpLocks/>
            </p:cNvGrpSpPr>
            <p:nvPr/>
          </p:nvGrpSpPr>
          <p:grpSpPr bwMode="auto">
            <a:xfrm flipH="1" flipV="1">
              <a:off x="1764" y="3123"/>
              <a:ext cx="240" cy="240"/>
              <a:chOff x="864" y="2496"/>
              <a:chExt cx="240" cy="240"/>
            </a:xfrm>
          </p:grpSpPr>
          <p:sp>
            <p:nvSpPr>
              <p:cNvPr id="31772" name="Line 17"/>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18"/>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8" name="Group 19"/>
            <p:cNvGrpSpPr>
              <a:grpSpLocks/>
            </p:cNvGrpSpPr>
            <p:nvPr/>
          </p:nvGrpSpPr>
          <p:grpSpPr bwMode="auto">
            <a:xfrm flipV="1">
              <a:off x="882" y="3127"/>
              <a:ext cx="240" cy="240"/>
              <a:chOff x="864" y="2496"/>
              <a:chExt cx="240" cy="240"/>
            </a:xfrm>
          </p:grpSpPr>
          <p:sp>
            <p:nvSpPr>
              <p:cNvPr id="31770" name="Line 20"/>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Line 21"/>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69" name="Rectangle 22"/>
            <p:cNvSpPr>
              <a:spLocks noChangeArrowheads="1"/>
            </p:cNvSpPr>
            <p:nvPr/>
          </p:nvSpPr>
          <p:spPr bwMode="auto">
            <a:xfrm>
              <a:off x="1200" y="2743"/>
              <a:ext cx="214" cy="326"/>
            </a:xfrm>
            <a:prstGeom prst="rect">
              <a:avLst/>
            </a:prstGeom>
            <a:noFill/>
            <a:ln w="25400">
              <a:solidFill>
                <a:srgbClr val="33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grpSp>
        <p:nvGrpSpPr>
          <p:cNvPr id="31749" name="Group 37"/>
          <p:cNvGrpSpPr>
            <a:grpSpLocks/>
          </p:cNvGrpSpPr>
          <p:nvPr/>
        </p:nvGrpSpPr>
        <p:grpSpPr bwMode="auto">
          <a:xfrm>
            <a:off x="7069143" y="3783016"/>
            <a:ext cx="4543425" cy="1957387"/>
            <a:chOff x="2499" y="2400"/>
            <a:chExt cx="2862" cy="1233"/>
          </a:xfrm>
        </p:grpSpPr>
        <p:graphicFrame>
          <p:nvGraphicFramePr>
            <p:cNvPr id="31750" name="Object 7"/>
            <p:cNvGraphicFramePr>
              <a:graphicFrameLocks/>
            </p:cNvGraphicFramePr>
            <p:nvPr/>
          </p:nvGraphicFramePr>
          <p:xfrm>
            <a:off x="2499" y="2400"/>
            <a:ext cx="2862" cy="1233"/>
          </p:xfrm>
          <a:graphic>
            <a:graphicData uri="http://schemas.openxmlformats.org/presentationml/2006/ole">
              <mc:AlternateContent xmlns:mc="http://schemas.openxmlformats.org/markup-compatibility/2006">
                <mc:Choice xmlns:v="urn:schemas-microsoft-com:vml" Requires="v">
                  <p:oleObj spid="_x0000_s18441" name="Document" r:id="rId5" imgW="4547616" imgH="1961388" progId="Word.Document.8">
                    <p:embed/>
                  </p:oleObj>
                </mc:Choice>
                <mc:Fallback>
                  <p:oleObj name="Document" r:id="rId5" imgW="4547616" imgH="1961388"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9" y="2400"/>
                          <a:ext cx="2862"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1" name="Group 23"/>
            <p:cNvGrpSpPr>
              <a:grpSpLocks/>
            </p:cNvGrpSpPr>
            <p:nvPr/>
          </p:nvGrpSpPr>
          <p:grpSpPr bwMode="auto">
            <a:xfrm flipH="1" flipV="1">
              <a:off x="4491" y="3182"/>
              <a:ext cx="528" cy="240"/>
              <a:chOff x="864" y="2496"/>
              <a:chExt cx="240" cy="240"/>
            </a:xfrm>
          </p:grpSpPr>
          <p:sp>
            <p:nvSpPr>
              <p:cNvPr id="31762" name="Line 24"/>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25"/>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2" name="Group 26"/>
            <p:cNvGrpSpPr>
              <a:grpSpLocks/>
            </p:cNvGrpSpPr>
            <p:nvPr/>
          </p:nvGrpSpPr>
          <p:grpSpPr bwMode="auto">
            <a:xfrm flipV="1">
              <a:off x="2808" y="3182"/>
              <a:ext cx="528" cy="240"/>
              <a:chOff x="864" y="2496"/>
              <a:chExt cx="240" cy="240"/>
            </a:xfrm>
          </p:grpSpPr>
          <p:sp>
            <p:nvSpPr>
              <p:cNvPr id="31760" name="Line 27"/>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28"/>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3" name="Group 29"/>
            <p:cNvGrpSpPr>
              <a:grpSpLocks/>
            </p:cNvGrpSpPr>
            <p:nvPr/>
          </p:nvGrpSpPr>
          <p:grpSpPr bwMode="auto">
            <a:xfrm>
              <a:off x="2807" y="2512"/>
              <a:ext cx="528" cy="240"/>
              <a:chOff x="864" y="2496"/>
              <a:chExt cx="240" cy="240"/>
            </a:xfrm>
          </p:grpSpPr>
          <p:sp>
            <p:nvSpPr>
              <p:cNvPr id="31758" name="Line 30"/>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31"/>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4" name="Group 32"/>
            <p:cNvGrpSpPr>
              <a:grpSpLocks/>
            </p:cNvGrpSpPr>
            <p:nvPr/>
          </p:nvGrpSpPr>
          <p:grpSpPr bwMode="auto">
            <a:xfrm flipH="1">
              <a:off x="4489" y="2512"/>
              <a:ext cx="528" cy="240"/>
              <a:chOff x="864" y="2496"/>
              <a:chExt cx="240" cy="240"/>
            </a:xfrm>
          </p:grpSpPr>
          <p:sp>
            <p:nvSpPr>
              <p:cNvPr id="31756" name="Line 33"/>
              <p:cNvSpPr>
                <a:spLocks noChangeShapeType="1"/>
              </p:cNvSpPr>
              <p:nvPr/>
            </p:nvSpPr>
            <p:spPr bwMode="auto">
              <a:xfrm>
                <a:off x="1104" y="2496"/>
                <a:ext cx="0" cy="24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34"/>
              <p:cNvSpPr>
                <a:spLocks noChangeShapeType="1"/>
              </p:cNvSpPr>
              <p:nvPr/>
            </p:nvSpPr>
            <p:spPr bwMode="auto">
              <a:xfrm flipH="1">
                <a:off x="864" y="2736"/>
                <a:ext cx="240" cy="0"/>
              </a:xfrm>
              <a:prstGeom prst="line">
                <a:avLst/>
              </a:prstGeom>
              <a:noFill/>
              <a:ln w="25400">
                <a:solidFill>
                  <a:srgbClr val="FF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5" name="Rectangle 35"/>
            <p:cNvSpPr>
              <a:spLocks noChangeArrowheads="1"/>
            </p:cNvSpPr>
            <p:nvPr/>
          </p:nvSpPr>
          <p:spPr bwMode="auto">
            <a:xfrm>
              <a:off x="3427" y="2791"/>
              <a:ext cx="487" cy="342"/>
            </a:xfrm>
            <a:prstGeom prst="rect">
              <a:avLst/>
            </a:prstGeom>
            <a:noFill/>
            <a:ln w="25400">
              <a:solidFill>
                <a:srgbClr val="33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3947961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vert="horz" lIns="0" tIns="45720" rIns="0" bIns="0" rtlCol="0" anchor="b">
            <a:normAutofit/>
          </a:bodyPr>
          <a:lstStyle/>
          <a:p>
            <a:pPr eaLnBrk="1" hangingPunct="1"/>
            <a:r>
              <a:rPr lang="en-US" smtClean="0"/>
              <a:t>K-maps can be tricky!</a:t>
            </a:r>
          </a:p>
        </p:txBody>
      </p:sp>
      <p:sp>
        <p:nvSpPr>
          <p:cNvPr id="32771" name="Rectangle 3"/>
          <p:cNvSpPr>
            <a:spLocks noGrp="1" noChangeArrowheads="1"/>
          </p:cNvSpPr>
          <p:nvPr>
            <p:ph idx="1"/>
          </p:nvPr>
        </p:nvSpPr>
        <p:spPr>
          <a:xfrm>
            <a:off x="2589212" y="2133600"/>
            <a:ext cx="9181610" cy="4724400"/>
          </a:xfrm>
        </p:spPr>
        <p:txBody>
          <a:bodyPr>
            <a:normAutofit fontScale="92500" lnSpcReduction="20000"/>
          </a:bodyPr>
          <a:lstStyle/>
          <a:p>
            <a:pPr marL="273050" indent="-273050" defTabSz="914400">
              <a:lnSpc>
                <a:spcPct val="80000"/>
              </a:lnSpc>
            </a:pPr>
            <a:r>
              <a:rPr lang="en-US" sz="2200" dirty="0"/>
              <a:t>There may not necessarily be a </a:t>
            </a:r>
            <a:r>
              <a:rPr lang="en-US" sz="2200" i="1" dirty="0"/>
              <a:t>unique</a:t>
            </a:r>
            <a:r>
              <a:rPr lang="en-US" sz="2200" dirty="0"/>
              <a:t> MSP. The K-map below yields two valid and equivalent MSPs, because there are two possible ways to include </a:t>
            </a:r>
            <a:r>
              <a:rPr lang="en-US" sz="2200" dirty="0" err="1"/>
              <a:t>minterm</a:t>
            </a:r>
            <a:r>
              <a:rPr lang="en-US" sz="2200" dirty="0"/>
              <a:t> m</a:t>
            </a:r>
            <a:r>
              <a:rPr lang="en-US" sz="2200" baseline="-25000" dirty="0"/>
              <a:t>7</a:t>
            </a:r>
            <a:r>
              <a:rPr lang="en-US" sz="2200" dirty="0"/>
              <a:t>.</a:t>
            </a:r>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endParaRPr lang="en-US" sz="2200" dirty="0"/>
          </a:p>
          <a:p>
            <a:pPr marL="273050" indent="-273050" defTabSz="914400">
              <a:lnSpc>
                <a:spcPct val="80000"/>
              </a:lnSpc>
            </a:pPr>
            <a:r>
              <a:rPr lang="en-US" sz="2200" dirty="0"/>
              <a:t>Remember that overlapping groups is possible, as shown above.</a:t>
            </a:r>
          </a:p>
        </p:txBody>
      </p:sp>
      <p:grpSp>
        <p:nvGrpSpPr>
          <p:cNvPr id="32772" name="Group 40"/>
          <p:cNvGrpSpPr>
            <a:grpSpLocks/>
          </p:cNvGrpSpPr>
          <p:nvPr/>
        </p:nvGrpSpPr>
        <p:grpSpPr bwMode="auto">
          <a:xfrm>
            <a:off x="3252261" y="2712605"/>
            <a:ext cx="7593013" cy="3113088"/>
            <a:chOff x="479" y="1728"/>
            <a:chExt cx="4783" cy="1961"/>
          </a:xfrm>
        </p:grpSpPr>
        <p:graphicFrame>
          <p:nvGraphicFramePr>
            <p:cNvPr id="32773" name="Object 4"/>
            <p:cNvGraphicFramePr>
              <a:graphicFrameLocks/>
            </p:cNvGraphicFramePr>
            <p:nvPr/>
          </p:nvGraphicFramePr>
          <p:xfrm>
            <a:off x="1728" y="1728"/>
            <a:ext cx="2329" cy="859"/>
          </p:xfrm>
          <a:graphic>
            <a:graphicData uri="http://schemas.openxmlformats.org/presentationml/2006/ole">
              <mc:AlternateContent xmlns:mc="http://schemas.openxmlformats.org/markup-compatibility/2006">
                <mc:Choice xmlns:v="urn:schemas-microsoft-com:vml" Requires="v">
                  <p:oleObj spid="_x0000_s19467" name="Document" r:id="rId4" imgW="3686556" imgH="1362456" progId="Word.Document.8">
                    <p:embed/>
                  </p:oleObj>
                </mc:Choice>
                <mc:Fallback>
                  <p:oleObj name="Document" r:id="rId4" imgW="3686556" imgH="1362456"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728"/>
                          <a:ext cx="2329" cy="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Text Box 13"/>
            <p:cNvSpPr txBox="1">
              <a:spLocks noChangeArrowheads="1"/>
            </p:cNvSpPr>
            <p:nvPr/>
          </p:nvSpPr>
          <p:spPr bwMode="auto">
            <a:xfrm>
              <a:off x="1296" y="3456"/>
              <a:ext cx="8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r>
                <a:rPr lang="en-US"/>
                <a:t>y’z + yz’ + </a:t>
              </a:r>
              <a:r>
                <a:rPr lang="en-US">
                  <a:solidFill>
                    <a:srgbClr val="3333FF"/>
                  </a:solidFill>
                </a:rPr>
                <a:t>xy</a:t>
              </a:r>
              <a:endParaRPr lang="en-US" sz="2400">
                <a:latin typeface="Times New Roman" panose="02020603050405020304" pitchFamily="18" charset="0"/>
              </a:endParaRPr>
            </a:p>
          </p:txBody>
        </p:sp>
        <p:sp>
          <p:nvSpPr>
            <p:cNvPr id="32775" name="Text Box 14"/>
            <p:cNvSpPr txBox="1">
              <a:spLocks noChangeArrowheads="1"/>
            </p:cNvSpPr>
            <p:nvPr/>
          </p:nvSpPr>
          <p:spPr bwMode="auto">
            <a:xfrm>
              <a:off x="3792" y="3456"/>
              <a:ext cx="8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r>
                <a:rPr lang="en-US"/>
                <a:t>y’z + yz’ + </a:t>
              </a:r>
              <a:r>
                <a:rPr lang="en-US">
                  <a:solidFill>
                    <a:srgbClr val="FF33CC"/>
                  </a:solidFill>
                </a:rPr>
                <a:t>xz</a:t>
              </a:r>
              <a:endParaRPr lang="en-US" sz="2400">
                <a:latin typeface="Times New Roman" panose="02020603050405020304" pitchFamily="18" charset="0"/>
              </a:endParaRPr>
            </a:p>
          </p:txBody>
        </p:sp>
        <p:sp>
          <p:nvSpPr>
            <p:cNvPr id="32776" name="Line 19"/>
            <p:cNvSpPr>
              <a:spLocks noChangeShapeType="1"/>
            </p:cNvSpPr>
            <p:nvPr/>
          </p:nvSpPr>
          <p:spPr bwMode="auto">
            <a:xfrm flipH="1">
              <a:off x="1824" y="2400"/>
              <a:ext cx="384" cy="288"/>
            </a:xfrm>
            <a:prstGeom prst="line">
              <a:avLst/>
            </a:prstGeom>
            <a:noFill/>
            <a:ln w="762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20"/>
            <p:cNvSpPr>
              <a:spLocks noChangeShapeType="1"/>
            </p:cNvSpPr>
            <p:nvPr/>
          </p:nvSpPr>
          <p:spPr bwMode="auto">
            <a:xfrm>
              <a:off x="3696" y="2400"/>
              <a:ext cx="384" cy="288"/>
            </a:xfrm>
            <a:prstGeom prst="line">
              <a:avLst/>
            </a:prstGeom>
            <a:noFill/>
            <a:ln w="76200">
              <a:solidFill>
                <a:srgbClr val="3333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8" name="Group 38"/>
            <p:cNvGrpSpPr>
              <a:grpSpLocks/>
            </p:cNvGrpSpPr>
            <p:nvPr/>
          </p:nvGrpSpPr>
          <p:grpSpPr bwMode="auto">
            <a:xfrm>
              <a:off x="2978" y="2686"/>
              <a:ext cx="2284" cy="875"/>
              <a:chOff x="2978" y="2686"/>
              <a:chExt cx="2284" cy="875"/>
            </a:xfrm>
          </p:grpSpPr>
          <p:graphicFrame>
            <p:nvGraphicFramePr>
              <p:cNvPr id="32785" name="Object 6"/>
              <p:cNvGraphicFramePr>
                <a:graphicFrameLocks/>
              </p:cNvGraphicFramePr>
              <p:nvPr/>
            </p:nvGraphicFramePr>
            <p:xfrm>
              <a:off x="2978" y="2686"/>
              <a:ext cx="2284" cy="875"/>
            </p:xfrm>
            <a:graphic>
              <a:graphicData uri="http://schemas.openxmlformats.org/presentationml/2006/ole">
                <mc:AlternateContent xmlns:mc="http://schemas.openxmlformats.org/markup-compatibility/2006">
                  <mc:Choice xmlns:v="urn:schemas-microsoft-com:vml" Requires="v">
                    <p:oleObj spid="_x0000_s19468" name="Document" r:id="rId6" imgW="3614928" imgH="1388364" progId="Word.Document.8">
                      <p:embed/>
                    </p:oleObj>
                  </mc:Choice>
                  <mc:Fallback>
                    <p:oleObj name="Document" r:id="rId6" imgW="3614928" imgH="1388364"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 y="2686"/>
                            <a:ext cx="2284" cy="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6" name="Rectangle 33"/>
              <p:cNvSpPr>
                <a:spLocks noChangeArrowheads="1"/>
              </p:cNvSpPr>
              <p:nvPr/>
            </p:nvSpPr>
            <p:spPr bwMode="auto">
              <a:xfrm>
                <a:off x="3822" y="2846"/>
                <a:ext cx="409" cy="421"/>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2787" name="Rectangle 34"/>
              <p:cNvSpPr>
                <a:spLocks noChangeArrowheads="1"/>
              </p:cNvSpPr>
              <p:nvPr/>
            </p:nvSpPr>
            <p:spPr bwMode="auto">
              <a:xfrm>
                <a:off x="4716" y="2844"/>
                <a:ext cx="408" cy="428"/>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2788" name="Rectangle 12"/>
              <p:cNvSpPr>
                <a:spLocks noChangeArrowheads="1"/>
              </p:cNvSpPr>
              <p:nvPr/>
            </p:nvSpPr>
            <p:spPr bwMode="auto">
              <a:xfrm>
                <a:off x="3834" y="3078"/>
                <a:ext cx="838" cy="150"/>
              </a:xfrm>
              <a:prstGeom prst="rect">
                <a:avLst/>
              </a:prstGeom>
              <a:noFill/>
              <a:ln w="25400">
                <a:solidFill>
                  <a:srgbClr val="FF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grpSp>
          <p:nvGrpSpPr>
            <p:cNvPr id="32779" name="Group 39"/>
            <p:cNvGrpSpPr>
              <a:grpSpLocks/>
            </p:cNvGrpSpPr>
            <p:nvPr/>
          </p:nvGrpSpPr>
          <p:grpSpPr bwMode="auto">
            <a:xfrm>
              <a:off x="479" y="2686"/>
              <a:ext cx="2284" cy="881"/>
              <a:chOff x="479" y="2686"/>
              <a:chExt cx="2284" cy="881"/>
            </a:xfrm>
          </p:grpSpPr>
          <p:graphicFrame>
            <p:nvGraphicFramePr>
              <p:cNvPr id="32780" name="Object 5"/>
              <p:cNvGraphicFramePr>
                <a:graphicFrameLocks/>
              </p:cNvGraphicFramePr>
              <p:nvPr/>
            </p:nvGraphicFramePr>
            <p:xfrm>
              <a:off x="479" y="2686"/>
              <a:ext cx="2284" cy="881"/>
            </p:xfrm>
            <a:graphic>
              <a:graphicData uri="http://schemas.openxmlformats.org/presentationml/2006/ole">
                <mc:AlternateContent xmlns:mc="http://schemas.openxmlformats.org/markup-compatibility/2006">
                  <mc:Choice xmlns:v="urn:schemas-microsoft-com:vml" Requires="v">
                    <p:oleObj spid="_x0000_s19469" name="Document" r:id="rId8" imgW="3614928" imgH="1397508" progId="Word.Document.8">
                      <p:embed/>
                    </p:oleObj>
                  </mc:Choice>
                  <mc:Fallback>
                    <p:oleObj name="Document" r:id="rId8" imgW="3614928" imgH="1397508"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 y="2686"/>
                            <a:ext cx="2284"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1" name="Rectangle 7"/>
              <p:cNvSpPr>
                <a:spLocks noChangeArrowheads="1"/>
              </p:cNvSpPr>
              <p:nvPr/>
            </p:nvSpPr>
            <p:spPr bwMode="auto">
              <a:xfrm>
                <a:off x="1321" y="2843"/>
                <a:ext cx="409" cy="421"/>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2782" name="Rectangle 8"/>
              <p:cNvSpPr>
                <a:spLocks noChangeArrowheads="1"/>
              </p:cNvSpPr>
              <p:nvPr/>
            </p:nvSpPr>
            <p:spPr bwMode="auto">
              <a:xfrm>
                <a:off x="2304" y="2928"/>
                <a:ext cx="2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ctr" eaLnBrk="1" hangingPunct="1"/>
                <a:endParaRPr lang="en-US" sz="2400">
                  <a:latin typeface="Times New Roman" panose="02020603050405020304" pitchFamily="18" charset="0"/>
                </a:endParaRPr>
              </a:p>
            </p:txBody>
          </p:sp>
          <p:sp>
            <p:nvSpPr>
              <p:cNvPr id="32783" name="Rectangle 21"/>
              <p:cNvSpPr>
                <a:spLocks noChangeArrowheads="1"/>
              </p:cNvSpPr>
              <p:nvPr/>
            </p:nvSpPr>
            <p:spPr bwMode="auto">
              <a:xfrm>
                <a:off x="2215" y="2847"/>
                <a:ext cx="408" cy="417"/>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2784" name="Rectangle 11"/>
              <p:cNvSpPr>
                <a:spLocks noChangeArrowheads="1"/>
              </p:cNvSpPr>
              <p:nvPr/>
            </p:nvSpPr>
            <p:spPr bwMode="auto">
              <a:xfrm>
                <a:off x="1772" y="3078"/>
                <a:ext cx="831" cy="150"/>
              </a:xfrm>
              <a:prstGeom prst="rect">
                <a:avLst/>
              </a:prstGeom>
              <a:noFill/>
              <a:ln w="254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grpSp>
    </p:spTree>
    <p:extLst>
      <p:ext uri="{BB962C8B-B14F-4D97-AF65-F5344CB8AC3E}">
        <p14:creationId xmlns:p14="http://schemas.microsoft.com/office/powerpoint/2010/main" val="822166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lIns="0" tIns="45720" rIns="0" bIns="0" rtlCol="0" anchor="b">
            <a:normAutofit/>
          </a:bodyPr>
          <a:lstStyle/>
          <a:p>
            <a:pPr eaLnBrk="1" hangingPunct="1"/>
            <a:r>
              <a:rPr lang="en-US" smtClean="0"/>
              <a:t>Prime implicants</a:t>
            </a:r>
          </a:p>
        </p:txBody>
      </p:sp>
      <p:sp>
        <p:nvSpPr>
          <p:cNvPr id="33795" name="Rectangle 3"/>
          <p:cNvSpPr>
            <a:spLocks noGrp="1" noChangeArrowheads="1"/>
          </p:cNvSpPr>
          <p:nvPr>
            <p:ph idx="1"/>
          </p:nvPr>
        </p:nvSpPr>
        <p:spPr/>
        <p:txBody>
          <a:bodyPr>
            <a:normAutofit/>
          </a:bodyPr>
          <a:lstStyle/>
          <a:p>
            <a:pPr marL="273050" indent="-273050" defTabSz="914400"/>
            <a:r>
              <a:rPr lang="en-US" sz="2700" dirty="0"/>
              <a:t>The challenge in using K-maps is selecting the right groups. If you don’t minimize the number of groups and maximize the size of each group: </a:t>
            </a:r>
          </a:p>
          <a:p>
            <a:pPr marL="639763" lvl="1" indent="-246063" defTabSz="914400"/>
            <a:r>
              <a:rPr lang="en-US" sz="2400" dirty="0"/>
              <a:t>Your resulting expression will still be equivalent to the original one.</a:t>
            </a:r>
          </a:p>
          <a:p>
            <a:pPr marL="639763" lvl="1" indent="-246063" defTabSz="914400"/>
            <a:r>
              <a:rPr lang="en-US" sz="2400" dirty="0"/>
              <a:t>But it won’t be a </a:t>
            </a:r>
            <a:r>
              <a:rPr lang="en-US" sz="2400" i="1" dirty="0"/>
              <a:t>minimal</a:t>
            </a:r>
            <a:r>
              <a:rPr lang="en-US" sz="2400" dirty="0"/>
              <a:t> sum of products</a:t>
            </a:r>
            <a:r>
              <a:rPr lang="en-US" sz="2400" dirty="0" smtClean="0"/>
              <a:t>.</a:t>
            </a:r>
          </a:p>
        </p:txBody>
      </p:sp>
    </p:spTree>
    <p:extLst>
      <p:ext uri="{BB962C8B-B14F-4D97-AF65-F5344CB8AC3E}">
        <p14:creationId xmlns:p14="http://schemas.microsoft.com/office/powerpoint/2010/main" val="285914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lIns="0" tIns="45720" rIns="0" bIns="0" rtlCol="0" anchor="b">
            <a:normAutofit/>
          </a:bodyPr>
          <a:lstStyle/>
          <a:p>
            <a:pPr eaLnBrk="1" hangingPunct="1"/>
            <a:r>
              <a:rPr lang="en-US" smtClean="0"/>
              <a:t>Prime implicants</a:t>
            </a:r>
          </a:p>
        </p:txBody>
      </p:sp>
      <p:sp>
        <p:nvSpPr>
          <p:cNvPr id="34819" name="Rectangle 3"/>
          <p:cNvSpPr>
            <a:spLocks noGrp="1" noChangeArrowheads="1"/>
          </p:cNvSpPr>
          <p:nvPr>
            <p:ph idx="1"/>
          </p:nvPr>
        </p:nvSpPr>
        <p:spPr/>
        <p:txBody>
          <a:bodyPr>
            <a:normAutofit/>
          </a:bodyPr>
          <a:lstStyle/>
          <a:p>
            <a:pPr marL="273050" indent="-273050" defTabSz="914400"/>
            <a:r>
              <a:rPr lang="en-US" sz="2700"/>
              <a:t>First find all of the largest possible groupings of 1s.</a:t>
            </a:r>
          </a:p>
          <a:p>
            <a:pPr marL="639763" lvl="1" indent="-246063" defTabSz="914400"/>
            <a:r>
              <a:rPr lang="en-US" sz="2400"/>
              <a:t>These are called the </a:t>
            </a:r>
            <a:r>
              <a:rPr lang="en-US" sz="2400">
                <a:solidFill>
                  <a:srgbClr val="FF0033"/>
                </a:solidFill>
              </a:rPr>
              <a:t>prime implicants</a:t>
            </a:r>
            <a:r>
              <a:rPr lang="en-US" sz="2400"/>
              <a:t>.</a:t>
            </a:r>
          </a:p>
          <a:p>
            <a:pPr marL="639763" lvl="1" indent="-246063" defTabSz="914400"/>
            <a:r>
              <a:rPr lang="en-US" sz="2400"/>
              <a:t>The final MSP will contain a subset of these prime implicants.</a:t>
            </a:r>
          </a:p>
          <a:p>
            <a:pPr marL="273050" indent="-273050" defTabSz="914400"/>
            <a:r>
              <a:rPr lang="en-US" sz="2700"/>
              <a:t>Here is an example Karnaugh map with prime implicants marked:</a:t>
            </a:r>
          </a:p>
        </p:txBody>
      </p:sp>
      <p:grpSp>
        <p:nvGrpSpPr>
          <p:cNvPr id="34820" name="Group 4"/>
          <p:cNvGrpSpPr>
            <a:grpSpLocks/>
          </p:cNvGrpSpPr>
          <p:nvPr/>
        </p:nvGrpSpPr>
        <p:grpSpPr bwMode="auto">
          <a:xfrm>
            <a:off x="6368560" y="4902365"/>
            <a:ext cx="2927350" cy="2017713"/>
            <a:chOff x="870" y="1057"/>
            <a:chExt cx="1844" cy="1271"/>
          </a:xfrm>
        </p:grpSpPr>
        <p:graphicFrame>
          <p:nvGraphicFramePr>
            <p:cNvPr id="34821" name="Object 5"/>
            <p:cNvGraphicFramePr>
              <a:graphicFrameLocks/>
            </p:cNvGraphicFramePr>
            <p:nvPr/>
          </p:nvGraphicFramePr>
          <p:xfrm>
            <a:off x="870" y="1057"/>
            <a:ext cx="1844" cy="1271"/>
          </p:xfrm>
          <a:graphic>
            <a:graphicData uri="http://schemas.openxmlformats.org/presentationml/2006/ole">
              <mc:AlternateContent xmlns:mc="http://schemas.openxmlformats.org/markup-compatibility/2006">
                <mc:Choice xmlns:v="urn:schemas-microsoft-com:vml" Requires="v">
                  <p:oleObj spid="_x0000_s20484" name="Document" r:id="rId4" imgW="2926080" imgH="2017776" progId="Word.Document.8">
                    <p:embed/>
                  </p:oleObj>
                </mc:Choice>
                <mc:Fallback>
                  <p:oleObj name="Document" r:id="rId4" imgW="2926080" imgH="2017776"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 y="1057"/>
                          <a:ext cx="1844"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6"/>
            <p:cNvSpPr>
              <a:spLocks noChangeArrowheads="1"/>
            </p:cNvSpPr>
            <p:nvPr/>
          </p:nvSpPr>
          <p:spPr bwMode="auto">
            <a:xfrm>
              <a:off x="1261" y="1253"/>
              <a:ext cx="487" cy="346"/>
            </a:xfrm>
            <a:prstGeom prst="rect">
              <a:avLst/>
            </a:prstGeom>
            <a:noFill/>
            <a:ln w="25400">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4823" name="Rectangle 7"/>
            <p:cNvSpPr>
              <a:spLocks noChangeArrowheads="1"/>
            </p:cNvSpPr>
            <p:nvPr/>
          </p:nvSpPr>
          <p:spPr bwMode="auto">
            <a:xfrm>
              <a:off x="1800" y="1826"/>
              <a:ext cx="485" cy="152"/>
            </a:xfrm>
            <a:prstGeom prst="rect">
              <a:avLst/>
            </a:prstGeom>
            <a:noFill/>
            <a:ln w="25400">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4824" name="Rectangle 8"/>
            <p:cNvSpPr>
              <a:spLocks noChangeArrowheads="1"/>
            </p:cNvSpPr>
            <p:nvPr/>
          </p:nvSpPr>
          <p:spPr bwMode="auto">
            <a:xfrm>
              <a:off x="1554" y="1402"/>
              <a:ext cx="163" cy="4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4825" name="Rectangle 9"/>
            <p:cNvSpPr>
              <a:spLocks noChangeArrowheads="1"/>
            </p:cNvSpPr>
            <p:nvPr/>
          </p:nvSpPr>
          <p:spPr bwMode="auto">
            <a:xfrm>
              <a:off x="1526" y="1636"/>
              <a:ext cx="501" cy="153"/>
            </a:xfrm>
            <a:prstGeom prst="rect">
              <a:avLst/>
            </a:prstGeom>
            <a:noFill/>
            <a:ln w="254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34826" name="Rectangle 10"/>
            <p:cNvSpPr>
              <a:spLocks noChangeArrowheads="1"/>
            </p:cNvSpPr>
            <p:nvPr/>
          </p:nvSpPr>
          <p:spPr bwMode="auto">
            <a:xfrm>
              <a:off x="1831" y="1594"/>
              <a:ext cx="165" cy="433"/>
            </a:xfrm>
            <a:prstGeom prst="rect">
              <a:avLst/>
            </a:prstGeom>
            <a:noFill/>
            <a:ln w="25400">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2896943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lIns="0" tIns="45720" rIns="0" bIns="0" rtlCol="0" anchor="b">
            <a:normAutofit/>
          </a:bodyPr>
          <a:lstStyle/>
          <a:p>
            <a:pPr eaLnBrk="1" hangingPunct="1"/>
            <a:r>
              <a:rPr lang="en-US" smtClean="0"/>
              <a:t>Essential prime implicants</a:t>
            </a:r>
          </a:p>
        </p:txBody>
      </p:sp>
      <p:sp>
        <p:nvSpPr>
          <p:cNvPr id="35843" name="Rectangle 3"/>
          <p:cNvSpPr>
            <a:spLocks noGrp="1" noChangeArrowheads="1"/>
          </p:cNvSpPr>
          <p:nvPr>
            <p:ph idx="1"/>
          </p:nvPr>
        </p:nvSpPr>
        <p:spPr/>
        <p:txBody>
          <a:bodyPr>
            <a:normAutofit/>
          </a:bodyPr>
          <a:lstStyle/>
          <a:p>
            <a:pPr marL="273050" indent="-273050" defTabSz="914400"/>
            <a:r>
              <a:rPr lang="en-US" sz="2000"/>
              <a:t>If any group contains a minterm that is not also covered by another overlapping group, then that is an </a:t>
            </a:r>
            <a:r>
              <a:rPr lang="en-US" sz="2000">
                <a:solidFill>
                  <a:srgbClr val="FF0033"/>
                </a:solidFill>
              </a:rPr>
              <a:t>essential prime implicant</a:t>
            </a:r>
            <a:r>
              <a:rPr lang="en-US" sz="2000"/>
              <a:t>.</a:t>
            </a:r>
          </a:p>
          <a:p>
            <a:pPr marL="273050" indent="-273050" defTabSz="914400"/>
            <a:r>
              <a:rPr lang="en-US" sz="2000"/>
              <a:t>Essential prime implicants </a:t>
            </a:r>
            <a:r>
              <a:rPr lang="en-US" sz="2000" i="1"/>
              <a:t>must</a:t>
            </a:r>
            <a:r>
              <a:rPr lang="en-US" sz="2000"/>
              <a:t> appear in the MSP, since they contain minterms that no other terms include.</a:t>
            </a:r>
          </a:p>
          <a:p>
            <a:pPr marL="273050" indent="-273050" defTabSz="914400"/>
            <a:r>
              <a:rPr lang="en-US" sz="2000"/>
              <a:t>Our example has just two essential prime implicants:</a:t>
            </a:r>
          </a:p>
          <a:p>
            <a:pPr marL="639763" lvl="1" indent="-246063" defTabSz="914400"/>
            <a:r>
              <a:rPr lang="en-US" sz="1800"/>
              <a:t>The red group (</a:t>
            </a:r>
            <a:r>
              <a:rPr lang="en-US" sz="1800">
                <a:solidFill>
                  <a:srgbClr val="FF0033"/>
                </a:solidFill>
              </a:rPr>
              <a:t>w’y’</a:t>
            </a:r>
            <a:r>
              <a:rPr lang="en-US" sz="1800"/>
              <a:t>) is essential, because of </a:t>
            </a:r>
            <a:r>
              <a:rPr lang="en-US" sz="1800">
                <a:solidFill>
                  <a:srgbClr val="FF0033"/>
                </a:solidFill>
              </a:rPr>
              <a:t>m</a:t>
            </a:r>
            <a:r>
              <a:rPr lang="en-US" sz="1800" baseline="-25000">
                <a:solidFill>
                  <a:srgbClr val="FF0033"/>
                </a:solidFill>
              </a:rPr>
              <a:t>0</a:t>
            </a:r>
            <a:r>
              <a:rPr lang="en-US" sz="1800"/>
              <a:t>, </a:t>
            </a:r>
            <a:r>
              <a:rPr lang="en-US" sz="1800">
                <a:solidFill>
                  <a:srgbClr val="FF0033"/>
                </a:solidFill>
              </a:rPr>
              <a:t>m</a:t>
            </a:r>
            <a:r>
              <a:rPr lang="en-US" sz="1800" baseline="-25000">
                <a:solidFill>
                  <a:srgbClr val="FF0033"/>
                </a:solidFill>
              </a:rPr>
              <a:t>1</a:t>
            </a:r>
            <a:r>
              <a:rPr lang="en-US" sz="1800"/>
              <a:t> and </a:t>
            </a:r>
            <a:r>
              <a:rPr lang="en-US" sz="1800">
                <a:solidFill>
                  <a:srgbClr val="FF0033"/>
                </a:solidFill>
              </a:rPr>
              <a:t>m</a:t>
            </a:r>
            <a:r>
              <a:rPr lang="en-US" sz="1800" baseline="-25000">
                <a:solidFill>
                  <a:srgbClr val="FF0033"/>
                </a:solidFill>
              </a:rPr>
              <a:t>4</a:t>
            </a:r>
            <a:r>
              <a:rPr lang="en-US" sz="1800"/>
              <a:t>.</a:t>
            </a:r>
            <a:endParaRPr lang="en-US" sz="1800" baseline="-25000"/>
          </a:p>
          <a:p>
            <a:pPr marL="639763" lvl="1" indent="-246063" defTabSz="914400"/>
            <a:r>
              <a:rPr lang="en-US" sz="1800"/>
              <a:t>The green group (</a:t>
            </a:r>
            <a:r>
              <a:rPr lang="en-US" sz="1800">
                <a:solidFill>
                  <a:srgbClr val="336600"/>
                </a:solidFill>
              </a:rPr>
              <a:t>wx’y</a:t>
            </a:r>
            <a:r>
              <a:rPr lang="en-US" sz="1800"/>
              <a:t>) is essential, because of </a:t>
            </a:r>
            <a:r>
              <a:rPr lang="en-US" sz="1800">
                <a:solidFill>
                  <a:srgbClr val="336600"/>
                </a:solidFill>
              </a:rPr>
              <a:t>m</a:t>
            </a:r>
            <a:r>
              <a:rPr lang="en-US" sz="1800" baseline="-25000">
                <a:solidFill>
                  <a:srgbClr val="336600"/>
                </a:solidFill>
              </a:rPr>
              <a:t>10</a:t>
            </a:r>
            <a:r>
              <a:rPr lang="en-US" sz="1800"/>
              <a:t>.</a:t>
            </a:r>
          </a:p>
        </p:txBody>
      </p:sp>
      <p:pic>
        <p:nvPicPr>
          <p:cNvPr id="3584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4191000"/>
            <a:ext cx="3657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Rectangle 15"/>
          <p:cNvSpPr>
            <a:spLocks noChangeArrowheads="1"/>
          </p:cNvSpPr>
          <p:nvPr/>
        </p:nvSpPr>
        <p:spPr bwMode="auto">
          <a:xfrm>
            <a:off x="9321800" y="4608514"/>
            <a:ext cx="965200" cy="725487"/>
          </a:xfrm>
          <a:prstGeom prst="rect">
            <a:avLst/>
          </a:prstGeom>
          <a:noFill/>
          <a:ln w="25400">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5846" name="Rectangle 16"/>
          <p:cNvSpPr>
            <a:spLocks noChangeArrowheads="1"/>
          </p:cNvSpPr>
          <p:nvPr/>
        </p:nvSpPr>
        <p:spPr bwMode="auto">
          <a:xfrm>
            <a:off x="10353676" y="5770564"/>
            <a:ext cx="1152525" cy="477837"/>
          </a:xfrm>
          <a:prstGeom prst="rect">
            <a:avLst/>
          </a:prstGeom>
          <a:noFill/>
          <a:ln w="25400">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5847" name="Rectangle 18"/>
          <p:cNvSpPr>
            <a:spLocks noChangeArrowheads="1"/>
          </p:cNvSpPr>
          <p:nvPr/>
        </p:nvSpPr>
        <p:spPr bwMode="auto">
          <a:xfrm>
            <a:off x="10439401" y="5302250"/>
            <a:ext cx="327025" cy="908050"/>
          </a:xfrm>
          <a:prstGeom prst="rect">
            <a:avLst/>
          </a:prstGeom>
          <a:noFill/>
          <a:ln w="25400">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5848" name="Rectangle 17"/>
          <p:cNvSpPr>
            <a:spLocks noChangeArrowheads="1"/>
          </p:cNvSpPr>
          <p:nvPr/>
        </p:nvSpPr>
        <p:spPr bwMode="auto">
          <a:xfrm>
            <a:off x="9826626" y="5394326"/>
            <a:ext cx="993775" cy="320675"/>
          </a:xfrm>
          <a:prstGeom prst="rect">
            <a:avLst/>
          </a:prstGeom>
          <a:noFill/>
          <a:ln w="254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Tree>
    <p:extLst>
      <p:ext uri="{BB962C8B-B14F-4D97-AF65-F5344CB8AC3E}">
        <p14:creationId xmlns:p14="http://schemas.microsoft.com/office/powerpoint/2010/main" val="3024971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vert="horz" lIns="0" tIns="45720" rIns="0" bIns="0" rtlCol="0" anchor="b">
            <a:normAutofit/>
          </a:bodyPr>
          <a:lstStyle/>
          <a:p>
            <a:pPr eaLnBrk="1" hangingPunct="1"/>
            <a:r>
              <a:rPr lang="en-US" smtClean="0"/>
              <a:t>Covering the other minterms</a:t>
            </a:r>
          </a:p>
        </p:txBody>
      </p:sp>
      <p:sp>
        <p:nvSpPr>
          <p:cNvPr id="36867" name="Rectangle 3"/>
          <p:cNvSpPr>
            <a:spLocks noGrp="1" noChangeArrowheads="1"/>
          </p:cNvSpPr>
          <p:nvPr>
            <p:ph idx="1"/>
          </p:nvPr>
        </p:nvSpPr>
        <p:spPr/>
        <p:txBody>
          <a:bodyPr>
            <a:normAutofit/>
          </a:bodyPr>
          <a:lstStyle/>
          <a:p>
            <a:pPr marL="273050" indent="-273050" defTabSz="914400">
              <a:lnSpc>
                <a:spcPct val="90000"/>
              </a:lnSpc>
            </a:pPr>
            <a:r>
              <a:rPr lang="en-US" sz="2000" dirty="0"/>
              <a:t>Finally pick as few other prime </a:t>
            </a:r>
            <a:r>
              <a:rPr lang="en-US" sz="2000" dirty="0" err="1"/>
              <a:t>implicants</a:t>
            </a:r>
            <a:r>
              <a:rPr lang="en-US" sz="2000" dirty="0"/>
              <a:t> as necessary to ensure that all the </a:t>
            </a:r>
            <a:r>
              <a:rPr lang="en-US" sz="2000" dirty="0" err="1"/>
              <a:t>minterms</a:t>
            </a:r>
            <a:r>
              <a:rPr lang="en-US" sz="2000" dirty="0"/>
              <a:t> are covered.</a:t>
            </a:r>
          </a:p>
          <a:p>
            <a:pPr marL="273050" indent="-273050" defTabSz="914400">
              <a:lnSpc>
                <a:spcPct val="90000"/>
              </a:lnSpc>
            </a:pPr>
            <a:r>
              <a:rPr lang="en-US" sz="2000" dirty="0"/>
              <a:t>After choosing the red and green rectangles in our example, there are just two </a:t>
            </a:r>
            <a:r>
              <a:rPr lang="en-US" sz="2000" dirty="0" err="1"/>
              <a:t>minterms</a:t>
            </a:r>
            <a:r>
              <a:rPr lang="en-US" sz="2000" dirty="0"/>
              <a:t> left to be covered, </a:t>
            </a:r>
            <a:r>
              <a:rPr lang="en-US" sz="2000" dirty="0">
                <a:solidFill>
                  <a:srgbClr val="3333FF"/>
                </a:solidFill>
              </a:rPr>
              <a:t>m</a:t>
            </a:r>
            <a:r>
              <a:rPr lang="en-US" sz="2000" baseline="-25000" dirty="0">
                <a:solidFill>
                  <a:srgbClr val="3333FF"/>
                </a:solidFill>
              </a:rPr>
              <a:t>13</a:t>
            </a:r>
            <a:r>
              <a:rPr lang="en-US" sz="2000" dirty="0"/>
              <a:t> and </a:t>
            </a:r>
            <a:r>
              <a:rPr lang="en-US" sz="2000" dirty="0">
                <a:solidFill>
                  <a:srgbClr val="3333FF"/>
                </a:solidFill>
              </a:rPr>
              <a:t>m</a:t>
            </a:r>
            <a:r>
              <a:rPr lang="en-US" sz="2000" baseline="-25000" dirty="0">
                <a:solidFill>
                  <a:srgbClr val="3333FF"/>
                </a:solidFill>
              </a:rPr>
              <a:t>15</a:t>
            </a:r>
            <a:r>
              <a:rPr lang="en-US" sz="2000" dirty="0"/>
              <a:t>.</a:t>
            </a:r>
          </a:p>
          <a:p>
            <a:pPr marL="639763" lvl="1" indent="-246063" defTabSz="914400">
              <a:lnSpc>
                <a:spcPct val="90000"/>
              </a:lnSpc>
            </a:pPr>
            <a:r>
              <a:rPr lang="en-US" sz="2000" dirty="0"/>
              <a:t>These are both included in the blue prime </a:t>
            </a:r>
            <a:r>
              <a:rPr lang="en-US" sz="2000" dirty="0" err="1"/>
              <a:t>implicant</a:t>
            </a:r>
            <a:r>
              <a:rPr lang="en-US" sz="2000" dirty="0"/>
              <a:t>, </a:t>
            </a:r>
            <a:r>
              <a:rPr lang="en-US" sz="2000" dirty="0" err="1">
                <a:solidFill>
                  <a:srgbClr val="3333FF"/>
                </a:solidFill>
              </a:rPr>
              <a:t>wxz</a:t>
            </a:r>
            <a:r>
              <a:rPr lang="en-US" sz="2000" dirty="0"/>
              <a:t>.</a:t>
            </a:r>
          </a:p>
          <a:p>
            <a:pPr marL="639763" lvl="1" indent="-246063" defTabSz="914400">
              <a:lnSpc>
                <a:spcPct val="90000"/>
              </a:lnSpc>
            </a:pPr>
            <a:r>
              <a:rPr lang="en-US" sz="2000" dirty="0"/>
              <a:t>The resulting MSP is </a:t>
            </a:r>
            <a:r>
              <a:rPr lang="en-US" sz="2000" dirty="0" err="1">
                <a:solidFill>
                  <a:srgbClr val="FF0033"/>
                </a:solidFill>
              </a:rPr>
              <a:t>w’y</a:t>
            </a:r>
            <a:r>
              <a:rPr lang="en-US" sz="2000" dirty="0">
                <a:solidFill>
                  <a:srgbClr val="FF0033"/>
                </a:solidFill>
              </a:rPr>
              <a:t>’</a:t>
            </a:r>
            <a:r>
              <a:rPr lang="en-US" sz="2000" dirty="0">
                <a:solidFill>
                  <a:schemeClr val="accent2"/>
                </a:solidFill>
              </a:rPr>
              <a:t> </a:t>
            </a:r>
            <a:r>
              <a:rPr lang="en-US" sz="2000" dirty="0"/>
              <a:t>+ </a:t>
            </a:r>
            <a:r>
              <a:rPr lang="en-US" sz="2000" dirty="0" err="1">
                <a:solidFill>
                  <a:srgbClr val="3333FF"/>
                </a:solidFill>
              </a:rPr>
              <a:t>wxz</a:t>
            </a:r>
            <a:r>
              <a:rPr lang="en-US" sz="2000" dirty="0"/>
              <a:t> +</a:t>
            </a:r>
            <a:r>
              <a:rPr lang="en-US" sz="2000" dirty="0">
                <a:solidFill>
                  <a:schemeClr val="accent2"/>
                </a:solidFill>
              </a:rPr>
              <a:t> </a:t>
            </a:r>
            <a:r>
              <a:rPr lang="en-US" sz="2000" dirty="0" err="1">
                <a:solidFill>
                  <a:srgbClr val="336600"/>
                </a:solidFill>
              </a:rPr>
              <a:t>wx’y</a:t>
            </a:r>
            <a:r>
              <a:rPr lang="en-US" sz="2000" dirty="0"/>
              <a:t>.</a:t>
            </a:r>
          </a:p>
          <a:p>
            <a:pPr marL="273050" indent="-273050" defTabSz="914400">
              <a:lnSpc>
                <a:spcPct val="90000"/>
              </a:lnSpc>
            </a:pPr>
            <a:r>
              <a:rPr lang="en-US" sz="2000" dirty="0"/>
              <a:t>The black and yellow groups are not needed, </a:t>
            </a:r>
            <a:r>
              <a:rPr lang="en-US" sz="2000" dirty="0" smtClean="0"/>
              <a:t/>
            </a:r>
            <a:br>
              <a:rPr lang="en-US" sz="2000" dirty="0" smtClean="0"/>
            </a:br>
            <a:r>
              <a:rPr lang="en-US" sz="2000" dirty="0" smtClean="0"/>
              <a:t>since </a:t>
            </a:r>
            <a:r>
              <a:rPr lang="en-US" sz="2000" dirty="0"/>
              <a:t>all the </a:t>
            </a:r>
            <a:r>
              <a:rPr lang="en-US" sz="2000" dirty="0" err="1"/>
              <a:t>minterms</a:t>
            </a:r>
            <a:r>
              <a:rPr lang="en-US" sz="2000" dirty="0"/>
              <a:t> are covered by </a:t>
            </a:r>
            <a:r>
              <a:rPr lang="en-US" sz="2000" dirty="0" smtClean="0"/>
              <a:t/>
            </a:r>
            <a:br>
              <a:rPr lang="en-US" sz="2000" dirty="0" smtClean="0"/>
            </a:br>
            <a:r>
              <a:rPr lang="en-US" sz="2000" dirty="0" smtClean="0"/>
              <a:t>the </a:t>
            </a:r>
            <a:r>
              <a:rPr lang="en-US" sz="2000" dirty="0"/>
              <a:t>other three groups.</a:t>
            </a:r>
          </a:p>
        </p:txBody>
      </p:sp>
      <p:pic>
        <p:nvPicPr>
          <p:cNvPr id="36869"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7012" y="4397433"/>
            <a:ext cx="3657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15"/>
          <p:cNvSpPr>
            <a:spLocks noChangeArrowheads="1"/>
          </p:cNvSpPr>
          <p:nvPr/>
        </p:nvSpPr>
        <p:spPr bwMode="auto">
          <a:xfrm>
            <a:off x="8634412" y="4814947"/>
            <a:ext cx="965200" cy="725487"/>
          </a:xfrm>
          <a:prstGeom prst="rect">
            <a:avLst/>
          </a:prstGeom>
          <a:noFill/>
          <a:ln w="25400">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6871" name="Rectangle 16"/>
          <p:cNvSpPr>
            <a:spLocks noChangeArrowheads="1"/>
          </p:cNvSpPr>
          <p:nvPr/>
        </p:nvSpPr>
        <p:spPr bwMode="auto">
          <a:xfrm>
            <a:off x="9666288" y="5976997"/>
            <a:ext cx="1152525" cy="477837"/>
          </a:xfrm>
          <a:prstGeom prst="rect">
            <a:avLst/>
          </a:prstGeom>
          <a:noFill/>
          <a:ln w="25400">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6872" name="Rectangle 18"/>
          <p:cNvSpPr>
            <a:spLocks noChangeArrowheads="1"/>
          </p:cNvSpPr>
          <p:nvPr/>
        </p:nvSpPr>
        <p:spPr bwMode="auto">
          <a:xfrm>
            <a:off x="9752013" y="5508683"/>
            <a:ext cx="327025" cy="908050"/>
          </a:xfrm>
          <a:prstGeom prst="rect">
            <a:avLst/>
          </a:prstGeom>
          <a:noFill/>
          <a:ln w="25400">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
        <p:nvSpPr>
          <p:cNvPr id="36873" name="Rectangle 17"/>
          <p:cNvSpPr>
            <a:spLocks noChangeArrowheads="1"/>
          </p:cNvSpPr>
          <p:nvPr/>
        </p:nvSpPr>
        <p:spPr bwMode="auto">
          <a:xfrm>
            <a:off x="9139238" y="5600759"/>
            <a:ext cx="993775" cy="320675"/>
          </a:xfrm>
          <a:prstGeom prst="rect">
            <a:avLst/>
          </a:prstGeom>
          <a:noFill/>
          <a:ln w="254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endParaRPr lang="en-US">
              <a:latin typeface="Comic Sans MS" panose="030F0702030302020204" pitchFamily="66" charset="0"/>
            </a:endParaRPr>
          </a:p>
        </p:txBody>
      </p:sp>
    </p:spTree>
    <p:extLst>
      <p:ext uri="{BB962C8B-B14F-4D97-AF65-F5344CB8AC3E}">
        <p14:creationId xmlns:p14="http://schemas.microsoft.com/office/powerpoint/2010/main" val="4185562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vert="horz" lIns="0" tIns="45720" rIns="0" bIns="0" rtlCol="0" anchor="b">
            <a:normAutofit/>
          </a:bodyPr>
          <a:lstStyle/>
          <a:p>
            <a:pPr eaLnBrk="1" hangingPunct="1"/>
            <a:r>
              <a:rPr lang="en-US" smtClean="0"/>
              <a:t>Practice K-map 2</a:t>
            </a:r>
          </a:p>
        </p:txBody>
      </p:sp>
      <p:sp>
        <p:nvSpPr>
          <p:cNvPr id="37891" name="Rectangle 3"/>
          <p:cNvSpPr>
            <a:spLocks noGrp="1" noChangeArrowheads="1"/>
          </p:cNvSpPr>
          <p:nvPr>
            <p:ph idx="1"/>
          </p:nvPr>
        </p:nvSpPr>
        <p:spPr/>
        <p:txBody>
          <a:bodyPr/>
          <a:lstStyle/>
          <a:p>
            <a:pPr marL="273050" indent="-273050" defTabSz="914400"/>
            <a:r>
              <a:rPr lang="en-US" sz="2200"/>
              <a:t>Simplify for the following K-map:</a:t>
            </a:r>
          </a:p>
        </p:txBody>
      </p:sp>
      <p:graphicFrame>
        <p:nvGraphicFramePr>
          <p:cNvPr id="37892" name="Object 1"/>
          <p:cNvGraphicFramePr>
            <a:graphicFrameLocks/>
          </p:cNvGraphicFramePr>
          <p:nvPr>
            <p:extLst>
              <p:ext uri="{D42A27DB-BD31-4B8C-83A1-F6EECF244321}">
                <p14:modId xmlns:p14="http://schemas.microsoft.com/office/powerpoint/2010/main" val="1348311518"/>
              </p:ext>
            </p:extLst>
          </p:nvPr>
        </p:nvGraphicFramePr>
        <p:xfrm>
          <a:off x="4887883" y="2982598"/>
          <a:ext cx="2770188" cy="2079625"/>
        </p:xfrm>
        <a:graphic>
          <a:graphicData uri="http://schemas.openxmlformats.org/presentationml/2006/ole">
            <mc:AlternateContent xmlns:mc="http://schemas.openxmlformats.org/markup-compatibility/2006">
              <mc:Choice xmlns:v="urn:schemas-microsoft-com:vml" Requires="v">
                <p:oleObj spid="_x0000_s21508" name="Document" r:id="rId4" imgW="2790649" imgH="2162168" progId="Word.Document.8">
                  <p:embed/>
                </p:oleObj>
              </mc:Choice>
              <mc:Fallback>
                <p:oleObj name="Document" r:id="rId4" imgW="2790649" imgH="216216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883" y="2982598"/>
                        <a:ext cx="2770188"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5564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905000" y="685800"/>
            <a:ext cx="8229600" cy="762000"/>
          </a:xfrm>
        </p:spPr>
        <p:txBody>
          <a:bodyPr vert="horz" lIns="0" tIns="45720" rIns="0" bIns="0" rtlCol="0" anchor="b">
            <a:normAutofit/>
          </a:bodyPr>
          <a:lstStyle/>
          <a:p>
            <a:pPr eaLnBrk="1" hangingPunct="1"/>
            <a:r>
              <a:rPr lang="en-US" smtClean="0"/>
              <a:t>Solutions for practice K-map 2</a:t>
            </a:r>
          </a:p>
        </p:txBody>
      </p:sp>
      <p:sp>
        <p:nvSpPr>
          <p:cNvPr id="38915" name="Rectangle 3"/>
          <p:cNvSpPr>
            <a:spLocks noGrp="1" noChangeArrowheads="1"/>
          </p:cNvSpPr>
          <p:nvPr>
            <p:ph type="body" idx="4294967295"/>
          </p:nvPr>
        </p:nvSpPr>
        <p:spPr/>
        <p:txBody>
          <a:bodyPr/>
          <a:lstStyle/>
          <a:p>
            <a:pPr marL="273050" indent="-273050" defTabSz="914400"/>
            <a:r>
              <a:rPr lang="en-US" sz="2200"/>
              <a:t>Simplify for the following K-map:</a:t>
            </a:r>
          </a:p>
        </p:txBody>
      </p:sp>
      <p:sp>
        <p:nvSpPr>
          <p:cNvPr id="38916" name="Text Box 4"/>
          <p:cNvSpPr txBox="1">
            <a:spLocks noChangeArrowheads="1"/>
          </p:cNvSpPr>
          <p:nvPr/>
        </p:nvSpPr>
        <p:spPr bwMode="auto">
          <a:xfrm>
            <a:off x="3657600" y="5034734"/>
            <a:ext cx="49720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buSzPct val="125000"/>
            </a:pPr>
            <a:r>
              <a:rPr lang="en-US" dirty="0">
                <a:latin typeface="Comic Sans MS" panose="030F0702030302020204" pitchFamily="66" charset="0"/>
              </a:rPr>
              <a:t>All prime </a:t>
            </a:r>
            <a:r>
              <a:rPr lang="en-US" dirty="0" err="1">
                <a:latin typeface="Comic Sans MS" panose="030F0702030302020204" pitchFamily="66" charset="0"/>
              </a:rPr>
              <a:t>implicants</a:t>
            </a:r>
            <a:r>
              <a:rPr lang="en-US" dirty="0">
                <a:latin typeface="Comic Sans MS" panose="030F0702030302020204" pitchFamily="66" charset="0"/>
              </a:rPr>
              <a:t> are circled.</a:t>
            </a:r>
          </a:p>
          <a:p>
            <a:pPr eaLnBrk="1" hangingPunct="1">
              <a:buSzPct val="125000"/>
            </a:pPr>
            <a:endParaRPr lang="en-US" dirty="0">
              <a:latin typeface="Comic Sans MS" panose="030F0702030302020204" pitchFamily="66" charset="0"/>
            </a:endParaRPr>
          </a:p>
          <a:p>
            <a:pPr eaLnBrk="1" hangingPunct="1">
              <a:buSzPct val="125000"/>
            </a:pPr>
            <a:r>
              <a:rPr lang="en-US" dirty="0">
                <a:latin typeface="Comic Sans MS" panose="030F0702030302020204" pitchFamily="66" charset="0"/>
              </a:rPr>
              <a:t>Essential prime </a:t>
            </a:r>
            <a:r>
              <a:rPr lang="en-US" dirty="0" err="1">
                <a:latin typeface="Comic Sans MS" panose="030F0702030302020204" pitchFamily="66" charset="0"/>
              </a:rPr>
              <a:t>implicants</a:t>
            </a:r>
            <a:r>
              <a:rPr lang="en-US" dirty="0">
                <a:latin typeface="Comic Sans MS" panose="030F0702030302020204" pitchFamily="66" charset="0"/>
              </a:rPr>
              <a:t> are </a:t>
            </a:r>
            <a:r>
              <a:rPr lang="en-US" b="1" dirty="0" err="1">
                <a:latin typeface="Comic Sans MS" panose="030F0702030302020204" pitchFamily="66" charset="0"/>
              </a:rPr>
              <a:t>xz</a:t>
            </a:r>
            <a:r>
              <a:rPr lang="en-US" b="1" dirty="0">
                <a:latin typeface="Comic Sans MS" panose="030F0702030302020204" pitchFamily="66" charset="0"/>
              </a:rPr>
              <a:t>’</a:t>
            </a:r>
            <a:r>
              <a:rPr lang="en-US" dirty="0">
                <a:latin typeface="Comic Sans MS" panose="030F0702030302020204" pitchFamily="66" charset="0"/>
              </a:rPr>
              <a:t>, </a:t>
            </a:r>
            <a:r>
              <a:rPr lang="en-US" dirty="0" err="1">
                <a:solidFill>
                  <a:srgbClr val="3333FF"/>
                </a:solidFill>
                <a:latin typeface="Comic Sans MS" panose="030F0702030302020204" pitchFamily="66" charset="0"/>
              </a:rPr>
              <a:t>wx</a:t>
            </a:r>
            <a:r>
              <a:rPr lang="en-US" dirty="0">
                <a:latin typeface="Comic Sans MS" panose="030F0702030302020204" pitchFamily="66" charset="0"/>
              </a:rPr>
              <a:t> and </a:t>
            </a:r>
            <a:r>
              <a:rPr lang="en-US" dirty="0" err="1">
                <a:solidFill>
                  <a:srgbClr val="FF33CC"/>
                </a:solidFill>
                <a:latin typeface="Comic Sans MS" panose="030F0702030302020204" pitchFamily="66" charset="0"/>
              </a:rPr>
              <a:t>yz</a:t>
            </a:r>
            <a:r>
              <a:rPr lang="en-US" dirty="0">
                <a:latin typeface="Comic Sans MS" panose="030F0702030302020204" pitchFamily="66" charset="0"/>
              </a:rPr>
              <a:t>.</a:t>
            </a:r>
          </a:p>
          <a:p>
            <a:pPr eaLnBrk="1" hangingPunct="1">
              <a:buSzPct val="125000"/>
            </a:pPr>
            <a:endParaRPr lang="en-US" dirty="0">
              <a:latin typeface="Comic Sans MS" panose="030F0702030302020204" pitchFamily="66" charset="0"/>
            </a:endParaRPr>
          </a:p>
          <a:p>
            <a:pPr eaLnBrk="1" hangingPunct="1">
              <a:buSzPct val="125000"/>
            </a:pPr>
            <a:r>
              <a:rPr lang="en-US" dirty="0">
                <a:latin typeface="Comic Sans MS" panose="030F0702030302020204" pitchFamily="66" charset="0"/>
              </a:rPr>
              <a:t>The MSP is </a:t>
            </a:r>
            <a:r>
              <a:rPr lang="en-US" b="1" dirty="0" err="1">
                <a:latin typeface="Comic Sans MS" panose="030F0702030302020204" pitchFamily="66" charset="0"/>
              </a:rPr>
              <a:t>xz</a:t>
            </a:r>
            <a:r>
              <a:rPr lang="en-US" b="1" dirty="0">
                <a:latin typeface="Comic Sans MS" panose="030F0702030302020204" pitchFamily="66" charset="0"/>
              </a:rPr>
              <a:t>’</a:t>
            </a:r>
            <a:r>
              <a:rPr lang="en-US" dirty="0">
                <a:latin typeface="Comic Sans MS" panose="030F0702030302020204" pitchFamily="66" charset="0"/>
              </a:rPr>
              <a:t> + </a:t>
            </a:r>
            <a:r>
              <a:rPr lang="en-US" dirty="0" err="1">
                <a:solidFill>
                  <a:srgbClr val="3333FF"/>
                </a:solidFill>
                <a:latin typeface="Comic Sans MS" panose="030F0702030302020204" pitchFamily="66" charset="0"/>
              </a:rPr>
              <a:t>wx</a:t>
            </a:r>
            <a:r>
              <a:rPr lang="en-US" dirty="0">
                <a:latin typeface="Comic Sans MS" panose="030F0702030302020204" pitchFamily="66" charset="0"/>
              </a:rPr>
              <a:t> + </a:t>
            </a:r>
            <a:r>
              <a:rPr lang="en-US" dirty="0" err="1">
                <a:solidFill>
                  <a:srgbClr val="FF33CC"/>
                </a:solidFill>
                <a:latin typeface="Comic Sans MS" panose="030F0702030302020204" pitchFamily="66" charset="0"/>
              </a:rPr>
              <a:t>yz</a:t>
            </a:r>
            <a:r>
              <a:rPr lang="en-US" dirty="0">
                <a:latin typeface="Comic Sans MS" panose="030F0702030302020204" pitchFamily="66" charset="0"/>
              </a:rPr>
              <a:t>.</a:t>
            </a:r>
          </a:p>
          <a:p>
            <a:pPr eaLnBrk="1" hangingPunct="1">
              <a:buSzPct val="125000"/>
            </a:pPr>
            <a:r>
              <a:rPr lang="en-US" dirty="0">
                <a:latin typeface="Comic Sans MS" panose="030F0702030302020204" pitchFamily="66" charset="0"/>
              </a:rPr>
              <a:t>(Including the group </a:t>
            </a:r>
            <a:r>
              <a:rPr lang="en-US" dirty="0" err="1">
                <a:solidFill>
                  <a:srgbClr val="336600"/>
                </a:solidFill>
                <a:latin typeface="Comic Sans MS" panose="030F0702030302020204" pitchFamily="66" charset="0"/>
              </a:rPr>
              <a:t>xy</a:t>
            </a:r>
            <a:r>
              <a:rPr lang="en-US" dirty="0">
                <a:latin typeface="Comic Sans MS" panose="030F0702030302020204" pitchFamily="66" charset="0"/>
              </a:rPr>
              <a:t> would be redundant.)</a:t>
            </a:r>
            <a:endParaRPr lang="en-US" dirty="0">
              <a:solidFill>
                <a:srgbClr val="FF33CC"/>
              </a:solidFill>
              <a:latin typeface="Comic Sans MS" panose="030F0702030302020204" pitchFamily="66" charset="0"/>
            </a:endParaRPr>
          </a:p>
        </p:txBody>
      </p:sp>
      <p:graphicFrame>
        <p:nvGraphicFramePr>
          <p:cNvPr id="38917" name="Object 6"/>
          <p:cNvGraphicFramePr>
            <a:graphicFrameLocks/>
          </p:cNvGraphicFramePr>
          <p:nvPr>
            <p:extLst>
              <p:ext uri="{D42A27DB-BD31-4B8C-83A1-F6EECF244321}">
                <p14:modId xmlns:p14="http://schemas.microsoft.com/office/powerpoint/2010/main" val="1478426117"/>
              </p:ext>
            </p:extLst>
          </p:nvPr>
        </p:nvGraphicFramePr>
        <p:xfrm>
          <a:off x="4757739" y="2622605"/>
          <a:ext cx="2771775" cy="2079625"/>
        </p:xfrm>
        <a:graphic>
          <a:graphicData uri="http://schemas.openxmlformats.org/presentationml/2006/ole">
            <mc:AlternateContent xmlns:mc="http://schemas.openxmlformats.org/markup-compatibility/2006">
              <mc:Choice xmlns:v="urn:schemas-microsoft-com:vml" Requires="v">
                <p:oleObj spid="_x0000_s22532" name="Document" r:id="rId4" imgW="2772156" imgH="2183892" progId="Word.Document.8">
                  <p:embed/>
                </p:oleObj>
              </mc:Choice>
              <mc:Fallback>
                <p:oleObj name="Document" r:id="rId4" imgW="2772156" imgH="2183892"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7739" y="2622605"/>
                        <a:ext cx="277177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3" name="Rectangle 7"/>
          <p:cNvSpPr>
            <a:spLocks noChangeArrowheads="1"/>
          </p:cNvSpPr>
          <p:nvPr/>
        </p:nvSpPr>
        <p:spPr bwMode="auto">
          <a:xfrm>
            <a:off x="6249988" y="2948043"/>
            <a:ext cx="304800" cy="1373187"/>
          </a:xfrm>
          <a:prstGeom prst="rect">
            <a:avLst/>
          </a:prstGeom>
          <a:noFill/>
          <a:ln w="25400">
            <a:solidFill>
              <a:srgbClr val="FF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86024" name="Rectangle 8"/>
          <p:cNvSpPr>
            <a:spLocks noChangeArrowheads="1"/>
          </p:cNvSpPr>
          <p:nvPr/>
        </p:nvSpPr>
        <p:spPr bwMode="auto">
          <a:xfrm>
            <a:off x="6326188" y="2568629"/>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algn="ctr" eaLnBrk="1" hangingPunct="1"/>
            <a:endParaRPr lang="en-US">
              <a:solidFill>
                <a:srgbClr val="336600"/>
              </a:solidFill>
            </a:endParaRPr>
          </a:p>
        </p:txBody>
      </p:sp>
      <p:grpSp>
        <p:nvGrpSpPr>
          <p:cNvPr id="38920" name="Group 9"/>
          <p:cNvGrpSpPr>
            <a:grpSpLocks/>
          </p:cNvGrpSpPr>
          <p:nvPr/>
        </p:nvGrpSpPr>
        <p:grpSpPr bwMode="auto">
          <a:xfrm>
            <a:off x="5183188" y="3286179"/>
            <a:ext cx="533400" cy="685800"/>
            <a:chOff x="282" y="1728"/>
            <a:chExt cx="336" cy="432"/>
          </a:xfrm>
        </p:grpSpPr>
        <p:sp>
          <p:nvSpPr>
            <p:cNvPr id="38926" name="Line 10"/>
            <p:cNvSpPr>
              <a:spLocks noChangeShapeType="1"/>
            </p:cNvSpPr>
            <p:nvPr/>
          </p:nvSpPr>
          <p:spPr bwMode="auto">
            <a:xfrm>
              <a:off x="282" y="1728"/>
              <a:ext cx="336"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11"/>
            <p:cNvSpPr>
              <a:spLocks noChangeShapeType="1"/>
            </p:cNvSpPr>
            <p:nvPr/>
          </p:nvSpPr>
          <p:spPr bwMode="auto">
            <a:xfrm>
              <a:off x="282" y="2160"/>
              <a:ext cx="336"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12"/>
            <p:cNvSpPr>
              <a:spLocks noChangeShapeType="1"/>
            </p:cNvSpPr>
            <p:nvPr/>
          </p:nvSpPr>
          <p:spPr bwMode="auto">
            <a:xfrm>
              <a:off x="618" y="1728"/>
              <a:ext cx="0" cy="432"/>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8921" name="Line 13"/>
          <p:cNvSpPr>
            <a:spLocks noChangeShapeType="1"/>
          </p:cNvSpPr>
          <p:nvPr/>
        </p:nvSpPr>
        <p:spPr bwMode="auto">
          <a:xfrm>
            <a:off x="6630988" y="3286179"/>
            <a:ext cx="533400"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2" name="Line 14"/>
          <p:cNvSpPr>
            <a:spLocks noChangeShapeType="1"/>
          </p:cNvSpPr>
          <p:nvPr/>
        </p:nvSpPr>
        <p:spPr bwMode="auto">
          <a:xfrm>
            <a:off x="6630989" y="3892604"/>
            <a:ext cx="606425"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15"/>
          <p:cNvSpPr>
            <a:spLocks noChangeShapeType="1"/>
          </p:cNvSpPr>
          <p:nvPr/>
        </p:nvSpPr>
        <p:spPr bwMode="auto">
          <a:xfrm>
            <a:off x="6630988" y="3229029"/>
            <a:ext cx="0" cy="75565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6032" name="Rectangle 16"/>
          <p:cNvSpPr>
            <a:spLocks noChangeArrowheads="1"/>
          </p:cNvSpPr>
          <p:nvPr/>
        </p:nvSpPr>
        <p:spPr bwMode="auto">
          <a:xfrm>
            <a:off x="5302251" y="3667179"/>
            <a:ext cx="1774825" cy="228600"/>
          </a:xfrm>
          <a:prstGeom prst="rect">
            <a:avLst/>
          </a:prstGeom>
          <a:noFill/>
          <a:ln w="254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86033" name="Rectangle 17"/>
          <p:cNvSpPr>
            <a:spLocks noChangeArrowheads="1"/>
          </p:cNvSpPr>
          <p:nvPr/>
        </p:nvSpPr>
        <p:spPr bwMode="auto">
          <a:xfrm>
            <a:off x="6324600" y="3362379"/>
            <a:ext cx="609600" cy="533400"/>
          </a:xfrm>
          <a:prstGeom prst="rect">
            <a:avLst/>
          </a:prstGeom>
          <a:noFill/>
          <a:ln w="25400">
            <a:solidFill>
              <a:srgbClr val="33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Tree>
    <p:extLst>
      <p:ext uri="{BB962C8B-B14F-4D97-AF65-F5344CB8AC3E}">
        <p14:creationId xmlns:p14="http://schemas.microsoft.com/office/powerpoint/2010/main" val="2301152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 calcmode="lin" valueType="num">
                                      <p:cBhvr>
                                        <p:cTn id="7" dur="500" fill="hold"/>
                                        <p:tgtEl>
                                          <p:spTgt spid="86023"/>
                                        </p:tgtEl>
                                        <p:attrNameLst>
                                          <p:attrName>ppt_w</p:attrName>
                                        </p:attrNameLst>
                                      </p:cBhvr>
                                      <p:tavLst>
                                        <p:tav tm="0">
                                          <p:val>
                                            <p:fltVal val="0"/>
                                          </p:val>
                                        </p:tav>
                                        <p:tav tm="100000">
                                          <p:val>
                                            <p:strVal val="#ppt_w"/>
                                          </p:val>
                                        </p:tav>
                                      </p:tavLst>
                                    </p:anim>
                                    <p:anim calcmode="lin" valueType="num">
                                      <p:cBhvr>
                                        <p:cTn id="8" dur="500" fill="hold"/>
                                        <p:tgtEl>
                                          <p:spTgt spid="8602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nodePh="1">
                                  <p:stCondLst>
                                    <p:cond delay="0"/>
                                  </p:stCondLst>
                                  <p:endCondLst>
                                    <p:cond evt="begin" delay="0">
                                      <p:tn val="11"/>
                                    </p:cond>
                                  </p:endCondLst>
                                  <p:childTnLst>
                                    <p:set>
                                      <p:cBhvr>
                                        <p:cTn id="12" dur="1" fill="hold">
                                          <p:stCondLst>
                                            <p:cond delay="0"/>
                                          </p:stCondLst>
                                        </p:cTn>
                                        <p:tgtEl>
                                          <p:spTgt spid="86024"/>
                                        </p:tgtEl>
                                        <p:attrNameLst>
                                          <p:attrName>style.visibility</p:attrName>
                                        </p:attrNameLst>
                                      </p:cBhvr>
                                      <p:to>
                                        <p:strVal val="visible"/>
                                      </p:to>
                                    </p:set>
                                    <p:anim calcmode="lin" valueType="num">
                                      <p:cBhvr>
                                        <p:cTn id="13" dur="500" fill="hold"/>
                                        <p:tgtEl>
                                          <p:spTgt spid="86024"/>
                                        </p:tgtEl>
                                        <p:attrNameLst>
                                          <p:attrName>ppt_w</p:attrName>
                                        </p:attrNameLst>
                                      </p:cBhvr>
                                      <p:tavLst>
                                        <p:tav tm="0">
                                          <p:val>
                                            <p:fltVal val="0"/>
                                          </p:val>
                                        </p:tav>
                                        <p:tav tm="100000">
                                          <p:val>
                                            <p:strVal val="#ppt_w"/>
                                          </p:val>
                                        </p:tav>
                                      </p:tavLst>
                                    </p:anim>
                                    <p:anim calcmode="lin" valueType="num">
                                      <p:cBhvr>
                                        <p:cTn id="14" dur="500" fill="hold"/>
                                        <p:tgtEl>
                                          <p:spTgt spid="8602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6033"/>
                                        </p:tgtEl>
                                        <p:attrNameLst>
                                          <p:attrName>style.visibility</p:attrName>
                                        </p:attrNameLst>
                                      </p:cBhvr>
                                      <p:to>
                                        <p:strVal val="visible"/>
                                      </p:to>
                                    </p:set>
                                    <p:anim calcmode="lin" valueType="num">
                                      <p:cBhvr>
                                        <p:cTn id="19" dur="500" fill="hold"/>
                                        <p:tgtEl>
                                          <p:spTgt spid="86033"/>
                                        </p:tgtEl>
                                        <p:attrNameLst>
                                          <p:attrName>ppt_w</p:attrName>
                                        </p:attrNameLst>
                                      </p:cBhvr>
                                      <p:tavLst>
                                        <p:tav tm="0">
                                          <p:val>
                                            <p:fltVal val="0"/>
                                          </p:val>
                                        </p:tav>
                                        <p:tav tm="100000">
                                          <p:val>
                                            <p:strVal val="#ppt_w"/>
                                          </p:val>
                                        </p:tav>
                                      </p:tavLst>
                                    </p:anim>
                                    <p:anim calcmode="lin" valueType="num">
                                      <p:cBhvr>
                                        <p:cTn id="20" dur="500" fill="hold"/>
                                        <p:tgtEl>
                                          <p:spTgt spid="8603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6032"/>
                                        </p:tgtEl>
                                        <p:attrNameLst>
                                          <p:attrName>style.visibility</p:attrName>
                                        </p:attrNameLst>
                                      </p:cBhvr>
                                      <p:to>
                                        <p:strVal val="visible"/>
                                      </p:to>
                                    </p:set>
                                    <p:anim calcmode="lin" valueType="num">
                                      <p:cBhvr>
                                        <p:cTn id="25" dur="500" fill="hold"/>
                                        <p:tgtEl>
                                          <p:spTgt spid="86032"/>
                                        </p:tgtEl>
                                        <p:attrNameLst>
                                          <p:attrName>ppt_w</p:attrName>
                                        </p:attrNameLst>
                                      </p:cBhvr>
                                      <p:tavLst>
                                        <p:tav tm="0">
                                          <p:val>
                                            <p:fltVal val="0"/>
                                          </p:val>
                                        </p:tav>
                                        <p:tav tm="100000">
                                          <p:val>
                                            <p:strVal val="#ppt_w"/>
                                          </p:val>
                                        </p:tav>
                                      </p:tavLst>
                                    </p:anim>
                                    <p:anim calcmode="lin" valueType="num">
                                      <p:cBhvr>
                                        <p:cTn id="26" dur="500" fill="hold"/>
                                        <p:tgtEl>
                                          <p:spTgt spid="86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P spid="86024" grpId="0" autoUpdateAnimBg="0"/>
      <p:bldP spid="86032" grpId="0" animBg="1"/>
      <p:bldP spid="860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vert="horz" lIns="0" tIns="45720" rIns="0" bIns="0" rtlCol="0" anchor="b">
            <a:normAutofit/>
          </a:bodyPr>
          <a:lstStyle/>
          <a:p>
            <a:pPr eaLnBrk="1" hangingPunct="1"/>
            <a:r>
              <a:rPr lang="en-US" sz="3800" dirty="0"/>
              <a:t>R</a:t>
            </a:r>
            <a:r>
              <a:rPr lang="en-US" sz="3800" dirty="0" smtClean="0"/>
              <a:t>eview: </a:t>
            </a:r>
            <a:r>
              <a:rPr lang="en-US" sz="3800" dirty="0" err="1" smtClean="0"/>
              <a:t>Minterms</a:t>
            </a:r>
            <a:endParaRPr lang="en-US" sz="3800" dirty="0"/>
          </a:p>
        </p:txBody>
      </p:sp>
      <p:sp>
        <p:nvSpPr>
          <p:cNvPr id="27651" name="Rectangle 3"/>
          <p:cNvSpPr>
            <a:spLocks noGrp="1" noChangeArrowheads="1"/>
          </p:cNvSpPr>
          <p:nvPr>
            <p:ph idx="1"/>
          </p:nvPr>
        </p:nvSpPr>
        <p:spPr/>
        <p:txBody>
          <a:bodyPr>
            <a:normAutofit/>
          </a:bodyPr>
          <a:lstStyle/>
          <a:p>
            <a:pPr marL="273050" indent="-273050" defTabSz="914400"/>
            <a:r>
              <a:rPr lang="en-US" sz="2200" dirty="0"/>
              <a:t>A </a:t>
            </a:r>
            <a:r>
              <a:rPr lang="en-US" sz="2200" dirty="0" err="1">
                <a:solidFill>
                  <a:srgbClr val="FF0033"/>
                </a:solidFill>
              </a:rPr>
              <a:t>minterm</a:t>
            </a:r>
            <a:r>
              <a:rPr lang="en-US" sz="2200" dirty="0"/>
              <a:t> is a special product of literals, in which each input variable appears exactly once.</a:t>
            </a:r>
          </a:p>
          <a:p>
            <a:pPr marL="273050" indent="-273050" defTabSz="914400"/>
            <a:r>
              <a:rPr lang="en-US" sz="2200" dirty="0"/>
              <a:t>A function with n variables has 2</a:t>
            </a:r>
            <a:r>
              <a:rPr lang="en-US" sz="2200" baseline="50000" dirty="0"/>
              <a:t>n</a:t>
            </a:r>
            <a:r>
              <a:rPr lang="en-US" sz="2200" dirty="0"/>
              <a:t> </a:t>
            </a:r>
            <a:r>
              <a:rPr lang="en-US" sz="2200" dirty="0" err="1"/>
              <a:t>minterms</a:t>
            </a:r>
            <a:r>
              <a:rPr lang="en-US" sz="2200" dirty="0"/>
              <a:t> (since each variable can appear complemented or not)</a:t>
            </a:r>
          </a:p>
          <a:p>
            <a:pPr marL="273050" indent="-273050" defTabSz="914400"/>
            <a:r>
              <a:rPr lang="en-US" sz="2200" dirty="0"/>
              <a:t>A three-variable function, such as f(</a:t>
            </a:r>
            <a:r>
              <a:rPr lang="en-US" sz="2200" dirty="0" err="1"/>
              <a:t>x,y,z</a:t>
            </a:r>
            <a:r>
              <a:rPr lang="en-US" sz="2200" dirty="0"/>
              <a:t>), has 2</a:t>
            </a:r>
            <a:r>
              <a:rPr lang="en-US" sz="2200" baseline="30000" dirty="0"/>
              <a:t>3 </a:t>
            </a:r>
            <a:r>
              <a:rPr lang="en-US" sz="2200" dirty="0"/>
              <a:t>= 8 </a:t>
            </a:r>
            <a:r>
              <a:rPr lang="en-US" sz="2200" dirty="0" err="1"/>
              <a:t>minterms</a:t>
            </a:r>
            <a:r>
              <a:rPr lang="en-US" sz="2200" dirty="0" smtClean="0"/>
              <a:t>:</a:t>
            </a:r>
            <a:endParaRPr lang="en-US" sz="2200" dirty="0"/>
          </a:p>
        </p:txBody>
      </p:sp>
      <p:sp>
        <p:nvSpPr>
          <p:cNvPr id="27653" name="Text Box 5"/>
          <p:cNvSpPr txBox="1">
            <a:spLocks noChangeArrowheads="1"/>
          </p:cNvSpPr>
          <p:nvPr/>
        </p:nvSpPr>
        <p:spPr bwMode="auto">
          <a:xfrm>
            <a:off x="4563534" y="4458038"/>
            <a:ext cx="4038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15963" eaLnBrk="0" hangingPunct="0">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1pPr>
            <a:lvl2pPr marL="742950" indent="-285750" defTabSz="715963" eaLnBrk="0" hangingPunct="0">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2pPr>
            <a:lvl3pPr marL="1143000" indent="-228600" defTabSz="715963" eaLnBrk="0" hangingPunct="0">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3pPr>
            <a:lvl4pPr marL="1600200" indent="-228600" defTabSz="715963" eaLnBrk="0" hangingPunct="0">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4pPr>
            <a:lvl5pPr marL="2057400" indent="-228600" defTabSz="715963" eaLnBrk="0" hangingPunct="0">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5pPr>
            <a:lvl6pPr marL="2514600" indent="-228600" defTabSz="715963" eaLnBrk="0" fontAlgn="base" hangingPunct="0">
              <a:spcBef>
                <a:spcPct val="0"/>
              </a:spcBef>
              <a:spcAft>
                <a:spcPct val="0"/>
              </a:spcAft>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6pPr>
            <a:lvl7pPr marL="2971800" indent="-228600" defTabSz="715963" eaLnBrk="0" fontAlgn="base" hangingPunct="0">
              <a:spcBef>
                <a:spcPct val="0"/>
              </a:spcBef>
              <a:spcAft>
                <a:spcPct val="0"/>
              </a:spcAft>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7pPr>
            <a:lvl8pPr marL="3429000" indent="-228600" defTabSz="715963" eaLnBrk="0" fontAlgn="base" hangingPunct="0">
              <a:spcBef>
                <a:spcPct val="0"/>
              </a:spcBef>
              <a:spcAft>
                <a:spcPct val="0"/>
              </a:spcAft>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8pPr>
            <a:lvl9pPr marL="3886200" indent="-228600" defTabSz="715963" eaLnBrk="0" fontAlgn="base" hangingPunct="0">
              <a:spcBef>
                <a:spcPct val="0"/>
              </a:spcBef>
              <a:spcAft>
                <a:spcPct val="0"/>
              </a:spcAft>
              <a:tabLst>
                <a:tab pos="169863" algn="l"/>
                <a:tab pos="1147763" algn="l"/>
                <a:tab pos="2909888" algn="l"/>
                <a:tab pos="3314700"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sz="1400" dirty="0" err="1">
                <a:latin typeface="Comic Sans MS" panose="030F0702030302020204" pitchFamily="66" charset="0"/>
              </a:rPr>
              <a:t>Minterm</a:t>
            </a:r>
            <a:r>
              <a:rPr lang="en-US" sz="1400" dirty="0">
                <a:latin typeface="Comic Sans MS" panose="030F0702030302020204" pitchFamily="66" charset="0"/>
              </a:rPr>
              <a:t>	Is true when…	Shorthand</a:t>
            </a: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x=0, y=0, z=0		m</a:t>
            </a:r>
            <a:r>
              <a:rPr lang="en-US" sz="1400" baseline="-25000" dirty="0">
                <a:latin typeface="Comic Sans MS" panose="030F0702030302020204" pitchFamily="66" charset="0"/>
              </a:rPr>
              <a:t>0</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x=0, y=0, z=1		m</a:t>
            </a:r>
            <a:r>
              <a:rPr lang="en-US" sz="1400" baseline="-25000" dirty="0">
                <a:latin typeface="Comic Sans MS" panose="030F0702030302020204" pitchFamily="66" charset="0"/>
              </a:rPr>
              <a:t>1</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x=0, y=1, z=0		m</a:t>
            </a:r>
            <a:r>
              <a:rPr lang="en-US" sz="1400" baseline="-25000" dirty="0">
                <a:latin typeface="Comic Sans MS" panose="030F0702030302020204" pitchFamily="66" charset="0"/>
              </a:rPr>
              <a:t>2</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x=0, y=1, z=1		m</a:t>
            </a:r>
            <a:r>
              <a:rPr lang="en-US" sz="1400" baseline="-25000" dirty="0">
                <a:latin typeface="Comic Sans MS" panose="030F0702030302020204" pitchFamily="66" charset="0"/>
              </a:rPr>
              <a:t>3</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x=1, y=0, z=0		m</a:t>
            </a:r>
            <a:r>
              <a:rPr lang="en-US" sz="1400" baseline="-25000" dirty="0">
                <a:latin typeface="Comic Sans MS" panose="030F0702030302020204" pitchFamily="66" charset="0"/>
              </a:rPr>
              <a:t>4</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a:t>
            </a:r>
            <a:r>
              <a:rPr lang="en-US" sz="1400" dirty="0" err="1">
                <a:latin typeface="Comic Sans MS" panose="030F0702030302020204" pitchFamily="66" charset="0"/>
              </a:rPr>
              <a:t>xy’z</a:t>
            </a:r>
            <a:r>
              <a:rPr lang="en-US" sz="1400" dirty="0">
                <a:latin typeface="Comic Sans MS" panose="030F0702030302020204" pitchFamily="66" charset="0"/>
              </a:rPr>
              <a:t>	x=1, y=0, z=1		m</a:t>
            </a:r>
            <a:r>
              <a:rPr lang="en-US" sz="1400" baseline="-25000" dirty="0">
                <a:latin typeface="Comic Sans MS" panose="030F0702030302020204" pitchFamily="66" charset="0"/>
              </a:rPr>
              <a:t>5</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xyz’	x=1, y=1, z=0		m</a:t>
            </a:r>
            <a:r>
              <a:rPr lang="en-US" sz="1400" baseline="-25000" dirty="0">
                <a:latin typeface="Comic Sans MS" panose="030F0702030302020204" pitchFamily="66" charset="0"/>
              </a:rPr>
              <a:t>6</a:t>
            </a:r>
            <a:endParaRPr lang="en-US" sz="1400" dirty="0">
              <a:latin typeface="Comic Sans MS" panose="030F0702030302020204" pitchFamily="66" charset="0"/>
            </a:endParaRPr>
          </a:p>
          <a:p>
            <a:pPr eaLnBrk="1" hangingPunct="1"/>
            <a:r>
              <a:rPr lang="en-US" sz="1400" dirty="0">
                <a:latin typeface="Comic Sans MS" panose="030F0702030302020204" pitchFamily="66" charset="0"/>
              </a:rPr>
              <a:t>	xyz	x=1, y=1, z=1		m</a:t>
            </a:r>
            <a:r>
              <a:rPr lang="en-US" sz="1400" baseline="-25000" dirty="0">
                <a:latin typeface="Comic Sans MS" panose="030F0702030302020204" pitchFamily="66" charset="0"/>
              </a:rPr>
              <a:t>7</a:t>
            </a:r>
            <a:endParaRPr lang="en-US" sz="1400" dirty="0">
              <a:latin typeface="Comic Sans MS" panose="030F0702030302020204" pitchFamily="66" charset="0"/>
            </a:endParaRPr>
          </a:p>
        </p:txBody>
      </p:sp>
    </p:spTree>
    <p:extLst>
      <p:ext uri="{BB962C8B-B14F-4D97-AF65-F5344CB8AC3E}">
        <p14:creationId xmlns:p14="http://schemas.microsoft.com/office/powerpoint/2010/main" val="2739537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5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extLst>
              <p:ext uri="{D42A27DB-BD31-4B8C-83A1-F6EECF244321}">
                <p14:modId xmlns:p14="http://schemas.microsoft.com/office/powerpoint/2010/main" val="252584937"/>
              </p:ext>
            </p:extLst>
          </p:nvPr>
        </p:nvGraphicFramePr>
        <p:xfrm>
          <a:off x="4930834" y="4384963"/>
          <a:ext cx="2874963" cy="2203450"/>
        </p:xfrm>
        <a:graphic>
          <a:graphicData uri="http://schemas.openxmlformats.org/presentationml/2006/ole">
            <mc:AlternateContent xmlns:mc="http://schemas.openxmlformats.org/markup-compatibility/2006">
              <mc:Choice xmlns:v="urn:schemas-microsoft-com:vml" Requires="v">
                <p:oleObj spid="_x0000_s24580" name="Document" r:id="rId4" imgW="2892552" imgH="2221992" progId="Word.Document.8">
                  <p:embed/>
                </p:oleObj>
              </mc:Choice>
              <mc:Fallback>
                <p:oleObj name="Document" r:id="rId4" imgW="2892552" imgH="2221992"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0834" y="4384963"/>
                        <a:ext cx="2874963"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3" name="Rectangle 3"/>
          <p:cNvSpPr>
            <a:spLocks noGrp="1" noChangeArrowheads="1"/>
          </p:cNvSpPr>
          <p:nvPr>
            <p:ph type="title" idx="4294967295"/>
          </p:nvPr>
        </p:nvSpPr>
        <p:spPr/>
        <p:txBody>
          <a:bodyPr vert="horz" lIns="0" tIns="45720" rIns="0" bIns="0" rtlCol="0" anchor="b">
            <a:normAutofit/>
          </a:bodyPr>
          <a:lstStyle/>
          <a:p>
            <a:pPr eaLnBrk="1" hangingPunct="1"/>
            <a:r>
              <a:rPr lang="en-US" smtClean="0"/>
              <a:t>Practice K-map 3</a:t>
            </a:r>
          </a:p>
        </p:txBody>
      </p:sp>
      <p:sp>
        <p:nvSpPr>
          <p:cNvPr id="40964" name="Rectangle 4"/>
          <p:cNvSpPr>
            <a:spLocks noGrp="1" noChangeArrowheads="1"/>
          </p:cNvSpPr>
          <p:nvPr>
            <p:ph type="body" idx="4294967295"/>
          </p:nvPr>
        </p:nvSpPr>
        <p:spPr/>
        <p:txBody>
          <a:bodyPr/>
          <a:lstStyle/>
          <a:p>
            <a:pPr marL="273050" indent="-273050" defTabSz="914400"/>
            <a:r>
              <a:rPr lang="en-US" sz="2200"/>
              <a:t>Find a MSP for</a:t>
            </a:r>
          </a:p>
          <a:p>
            <a:pPr marL="273050" indent="-273050" algn="ctr" defTabSz="914400">
              <a:spcBef>
                <a:spcPct val="80000"/>
              </a:spcBef>
              <a:spcAft>
                <a:spcPct val="60000"/>
              </a:spcAft>
              <a:buNone/>
            </a:pPr>
            <a:r>
              <a:rPr lang="en-US" sz="2200">
                <a:solidFill>
                  <a:srgbClr val="3333FF"/>
                </a:solidFill>
              </a:rPr>
              <a:t>f(w,x,y,z) = </a:t>
            </a:r>
            <a:r>
              <a:rPr lang="en-US" sz="2200">
                <a:solidFill>
                  <a:srgbClr val="3333FF"/>
                </a:solidFill>
                <a:sym typeface="Symbol" panose="05050102010706020507" pitchFamily="18" charset="2"/>
              </a:rPr>
              <a:t></a:t>
            </a:r>
            <a:r>
              <a:rPr lang="en-US" sz="2200">
                <a:solidFill>
                  <a:srgbClr val="3333FF"/>
                </a:solidFill>
                <a:sym typeface="WP Greek Century"/>
              </a:rPr>
              <a:t>m(0,2,4,5,8,14,15), d(w,x,y,z) = </a:t>
            </a:r>
            <a:r>
              <a:rPr lang="en-US" sz="2200">
                <a:solidFill>
                  <a:srgbClr val="3333FF"/>
                </a:solidFill>
                <a:sym typeface="Symbol" panose="05050102010706020507" pitchFamily="18" charset="2"/>
              </a:rPr>
              <a:t></a:t>
            </a:r>
            <a:r>
              <a:rPr lang="en-US" sz="2200">
                <a:solidFill>
                  <a:srgbClr val="3333FF"/>
                </a:solidFill>
                <a:sym typeface="WP Greek Century"/>
              </a:rPr>
              <a:t>m(7,10,13)</a:t>
            </a:r>
            <a:endParaRPr lang="en-US" sz="2200">
              <a:solidFill>
                <a:schemeClr val="accent2"/>
              </a:solidFill>
            </a:endParaRPr>
          </a:p>
          <a:p>
            <a:pPr marL="273050" indent="-273050" defTabSz="914400">
              <a:buNone/>
            </a:pPr>
            <a:r>
              <a:rPr lang="en-US" sz="2200">
                <a:sym typeface="WP Greek Century"/>
              </a:rPr>
              <a:t>	This notation means that input combinations wxyz = 0111, 1010 and 1101 (corresponding to minterms m</a:t>
            </a:r>
            <a:r>
              <a:rPr lang="en-US" sz="2200" baseline="-25000">
                <a:sym typeface="WP Greek Century"/>
              </a:rPr>
              <a:t>7</a:t>
            </a:r>
            <a:r>
              <a:rPr lang="en-US" sz="2200">
                <a:sym typeface="WP Greek Century"/>
              </a:rPr>
              <a:t>, m</a:t>
            </a:r>
            <a:r>
              <a:rPr lang="en-US" sz="2200" baseline="-25000">
                <a:sym typeface="WP Greek Century"/>
              </a:rPr>
              <a:t>10</a:t>
            </a:r>
            <a:r>
              <a:rPr lang="en-US" sz="2200">
                <a:sym typeface="WP Greek Century"/>
              </a:rPr>
              <a:t> and m</a:t>
            </a:r>
            <a:r>
              <a:rPr lang="en-US" sz="2200" baseline="-25000">
                <a:sym typeface="WP Greek Century"/>
              </a:rPr>
              <a:t>13</a:t>
            </a:r>
            <a:r>
              <a:rPr lang="en-US" sz="2200">
                <a:sym typeface="WP Greek Century"/>
              </a:rPr>
              <a:t>) are unused.</a:t>
            </a:r>
          </a:p>
        </p:txBody>
      </p:sp>
    </p:spTree>
    <p:extLst>
      <p:ext uri="{BB962C8B-B14F-4D97-AF65-F5344CB8AC3E}">
        <p14:creationId xmlns:p14="http://schemas.microsoft.com/office/powerpoint/2010/main" val="1007216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p:cNvGraphicFramePr>
          <p:nvPr>
            <p:extLst>
              <p:ext uri="{D42A27DB-BD31-4B8C-83A1-F6EECF244321}">
                <p14:modId xmlns:p14="http://schemas.microsoft.com/office/powerpoint/2010/main" val="599160849"/>
              </p:ext>
            </p:extLst>
          </p:nvPr>
        </p:nvGraphicFramePr>
        <p:xfrm>
          <a:off x="7985761" y="3316085"/>
          <a:ext cx="3275013" cy="2400300"/>
        </p:xfrm>
        <a:graphic>
          <a:graphicData uri="http://schemas.openxmlformats.org/presentationml/2006/ole">
            <mc:AlternateContent xmlns:mc="http://schemas.openxmlformats.org/markup-compatibility/2006">
              <mc:Choice xmlns:v="urn:schemas-microsoft-com:vml" Requires="v">
                <p:oleObj spid="_x0000_s25604" name="Document" r:id="rId4" imgW="3285744" imgH="2400300" progId="Word.Document.8">
                  <p:embed/>
                </p:oleObj>
              </mc:Choice>
              <mc:Fallback>
                <p:oleObj name="Document" r:id="rId4" imgW="3285744" imgH="24003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761" y="3316085"/>
                        <a:ext cx="3275013"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7" name="Rectangle 3"/>
          <p:cNvSpPr>
            <a:spLocks noGrp="1" noChangeArrowheads="1"/>
          </p:cNvSpPr>
          <p:nvPr>
            <p:ph type="title"/>
          </p:nvPr>
        </p:nvSpPr>
        <p:spPr/>
        <p:txBody>
          <a:bodyPr vert="horz" lIns="0" tIns="45720" rIns="0" bIns="0" rtlCol="0" anchor="b">
            <a:normAutofit/>
          </a:bodyPr>
          <a:lstStyle/>
          <a:p>
            <a:pPr eaLnBrk="1" hangingPunct="1"/>
            <a:r>
              <a:rPr lang="en-US" smtClean="0"/>
              <a:t>Solutions for practice K-map 3</a:t>
            </a:r>
          </a:p>
        </p:txBody>
      </p:sp>
      <p:sp>
        <p:nvSpPr>
          <p:cNvPr id="41988" name="Rectangle 4"/>
          <p:cNvSpPr>
            <a:spLocks noGrp="1" noChangeArrowheads="1"/>
          </p:cNvSpPr>
          <p:nvPr>
            <p:ph sz="half" idx="1"/>
          </p:nvPr>
        </p:nvSpPr>
        <p:spPr>
          <a:xfrm>
            <a:off x="2589211" y="2133600"/>
            <a:ext cx="5071111" cy="4724400"/>
          </a:xfrm>
        </p:spPr>
        <p:txBody>
          <a:bodyPr>
            <a:normAutofit/>
          </a:bodyPr>
          <a:lstStyle/>
          <a:p>
            <a:pPr>
              <a:lnSpc>
                <a:spcPct val="90000"/>
              </a:lnSpc>
            </a:pPr>
            <a:r>
              <a:rPr lang="en-US" sz="2000" dirty="0" smtClean="0"/>
              <a:t>All </a:t>
            </a:r>
            <a:r>
              <a:rPr lang="en-US" sz="2000" dirty="0"/>
              <a:t>prime </a:t>
            </a:r>
            <a:r>
              <a:rPr lang="en-US" sz="2000" dirty="0" err="1"/>
              <a:t>implicants</a:t>
            </a:r>
            <a:r>
              <a:rPr lang="en-US" sz="2000" dirty="0"/>
              <a:t> are circled. We can treat X’s as 1s if we want, so the red group includes two X’s, and the light blue group includes one X.</a:t>
            </a:r>
          </a:p>
          <a:p>
            <a:pPr>
              <a:lnSpc>
                <a:spcPct val="90000"/>
              </a:lnSpc>
            </a:pPr>
            <a:endParaRPr lang="en-US" sz="2000" dirty="0"/>
          </a:p>
          <a:p>
            <a:pPr>
              <a:lnSpc>
                <a:spcPct val="90000"/>
              </a:lnSpc>
            </a:pPr>
            <a:r>
              <a:rPr lang="en-US" sz="2000" dirty="0"/>
              <a:t>The </a:t>
            </a:r>
            <a:r>
              <a:rPr lang="en-US" sz="2000" i="1" dirty="0"/>
              <a:t>only </a:t>
            </a:r>
            <a:r>
              <a:rPr lang="en-US" sz="2000" dirty="0"/>
              <a:t>essential prime </a:t>
            </a:r>
            <a:r>
              <a:rPr lang="en-US" sz="2000" dirty="0" err="1"/>
              <a:t>implicant</a:t>
            </a:r>
            <a:r>
              <a:rPr lang="en-US" sz="2000" dirty="0"/>
              <a:t> is </a:t>
            </a:r>
            <a:r>
              <a:rPr lang="en-US" sz="2000" dirty="0" err="1">
                <a:solidFill>
                  <a:srgbClr val="3333FF"/>
                </a:solidFill>
              </a:rPr>
              <a:t>x’z</a:t>
            </a:r>
            <a:r>
              <a:rPr lang="en-US" sz="2000" dirty="0">
                <a:solidFill>
                  <a:srgbClr val="3333FF"/>
                </a:solidFill>
              </a:rPr>
              <a:t>’</a:t>
            </a:r>
            <a:r>
              <a:rPr lang="en-US" sz="2000" dirty="0"/>
              <a:t>. The red group is not essential because the </a:t>
            </a:r>
            <a:r>
              <a:rPr lang="en-US" sz="2000" dirty="0" err="1"/>
              <a:t>minterms</a:t>
            </a:r>
            <a:r>
              <a:rPr lang="en-US" sz="2000" dirty="0"/>
              <a:t> in it also appear in other groups.</a:t>
            </a:r>
          </a:p>
          <a:p>
            <a:pPr>
              <a:lnSpc>
                <a:spcPct val="90000"/>
              </a:lnSpc>
            </a:pPr>
            <a:endParaRPr lang="en-US" sz="2000" dirty="0"/>
          </a:p>
          <a:p>
            <a:pPr>
              <a:lnSpc>
                <a:spcPct val="90000"/>
              </a:lnSpc>
            </a:pPr>
            <a:r>
              <a:rPr lang="en-US" sz="2000" dirty="0"/>
              <a:t>The MSP is </a:t>
            </a:r>
            <a:r>
              <a:rPr lang="en-US" sz="2000" dirty="0" err="1">
                <a:solidFill>
                  <a:srgbClr val="3333FF"/>
                </a:solidFill>
              </a:rPr>
              <a:t>x’z</a:t>
            </a:r>
            <a:r>
              <a:rPr lang="en-US" sz="2000" dirty="0">
                <a:solidFill>
                  <a:srgbClr val="3333FF"/>
                </a:solidFill>
              </a:rPr>
              <a:t>’</a:t>
            </a:r>
            <a:r>
              <a:rPr lang="en-US" sz="2000" dirty="0"/>
              <a:t> + </a:t>
            </a:r>
            <a:r>
              <a:rPr lang="en-US" sz="2000" dirty="0" err="1">
                <a:solidFill>
                  <a:srgbClr val="FF33CC"/>
                </a:solidFill>
              </a:rPr>
              <a:t>wxy</a:t>
            </a:r>
            <a:r>
              <a:rPr lang="en-US" sz="2000" dirty="0"/>
              <a:t> + </a:t>
            </a:r>
            <a:r>
              <a:rPr lang="en-US" sz="2000" dirty="0" err="1">
                <a:solidFill>
                  <a:srgbClr val="336600"/>
                </a:solidFill>
              </a:rPr>
              <a:t>w’xy</a:t>
            </a:r>
            <a:r>
              <a:rPr lang="en-US" sz="2000" dirty="0">
                <a:solidFill>
                  <a:srgbClr val="336600"/>
                </a:solidFill>
              </a:rPr>
              <a:t>’</a:t>
            </a:r>
            <a:r>
              <a:rPr lang="en-US" sz="2000" dirty="0"/>
              <a:t>. It turns out the red group is redundant; we can cover all of the </a:t>
            </a:r>
            <a:r>
              <a:rPr lang="en-US" sz="2000" dirty="0" err="1"/>
              <a:t>minterms</a:t>
            </a:r>
            <a:r>
              <a:rPr lang="en-US" sz="2000" dirty="0"/>
              <a:t> in the map without it.</a:t>
            </a:r>
          </a:p>
          <a:p>
            <a:pPr marL="273050" indent="-273050" defTabSz="914400"/>
            <a:endParaRPr lang="en-US" dirty="0">
              <a:sym typeface="WP Greek Century"/>
            </a:endParaRPr>
          </a:p>
        </p:txBody>
      </p:sp>
      <p:sp>
        <p:nvSpPr>
          <p:cNvPr id="41989" name="Rectangle 22"/>
          <p:cNvSpPr>
            <a:spLocks noGrp="1"/>
          </p:cNvSpPr>
          <p:nvPr>
            <p:ph sz="half" idx="2"/>
          </p:nvPr>
        </p:nvSpPr>
        <p:spPr/>
        <p:txBody>
          <a:bodyPr>
            <a:normAutofit/>
          </a:bodyPr>
          <a:lstStyle/>
          <a:p>
            <a:pPr marL="273050" indent="-273050" algn="ctr" defTabSz="914400">
              <a:spcBef>
                <a:spcPct val="50000"/>
              </a:spcBef>
              <a:buNone/>
            </a:pPr>
            <a:r>
              <a:rPr lang="en-US" dirty="0">
                <a:solidFill>
                  <a:srgbClr val="3333FF"/>
                </a:solidFill>
              </a:rPr>
              <a:t>f(</a:t>
            </a:r>
            <a:r>
              <a:rPr lang="en-US" dirty="0" err="1">
                <a:solidFill>
                  <a:srgbClr val="3333FF"/>
                </a:solidFill>
              </a:rPr>
              <a:t>w,x,y,z</a:t>
            </a:r>
            <a:r>
              <a:rPr lang="en-US" dirty="0">
                <a:solidFill>
                  <a:srgbClr val="3333FF"/>
                </a:solidFill>
              </a:rPr>
              <a:t>) = </a:t>
            </a:r>
            <a:r>
              <a:rPr lang="en-US" dirty="0">
                <a:solidFill>
                  <a:srgbClr val="3333FF"/>
                </a:solidFill>
                <a:sym typeface="Symbol" panose="05050102010706020507" pitchFamily="18" charset="2"/>
              </a:rPr>
              <a:t></a:t>
            </a:r>
            <a:r>
              <a:rPr lang="en-US" dirty="0">
                <a:solidFill>
                  <a:srgbClr val="3333FF"/>
                </a:solidFill>
                <a:sym typeface="WP Greek Century"/>
              </a:rPr>
              <a:t>m(0,2,4,5,8,14,15), d(</a:t>
            </a:r>
            <a:r>
              <a:rPr lang="en-US" dirty="0" err="1">
                <a:solidFill>
                  <a:srgbClr val="3333FF"/>
                </a:solidFill>
                <a:sym typeface="WP Greek Century"/>
              </a:rPr>
              <a:t>w,x,y,z</a:t>
            </a:r>
            <a:r>
              <a:rPr lang="en-US" dirty="0">
                <a:solidFill>
                  <a:srgbClr val="3333FF"/>
                </a:solidFill>
                <a:sym typeface="WP Greek Century"/>
              </a:rPr>
              <a:t>) = </a:t>
            </a:r>
            <a:r>
              <a:rPr lang="en-US" dirty="0">
                <a:solidFill>
                  <a:srgbClr val="3333FF"/>
                </a:solidFill>
                <a:sym typeface="Symbol" panose="05050102010706020507" pitchFamily="18" charset="2"/>
              </a:rPr>
              <a:t></a:t>
            </a:r>
            <a:r>
              <a:rPr lang="en-US" dirty="0">
                <a:solidFill>
                  <a:srgbClr val="3333FF"/>
                </a:solidFill>
                <a:sym typeface="WP Greek Century"/>
              </a:rPr>
              <a:t>m(7,10,13)</a:t>
            </a:r>
            <a:endParaRPr lang="en-US" dirty="0">
              <a:solidFill>
                <a:schemeClr val="accent2"/>
              </a:solidFill>
            </a:endParaRPr>
          </a:p>
        </p:txBody>
      </p:sp>
      <p:grpSp>
        <p:nvGrpSpPr>
          <p:cNvPr id="41990" name="Group 1"/>
          <p:cNvGrpSpPr>
            <a:grpSpLocks/>
          </p:cNvGrpSpPr>
          <p:nvPr/>
        </p:nvGrpSpPr>
        <p:grpSpPr bwMode="auto">
          <a:xfrm>
            <a:off x="8519161" y="3506585"/>
            <a:ext cx="1882775" cy="1697038"/>
            <a:chOff x="3613150" y="1839913"/>
            <a:chExt cx="1882775" cy="1697037"/>
          </a:xfrm>
        </p:grpSpPr>
        <p:sp>
          <p:nvSpPr>
            <p:cNvPr id="41991" name="Line 5"/>
            <p:cNvSpPr>
              <a:spLocks noChangeShapeType="1"/>
            </p:cNvSpPr>
            <p:nvPr/>
          </p:nvSpPr>
          <p:spPr bwMode="auto">
            <a:xfrm>
              <a:off x="5029200" y="1839913"/>
              <a:ext cx="0" cy="4572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6"/>
            <p:cNvSpPr>
              <a:spLocks noChangeShapeType="1"/>
            </p:cNvSpPr>
            <p:nvPr/>
          </p:nvSpPr>
          <p:spPr bwMode="auto">
            <a:xfrm>
              <a:off x="4083050" y="1839913"/>
              <a:ext cx="0" cy="4572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7"/>
            <p:cNvSpPr>
              <a:spLocks noChangeShapeType="1"/>
            </p:cNvSpPr>
            <p:nvPr/>
          </p:nvSpPr>
          <p:spPr bwMode="auto">
            <a:xfrm>
              <a:off x="4071938" y="3079750"/>
              <a:ext cx="0" cy="4572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4" name="Line 8"/>
            <p:cNvSpPr>
              <a:spLocks noChangeShapeType="1"/>
            </p:cNvSpPr>
            <p:nvPr/>
          </p:nvSpPr>
          <p:spPr bwMode="auto">
            <a:xfrm>
              <a:off x="5040313" y="3059113"/>
              <a:ext cx="0" cy="4572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9"/>
            <p:cNvSpPr>
              <a:spLocks noChangeShapeType="1"/>
            </p:cNvSpPr>
            <p:nvPr/>
          </p:nvSpPr>
          <p:spPr bwMode="auto">
            <a:xfrm>
              <a:off x="5038725" y="2297113"/>
              <a:ext cx="4572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0"/>
            <p:cNvSpPr>
              <a:spLocks noChangeShapeType="1"/>
            </p:cNvSpPr>
            <p:nvPr/>
          </p:nvSpPr>
          <p:spPr bwMode="auto">
            <a:xfrm>
              <a:off x="3613150" y="2297113"/>
              <a:ext cx="4572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7" name="Line 11"/>
            <p:cNvSpPr>
              <a:spLocks noChangeShapeType="1"/>
            </p:cNvSpPr>
            <p:nvPr/>
          </p:nvSpPr>
          <p:spPr bwMode="auto">
            <a:xfrm>
              <a:off x="5029200" y="3070225"/>
              <a:ext cx="4572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8" name="Line 12"/>
            <p:cNvSpPr>
              <a:spLocks noChangeShapeType="1"/>
            </p:cNvSpPr>
            <p:nvPr/>
          </p:nvSpPr>
          <p:spPr bwMode="auto">
            <a:xfrm>
              <a:off x="3614738" y="3068638"/>
              <a:ext cx="4572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9" name="Rectangle 13"/>
            <p:cNvSpPr>
              <a:spLocks noChangeArrowheads="1"/>
            </p:cNvSpPr>
            <p:nvPr/>
          </p:nvSpPr>
          <p:spPr bwMode="auto">
            <a:xfrm>
              <a:off x="3667125" y="2373313"/>
              <a:ext cx="839788" cy="260350"/>
            </a:xfrm>
            <a:prstGeom prst="rect">
              <a:avLst/>
            </a:prstGeom>
            <a:noFill/>
            <a:ln w="25400">
              <a:solidFill>
                <a:srgbClr val="33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42000" name="Rectangle 14"/>
            <p:cNvSpPr>
              <a:spLocks noChangeArrowheads="1"/>
            </p:cNvSpPr>
            <p:nvPr/>
          </p:nvSpPr>
          <p:spPr bwMode="auto">
            <a:xfrm>
              <a:off x="4168775" y="2297113"/>
              <a:ext cx="784225" cy="762000"/>
            </a:xfrm>
            <a:prstGeom prst="rect">
              <a:avLst/>
            </a:prstGeom>
            <a:noFill/>
            <a:ln w="254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42001" name="Rectangle 15"/>
            <p:cNvSpPr>
              <a:spLocks noChangeArrowheads="1"/>
            </p:cNvSpPr>
            <p:nvPr/>
          </p:nvSpPr>
          <p:spPr bwMode="auto">
            <a:xfrm>
              <a:off x="4594225" y="2711450"/>
              <a:ext cx="771525" cy="282575"/>
            </a:xfrm>
            <a:prstGeom prst="rect">
              <a:avLst/>
            </a:prstGeom>
            <a:noFill/>
            <a:ln w="25400">
              <a:solidFill>
                <a:srgbClr val="FF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42002" name="Rectangle 16"/>
            <p:cNvSpPr>
              <a:spLocks noChangeArrowheads="1"/>
            </p:cNvSpPr>
            <p:nvPr/>
          </p:nvSpPr>
          <p:spPr bwMode="auto">
            <a:xfrm>
              <a:off x="3756025" y="1960563"/>
              <a:ext cx="282575" cy="760412"/>
            </a:xfrm>
            <a:prstGeom prst="rect">
              <a:avLst/>
            </a:prstGeom>
            <a:noFill/>
            <a:ln w="25400">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42003" name="Rectangle 17"/>
            <p:cNvSpPr>
              <a:spLocks noChangeArrowheads="1"/>
            </p:cNvSpPr>
            <p:nvPr/>
          </p:nvSpPr>
          <p:spPr bwMode="auto">
            <a:xfrm>
              <a:off x="5083175" y="2633663"/>
              <a:ext cx="250825" cy="784225"/>
            </a:xfrm>
            <a:prstGeom prst="rect">
              <a:avLst/>
            </a:prstGeom>
            <a:noFill/>
            <a:ln w="25400">
              <a:solidFill>
                <a:srgbClr val="00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410944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vert="horz" lIns="0" tIns="45720" rIns="0" bIns="0" rtlCol="0" anchor="b">
            <a:normAutofit/>
          </a:bodyPr>
          <a:lstStyle/>
          <a:p>
            <a:pPr eaLnBrk="1" hangingPunct="1"/>
            <a:r>
              <a:rPr lang="en-US" dirty="0" smtClean="0"/>
              <a:t>Review: </a:t>
            </a:r>
            <a:r>
              <a:rPr lang="en-US" dirty="0" err="1" smtClean="0"/>
              <a:t>Karnaugh</a:t>
            </a:r>
            <a:r>
              <a:rPr lang="en-US" dirty="0" smtClean="0"/>
              <a:t> Maps</a:t>
            </a:r>
            <a:endParaRPr lang="en-US" dirty="0" smtClean="0"/>
          </a:p>
        </p:txBody>
      </p:sp>
      <p:sp>
        <p:nvSpPr>
          <p:cNvPr id="12291" name="Rectangle 1027"/>
          <p:cNvSpPr>
            <a:spLocks noGrp="1" noChangeArrowheads="1"/>
          </p:cNvSpPr>
          <p:nvPr>
            <p:ph idx="1"/>
          </p:nvPr>
        </p:nvSpPr>
        <p:spPr/>
        <p:txBody>
          <a:bodyPr/>
          <a:lstStyle/>
          <a:p>
            <a:pPr marL="273050" indent="-273050" defTabSz="914400">
              <a:lnSpc>
                <a:spcPct val="90000"/>
              </a:lnSpc>
            </a:pPr>
            <a:r>
              <a:rPr lang="en-US" sz="2800" dirty="0"/>
              <a:t>A two-variable function has four possible </a:t>
            </a:r>
            <a:r>
              <a:rPr lang="en-US" sz="2800" dirty="0" err="1"/>
              <a:t>minterms</a:t>
            </a:r>
            <a:r>
              <a:rPr lang="en-US" sz="2800" dirty="0"/>
              <a:t>. We can re-arrange these </a:t>
            </a:r>
            <a:r>
              <a:rPr lang="en-US" sz="2800" dirty="0" err="1"/>
              <a:t>minterms</a:t>
            </a:r>
            <a:r>
              <a:rPr lang="en-US" sz="2800" dirty="0"/>
              <a:t> into a </a:t>
            </a:r>
            <a:r>
              <a:rPr lang="en-US" sz="2800" dirty="0" err="1">
                <a:solidFill>
                  <a:srgbClr val="FF0033"/>
                </a:solidFill>
              </a:rPr>
              <a:t>Karnaugh</a:t>
            </a:r>
            <a:r>
              <a:rPr lang="en-US" sz="2800" dirty="0">
                <a:solidFill>
                  <a:srgbClr val="FF0033"/>
                </a:solidFill>
              </a:rPr>
              <a:t> map</a:t>
            </a:r>
            <a:r>
              <a:rPr lang="en-US" sz="2800" dirty="0"/>
              <a:t>.</a:t>
            </a:r>
          </a:p>
          <a:p>
            <a:pPr marL="273050" indent="-273050" defTabSz="914400">
              <a:lnSpc>
                <a:spcPct val="90000"/>
              </a:lnSpc>
            </a:pPr>
            <a:endParaRPr lang="en-US" sz="2800" dirty="0"/>
          </a:p>
          <a:p>
            <a:pPr marL="273050" indent="-273050" defTabSz="914400">
              <a:lnSpc>
                <a:spcPct val="90000"/>
              </a:lnSpc>
            </a:pPr>
            <a:endParaRPr lang="en-US" sz="2800" dirty="0"/>
          </a:p>
          <a:p>
            <a:pPr marL="273050" indent="-273050" defTabSz="914400">
              <a:lnSpc>
                <a:spcPct val="90000"/>
              </a:lnSpc>
            </a:pPr>
            <a:endParaRPr lang="en-US" sz="2800" dirty="0"/>
          </a:p>
        </p:txBody>
      </p:sp>
      <p:grpSp>
        <p:nvGrpSpPr>
          <p:cNvPr id="12292" name="Group 1060"/>
          <p:cNvGrpSpPr>
            <a:grpSpLocks/>
          </p:cNvGrpSpPr>
          <p:nvPr/>
        </p:nvGrpSpPr>
        <p:grpSpPr bwMode="auto">
          <a:xfrm>
            <a:off x="3352800" y="3576639"/>
            <a:ext cx="5530850" cy="1730375"/>
            <a:chOff x="480" y="1104"/>
            <a:chExt cx="3484" cy="1090"/>
          </a:xfrm>
        </p:grpSpPr>
        <p:graphicFrame>
          <p:nvGraphicFramePr>
            <p:cNvPr id="12293" name="Object 1031"/>
            <p:cNvGraphicFramePr>
              <a:graphicFrameLocks/>
            </p:cNvGraphicFramePr>
            <p:nvPr/>
          </p:nvGraphicFramePr>
          <p:xfrm>
            <a:off x="480" y="1104"/>
            <a:ext cx="1459" cy="1090"/>
          </p:xfrm>
          <a:graphic>
            <a:graphicData uri="http://schemas.openxmlformats.org/presentationml/2006/ole">
              <mc:AlternateContent xmlns:mc="http://schemas.openxmlformats.org/markup-compatibility/2006">
                <mc:Choice xmlns:v="urn:schemas-microsoft-com:vml" Requires="v">
                  <p:oleObj spid="_x0000_s2054" name="Document" r:id="rId3" imgW="2333244" imgH="1746504" progId="Word.Document.8">
                    <p:embed/>
                  </p:oleObj>
                </mc:Choice>
                <mc:Fallback>
                  <p:oleObj name="Document" r:id="rId3" imgW="2333244" imgH="174650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104"/>
                          <a:ext cx="1459" cy="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4" name="Group 1058"/>
            <p:cNvGrpSpPr>
              <a:grpSpLocks/>
            </p:cNvGrpSpPr>
            <p:nvPr/>
          </p:nvGrpSpPr>
          <p:grpSpPr bwMode="auto">
            <a:xfrm>
              <a:off x="2544" y="1104"/>
              <a:ext cx="1420" cy="942"/>
              <a:chOff x="3171" y="1106"/>
              <a:chExt cx="1420" cy="942"/>
            </a:xfrm>
          </p:grpSpPr>
          <p:graphicFrame>
            <p:nvGraphicFramePr>
              <p:cNvPr id="12296" name="Object 1044"/>
              <p:cNvGraphicFramePr>
                <a:graphicFrameLocks/>
              </p:cNvGraphicFramePr>
              <p:nvPr/>
            </p:nvGraphicFramePr>
            <p:xfrm>
              <a:off x="3171" y="1106"/>
              <a:ext cx="1420" cy="942"/>
            </p:xfrm>
            <a:graphic>
              <a:graphicData uri="http://schemas.openxmlformats.org/presentationml/2006/ole">
                <mc:AlternateContent xmlns:mc="http://schemas.openxmlformats.org/markup-compatibility/2006">
                  <mc:Choice xmlns:v="urn:schemas-microsoft-com:vml" Requires="v">
                    <p:oleObj spid="_x0000_s2055" name="Document" r:id="rId5" imgW="2258568" imgH="1495044" progId="Word.Document.8">
                      <p:embed/>
                    </p:oleObj>
                  </mc:Choice>
                  <mc:Fallback>
                    <p:oleObj name="Document" r:id="rId5" imgW="2258568" imgH="1495044"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 y="1106"/>
                            <a:ext cx="1420" cy="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7" name="AutoShape 1045"/>
              <p:cNvSpPr>
                <a:spLocks/>
              </p:cNvSpPr>
              <p:nvPr/>
            </p:nvSpPr>
            <p:spPr bwMode="auto">
              <a:xfrm>
                <a:off x="3454" y="1535"/>
                <a:ext cx="96" cy="384"/>
              </a:xfrm>
              <a:prstGeom prst="leftBrace">
                <a:avLst>
                  <a:gd name="adj1" fmla="val 33333"/>
                  <a:gd name="adj2" fmla="val 50000"/>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12298" name="AutoShape 1046"/>
              <p:cNvSpPr>
                <a:spLocks/>
              </p:cNvSpPr>
              <p:nvPr/>
            </p:nvSpPr>
            <p:spPr bwMode="auto">
              <a:xfrm rot="5400000">
                <a:off x="4078" y="959"/>
                <a:ext cx="96" cy="768"/>
              </a:xfrm>
              <a:prstGeom prst="leftBrace">
                <a:avLst>
                  <a:gd name="adj1" fmla="val 66667"/>
                  <a:gd name="adj2" fmla="val 50000"/>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
          <p:nvSpPr>
            <p:cNvPr id="40987" name="AutoShape 1051"/>
            <p:cNvSpPr>
              <a:spLocks noChangeArrowheads="1"/>
            </p:cNvSpPr>
            <p:nvPr/>
          </p:nvSpPr>
          <p:spPr bwMode="auto">
            <a:xfrm>
              <a:off x="1920" y="1505"/>
              <a:ext cx="528" cy="288"/>
            </a:xfrm>
            <a:prstGeom prst="rightArrow">
              <a:avLst>
                <a:gd name="adj1" fmla="val 45833"/>
                <a:gd name="adj2" fmla="val 75693"/>
              </a:avLst>
            </a:prstGeom>
            <a:gradFill rotWithShape="0">
              <a:gsLst>
                <a:gs pos="0">
                  <a:schemeClr val="accent2">
                    <a:gamma/>
                    <a:tint val="73725"/>
                    <a:invGamma/>
                  </a:schemeClr>
                </a:gs>
                <a:gs pos="100000">
                  <a:schemeClr val="accent2"/>
                </a:gs>
              </a:gsLst>
              <a:lin ang="0" scaled="1"/>
            </a:gradFill>
            <a:ln>
              <a:noFill/>
            </a:ln>
            <a:effectLst>
              <a:outerShdw dist="45791" dir="3378596" algn="ctr" rotWithShape="0">
                <a:schemeClr val="bg2"/>
              </a:outerShdw>
            </a:effectLst>
            <a:extLst>
              <a:ext uri="{91240B29-F687-4F45-9708-019B960494DF}">
                <a14:hiddenLine xmlns:a14="http://schemas.microsoft.com/office/drawing/2010/main" w="25400">
                  <a:solidFill>
                    <a:schemeClr val="accent2"/>
                  </a:solidFill>
                  <a:miter lim="800000"/>
                  <a:headEnd type="none" w="sm" len="sm"/>
                  <a:tailEnd type="none" w="sm" len="sm"/>
                </a14:hiddenLine>
              </a:ext>
            </a:extLst>
          </p:spPr>
          <p:txBody>
            <a:bodyPr wrap="none" anchor="ctr"/>
            <a:lstStyle/>
            <a:p>
              <a:pPr>
                <a:defRPr/>
              </a:pPr>
              <a:endParaRPr lang="en-US"/>
            </a:p>
          </p:txBody>
        </p:sp>
      </p:grpSp>
    </p:spTree>
    <p:extLst>
      <p:ext uri="{BB962C8B-B14F-4D97-AF65-F5344CB8AC3E}">
        <p14:creationId xmlns:p14="http://schemas.microsoft.com/office/powerpoint/2010/main" val="1221793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vert="horz" lIns="0" tIns="45720" rIns="0" bIns="0" rtlCol="0" anchor="b">
            <a:normAutofit/>
          </a:bodyPr>
          <a:lstStyle/>
          <a:p>
            <a:r>
              <a:rPr lang="en-US" dirty="0"/>
              <a:t>Review: </a:t>
            </a:r>
            <a:r>
              <a:rPr lang="en-US" dirty="0" err="1"/>
              <a:t>Karnaugh</a:t>
            </a:r>
            <a:r>
              <a:rPr lang="en-US" dirty="0"/>
              <a:t> Maps</a:t>
            </a:r>
            <a:endParaRPr lang="en-US" dirty="0" smtClean="0"/>
          </a:p>
        </p:txBody>
      </p:sp>
      <p:sp>
        <p:nvSpPr>
          <p:cNvPr id="13315" name="Rectangle 1027"/>
          <p:cNvSpPr>
            <a:spLocks noGrp="1" noChangeArrowheads="1"/>
          </p:cNvSpPr>
          <p:nvPr>
            <p:ph idx="1"/>
          </p:nvPr>
        </p:nvSpPr>
        <p:spPr/>
        <p:txBody>
          <a:bodyPr/>
          <a:lstStyle/>
          <a:p>
            <a:pPr marL="273050" indent="-273050" defTabSz="914400">
              <a:lnSpc>
                <a:spcPct val="90000"/>
              </a:lnSpc>
            </a:pPr>
            <a:r>
              <a:rPr lang="en-US" sz="2800"/>
              <a:t>Now we can easily see which minterms contain common literals.</a:t>
            </a:r>
          </a:p>
          <a:p>
            <a:pPr marL="639763" lvl="1" indent="-246063" defTabSz="914400">
              <a:lnSpc>
                <a:spcPct val="90000"/>
              </a:lnSpc>
            </a:pPr>
            <a:r>
              <a:rPr lang="en-US" sz="2400"/>
              <a:t>Minterms on the left and right sides contain </a:t>
            </a:r>
            <a:r>
              <a:rPr lang="en-US" sz="2400">
                <a:solidFill>
                  <a:srgbClr val="3333FF"/>
                </a:solidFill>
              </a:rPr>
              <a:t>y’</a:t>
            </a:r>
            <a:r>
              <a:rPr lang="en-US" sz="2400"/>
              <a:t> and </a:t>
            </a:r>
            <a:r>
              <a:rPr lang="en-US" sz="2400">
                <a:solidFill>
                  <a:srgbClr val="FF0033"/>
                </a:solidFill>
              </a:rPr>
              <a:t>y</a:t>
            </a:r>
            <a:r>
              <a:rPr lang="en-US" sz="2400"/>
              <a:t> respectively.</a:t>
            </a:r>
          </a:p>
          <a:p>
            <a:pPr marL="639763" lvl="1" indent="-246063" defTabSz="914400">
              <a:lnSpc>
                <a:spcPct val="90000"/>
              </a:lnSpc>
            </a:pPr>
            <a:r>
              <a:rPr lang="en-US" sz="2400"/>
              <a:t>Minterms in the top and bottom rows contain </a:t>
            </a:r>
            <a:r>
              <a:rPr lang="en-US" sz="2400">
                <a:solidFill>
                  <a:srgbClr val="669900"/>
                </a:solidFill>
              </a:rPr>
              <a:t>x’</a:t>
            </a:r>
            <a:r>
              <a:rPr lang="en-US" sz="2400"/>
              <a:t> and </a:t>
            </a:r>
            <a:r>
              <a:rPr lang="en-US" sz="2400">
                <a:solidFill>
                  <a:srgbClr val="FF33CC"/>
                </a:solidFill>
              </a:rPr>
              <a:t>x</a:t>
            </a:r>
            <a:r>
              <a:rPr lang="en-US" sz="2400"/>
              <a:t> respectively.</a:t>
            </a:r>
          </a:p>
        </p:txBody>
      </p:sp>
      <p:grpSp>
        <p:nvGrpSpPr>
          <p:cNvPr id="13316" name="Group 1065"/>
          <p:cNvGrpSpPr>
            <a:grpSpLocks/>
          </p:cNvGrpSpPr>
          <p:nvPr/>
        </p:nvGrpSpPr>
        <p:grpSpPr bwMode="auto">
          <a:xfrm>
            <a:off x="4386262" y="4851401"/>
            <a:ext cx="5321300" cy="1520825"/>
            <a:chOff x="1058" y="3050"/>
            <a:chExt cx="3352" cy="958"/>
          </a:xfrm>
        </p:grpSpPr>
        <p:grpSp>
          <p:nvGrpSpPr>
            <p:cNvPr id="13317" name="Group 1052"/>
            <p:cNvGrpSpPr>
              <a:grpSpLocks/>
            </p:cNvGrpSpPr>
            <p:nvPr/>
          </p:nvGrpSpPr>
          <p:grpSpPr bwMode="auto">
            <a:xfrm>
              <a:off x="1058" y="3050"/>
              <a:ext cx="1447" cy="958"/>
              <a:chOff x="1213" y="857"/>
              <a:chExt cx="1447" cy="958"/>
            </a:xfrm>
          </p:grpSpPr>
          <p:graphicFrame>
            <p:nvGraphicFramePr>
              <p:cNvPr id="13319" name="Object 1053"/>
              <p:cNvGraphicFramePr>
                <a:graphicFrameLocks/>
              </p:cNvGraphicFramePr>
              <p:nvPr/>
            </p:nvGraphicFramePr>
            <p:xfrm>
              <a:off x="1213" y="857"/>
              <a:ext cx="1447" cy="958"/>
            </p:xfrm>
            <a:graphic>
              <a:graphicData uri="http://schemas.openxmlformats.org/presentationml/2006/ole">
                <mc:AlternateContent xmlns:mc="http://schemas.openxmlformats.org/markup-compatibility/2006">
                  <mc:Choice xmlns:v="urn:schemas-microsoft-com:vml" Requires="v">
                    <p:oleObj spid="_x0000_s3078" name="Document" r:id="rId3" imgW="2286000" imgH="1524000" progId="Word.Document.8">
                      <p:embed/>
                    </p:oleObj>
                  </mc:Choice>
                  <mc:Fallback>
                    <p:oleObj name="Document" r:id="rId3" imgW="2286000" imgH="15240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 y="857"/>
                            <a:ext cx="1447" cy="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AutoShape 1054"/>
              <p:cNvSpPr>
                <a:spLocks/>
              </p:cNvSpPr>
              <p:nvPr/>
            </p:nvSpPr>
            <p:spPr bwMode="auto">
              <a:xfrm>
                <a:off x="1532" y="1248"/>
                <a:ext cx="96" cy="384"/>
              </a:xfrm>
              <a:prstGeom prst="leftBrace">
                <a:avLst>
                  <a:gd name="adj1" fmla="val 33333"/>
                  <a:gd name="adj2" fmla="val 50000"/>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
            <p:nvSpPr>
              <p:cNvPr id="13321" name="AutoShape 1055"/>
              <p:cNvSpPr>
                <a:spLocks/>
              </p:cNvSpPr>
              <p:nvPr/>
            </p:nvSpPr>
            <p:spPr bwMode="auto">
              <a:xfrm rot="5400000">
                <a:off x="2156" y="672"/>
                <a:ext cx="96" cy="768"/>
              </a:xfrm>
              <a:prstGeom prst="leftBrace">
                <a:avLst>
                  <a:gd name="adj1" fmla="val 66667"/>
                  <a:gd name="adj2" fmla="val 50000"/>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graphicFrame>
          <p:nvGraphicFramePr>
            <p:cNvPr id="13318" name="Object 1059"/>
            <p:cNvGraphicFramePr>
              <a:graphicFrameLocks/>
            </p:cNvGraphicFramePr>
            <p:nvPr/>
          </p:nvGraphicFramePr>
          <p:xfrm>
            <a:off x="3216" y="3264"/>
            <a:ext cx="1194" cy="677"/>
          </p:xfrm>
          <a:graphic>
            <a:graphicData uri="http://schemas.openxmlformats.org/presentationml/2006/ole">
              <mc:AlternateContent xmlns:mc="http://schemas.openxmlformats.org/markup-compatibility/2006">
                <mc:Choice xmlns:v="urn:schemas-microsoft-com:vml" Requires="v">
                  <p:oleObj spid="_x0000_s3079" name="Document" r:id="rId5" imgW="1912620" imgH="1083564" progId="Word.Document.8">
                    <p:embed/>
                  </p:oleObj>
                </mc:Choice>
                <mc:Fallback>
                  <p:oleObj name="Document" r:id="rId5" imgW="1912620" imgH="1083564"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3264"/>
                          <a:ext cx="1194"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889676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27"/>
          <p:cNvSpPr>
            <a:spLocks noGrp="1" noChangeArrowheads="1"/>
          </p:cNvSpPr>
          <p:nvPr>
            <p:ph idx="1"/>
          </p:nvPr>
        </p:nvSpPr>
        <p:spPr/>
        <p:txBody>
          <a:bodyPr>
            <a:normAutofit lnSpcReduction="10000"/>
          </a:bodyPr>
          <a:lstStyle/>
          <a:p>
            <a:pPr marL="273050" indent="-273050" defTabSz="914400">
              <a:lnSpc>
                <a:spcPct val="80000"/>
              </a:lnSpc>
              <a:defRPr/>
            </a:pPr>
            <a:r>
              <a:rPr lang="en-US" sz="2600" dirty="0"/>
              <a:t>Imagine a two-variable sum of </a:t>
            </a:r>
            <a:r>
              <a:rPr lang="en-US" sz="2600" dirty="0" err="1"/>
              <a:t>minterms</a:t>
            </a:r>
            <a:r>
              <a:rPr lang="en-US" sz="2600" dirty="0"/>
              <a:t>:</a:t>
            </a:r>
          </a:p>
          <a:p>
            <a:pPr marL="273050" indent="-273050" algn="ctr" defTabSz="914400">
              <a:lnSpc>
                <a:spcPct val="80000"/>
              </a:lnSpc>
              <a:spcBef>
                <a:spcPct val="80000"/>
              </a:spcBef>
              <a:spcAft>
                <a:spcPct val="60000"/>
              </a:spcAft>
              <a:buNone/>
              <a:defRPr/>
            </a:pPr>
            <a:r>
              <a:rPr lang="en-US" sz="2600" dirty="0" err="1">
                <a:solidFill>
                  <a:srgbClr val="3333FF"/>
                </a:solidFill>
              </a:rPr>
              <a:t>x’y</a:t>
            </a:r>
            <a:r>
              <a:rPr lang="en-US" sz="2600" dirty="0">
                <a:solidFill>
                  <a:srgbClr val="3333FF"/>
                </a:solidFill>
              </a:rPr>
              <a:t>’ + </a:t>
            </a:r>
            <a:r>
              <a:rPr lang="en-US" sz="2600" dirty="0" err="1">
                <a:solidFill>
                  <a:srgbClr val="3333FF"/>
                </a:solidFill>
              </a:rPr>
              <a:t>x’y</a:t>
            </a:r>
            <a:endParaRPr lang="en-US" sz="2600" dirty="0"/>
          </a:p>
          <a:p>
            <a:pPr marL="273050" indent="-273050" defTabSz="914400">
              <a:lnSpc>
                <a:spcPct val="80000"/>
              </a:lnSpc>
              <a:defRPr/>
            </a:pPr>
            <a:r>
              <a:rPr lang="en-US" sz="2600" dirty="0"/>
              <a:t>Both of these </a:t>
            </a:r>
            <a:r>
              <a:rPr lang="en-US" sz="2600" dirty="0" err="1"/>
              <a:t>minterms</a:t>
            </a:r>
            <a:r>
              <a:rPr lang="en-US" sz="2600" dirty="0"/>
              <a:t> appear in the top row of a </a:t>
            </a:r>
            <a:r>
              <a:rPr lang="en-US" sz="2600" dirty="0" err="1"/>
              <a:t>Karnaugh</a:t>
            </a:r>
            <a:r>
              <a:rPr lang="en-US" sz="2600" dirty="0"/>
              <a:t> map, which means that they both contain the literal </a:t>
            </a:r>
            <a:r>
              <a:rPr lang="en-US" sz="2600" dirty="0">
                <a:solidFill>
                  <a:srgbClr val="FF0033"/>
                </a:solidFill>
              </a:rPr>
              <a:t>x’</a:t>
            </a:r>
            <a:r>
              <a:rPr lang="en-US" sz="2600" dirty="0"/>
              <a:t>.</a:t>
            </a:r>
          </a:p>
          <a:p>
            <a:pPr marL="273050" indent="-273050" defTabSz="914400">
              <a:lnSpc>
                <a:spcPct val="80000"/>
              </a:lnSpc>
              <a:buNone/>
              <a:defRPr/>
            </a:pPr>
            <a:endParaRPr lang="en-US" sz="2600" dirty="0"/>
          </a:p>
          <a:p>
            <a:pPr marL="273050" indent="-273050" defTabSz="914400">
              <a:lnSpc>
                <a:spcPct val="80000"/>
              </a:lnSpc>
              <a:buNone/>
              <a:defRPr/>
            </a:pPr>
            <a:endParaRPr lang="en-US" sz="2600" dirty="0"/>
          </a:p>
          <a:p>
            <a:pPr marL="273050" indent="-273050" defTabSz="914400">
              <a:lnSpc>
                <a:spcPct val="80000"/>
              </a:lnSpc>
              <a:defRPr/>
            </a:pPr>
            <a:r>
              <a:rPr lang="en-US" sz="2600" dirty="0"/>
              <a:t>What happens if you simplify this expression using Boolean algebra?</a:t>
            </a:r>
          </a:p>
        </p:txBody>
      </p:sp>
      <p:sp>
        <p:nvSpPr>
          <p:cNvPr id="14338" name="Rectangle 1026"/>
          <p:cNvSpPr>
            <a:spLocks noGrp="1" noChangeArrowheads="1"/>
          </p:cNvSpPr>
          <p:nvPr>
            <p:ph type="title"/>
          </p:nvPr>
        </p:nvSpPr>
        <p:spPr/>
        <p:txBody>
          <a:bodyPr vert="horz" lIns="0" tIns="45720" rIns="0" bIns="0" rtlCol="0" anchor="b">
            <a:normAutofit/>
          </a:bodyPr>
          <a:lstStyle/>
          <a:p>
            <a:r>
              <a:rPr lang="en-US" dirty="0"/>
              <a:t>Review: </a:t>
            </a:r>
            <a:r>
              <a:rPr lang="en-US" dirty="0" err="1"/>
              <a:t>Karnaugh</a:t>
            </a:r>
            <a:r>
              <a:rPr lang="en-US" dirty="0"/>
              <a:t> Maps</a:t>
            </a:r>
            <a:endParaRPr lang="en-US" dirty="0" smtClean="0"/>
          </a:p>
        </p:txBody>
      </p:sp>
      <p:sp>
        <p:nvSpPr>
          <p:cNvPr id="30724" name="Text Box 1028"/>
          <p:cNvSpPr txBox="1">
            <a:spLocks noChangeArrowheads="1"/>
          </p:cNvSpPr>
          <p:nvPr/>
        </p:nvSpPr>
        <p:spPr bwMode="auto">
          <a:xfrm>
            <a:off x="6053667" y="5705641"/>
            <a:ext cx="42910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tabLst>
                <a:tab pos="1031875" algn="l"/>
                <a:tab pos="2516188" algn="l"/>
              </a:tabLst>
              <a:defRPr>
                <a:solidFill>
                  <a:schemeClr val="tx1"/>
                </a:solidFill>
                <a:latin typeface="Constantia" panose="02030602050306030303" pitchFamily="18" charset="0"/>
                <a:ea typeface="MS PGothic" panose="020B0600070205080204" pitchFamily="34" charset="-128"/>
              </a:defRPr>
            </a:lvl1pPr>
            <a:lvl2pPr marL="742950" indent="-285750" eaLnBrk="0" hangingPunct="0">
              <a:tabLst>
                <a:tab pos="1031875" algn="l"/>
                <a:tab pos="2516188" algn="l"/>
              </a:tabLst>
              <a:defRPr>
                <a:solidFill>
                  <a:schemeClr val="tx1"/>
                </a:solidFill>
                <a:latin typeface="Constantia" panose="02030602050306030303" pitchFamily="18" charset="0"/>
                <a:ea typeface="MS PGothic" panose="020B0600070205080204" pitchFamily="34" charset="-128"/>
              </a:defRPr>
            </a:lvl2pPr>
            <a:lvl3pPr marL="1143000" indent="-228600" eaLnBrk="0" hangingPunct="0">
              <a:tabLst>
                <a:tab pos="1031875" algn="l"/>
                <a:tab pos="2516188" algn="l"/>
              </a:tabLst>
              <a:defRPr>
                <a:solidFill>
                  <a:schemeClr val="tx1"/>
                </a:solidFill>
                <a:latin typeface="Constantia" panose="02030602050306030303" pitchFamily="18" charset="0"/>
                <a:ea typeface="MS PGothic" panose="020B0600070205080204" pitchFamily="34" charset="-128"/>
              </a:defRPr>
            </a:lvl3pPr>
            <a:lvl4pPr marL="1600200" indent="-228600" eaLnBrk="0" hangingPunct="0">
              <a:tabLst>
                <a:tab pos="1031875" algn="l"/>
                <a:tab pos="2516188" algn="l"/>
              </a:tabLst>
              <a:defRPr>
                <a:solidFill>
                  <a:schemeClr val="tx1"/>
                </a:solidFill>
                <a:latin typeface="Constantia" panose="02030602050306030303" pitchFamily="18" charset="0"/>
                <a:ea typeface="MS PGothic" panose="020B0600070205080204" pitchFamily="34" charset="-128"/>
              </a:defRPr>
            </a:lvl4pPr>
            <a:lvl5pPr marL="2057400" indent="-228600" eaLnBrk="0" hangingPunct="0">
              <a:tabLst>
                <a:tab pos="1031875" algn="l"/>
                <a:tab pos="2516188" algn="l"/>
              </a:tabLst>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tabLst>
                <a:tab pos="1031875" algn="l"/>
                <a:tab pos="2516188" algn="l"/>
              </a:tabLs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tabLst>
                <a:tab pos="1031875" algn="l"/>
                <a:tab pos="2516188" algn="l"/>
              </a:tabLs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tabLst>
                <a:tab pos="1031875" algn="l"/>
                <a:tab pos="2516188" algn="l"/>
              </a:tabLs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tabLst>
                <a:tab pos="1031875" algn="l"/>
                <a:tab pos="2516188"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a:solidFill>
                  <a:srgbClr val="3333FF"/>
                </a:solidFill>
                <a:latin typeface="Comic Sans MS" panose="030F0702030302020204" pitchFamily="66" charset="0"/>
              </a:rPr>
              <a:t>x’y’ + x’y</a:t>
            </a:r>
            <a:r>
              <a:rPr lang="en-US">
                <a:latin typeface="Comic Sans MS" panose="030F0702030302020204" pitchFamily="66" charset="0"/>
              </a:rPr>
              <a:t>	= x’(y’ + y)	[ Distributive ]</a:t>
            </a:r>
          </a:p>
          <a:p>
            <a:pPr eaLnBrk="1" hangingPunct="1"/>
            <a:r>
              <a:rPr lang="en-US">
                <a:latin typeface="Comic Sans MS" panose="030F0702030302020204" pitchFamily="66" charset="0"/>
              </a:rPr>
              <a:t>	= x’ </a:t>
            </a:r>
            <a:r>
              <a:rPr lang="en-US">
                <a:latin typeface="Comic Sans MS" panose="030F0702030302020204" pitchFamily="66" charset="0"/>
                <a:sym typeface="Symbol" panose="05050102010706020507" pitchFamily="18" charset="2"/>
              </a:rPr>
              <a:t> 1	[ y + y’ = 1 ]</a:t>
            </a:r>
          </a:p>
          <a:p>
            <a:pPr eaLnBrk="1" hangingPunct="1"/>
            <a:r>
              <a:rPr lang="en-US">
                <a:latin typeface="Comic Sans MS" panose="030F0702030302020204" pitchFamily="66" charset="0"/>
                <a:sym typeface="Symbol" panose="05050102010706020507" pitchFamily="18" charset="2"/>
              </a:rPr>
              <a:t>	= </a:t>
            </a:r>
            <a:r>
              <a:rPr lang="en-US">
                <a:solidFill>
                  <a:srgbClr val="FF0033"/>
                </a:solidFill>
                <a:latin typeface="Comic Sans MS" panose="030F0702030302020204" pitchFamily="66" charset="0"/>
                <a:sym typeface="Symbol" panose="05050102010706020507" pitchFamily="18" charset="2"/>
              </a:rPr>
              <a:t>x’</a:t>
            </a:r>
            <a:r>
              <a:rPr lang="en-US">
                <a:latin typeface="Comic Sans MS" panose="030F0702030302020204" pitchFamily="66" charset="0"/>
                <a:sym typeface="Symbol" panose="05050102010706020507" pitchFamily="18" charset="2"/>
              </a:rPr>
              <a:t>	[ x  1 = x ]</a:t>
            </a:r>
          </a:p>
        </p:txBody>
      </p:sp>
      <p:grpSp>
        <p:nvGrpSpPr>
          <p:cNvPr id="14341" name="Group 1033"/>
          <p:cNvGrpSpPr>
            <a:grpSpLocks/>
          </p:cNvGrpSpPr>
          <p:nvPr/>
        </p:nvGrpSpPr>
        <p:grpSpPr bwMode="auto">
          <a:xfrm>
            <a:off x="5924022" y="4022411"/>
            <a:ext cx="1912937" cy="1065213"/>
            <a:chOff x="2304" y="1728"/>
            <a:chExt cx="1205" cy="671"/>
          </a:xfrm>
        </p:grpSpPr>
        <p:graphicFrame>
          <p:nvGraphicFramePr>
            <p:cNvPr id="14342" name="Object 1029"/>
            <p:cNvGraphicFramePr>
              <a:graphicFrameLocks/>
            </p:cNvGraphicFramePr>
            <p:nvPr/>
          </p:nvGraphicFramePr>
          <p:xfrm>
            <a:off x="2304" y="1728"/>
            <a:ext cx="1205" cy="671"/>
          </p:xfrm>
          <a:graphic>
            <a:graphicData uri="http://schemas.openxmlformats.org/presentationml/2006/ole">
              <mc:AlternateContent xmlns:mc="http://schemas.openxmlformats.org/markup-compatibility/2006">
                <mc:Choice xmlns:v="urn:schemas-microsoft-com:vml" Requires="v">
                  <p:oleObj spid="_x0000_s4100" name="Document" r:id="rId3" imgW="1906524" imgH="1066800" progId="Word.Document.8">
                    <p:embed/>
                  </p:oleObj>
                </mc:Choice>
                <mc:Fallback>
                  <p:oleObj name="Document" r:id="rId3" imgW="1906524" imgH="10668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1728"/>
                          <a:ext cx="1205" cy="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Rectangle 1030"/>
            <p:cNvSpPr>
              <a:spLocks noChangeArrowheads="1"/>
            </p:cNvSpPr>
            <p:nvPr/>
          </p:nvSpPr>
          <p:spPr bwMode="auto">
            <a:xfrm>
              <a:off x="2675" y="1933"/>
              <a:ext cx="694" cy="148"/>
            </a:xfrm>
            <a:prstGeom prst="rect">
              <a:avLst/>
            </a:prstGeom>
            <a:noFill/>
            <a:ln w="1905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val="256098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lIns="0" tIns="45720" rIns="0" bIns="0" rtlCol="0" anchor="b">
            <a:normAutofit/>
          </a:bodyPr>
          <a:lstStyle/>
          <a:p>
            <a:r>
              <a:rPr lang="en-US" dirty="0"/>
              <a:t>Review: </a:t>
            </a:r>
            <a:r>
              <a:rPr lang="en-US" dirty="0" err="1"/>
              <a:t>Karnaugh</a:t>
            </a:r>
            <a:r>
              <a:rPr lang="en-US" dirty="0"/>
              <a:t> Maps</a:t>
            </a:r>
            <a:endParaRPr lang="en-US" dirty="0" smtClean="0"/>
          </a:p>
        </p:txBody>
      </p:sp>
      <p:sp>
        <p:nvSpPr>
          <p:cNvPr id="16387" name="Rectangle 3"/>
          <p:cNvSpPr>
            <a:spLocks noGrp="1" noChangeArrowheads="1"/>
          </p:cNvSpPr>
          <p:nvPr>
            <p:ph idx="1"/>
          </p:nvPr>
        </p:nvSpPr>
        <p:spPr/>
        <p:txBody>
          <a:bodyPr>
            <a:normAutofit/>
          </a:bodyPr>
          <a:lstStyle/>
          <a:p>
            <a:pPr marL="273050" indent="-273050" defTabSz="914400"/>
            <a:endParaRPr lang="en-US" sz="2400" dirty="0" smtClean="0"/>
          </a:p>
          <a:p>
            <a:pPr marL="273050" indent="-273050" defTabSz="914400"/>
            <a:r>
              <a:rPr lang="en-US" sz="2400" dirty="0" smtClean="0"/>
              <a:t>For a three-variable expression with inputs x, y, z, the arrangement of </a:t>
            </a:r>
            <a:r>
              <a:rPr lang="en-US" sz="2400" dirty="0" err="1" smtClean="0"/>
              <a:t>minterms</a:t>
            </a:r>
            <a:r>
              <a:rPr lang="en-US" sz="2400" dirty="0" smtClean="0"/>
              <a:t> is more tricky:</a:t>
            </a:r>
          </a:p>
          <a:p>
            <a:pPr marL="273050" indent="-273050" defTabSz="914400"/>
            <a:endParaRPr lang="en-US" sz="2400" dirty="0" smtClean="0"/>
          </a:p>
          <a:p>
            <a:pPr marL="273050" indent="-273050" defTabSz="914400"/>
            <a:endParaRPr lang="en-US" sz="2400" dirty="0" smtClean="0"/>
          </a:p>
          <a:p>
            <a:pPr marL="273050" indent="-273050" defTabSz="914400"/>
            <a:endParaRPr lang="en-US" sz="2400" dirty="0" smtClean="0"/>
          </a:p>
          <a:p>
            <a:pPr marL="273050" indent="-273050" defTabSz="914400"/>
            <a:r>
              <a:rPr lang="en-US" sz="2400" dirty="0" smtClean="0"/>
              <a:t>Another way to label the K-map</a:t>
            </a:r>
          </a:p>
        </p:txBody>
      </p:sp>
      <p:graphicFrame>
        <p:nvGraphicFramePr>
          <p:cNvPr id="16388" name="Object 4"/>
          <p:cNvGraphicFramePr>
            <a:graphicFrameLocks/>
          </p:cNvGraphicFramePr>
          <p:nvPr>
            <p:extLst>
              <p:ext uri="{D42A27DB-BD31-4B8C-83A1-F6EECF244321}">
                <p14:modId xmlns:p14="http://schemas.microsoft.com/office/powerpoint/2010/main" val="1938516203"/>
              </p:ext>
            </p:extLst>
          </p:nvPr>
        </p:nvGraphicFramePr>
        <p:xfrm>
          <a:off x="2843212" y="5410366"/>
          <a:ext cx="3608388" cy="1458912"/>
        </p:xfrm>
        <a:graphic>
          <a:graphicData uri="http://schemas.openxmlformats.org/presentationml/2006/ole">
            <mc:AlternateContent xmlns:mc="http://schemas.openxmlformats.org/markup-compatibility/2006">
              <mc:Choice xmlns:v="urn:schemas-microsoft-com:vml" Requires="v">
                <p:oleObj spid="_x0000_s5136" name="Document" r:id="rId4" imgW="3610356" imgH="1467612" progId="Word.Document.8">
                  <p:embed/>
                </p:oleObj>
              </mc:Choice>
              <mc:Fallback>
                <p:oleObj name="Document" r:id="rId4" imgW="3610356" imgH="1467612"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2" y="5410366"/>
                        <a:ext cx="3608388"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5"/>
          <p:cNvGraphicFramePr>
            <a:graphicFrameLocks/>
          </p:cNvGraphicFramePr>
          <p:nvPr>
            <p:extLst>
              <p:ext uri="{D42A27DB-BD31-4B8C-83A1-F6EECF244321}">
                <p14:modId xmlns:p14="http://schemas.microsoft.com/office/powerpoint/2010/main" val="2863868049"/>
              </p:ext>
            </p:extLst>
          </p:nvPr>
        </p:nvGraphicFramePr>
        <p:xfrm>
          <a:off x="7850716" y="5384007"/>
          <a:ext cx="2865438" cy="1423987"/>
        </p:xfrm>
        <a:graphic>
          <a:graphicData uri="http://schemas.openxmlformats.org/presentationml/2006/ole">
            <mc:AlternateContent xmlns:mc="http://schemas.openxmlformats.org/markup-compatibility/2006">
              <mc:Choice xmlns:v="urn:schemas-microsoft-com:vml" Requires="v">
                <p:oleObj spid="_x0000_s5137" name="Document" r:id="rId6" imgW="2874264" imgH="1429512" progId="Word.Document.8">
                  <p:embed/>
                </p:oleObj>
              </mc:Choice>
              <mc:Fallback>
                <p:oleObj name="Document" r:id="rId6" imgW="2874264" imgH="1429512"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0716" y="5384007"/>
                        <a:ext cx="2865438"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p:cNvGraphicFramePr>
          <p:nvPr>
            <p:extLst>
              <p:ext uri="{D42A27DB-BD31-4B8C-83A1-F6EECF244321}">
                <p14:modId xmlns:p14="http://schemas.microsoft.com/office/powerpoint/2010/main" val="3255506254"/>
              </p:ext>
            </p:extLst>
          </p:nvPr>
        </p:nvGraphicFramePr>
        <p:xfrm>
          <a:off x="2589212" y="3424238"/>
          <a:ext cx="4046538" cy="1346200"/>
        </p:xfrm>
        <a:graphic>
          <a:graphicData uri="http://schemas.openxmlformats.org/presentationml/2006/ole">
            <mc:AlternateContent xmlns:mc="http://schemas.openxmlformats.org/markup-compatibility/2006">
              <mc:Choice xmlns:v="urn:schemas-microsoft-com:vml" Requires="v">
                <p:oleObj spid="_x0000_s5138" name="Document" r:id="rId8" imgW="4049268" imgH="1342644" progId="Word.Document.8">
                  <p:embed/>
                </p:oleObj>
              </mc:Choice>
              <mc:Fallback>
                <p:oleObj name="Document" r:id="rId8" imgW="4049268" imgH="1342644"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9212" y="3424238"/>
                        <a:ext cx="4046538"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p:cNvGraphicFramePr>
            <a:graphicFrameLocks/>
          </p:cNvGraphicFramePr>
          <p:nvPr>
            <p:extLst>
              <p:ext uri="{D42A27DB-BD31-4B8C-83A1-F6EECF244321}">
                <p14:modId xmlns:p14="http://schemas.microsoft.com/office/powerpoint/2010/main" val="3277848660"/>
              </p:ext>
            </p:extLst>
          </p:nvPr>
        </p:nvGraphicFramePr>
        <p:xfrm>
          <a:off x="7384256" y="3424238"/>
          <a:ext cx="3371850" cy="1381125"/>
        </p:xfrm>
        <a:graphic>
          <a:graphicData uri="http://schemas.openxmlformats.org/presentationml/2006/ole">
            <mc:AlternateContent xmlns:mc="http://schemas.openxmlformats.org/markup-compatibility/2006">
              <mc:Choice xmlns:v="urn:schemas-microsoft-com:vml" Requires="v">
                <p:oleObj spid="_x0000_s5139" name="Document" r:id="rId10" imgW="3364992" imgH="1380744" progId="Word.Document.8">
                  <p:embed/>
                </p:oleObj>
              </mc:Choice>
              <mc:Fallback>
                <p:oleObj name="Document" r:id="rId10" imgW="3364992" imgH="1380744" progId="Word.Documen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4256" y="3424238"/>
                        <a:ext cx="33718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0716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vert="horz" lIns="0" tIns="45720" rIns="0" bIns="0" rtlCol="0" anchor="b">
            <a:normAutofit/>
          </a:bodyPr>
          <a:lstStyle/>
          <a:p>
            <a:r>
              <a:rPr lang="en-US" dirty="0"/>
              <a:t>Review: </a:t>
            </a:r>
            <a:r>
              <a:rPr lang="en-US" dirty="0" err="1"/>
              <a:t>Karnaugh</a:t>
            </a:r>
            <a:r>
              <a:rPr lang="en-US" dirty="0"/>
              <a:t> Maps</a:t>
            </a:r>
            <a:endParaRPr lang="en-US" dirty="0" smtClean="0"/>
          </a:p>
        </p:txBody>
      </p:sp>
      <p:sp>
        <p:nvSpPr>
          <p:cNvPr id="17411" name="Rectangle 3"/>
          <p:cNvSpPr>
            <a:spLocks noGrp="1" noChangeArrowheads="1"/>
          </p:cNvSpPr>
          <p:nvPr>
            <p:ph type="body" idx="4294967295"/>
          </p:nvPr>
        </p:nvSpPr>
        <p:spPr/>
        <p:txBody>
          <a:bodyPr/>
          <a:lstStyle/>
          <a:p>
            <a:pPr marL="273050" indent="-273050" defTabSz="914400">
              <a:lnSpc>
                <a:spcPct val="80000"/>
              </a:lnSpc>
            </a:pPr>
            <a:r>
              <a:rPr lang="en-US" sz="2600" dirty="0"/>
              <a:t>With this ordering, any group of 2, 4 or 8 adjacent squares on the map contains common literals that can be factored out.</a:t>
            </a:r>
          </a:p>
          <a:p>
            <a:pPr marL="273050" indent="-273050" defTabSz="914400">
              <a:lnSpc>
                <a:spcPct val="80000"/>
              </a:lnSpc>
            </a:pPr>
            <a:endParaRPr lang="en-US" sz="2600" dirty="0"/>
          </a:p>
          <a:p>
            <a:pPr marL="273050" indent="-273050" defTabSz="914400">
              <a:lnSpc>
                <a:spcPct val="80000"/>
              </a:lnSpc>
            </a:pPr>
            <a:r>
              <a:rPr lang="en-US" sz="2600" dirty="0"/>
              <a:t>“Adjacency” includes wrapping around the left and right sides:</a:t>
            </a:r>
          </a:p>
        </p:txBody>
      </p:sp>
      <p:sp>
        <p:nvSpPr>
          <p:cNvPr id="17412" name="Text Box 5"/>
          <p:cNvSpPr txBox="1">
            <a:spLocks noChangeArrowheads="1"/>
          </p:cNvSpPr>
          <p:nvPr/>
        </p:nvSpPr>
        <p:spPr bwMode="auto">
          <a:xfrm>
            <a:off x="8307388" y="5155142"/>
            <a:ext cx="16478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1pPr>
            <a:lvl2pPr marL="742950" indent="-28575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2pPr>
            <a:lvl3pPr marL="11430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3pPr>
            <a:lvl4pPr marL="16002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4pPr>
            <a:lvl5pPr marL="20574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dirty="0">
                <a:solidFill>
                  <a:srgbClr val="FF0033"/>
                </a:solidFill>
                <a:latin typeface="Comic Sans MS" panose="030F0702030302020204" pitchFamily="66" charset="0"/>
              </a:rPr>
              <a:t>	</a:t>
            </a:r>
            <a:r>
              <a:rPr lang="en-US" dirty="0" err="1">
                <a:solidFill>
                  <a:srgbClr val="FF0033"/>
                </a:solidFill>
                <a:latin typeface="Comic Sans MS" panose="030F0702030302020204" pitchFamily="66" charset="0"/>
              </a:rPr>
              <a:t>x’y’z</a:t>
            </a:r>
            <a:r>
              <a:rPr lang="en-US" dirty="0">
                <a:solidFill>
                  <a:srgbClr val="FF0033"/>
                </a:solidFill>
                <a:latin typeface="Comic Sans MS" panose="030F0702030302020204" pitchFamily="66" charset="0"/>
              </a:rPr>
              <a:t> + </a:t>
            </a:r>
            <a:r>
              <a:rPr lang="en-US" dirty="0" err="1">
                <a:solidFill>
                  <a:srgbClr val="FF0033"/>
                </a:solidFill>
                <a:latin typeface="Comic Sans MS" panose="030F0702030302020204" pitchFamily="66" charset="0"/>
              </a:rPr>
              <a:t>x’yz</a:t>
            </a:r>
            <a:endParaRPr lang="en-US" dirty="0">
              <a:latin typeface="Comic Sans MS" panose="030F0702030302020204" pitchFamily="66" charset="0"/>
            </a:endParaRPr>
          </a:p>
          <a:p>
            <a:pPr eaLnBrk="1" hangingPunct="1"/>
            <a:r>
              <a:rPr lang="en-US" dirty="0">
                <a:latin typeface="Comic Sans MS" panose="030F0702030302020204" pitchFamily="66" charset="0"/>
              </a:rPr>
              <a:t>=	</a:t>
            </a:r>
            <a:r>
              <a:rPr lang="en-US" dirty="0" err="1">
                <a:latin typeface="Comic Sans MS" panose="030F0702030302020204" pitchFamily="66" charset="0"/>
              </a:rPr>
              <a:t>x’z</a:t>
            </a:r>
            <a:r>
              <a:rPr lang="en-US" dirty="0">
                <a:latin typeface="Comic Sans MS" panose="030F0702030302020204" pitchFamily="66" charset="0"/>
              </a:rPr>
              <a:t>(y’ + y)</a:t>
            </a:r>
          </a:p>
          <a:p>
            <a:pPr eaLnBrk="1" hangingPunct="1"/>
            <a:r>
              <a:rPr lang="en-US" dirty="0">
                <a:latin typeface="Comic Sans MS" panose="030F0702030302020204" pitchFamily="66" charset="0"/>
              </a:rPr>
              <a:t>=	</a:t>
            </a:r>
            <a:r>
              <a:rPr lang="en-US" dirty="0" err="1">
                <a:latin typeface="Comic Sans MS" panose="030F0702030302020204" pitchFamily="66" charset="0"/>
              </a:rPr>
              <a:t>x’z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 1</a:t>
            </a:r>
          </a:p>
          <a:p>
            <a:pPr eaLnBrk="1" hangingPunct="1"/>
            <a:r>
              <a:rPr lang="en-US" dirty="0">
                <a:latin typeface="Comic Sans MS" panose="030F0702030302020204" pitchFamily="66" charset="0"/>
                <a:sym typeface="Symbol" panose="05050102010706020507" pitchFamily="18" charset="2"/>
              </a:rPr>
              <a:t>=	</a:t>
            </a:r>
            <a:r>
              <a:rPr lang="en-US" dirty="0" err="1">
                <a:latin typeface="Comic Sans MS" panose="030F0702030302020204" pitchFamily="66" charset="0"/>
                <a:sym typeface="Symbol" panose="05050102010706020507" pitchFamily="18" charset="2"/>
              </a:rPr>
              <a:t>x’z</a:t>
            </a:r>
            <a:endParaRPr lang="en-US" sz="2400" dirty="0">
              <a:latin typeface="Comic Sans MS" panose="030F0702030302020204" pitchFamily="66" charset="0"/>
              <a:sym typeface="Symbol" panose="05050102010706020507" pitchFamily="18" charset="2"/>
            </a:endParaRPr>
          </a:p>
        </p:txBody>
      </p:sp>
      <p:graphicFrame>
        <p:nvGraphicFramePr>
          <p:cNvPr id="17413" name="Object 6"/>
          <p:cNvGraphicFramePr>
            <a:graphicFrameLocks/>
          </p:cNvGraphicFramePr>
          <p:nvPr>
            <p:extLst>
              <p:ext uri="{D42A27DB-BD31-4B8C-83A1-F6EECF244321}">
                <p14:modId xmlns:p14="http://schemas.microsoft.com/office/powerpoint/2010/main" val="2195805146"/>
              </p:ext>
            </p:extLst>
          </p:nvPr>
        </p:nvGraphicFramePr>
        <p:xfrm>
          <a:off x="3425031" y="4934480"/>
          <a:ext cx="4046538" cy="1346200"/>
        </p:xfrm>
        <a:graphic>
          <a:graphicData uri="http://schemas.openxmlformats.org/presentationml/2006/ole">
            <mc:AlternateContent xmlns:mc="http://schemas.openxmlformats.org/markup-compatibility/2006">
              <mc:Choice xmlns:v="urn:schemas-microsoft-com:vml" Requires="v">
                <p:oleObj spid="_x0000_s6150" name="Document" r:id="rId4" imgW="4071444" imgH="1342354" progId="Word.Document.8">
                  <p:embed/>
                </p:oleObj>
              </mc:Choice>
              <mc:Fallback>
                <p:oleObj name="Document" r:id="rId4" imgW="4071444" imgH="1342354"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031" y="4934480"/>
                        <a:ext cx="4046538"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21"/>
          <p:cNvSpPr>
            <a:spLocks noChangeArrowheads="1"/>
          </p:cNvSpPr>
          <p:nvPr/>
        </p:nvSpPr>
        <p:spPr bwMode="auto">
          <a:xfrm>
            <a:off x="5156200" y="5505979"/>
            <a:ext cx="1295400" cy="304800"/>
          </a:xfrm>
          <a:prstGeom prst="rect">
            <a:avLst/>
          </a:prstGeom>
          <a:solidFill>
            <a:schemeClr val="accent1">
              <a:alpha val="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spTree>
    <p:extLst>
      <p:ext uri="{BB962C8B-B14F-4D97-AF65-F5344CB8AC3E}">
        <p14:creationId xmlns:p14="http://schemas.microsoft.com/office/powerpoint/2010/main" val="1329636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lIns="0" tIns="45720" rIns="0" bIns="0" rtlCol="0" anchor="b">
            <a:normAutofit/>
          </a:bodyPr>
          <a:lstStyle/>
          <a:p>
            <a:r>
              <a:rPr lang="en-US" dirty="0"/>
              <a:t>Review: </a:t>
            </a:r>
            <a:r>
              <a:rPr lang="en-US" dirty="0" err="1"/>
              <a:t>Karnaugh</a:t>
            </a:r>
            <a:r>
              <a:rPr lang="en-US" dirty="0"/>
              <a:t> Maps</a:t>
            </a:r>
            <a:endParaRPr lang="en-US" dirty="0" smtClean="0"/>
          </a:p>
        </p:txBody>
      </p:sp>
      <p:sp>
        <p:nvSpPr>
          <p:cNvPr id="18435" name="Rectangle 3"/>
          <p:cNvSpPr>
            <a:spLocks noGrp="1" noChangeArrowheads="1"/>
          </p:cNvSpPr>
          <p:nvPr>
            <p:ph idx="1"/>
          </p:nvPr>
        </p:nvSpPr>
        <p:spPr/>
        <p:txBody>
          <a:bodyPr/>
          <a:lstStyle/>
          <a:p>
            <a:pPr marL="273050" indent="-273050" defTabSz="914400">
              <a:lnSpc>
                <a:spcPct val="80000"/>
              </a:lnSpc>
            </a:pPr>
            <a:r>
              <a:rPr lang="en-US" sz="2600"/>
              <a:t>We’ll use this property of adjacent squares to do our simplifications.</a:t>
            </a:r>
          </a:p>
        </p:txBody>
      </p:sp>
      <p:sp>
        <p:nvSpPr>
          <p:cNvPr id="18436" name="Text Box 5"/>
          <p:cNvSpPr txBox="1">
            <a:spLocks noChangeArrowheads="1"/>
          </p:cNvSpPr>
          <p:nvPr/>
        </p:nvSpPr>
        <p:spPr bwMode="auto">
          <a:xfrm>
            <a:off x="7616825" y="2913551"/>
            <a:ext cx="16478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1pPr>
            <a:lvl2pPr marL="742950" indent="-28575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2pPr>
            <a:lvl3pPr marL="11430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3pPr>
            <a:lvl4pPr marL="16002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4pPr>
            <a:lvl5pPr marL="2057400" indent="-228600" eaLnBrk="0" hangingPunct="0">
              <a:tabLst>
                <a:tab pos="341313" algn="l"/>
                <a:tab pos="1200150" algn="l"/>
              </a:tabLst>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tabLst>
                <a:tab pos="341313" algn="l"/>
                <a:tab pos="1200150" algn="l"/>
              </a:tabLst>
              <a:defRPr>
                <a:solidFill>
                  <a:schemeClr val="tx1"/>
                </a:solidFill>
                <a:latin typeface="Constantia" panose="02030602050306030303" pitchFamily="18" charset="0"/>
                <a:ea typeface="MS PGothic" panose="020B0600070205080204" pitchFamily="34" charset="-128"/>
              </a:defRPr>
            </a:lvl9pPr>
          </a:lstStyle>
          <a:p>
            <a:pPr eaLnBrk="1" hangingPunct="1"/>
            <a:r>
              <a:rPr lang="en-US" dirty="0">
                <a:solidFill>
                  <a:srgbClr val="FF0033"/>
                </a:solidFill>
                <a:latin typeface="Comic Sans MS" panose="030F0702030302020204" pitchFamily="66" charset="0"/>
              </a:rPr>
              <a:t>	</a:t>
            </a:r>
            <a:r>
              <a:rPr lang="en-US" dirty="0" err="1">
                <a:solidFill>
                  <a:srgbClr val="FF0033"/>
                </a:solidFill>
                <a:latin typeface="Comic Sans MS" panose="030F0702030302020204" pitchFamily="66" charset="0"/>
              </a:rPr>
              <a:t>x’y’z</a:t>
            </a:r>
            <a:r>
              <a:rPr lang="en-US" dirty="0">
                <a:solidFill>
                  <a:srgbClr val="FF0033"/>
                </a:solidFill>
                <a:latin typeface="Comic Sans MS" panose="030F0702030302020204" pitchFamily="66" charset="0"/>
              </a:rPr>
              <a:t> + </a:t>
            </a:r>
            <a:r>
              <a:rPr lang="en-US" dirty="0" err="1">
                <a:solidFill>
                  <a:srgbClr val="FF0033"/>
                </a:solidFill>
                <a:latin typeface="Comic Sans MS" panose="030F0702030302020204" pitchFamily="66" charset="0"/>
              </a:rPr>
              <a:t>x’yz</a:t>
            </a:r>
            <a:endParaRPr lang="en-US" dirty="0">
              <a:latin typeface="Comic Sans MS" panose="030F0702030302020204" pitchFamily="66" charset="0"/>
            </a:endParaRPr>
          </a:p>
          <a:p>
            <a:pPr eaLnBrk="1" hangingPunct="1"/>
            <a:r>
              <a:rPr lang="en-US" dirty="0">
                <a:latin typeface="Comic Sans MS" panose="030F0702030302020204" pitchFamily="66" charset="0"/>
              </a:rPr>
              <a:t>=	</a:t>
            </a:r>
            <a:r>
              <a:rPr lang="en-US" dirty="0" err="1">
                <a:latin typeface="Comic Sans MS" panose="030F0702030302020204" pitchFamily="66" charset="0"/>
              </a:rPr>
              <a:t>x’z</a:t>
            </a:r>
            <a:r>
              <a:rPr lang="en-US" dirty="0">
                <a:latin typeface="Comic Sans MS" panose="030F0702030302020204" pitchFamily="66" charset="0"/>
              </a:rPr>
              <a:t>(y’ + y)</a:t>
            </a:r>
          </a:p>
          <a:p>
            <a:pPr eaLnBrk="1" hangingPunct="1"/>
            <a:r>
              <a:rPr lang="en-US" dirty="0">
                <a:latin typeface="Comic Sans MS" panose="030F0702030302020204" pitchFamily="66" charset="0"/>
              </a:rPr>
              <a:t>=	</a:t>
            </a:r>
            <a:r>
              <a:rPr lang="en-US" dirty="0" err="1">
                <a:latin typeface="Comic Sans MS" panose="030F0702030302020204" pitchFamily="66" charset="0"/>
              </a:rPr>
              <a:t>x’z</a:t>
            </a:r>
            <a:r>
              <a:rPr lang="en-US" dirty="0">
                <a:latin typeface="Comic Sans MS" panose="030F0702030302020204" pitchFamily="66" charset="0"/>
              </a:rPr>
              <a:t> </a:t>
            </a:r>
            <a:r>
              <a:rPr lang="en-US" dirty="0">
                <a:latin typeface="Comic Sans MS" panose="030F0702030302020204" pitchFamily="66" charset="0"/>
                <a:sym typeface="Symbol" panose="05050102010706020507" pitchFamily="18" charset="2"/>
              </a:rPr>
              <a:t> 1</a:t>
            </a:r>
          </a:p>
          <a:p>
            <a:pPr eaLnBrk="1" hangingPunct="1"/>
            <a:r>
              <a:rPr lang="en-US" dirty="0">
                <a:latin typeface="Comic Sans MS" panose="030F0702030302020204" pitchFamily="66" charset="0"/>
                <a:sym typeface="Symbol" panose="05050102010706020507" pitchFamily="18" charset="2"/>
              </a:rPr>
              <a:t>=	</a:t>
            </a:r>
            <a:r>
              <a:rPr lang="en-US" dirty="0" err="1">
                <a:latin typeface="Comic Sans MS" panose="030F0702030302020204" pitchFamily="66" charset="0"/>
                <a:sym typeface="Symbol" panose="05050102010706020507" pitchFamily="18" charset="2"/>
              </a:rPr>
              <a:t>x’z</a:t>
            </a:r>
            <a:endParaRPr lang="en-US" sz="2400" dirty="0">
              <a:latin typeface="Comic Sans MS" panose="030F0702030302020204" pitchFamily="66" charset="0"/>
              <a:sym typeface="Symbol" panose="05050102010706020507" pitchFamily="18" charset="2"/>
            </a:endParaRPr>
          </a:p>
        </p:txBody>
      </p:sp>
      <p:sp>
        <p:nvSpPr>
          <p:cNvPr id="18437" name="Text Box 6"/>
          <p:cNvSpPr txBox="1">
            <a:spLocks noChangeArrowheads="1"/>
          </p:cNvSpPr>
          <p:nvPr/>
        </p:nvSpPr>
        <p:spPr bwMode="auto">
          <a:xfrm>
            <a:off x="7366000" y="4876800"/>
            <a:ext cx="3200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tabLst>
                <a:tab pos="401638" algn="l"/>
                <a:tab pos="2740025" algn="l"/>
              </a:tabLst>
              <a:defRPr>
                <a:solidFill>
                  <a:schemeClr val="tx1"/>
                </a:solidFill>
                <a:latin typeface="Constantia" panose="02030602050306030303" pitchFamily="18" charset="0"/>
                <a:ea typeface="MS PGothic" panose="020B0600070205080204" pitchFamily="34" charset="-128"/>
              </a:defRPr>
            </a:lvl1pPr>
            <a:lvl2pPr marL="114300" eaLnBrk="0" hangingPunct="0">
              <a:tabLst>
                <a:tab pos="401638" algn="l"/>
                <a:tab pos="2740025" algn="l"/>
              </a:tabLst>
              <a:defRPr>
                <a:solidFill>
                  <a:schemeClr val="tx1"/>
                </a:solidFill>
                <a:latin typeface="Constantia" panose="02030602050306030303" pitchFamily="18" charset="0"/>
                <a:ea typeface="MS PGothic" panose="020B0600070205080204" pitchFamily="34" charset="-128"/>
              </a:defRPr>
            </a:lvl2pPr>
            <a:lvl3pPr marL="1143000" indent="-228600" eaLnBrk="0" hangingPunct="0">
              <a:tabLst>
                <a:tab pos="401638" algn="l"/>
                <a:tab pos="2740025" algn="l"/>
              </a:tabLst>
              <a:defRPr>
                <a:solidFill>
                  <a:schemeClr val="tx1"/>
                </a:solidFill>
                <a:latin typeface="Constantia" panose="02030602050306030303" pitchFamily="18" charset="0"/>
                <a:ea typeface="MS PGothic" panose="020B0600070205080204" pitchFamily="34" charset="-128"/>
              </a:defRPr>
            </a:lvl3pPr>
            <a:lvl4pPr marL="1600200" indent="-228600" eaLnBrk="0" hangingPunct="0">
              <a:tabLst>
                <a:tab pos="401638" algn="l"/>
                <a:tab pos="2740025" algn="l"/>
              </a:tabLst>
              <a:defRPr>
                <a:solidFill>
                  <a:schemeClr val="tx1"/>
                </a:solidFill>
                <a:latin typeface="Constantia" panose="02030602050306030303" pitchFamily="18" charset="0"/>
                <a:ea typeface="MS PGothic" panose="020B0600070205080204" pitchFamily="34" charset="-128"/>
              </a:defRPr>
            </a:lvl4pPr>
            <a:lvl5pPr marL="2057400" indent="-228600" eaLnBrk="0" hangingPunct="0">
              <a:tabLst>
                <a:tab pos="401638" algn="l"/>
                <a:tab pos="2740025" algn="l"/>
              </a:tabLst>
              <a:defRPr>
                <a:solidFill>
                  <a:schemeClr val="tx1"/>
                </a:solidFill>
                <a:latin typeface="Constantia" panose="02030602050306030303" pitchFamily="18" charset="0"/>
                <a:ea typeface="MS PGothic" panose="020B0600070205080204" pitchFamily="34" charset="-128"/>
              </a:defRPr>
            </a:lvl5pPr>
            <a:lvl6pPr marL="2514600" indent="-228600" eaLnBrk="0" fontAlgn="base" hangingPunct="0">
              <a:spcBef>
                <a:spcPct val="0"/>
              </a:spcBef>
              <a:spcAft>
                <a:spcPct val="0"/>
              </a:spcAft>
              <a:tabLst>
                <a:tab pos="401638" algn="l"/>
                <a:tab pos="2740025" algn="l"/>
              </a:tabLst>
              <a:defRPr>
                <a:solidFill>
                  <a:schemeClr val="tx1"/>
                </a:solidFill>
                <a:latin typeface="Constantia" panose="02030602050306030303" pitchFamily="18" charset="0"/>
                <a:ea typeface="MS PGothic" panose="020B0600070205080204" pitchFamily="34" charset="-128"/>
              </a:defRPr>
            </a:lvl6pPr>
            <a:lvl7pPr marL="2971800" indent="-228600" eaLnBrk="0" fontAlgn="base" hangingPunct="0">
              <a:spcBef>
                <a:spcPct val="0"/>
              </a:spcBef>
              <a:spcAft>
                <a:spcPct val="0"/>
              </a:spcAft>
              <a:tabLst>
                <a:tab pos="401638" algn="l"/>
                <a:tab pos="2740025" algn="l"/>
              </a:tabLst>
              <a:defRPr>
                <a:solidFill>
                  <a:schemeClr val="tx1"/>
                </a:solidFill>
                <a:latin typeface="Constantia" panose="02030602050306030303" pitchFamily="18" charset="0"/>
                <a:ea typeface="MS PGothic" panose="020B0600070205080204" pitchFamily="34" charset="-128"/>
              </a:defRPr>
            </a:lvl7pPr>
            <a:lvl8pPr marL="3429000" indent="-228600" eaLnBrk="0" fontAlgn="base" hangingPunct="0">
              <a:spcBef>
                <a:spcPct val="0"/>
              </a:spcBef>
              <a:spcAft>
                <a:spcPct val="0"/>
              </a:spcAft>
              <a:tabLst>
                <a:tab pos="401638" algn="l"/>
                <a:tab pos="2740025" algn="l"/>
              </a:tabLst>
              <a:defRPr>
                <a:solidFill>
                  <a:schemeClr val="tx1"/>
                </a:solidFill>
                <a:latin typeface="Constantia" panose="02030602050306030303" pitchFamily="18" charset="0"/>
                <a:ea typeface="MS PGothic" panose="020B0600070205080204" pitchFamily="34" charset="-128"/>
              </a:defRPr>
            </a:lvl8pPr>
            <a:lvl9pPr marL="3886200" indent="-228600" eaLnBrk="0" fontAlgn="base" hangingPunct="0">
              <a:spcBef>
                <a:spcPct val="0"/>
              </a:spcBef>
              <a:spcAft>
                <a:spcPct val="0"/>
              </a:spcAft>
              <a:tabLst>
                <a:tab pos="401638" algn="l"/>
                <a:tab pos="2740025" algn="l"/>
              </a:tabLst>
              <a:defRPr>
                <a:solidFill>
                  <a:schemeClr val="tx1"/>
                </a:solidFill>
                <a:latin typeface="Constantia" panose="02030602050306030303" pitchFamily="18" charset="0"/>
                <a:ea typeface="MS PGothic" panose="020B0600070205080204" pitchFamily="34" charset="-128"/>
              </a:defRPr>
            </a:lvl9pPr>
          </a:lstStyle>
          <a:p>
            <a:pPr lvl="1" eaLnBrk="1" hangingPunct="1"/>
            <a:r>
              <a:rPr lang="en-US" dirty="0">
                <a:solidFill>
                  <a:srgbClr val="3333FF"/>
                </a:solidFill>
                <a:latin typeface="Comic Sans MS" panose="030F0702030302020204" pitchFamily="66" charset="0"/>
              </a:rPr>
              <a:t>	</a:t>
            </a:r>
            <a:r>
              <a:rPr lang="en-US" dirty="0" err="1">
                <a:solidFill>
                  <a:srgbClr val="3333FF"/>
                </a:solidFill>
                <a:latin typeface="Comic Sans MS" panose="030F0702030302020204" pitchFamily="66" charset="0"/>
              </a:rPr>
              <a:t>x’y’z</a:t>
            </a:r>
            <a:r>
              <a:rPr lang="en-US" dirty="0">
                <a:solidFill>
                  <a:srgbClr val="3333FF"/>
                </a:solidFill>
                <a:latin typeface="Comic Sans MS" panose="030F0702030302020204" pitchFamily="66" charset="0"/>
              </a:rPr>
              <a:t>’ + </a:t>
            </a:r>
            <a:r>
              <a:rPr lang="en-US" dirty="0" err="1">
                <a:solidFill>
                  <a:srgbClr val="3333FF"/>
                </a:solidFill>
                <a:latin typeface="Comic Sans MS" panose="030F0702030302020204" pitchFamily="66" charset="0"/>
              </a:rPr>
              <a:t>xy’z</a:t>
            </a:r>
            <a:r>
              <a:rPr lang="en-US" dirty="0">
                <a:solidFill>
                  <a:srgbClr val="3333FF"/>
                </a:solidFill>
                <a:latin typeface="Comic Sans MS" panose="030F0702030302020204" pitchFamily="66" charset="0"/>
              </a:rPr>
              <a:t>’ + </a:t>
            </a:r>
            <a:r>
              <a:rPr lang="en-US" dirty="0" err="1">
                <a:solidFill>
                  <a:srgbClr val="3333FF"/>
                </a:solidFill>
                <a:latin typeface="Comic Sans MS" panose="030F0702030302020204" pitchFamily="66" charset="0"/>
              </a:rPr>
              <a:t>x’yz</a:t>
            </a:r>
            <a:r>
              <a:rPr lang="en-US" dirty="0">
                <a:solidFill>
                  <a:srgbClr val="3333FF"/>
                </a:solidFill>
                <a:latin typeface="Comic Sans MS" panose="030F0702030302020204" pitchFamily="66" charset="0"/>
              </a:rPr>
              <a:t>’ + xyz’</a:t>
            </a:r>
            <a:endParaRPr lang="en-US" dirty="0">
              <a:latin typeface="Comic Sans MS" panose="030F0702030302020204" pitchFamily="66" charset="0"/>
            </a:endParaRPr>
          </a:p>
          <a:p>
            <a:pPr lvl="1" eaLnBrk="1" hangingPunct="1"/>
            <a:r>
              <a:rPr lang="en-US" dirty="0">
                <a:latin typeface="Comic Sans MS" panose="030F0702030302020204" pitchFamily="66" charset="0"/>
              </a:rPr>
              <a:t>=	z’(</a:t>
            </a:r>
            <a:r>
              <a:rPr lang="en-US" dirty="0" err="1">
                <a:latin typeface="Comic Sans MS" panose="030F0702030302020204" pitchFamily="66" charset="0"/>
              </a:rPr>
              <a:t>x’y</a:t>
            </a:r>
            <a:r>
              <a:rPr lang="en-US" dirty="0">
                <a:latin typeface="Comic Sans MS" panose="030F0702030302020204" pitchFamily="66" charset="0"/>
              </a:rPr>
              <a:t>’ + </a:t>
            </a:r>
            <a:r>
              <a:rPr lang="en-US" dirty="0" err="1">
                <a:latin typeface="Comic Sans MS" panose="030F0702030302020204" pitchFamily="66" charset="0"/>
              </a:rPr>
              <a:t>xy</a:t>
            </a:r>
            <a:r>
              <a:rPr lang="en-US" dirty="0">
                <a:latin typeface="Comic Sans MS" panose="030F0702030302020204" pitchFamily="66" charset="0"/>
              </a:rPr>
              <a:t>’ + </a:t>
            </a:r>
            <a:r>
              <a:rPr lang="en-US" dirty="0" err="1">
                <a:latin typeface="Comic Sans MS" panose="030F0702030302020204" pitchFamily="66" charset="0"/>
              </a:rPr>
              <a:t>x’y</a:t>
            </a:r>
            <a:r>
              <a:rPr lang="en-US" dirty="0">
                <a:latin typeface="Comic Sans MS" panose="030F0702030302020204" pitchFamily="66" charset="0"/>
              </a:rPr>
              <a:t> + </a:t>
            </a:r>
            <a:r>
              <a:rPr lang="en-US" dirty="0" err="1">
                <a:latin typeface="Comic Sans MS" panose="030F0702030302020204" pitchFamily="66" charset="0"/>
              </a:rPr>
              <a:t>xy</a:t>
            </a:r>
            <a:r>
              <a:rPr lang="en-US" dirty="0">
                <a:latin typeface="Comic Sans MS" panose="030F0702030302020204" pitchFamily="66" charset="0"/>
              </a:rPr>
              <a:t>)</a:t>
            </a:r>
          </a:p>
          <a:p>
            <a:pPr lvl="1" eaLnBrk="1" hangingPunct="1"/>
            <a:r>
              <a:rPr lang="en-US" dirty="0">
                <a:latin typeface="Comic Sans MS" panose="030F0702030302020204" pitchFamily="66" charset="0"/>
              </a:rPr>
              <a:t>=	z’(y’(x’ + x) + y(x’ + x))</a:t>
            </a:r>
          </a:p>
          <a:p>
            <a:pPr lvl="1" eaLnBrk="1" hangingPunct="1"/>
            <a:r>
              <a:rPr lang="en-US" dirty="0">
                <a:latin typeface="Comic Sans MS" panose="030F0702030302020204" pitchFamily="66" charset="0"/>
              </a:rPr>
              <a:t>=	z’(</a:t>
            </a:r>
            <a:r>
              <a:rPr lang="en-US" dirty="0" err="1">
                <a:latin typeface="Comic Sans MS" panose="030F0702030302020204" pitchFamily="66" charset="0"/>
              </a:rPr>
              <a:t>y’+y</a:t>
            </a:r>
            <a:r>
              <a:rPr lang="en-US" dirty="0">
                <a:latin typeface="Comic Sans MS" panose="030F0702030302020204" pitchFamily="66" charset="0"/>
              </a:rPr>
              <a:t>)</a:t>
            </a:r>
          </a:p>
          <a:p>
            <a:pPr lvl="1" eaLnBrk="1" hangingPunct="1"/>
            <a:r>
              <a:rPr lang="en-US" dirty="0">
                <a:latin typeface="Comic Sans MS" panose="030F0702030302020204" pitchFamily="66" charset="0"/>
              </a:rPr>
              <a:t>=	z’</a:t>
            </a:r>
          </a:p>
        </p:txBody>
      </p:sp>
      <p:graphicFrame>
        <p:nvGraphicFramePr>
          <p:cNvPr id="18438" name="Object 6"/>
          <p:cNvGraphicFramePr>
            <a:graphicFrameLocks/>
          </p:cNvGraphicFramePr>
          <p:nvPr>
            <p:extLst>
              <p:ext uri="{D42A27DB-BD31-4B8C-83A1-F6EECF244321}">
                <p14:modId xmlns:p14="http://schemas.microsoft.com/office/powerpoint/2010/main" val="2319143011"/>
              </p:ext>
            </p:extLst>
          </p:nvPr>
        </p:nvGraphicFramePr>
        <p:xfrm>
          <a:off x="2381250" y="2725650"/>
          <a:ext cx="4046538" cy="1346200"/>
        </p:xfrm>
        <a:graphic>
          <a:graphicData uri="http://schemas.openxmlformats.org/presentationml/2006/ole">
            <mc:AlternateContent xmlns:mc="http://schemas.openxmlformats.org/markup-compatibility/2006">
              <mc:Choice xmlns:v="urn:schemas-microsoft-com:vml" Requires="v">
                <p:oleObj spid="_x0000_s7176" name="Document" r:id="rId4" imgW="4071444" imgH="1342354" progId="Word.Document.8">
                  <p:embed/>
                </p:oleObj>
              </mc:Choice>
              <mc:Fallback>
                <p:oleObj name="Document" r:id="rId4" imgW="4071444" imgH="1342354"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0" y="2725650"/>
                        <a:ext cx="4046538"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Rectangle 21"/>
          <p:cNvSpPr>
            <a:spLocks noChangeArrowheads="1"/>
          </p:cNvSpPr>
          <p:nvPr/>
        </p:nvSpPr>
        <p:spPr bwMode="auto">
          <a:xfrm>
            <a:off x="4133850" y="3302000"/>
            <a:ext cx="1295400" cy="304800"/>
          </a:xfrm>
          <a:prstGeom prst="rect">
            <a:avLst/>
          </a:prstGeom>
          <a:solidFill>
            <a:schemeClr val="accent1">
              <a:alpha val="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onstantia" panose="02030602050306030303" pitchFamily="18" charset="0"/>
                <a:ea typeface="MS PGothic" panose="020B0600070205080204" pitchFamily="34" charset="-128"/>
              </a:defRPr>
            </a:lvl1pPr>
            <a:lvl2pPr marL="742950" indent="-285750" eaLnBrk="0" hangingPunct="0">
              <a:defRPr>
                <a:solidFill>
                  <a:schemeClr val="tx1"/>
                </a:solidFill>
                <a:latin typeface="Constantia" panose="02030602050306030303" pitchFamily="18" charset="0"/>
                <a:ea typeface="MS PGothic" panose="020B0600070205080204" pitchFamily="34" charset="-128"/>
              </a:defRPr>
            </a:lvl2pPr>
            <a:lvl3pPr marL="1143000" indent="-228600" eaLnBrk="0" hangingPunct="0">
              <a:defRPr>
                <a:solidFill>
                  <a:schemeClr val="tx1"/>
                </a:solidFill>
                <a:latin typeface="Constantia" panose="02030602050306030303" pitchFamily="18" charset="0"/>
                <a:ea typeface="MS PGothic" panose="020B0600070205080204" pitchFamily="34" charset="-128"/>
              </a:defRPr>
            </a:lvl3pPr>
            <a:lvl4pPr marL="1600200" indent="-228600" eaLnBrk="0" hangingPunct="0">
              <a:defRPr>
                <a:solidFill>
                  <a:schemeClr val="tx1"/>
                </a:solidFill>
                <a:latin typeface="Constantia" panose="02030602050306030303" pitchFamily="18" charset="0"/>
                <a:ea typeface="MS PGothic" panose="020B0600070205080204" pitchFamily="34" charset="-128"/>
              </a:defRPr>
            </a:lvl4pPr>
            <a:lvl5pPr marL="2057400" indent="-228600" eaLnBrk="0" hangingPunct="0">
              <a:defRPr>
                <a:solidFill>
                  <a:schemeClr val="tx1"/>
                </a:solidFill>
                <a:latin typeface="Constantia" panose="02030602050306030303"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ea typeface="MS PGothic" panose="020B0600070205080204" pitchFamily="34" charset="-128"/>
              </a:defRPr>
            </a:lvl9pPr>
          </a:lstStyle>
          <a:p>
            <a:pPr eaLnBrk="1" hangingPunct="1"/>
            <a:endParaRPr lang="en-US"/>
          </a:p>
        </p:txBody>
      </p:sp>
      <p:graphicFrame>
        <p:nvGraphicFramePr>
          <p:cNvPr id="18440" name="Object 6"/>
          <p:cNvGraphicFramePr>
            <a:graphicFrameLocks/>
          </p:cNvGraphicFramePr>
          <p:nvPr>
            <p:extLst>
              <p:ext uri="{D42A27DB-BD31-4B8C-83A1-F6EECF244321}">
                <p14:modId xmlns:p14="http://schemas.microsoft.com/office/powerpoint/2010/main" val="3450134249"/>
              </p:ext>
            </p:extLst>
          </p:nvPr>
        </p:nvGraphicFramePr>
        <p:xfrm>
          <a:off x="2381250" y="4732712"/>
          <a:ext cx="4046538" cy="1346200"/>
        </p:xfrm>
        <a:graphic>
          <a:graphicData uri="http://schemas.openxmlformats.org/presentationml/2006/ole">
            <mc:AlternateContent xmlns:mc="http://schemas.openxmlformats.org/markup-compatibility/2006">
              <mc:Choice xmlns:v="urn:schemas-microsoft-com:vml" Requires="v">
                <p:oleObj spid="_x0000_s7177" name="Document" r:id="rId6" imgW="4071444" imgH="1342354" progId="Word.Document.8">
                  <p:embed/>
                </p:oleObj>
              </mc:Choice>
              <mc:Fallback>
                <p:oleObj name="Document" r:id="rId6" imgW="4071444" imgH="1342354"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0" y="4732712"/>
                        <a:ext cx="4046538"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Line 23"/>
          <p:cNvSpPr>
            <a:spLocks noChangeShapeType="1"/>
          </p:cNvSpPr>
          <p:nvPr/>
        </p:nvSpPr>
        <p:spPr bwMode="auto">
          <a:xfrm flipH="1">
            <a:off x="3284538" y="5935287"/>
            <a:ext cx="6858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24"/>
          <p:cNvSpPr>
            <a:spLocks noChangeShapeType="1"/>
          </p:cNvSpPr>
          <p:nvPr/>
        </p:nvSpPr>
        <p:spPr bwMode="auto">
          <a:xfrm flipH="1">
            <a:off x="3284538" y="5335212"/>
            <a:ext cx="6858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25"/>
          <p:cNvSpPr>
            <a:spLocks noChangeShapeType="1"/>
          </p:cNvSpPr>
          <p:nvPr/>
        </p:nvSpPr>
        <p:spPr bwMode="auto">
          <a:xfrm flipH="1">
            <a:off x="5567363" y="5325687"/>
            <a:ext cx="6858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26"/>
          <p:cNvSpPr>
            <a:spLocks noChangeShapeType="1"/>
          </p:cNvSpPr>
          <p:nvPr/>
        </p:nvSpPr>
        <p:spPr bwMode="auto">
          <a:xfrm flipH="1">
            <a:off x="5567363" y="5935287"/>
            <a:ext cx="6858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27"/>
          <p:cNvSpPr>
            <a:spLocks noChangeShapeType="1"/>
          </p:cNvSpPr>
          <p:nvPr/>
        </p:nvSpPr>
        <p:spPr bwMode="auto">
          <a:xfrm flipH="1" flipV="1">
            <a:off x="3970338" y="5325687"/>
            <a:ext cx="0" cy="6096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8"/>
          <p:cNvSpPr>
            <a:spLocks noChangeShapeType="1"/>
          </p:cNvSpPr>
          <p:nvPr/>
        </p:nvSpPr>
        <p:spPr bwMode="auto">
          <a:xfrm flipH="1" flipV="1">
            <a:off x="5567363" y="5335212"/>
            <a:ext cx="0" cy="6096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2725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146</TotalTime>
  <Words>1894</Words>
  <Application>Microsoft Office PowerPoint</Application>
  <PresentationFormat>Widescreen</PresentationFormat>
  <Paragraphs>261</Paragraphs>
  <Slides>31</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46" baseType="lpstr">
      <vt:lpstr>MS PGothic</vt:lpstr>
      <vt:lpstr>Arial</vt:lpstr>
      <vt:lpstr>Calibri</vt:lpstr>
      <vt:lpstr>Century Gothic</vt:lpstr>
      <vt:lpstr>Comic Sans MS</vt:lpstr>
      <vt:lpstr>Constantia</vt:lpstr>
      <vt:lpstr>Symbol</vt:lpstr>
      <vt:lpstr>Times New Roman</vt:lpstr>
      <vt:lpstr>Wingdings</vt:lpstr>
      <vt:lpstr>Wingdings 3</vt:lpstr>
      <vt:lpstr>WP Greek Century</vt:lpstr>
      <vt:lpstr>Wisp</vt:lpstr>
      <vt:lpstr>Document</vt:lpstr>
      <vt:lpstr>Microsoft Word Document</vt:lpstr>
      <vt:lpstr>Microsoft Word 97 - 2003 Document</vt:lpstr>
      <vt:lpstr>CDA 3103</vt:lpstr>
      <vt:lpstr> Logic Minimization</vt:lpstr>
      <vt:lpstr>Review: Minterms</vt:lpstr>
      <vt:lpstr>Review: Karnaugh Maps</vt:lpstr>
      <vt:lpstr>Review: Karnaugh Maps</vt:lpstr>
      <vt:lpstr>Review: Karnaugh Maps</vt:lpstr>
      <vt:lpstr>Review: Karnaugh Maps</vt:lpstr>
      <vt:lpstr>Review: Karnaugh Maps</vt:lpstr>
      <vt:lpstr>Review: Karnaugh Maps</vt:lpstr>
      <vt:lpstr>Example K-map simplification </vt:lpstr>
      <vt:lpstr>Example K-map simplification </vt:lpstr>
      <vt:lpstr>Unsimplifying expressions </vt:lpstr>
      <vt:lpstr>Making the example K-map</vt:lpstr>
      <vt:lpstr>K-maps from truth tables</vt:lpstr>
      <vt:lpstr>Grouping the minterms together</vt:lpstr>
      <vt:lpstr>Grouping the minterms together</vt:lpstr>
      <vt:lpstr>Reading the MSP from the K-map</vt:lpstr>
      <vt:lpstr>Practice K-map 1</vt:lpstr>
      <vt:lpstr>Solutions for practice K-map 1</vt:lpstr>
      <vt:lpstr>Four-variable K-maps</vt:lpstr>
      <vt:lpstr>Simplify m0+m2+m5+m8+m10+m13 </vt:lpstr>
      <vt:lpstr>Simplify m0+m2+m5+m8+m10+m13 </vt:lpstr>
      <vt:lpstr>K-maps can be tricky!</vt:lpstr>
      <vt:lpstr>Prime implicants</vt:lpstr>
      <vt:lpstr>Prime implicants</vt:lpstr>
      <vt:lpstr>Essential prime implicants</vt:lpstr>
      <vt:lpstr>Covering the other minterms</vt:lpstr>
      <vt:lpstr>Practice K-map 2</vt:lpstr>
      <vt:lpstr>Solutions for practice K-map 2</vt:lpstr>
      <vt:lpstr>Practice K-map 3</vt:lpstr>
      <vt:lpstr>Solutions for practice K-map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Sarah Angell</dc:creator>
  <cp:lastModifiedBy>Sarah Angell</cp:lastModifiedBy>
  <cp:revision>19</cp:revision>
  <dcterms:created xsi:type="dcterms:W3CDTF">2013-09-03T17:29:40Z</dcterms:created>
  <dcterms:modified xsi:type="dcterms:W3CDTF">2013-09-06T18:01:49Z</dcterms:modified>
</cp:coreProperties>
</file>