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7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2" r:id="rId9"/>
    <p:sldId id="280" r:id="rId10"/>
    <p:sldId id="281" r:id="rId11"/>
    <p:sldId id="282" r:id="rId12"/>
    <p:sldId id="283" r:id="rId13"/>
    <p:sldId id="263" r:id="rId14"/>
    <p:sldId id="284" r:id="rId15"/>
    <p:sldId id="275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6" r:id="rId24"/>
    <p:sldId id="274" r:id="rId25"/>
    <p:sldId id="285" r:id="rId26"/>
    <p:sldId id="286" r:id="rId27"/>
    <p:sldId id="292" r:id="rId28"/>
    <p:sldId id="293" r:id="rId29"/>
    <p:sldId id="287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0" r:id="rId41"/>
    <p:sldId id="291" r:id="rId42"/>
    <p:sldId id="305" r:id="rId43"/>
    <p:sldId id="306" r:id="rId44"/>
    <p:sldId id="307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D8A5-738A-4411-909D-C67E5FF34C00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AF03-92FC-41B4-A20D-B00C143A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F81541-D1C4-472A-A872-C42E400007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142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D714A7-6113-449D-82DE-3615C7872FDB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001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F81541-D1C4-472A-A872-C42E4000075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3658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B2AF5B-C304-49E9-869F-3C990AE5636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6896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B2AF5B-C304-49E9-869F-3C990AE5636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100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672A61-5BCE-4943-980F-CB2999E7F2AC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8195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A3DD99F-1829-41F9-B083-FBCE3A388CEE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78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588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99C0FE-8EC5-436A-8427-AEA265AE5F51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6429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CA878E-8995-4EF7-93C3-7420B6D8E8BE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3811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8958B2-2653-435B-B1D1-52DAC3D5B5A3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 smtClean="0"/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729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8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0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FDA93-1A73-437C-8B3E-CA515013874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90800"/>
            <a:ext cx="3905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Ripple-Carry Adder</a:t>
            </a:r>
            <a:endParaRPr lang="en-US" dirty="0"/>
          </a:p>
        </p:txBody>
      </p:sp>
      <p:sp>
        <p:nvSpPr>
          <p:cNvPr id="111" name="Content Placeholder 1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binary numbers of lengths greater than 1, we cascade one bit adders together. </a:t>
            </a:r>
          </a:p>
          <a:p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12" y="2608"/>
              <a:ext cx="76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0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37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100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444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346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3584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259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272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80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81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82" name="Rectangle 92"/>
            <p:cNvSpPr>
              <a:spLocks noChangeArrowheads="1"/>
            </p:cNvSpPr>
            <p:nvPr/>
          </p:nvSpPr>
          <p:spPr bwMode="auto">
            <a:xfrm>
              <a:off x="171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85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98"/>
            <p:cNvSpPr>
              <a:spLocks noChangeShapeType="1"/>
            </p:cNvSpPr>
            <p:nvPr/>
          </p:nvSpPr>
          <p:spPr bwMode="auto">
            <a:xfrm>
              <a:off x="185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96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98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3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</a:t>
            </a:r>
            <a:r>
              <a:rPr lang="en-US" dirty="0" smtClean="0"/>
              <a:t>Adder: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3+2 = 5</a:t>
            </a:r>
          </a:p>
          <a:p>
            <a:r>
              <a:rPr lang="en-US" dirty="0" smtClean="0"/>
              <a:t>0011 + 0010 = 0101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12" y="2608"/>
              <a:ext cx="76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0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37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64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44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346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3584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8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259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3"/>
            <p:cNvSpPr>
              <a:spLocks noChangeShapeType="1"/>
            </p:cNvSpPr>
            <p:nvPr/>
          </p:nvSpPr>
          <p:spPr bwMode="auto">
            <a:xfrm>
              <a:off x="272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52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53" name="Rectangle 92"/>
            <p:cNvSpPr>
              <a:spLocks noChangeArrowheads="1"/>
            </p:cNvSpPr>
            <p:nvPr/>
          </p:nvSpPr>
          <p:spPr bwMode="auto">
            <a:xfrm>
              <a:off x="171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54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98"/>
            <p:cNvSpPr>
              <a:spLocks noChangeShapeType="1"/>
            </p:cNvSpPr>
            <p:nvPr/>
          </p:nvSpPr>
          <p:spPr bwMode="auto">
            <a:xfrm>
              <a:off x="185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91"/>
          <p:cNvSpPr>
            <a:spLocks noChangeArrowheads="1"/>
          </p:cNvSpPr>
          <p:nvPr/>
        </p:nvSpPr>
        <p:spPr bwMode="auto">
          <a:xfrm>
            <a:off x="1475841" y="310625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6" name="Rectangle 91"/>
          <p:cNvSpPr>
            <a:spLocks noChangeArrowheads="1"/>
          </p:cNvSpPr>
          <p:nvPr/>
        </p:nvSpPr>
        <p:spPr bwMode="auto">
          <a:xfrm>
            <a:off x="2494751" y="310625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7" name="Rectangle 91"/>
          <p:cNvSpPr>
            <a:spLocks noChangeArrowheads="1"/>
          </p:cNvSpPr>
          <p:nvPr/>
        </p:nvSpPr>
        <p:spPr bwMode="auto">
          <a:xfrm>
            <a:off x="2971800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3910951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9" name="Rectangle 91"/>
          <p:cNvSpPr>
            <a:spLocks noChangeArrowheads="1"/>
          </p:cNvSpPr>
          <p:nvPr/>
        </p:nvSpPr>
        <p:spPr bwMode="auto">
          <a:xfrm>
            <a:off x="4343400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0" name="Rectangle 91"/>
          <p:cNvSpPr>
            <a:spLocks noChangeArrowheads="1"/>
          </p:cNvSpPr>
          <p:nvPr/>
        </p:nvSpPr>
        <p:spPr bwMode="auto">
          <a:xfrm>
            <a:off x="5232717" y="308117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1" name="Rectangle 91"/>
          <p:cNvSpPr>
            <a:spLocks noChangeArrowheads="1"/>
          </p:cNvSpPr>
          <p:nvPr/>
        </p:nvSpPr>
        <p:spPr bwMode="auto">
          <a:xfrm>
            <a:off x="5714988" y="306863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Rectangle 91"/>
          <p:cNvSpPr>
            <a:spLocks noChangeArrowheads="1"/>
          </p:cNvSpPr>
          <p:nvPr/>
        </p:nvSpPr>
        <p:spPr bwMode="auto">
          <a:xfrm>
            <a:off x="6616896" y="30553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3" name="Rectangle 91"/>
          <p:cNvSpPr>
            <a:spLocks noChangeArrowheads="1"/>
          </p:cNvSpPr>
          <p:nvPr/>
        </p:nvSpPr>
        <p:spPr bwMode="auto">
          <a:xfrm>
            <a:off x="6177471" y="626872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5467589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auto">
          <a:xfrm>
            <a:off x="4797246" y="6280293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4124120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3463289" y="621610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2777519" y="4801636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9" name="Rectangle 91"/>
          <p:cNvSpPr>
            <a:spLocks noChangeArrowheads="1"/>
          </p:cNvSpPr>
          <p:nvPr/>
        </p:nvSpPr>
        <p:spPr bwMode="auto">
          <a:xfrm>
            <a:off x="2105451" y="621610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1434051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1068358" y="661491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Use adders to subtract with 2s complement representation</a:t>
            </a:r>
          </a:p>
          <a:p>
            <a:pPr lvl="1" eaLnBrk="1" hangingPunct="1"/>
            <a:r>
              <a:rPr lang="en-US" sz="1800" dirty="0" smtClean="0"/>
              <a:t>A – B  =   A + (– B)   =   A + B' + 1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112" y="2536"/>
              <a:ext cx="76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0 = Add</a:t>
              </a:r>
              <a:r>
                <a:rPr lang="en-US" sz="1600" dirty="0">
                  <a:solidFill>
                    <a:srgbClr val="000000"/>
                  </a:solidFill>
                </a:rPr>
                <a:t/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1 = Subtract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B0'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grpSp>
          <p:nvGrpSpPr>
            <p:cNvPr id="33809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33893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5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6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7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8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9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0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1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2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0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33813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31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38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25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26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27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28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29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3830" name="Rectangle 47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3831" name="Rectangle 48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B1'</a:t>
              </a:r>
            </a:p>
          </p:txBody>
        </p:sp>
        <p:sp>
          <p:nvSpPr>
            <p:cNvPr id="33832" name="Rectangle 49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33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51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58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9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60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45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46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47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48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49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3850" name="Rectangle 67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3851" name="Rectangle 68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B2'</a:t>
              </a:r>
            </a:p>
          </p:txBody>
        </p:sp>
        <p:sp>
          <p:nvSpPr>
            <p:cNvPr id="33852" name="Rectangle 69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53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71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73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76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7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78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79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Rectangle 80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4" name="Rectangle 81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5" name="Rectangle 82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6" name="Rectangle 83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7" name="Rectangle 84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8" name="Rectangle 85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9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70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71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72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73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74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3875" name="Rectangle 92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3876" name="Rectangle 93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B3'</a:t>
              </a:r>
            </a:p>
          </p:txBody>
        </p:sp>
        <p:sp>
          <p:nvSpPr>
            <p:cNvPr id="33877" name="Rectangle 94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78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96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98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1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Line 102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33889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33890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3891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33892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</a:t>
            </a:r>
            <a:r>
              <a:rPr lang="en-US" dirty="0" smtClean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207710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7 – 6 = 1</a:t>
            </a:r>
          </a:p>
          <a:p>
            <a:pPr eaLnBrk="1" hangingPunct="1"/>
            <a:r>
              <a:rPr lang="en-US" sz="1800" dirty="0" smtClean="0"/>
              <a:t>0111 – 0110 = 0001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41325" y="3068638"/>
            <a:ext cx="7146378" cy="3924300"/>
            <a:chOff x="536" y="1384"/>
            <a:chExt cx="4564" cy="2504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B0'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grpSp>
          <p:nvGrpSpPr>
            <p:cNvPr id="33809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33893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5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6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7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8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9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0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1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2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0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33813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31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38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25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26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27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28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29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3830" name="Rectangle 47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3831" name="Rectangle 48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B1'</a:t>
              </a:r>
            </a:p>
          </p:txBody>
        </p:sp>
        <p:sp>
          <p:nvSpPr>
            <p:cNvPr id="33832" name="Rectangle 49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33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51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58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9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60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45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46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47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48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49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3850" name="Rectangle 67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3851" name="Rectangle 68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B2'</a:t>
              </a:r>
            </a:p>
          </p:txBody>
        </p:sp>
        <p:sp>
          <p:nvSpPr>
            <p:cNvPr id="33852" name="Rectangle 69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53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71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73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76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7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78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79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Rectangle 80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4" name="Rectangle 81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5" name="Rectangle 82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6" name="Rectangle 83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7" name="Rectangle 84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8" name="Rectangle 85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9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70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71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72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73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74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3875" name="Rectangle 92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3876" name="Rectangle 93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B3'</a:t>
              </a:r>
            </a:p>
          </p:txBody>
        </p:sp>
        <p:sp>
          <p:nvSpPr>
            <p:cNvPr id="33877" name="Rectangle 94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78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96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98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1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Line 102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33889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33890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3891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33892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</a:t>
            </a:r>
            <a:r>
              <a:rPr lang="en-US" dirty="0" smtClean="0"/>
              <a:t>Subtraction</a:t>
            </a:r>
          </a:p>
        </p:txBody>
      </p:sp>
      <p:sp>
        <p:nvSpPr>
          <p:cNvPr id="112" name="Rectangle 91"/>
          <p:cNvSpPr>
            <a:spLocks noChangeArrowheads="1"/>
          </p:cNvSpPr>
          <p:nvPr/>
        </p:nvSpPr>
        <p:spPr bwMode="auto">
          <a:xfrm>
            <a:off x="1869239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2216228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4" name="Rectangle 91"/>
          <p:cNvSpPr>
            <a:spLocks noChangeArrowheads="1"/>
          </p:cNvSpPr>
          <p:nvPr/>
        </p:nvSpPr>
        <p:spPr bwMode="auto">
          <a:xfrm>
            <a:off x="2451830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0" name="Rectangle 91"/>
          <p:cNvSpPr>
            <a:spLocks noChangeArrowheads="1"/>
          </p:cNvSpPr>
          <p:nvPr/>
        </p:nvSpPr>
        <p:spPr bwMode="auto">
          <a:xfrm>
            <a:off x="3241642" y="28222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1" name="Rectangle 91"/>
          <p:cNvSpPr>
            <a:spLocks noChangeArrowheads="1"/>
          </p:cNvSpPr>
          <p:nvPr/>
        </p:nvSpPr>
        <p:spPr bwMode="auto">
          <a:xfrm>
            <a:off x="3588631" y="280692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2" name="Rectangle 91"/>
          <p:cNvSpPr>
            <a:spLocks noChangeArrowheads="1"/>
          </p:cNvSpPr>
          <p:nvPr/>
        </p:nvSpPr>
        <p:spPr bwMode="auto">
          <a:xfrm>
            <a:off x="3824233" y="282098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" name="Rectangle 91"/>
          <p:cNvSpPr>
            <a:spLocks noChangeArrowheads="1"/>
          </p:cNvSpPr>
          <p:nvPr/>
        </p:nvSpPr>
        <p:spPr bwMode="auto">
          <a:xfrm>
            <a:off x="4589754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Rectangle 91"/>
          <p:cNvSpPr>
            <a:spLocks noChangeArrowheads="1"/>
          </p:cNvSpPr>
          <p:nvPr/>
        </p:nvSpPr>
        <p:spPr bwMode="auto">
          <a:xfrm>
            <a:off x="4936743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5" name="Rectangle 91"/>
          <p:cNvSpPr>
            <a:spLocks noChangeArrowheads="1"/>
          </p:cNvSpPr>
          <p:nvPr/>
        </p:nvSpPr>
        <p:spPr bwMode="auto">
          <a:xfrm>
            <a:off x="5172345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Rectangle 91"/>
          <p:cNvSpPr>
            <a:spLocks noChangeArrowheads="1"/>
          </p:cNvSpPr>
          <p:nvPr/>
        </p:nvSpPr>
        <p:spPr bwMode="auto">
          <a:xfrm>
            <a:off x="5921568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7" name="Rectangle 91"/>
          <p:cNvSpPr>
            <a:spLocks noChangeArrowheads="1"/>
          </p:cNvSpPr>
          <p:nvPr/>
        </p:nvSpPr>
        <p:spPr bwMode="auto">
          <a:xfrm>
            <a:off x="6268557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8" name="Rectangle 91"/>
          <p:cNvSpPr>
            <a:spLocks noChangeArrowheads="1"/>
          </p:cNvSpPr>
          <p:nvPr/>
        </p:nvSpPr>
        <p:spPr bwMode="auto">
          <a:xfrm>
            <a:off x="6504159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9" name="Rectangle 91"/>
          <p:cNvSpPr>
            <a:spLocks noChangeArrowheads="1"/>
          </p:cNvSpPr>
          <p:nvPr/>
        </p:nvSpPr>
        <p:spPr bwMode="auto">
          <a:xfrm>
            <a:off x="7678243" y="502451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0" name="Rectangle 91"/>
          <p:cNvSpPr>
            <a:spLocks noChangeArrowheads="1"/>
          </p:cNvSpPr>
          <p:nvPr/>
        </p:nvSpPr>
        <p:spPr bwMode="auto">
          <a:xfrm>
            <a:off x="6713338" y="484899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1" name="Rectangle 91"/>
          <p:cNvSpPr>
            <a:spLocks noChangeArrowheads="1"/>
          </p:cNvSpPr>
          <p:nvPr/>
        </p:nvSpPr>
        <p:spPr bwMode="auto">
          <a:xfrm>
            <a:off x="5797623" y="444212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Rectangle 91"/>
          <p:cNvSpPr>
            <a:spLocks noChangeArrowheads="1"/>
          </p:cNvSpPr>
          <p:nvPr/>
        </p:nvSpPr>
        <p:spPr bwMode="auto">
          <a:xfrm>
            <a:off x="6510421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6178470" y="628273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Rectangle 91"/>
          <p:cNvSpPr>
            <a:spLocks noChangeArrowheads="1"/>
          </p:cNvSpPr>
          <p:nvPr/>
        </p:nvSpPr>
        <p:spPr bwMode="auto">
          <a:xfrm>
            <a:off x="5467589" y="486213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Rectangle 91"/>
          <p:cNvSpPr>
            <a:spLocks noChangeArrowheads="1"/>
          </p:cNvSpPr>
          <p:nvPr/>
        </p:nvSpPr>
        <p:spPr bwMode="auto">
          <a:xfrm>
            <a:off x="5150529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6" name="Rectangle 91"/>
          <p:cNvSpPr>
            <a:spLocks noChangeArrowheads="1"/>
          </p:cNvSpPr>
          <p:nvPr/>
        </p:nvSpPr>
        <p:spPr bwMode="auto">
          <a:xfrm>
            <a:off x="4438573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Rectangle 91"/>
          <p:cNvSpPr>
            <a:spLocks noChangeArrowheads="1"/>
          </p:cNvSpPr>
          <p:nvPr/>
        </p:nvSpPr>
        <p:spPr bwMode="auto">
          <a:xfrm>
            <a:off x="4820644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8" name="Rectangle 91"/>
          <p:cNvSpPr>
            <a:spLocks noChangeArrowheads="1"/>
          </p:cNvSpPr>
          <p:nvPr/>
        </p:nvSpPr>
        <p:spPr bwMode="auto">
          <a:xfrm>
            <a:off x="4133975" y="486213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" name="Rectangle 91"/>
          <p:cNvSpPr>
            <a:spLocks noChangeArrowheads="1"/>
          </p:cNvSpPr>
          <p:nvPr/>
        </p:nvSpPr>
        <p:spPr bwMode="auto">
          <a:xfrm>
            <a:off x="3816915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0" name="Rectangle 91"/>
          <p:cNvSpPr>
            <a:spLocks noChangeArrowheads="1"/>
          </p:cNvSpPr>
          <p:nvPr/>
        </p:nvSpPr>
        <p:spPr bwMode="auto">
          <a:xfrm>
            <a:off x="3091895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" name="Rectangle 91"/>
          <p:cNvSpPr>
            <a:spLocks noChangeArrowheads="1"/>
          </p:cNvSpPr>
          <p:nvPr/>
        </p:nvSpPr>
        <p:spPr bwMode="auto">
          <a:xfrm>
            <a:off x="3436727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2" name="Rectangle 91"/>
          <p:cNvSpPr>
            <a:spLocks noChangeArrowheads="1"/>
          </p:cNvSpPr>
          <p:nvPr/>
        </p:nvSpPr>
        <p:spPr bwMode="auto">
          <a:xfrm>
            <a:off x="2774848" y="487406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3" name="Rectangle 91"/>
          <p:cNvSpPr>
            <a:spLocks noChangeArrowheads="1"/>
          </p:cNvSpPr>
          <p:nvPr/>
        </p:nvSpPr>
        <p:spPr bwMode="auto">
          <a:xfrm>
            <a:off x="2445568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4" name="Rectangle 91"/>
          <p:cNvSpPr>
            <a:spLocks noChangeArrowheads="1"/>
          </p:cNvSpPr>
          <p:nvPr/>
        </p:nvSpPr>
        <p:spPr bwMode="auto">
          <a:xfrm>
            <a:off x="1744081" y="444212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5" name="Rectangle 91"/>
          <p:cNvSpPr>
            <a:spLocks noChangeArrowheads="1"/>
          </p:cNvSpPr>
          <p:nvPr/>
        </p:nvSpPr>
        <p:spPr bwMode="auto">
          <a:xfrm>
            <a:off x="2105227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6" name="Rectangle 91"/>
          <p:cNvSpPr>
            <a:spLocks noChangeArrowheads="1"/>
          </p:cNvSpPr>
          <p:nvPr/>
        </p:nvSpPr>
        <p:spPr bwMode="auto">
          <a:xfrm>
            <a:off x="1428577" y="488566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Rectangle 91"/>
          <p:cNvSpPr>
            <a:spLocks noChangeArrowheads="1"/>
          </p:cNvSpPr>
          <p:nvPr/>
        </p:nvSpPr>
        <p:spPr bwMode="auto">
          <a:xfrm>
            <a:off x="960352" y="661299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40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sz="3600" dirty="0"/>
              <a:t>Ripple-Carry Adder: </a:t>
            </a:r>
            <a:r>
              <a:rPr lang="en-US" sz="3600" dirty="0" smtClean="0"/>
              <a:t>Disadvantage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Long Delay</a:t>
            </a:r>
            <a:endParaRPr 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Carry bit may have to propagate from LSB to MSB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Worst case delay for n-bit adder = 2n gate delays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458211" y="6296454"/>
            <a:ext cx="84230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Arial" charset="0"/>
              </a:rPr>
              <a:t>COut3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184275" y="2895600"/>
            <a:ext cx="2884488" cy="3668331"/>
            <a:chOff x="663" y="1440"/>
            <a:chExt cx="2035" cy="2588"/>
          </a:xfrm>
        </p:grpSpPr>
        <p:sp>
          <p:nvSpPr>
            <p:cNvPr id="24647" name="Rectangle 6"/>
            <p:cNvSpPr>
              <a:spLocks noChangeArrowheads="1"/>
            </p:cNvSpPr>
            <p:nvPr/>
          </p:nvSpPr>
          <p:spPr bwMode="auto">
            <a:xfrm>
              <a:off x="663" y="168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A0</a:t>
              </a:r>
            </a:p>
          </p:txBody>
        </p:sp>
        <p:sp>
          <p:nvSpPr>
            <p:cNvPr id="24648" name="Rectangle 7"/>
            <p:cNvSpPr>
              <a:spLocks noChangeArrowheads="1"/>
            </p:cNvSpPr>
            <p:nvPr/>
          </p:nvSpPr>
          <p:spPr bwMode="auto">
            <a:xfrm>
              <a:off x="663" y="192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B0</a:t>
              </a:r>
            </a:p>
          </p:txBody>
        </p:sp>
        <p:sp>
          <p:nvSpPr>
            <p:cNvPr id="24649" name="Rectangle 8"/>
            <p:cNvSpPr>
              <a:spLocks noChangeArrowheads="1"/>
            </p:cNvSpPr>
            <p:nvPr/>
          </p:nvSpPr>
          <p:spPr bwMode="auto">
            <a:xfrm>
              <a:off x="1208" y="173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Rectangle 9"/>
            <p:cNvSpPr>
              <a:spLocks noChangeArrowheads="1"/>
            </p:cNvSpPr>
            <p:nvPr/>
          </p:nvSpPr>
          <p:spPr bwMode="auto">
            <a:xfrm>
              <a:off x="1333" y="1728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latin typeface="Arial" charset="0"/>
                </a:rPr>
                <a:t>1-bit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4651" name="Line 10"/>
            <p:cNvSpPr>
              <a:spLocks noChangeShapeType="1"/>
            </p:cNvSpPr>
            <p:nvPr/>
          </p:nvSpPr>
          <p:spPr bwMode="auto">
            <a:xfrm>
              <a:off x="1876" y="187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11"/>
            <p:cNvSpPr>
              <a:spLocks noChangeShapeType="1"/>
            </p:cNvSpPr>
            <p:nvPr/>
          </p:nvSpPr>
          <p:spPr bwMode="auto">
            <a:xfrm>
              <a:off x="868" y="182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12"/>
            <p:cNvSpPr>
              <a:spLocks noChangeShapeType="1"/>
            </p:cNvSpPr>
            <p:nvPr/>
          </p:nvSpPr>
          <p:spPr bwMode="auto">
            <a:xfrm>
              <a:off x="868" y="196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Rectangle 13"/>
            <p:cNvSpPr>
              <a:spLocks noChangeArrowheads="1"/>
            </p:cNvSpPr>
            <p:nvPr/>
          </p:nvSpPr>
          <p:spPr bwMode="auto">
            <a:xfrm>
              <a:off x="2151" y="1776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Result0</a:t>
              </a:r>
            </a:p>
          </p:txBody>
        </p:sp>
        <p:sp>
          <p:nvSpPr>
            <p:cNvPr id="24655" name="Line 14"/>
            <p:cNvSpPr>
              <a:spLocks noChangeShapeType="1"/>
            </p:cNvSpPr>
            <p:nvPr/>
          </p:nvSpPr>
          <p:spPr bwMode="auto">
            <a:xfrm>
              <a:off x="1536" y="149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Rectangle 15"/>
            <p:cNvSpPr>
              <a:spLocks noChangeArrowheads="1"/>
            </p:cNvSpPr>
            <p:nvPr/>
          </p:nvSpPr>
          <p:spPr bwMode="auto">
            <a:xfrm>
              <a:off x="1575" y="2064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COut0</a:t>
              </a:r>
            </a:p>
          </p:txBody>
        </p:sp>
        <p:grpSp>
          <p:nvGrpSpPr>
            <p:cNvPr id="24657" name="Group 16"/>
            <p:cNvGrpSpPr>
              <a:grpSpLocks/>
            </p:cNvGrpSpPr>
            <p:nvPr/>
          </p:nvGrpSpPr>
          <p:grpSpPr bwMode="auto">
            <a:xfrm>
              <a:off x="663" y="2068"/>
              <a:ext cx="2035" cy="782"/>
              <a:chOff x="663" y="2068"/>
              <a:chExt cx="2035" cy="782"/>
            </a:xfrm>
          </p:grpSpPr>
          <p:sp>
            <p:nvSpPr>
              <p:cNvPr id="24681" name="Rectangle 17"/>
              <p:cNvSpPr>
                <a:spLocks noChangeArrowheads="1"/>
              </p:cNvSpPr>
              <p:nvPr/>
            </p:nvSpPr>
            <p:spPr bwMode="auto">
              <a:xfrm>
                <a:off x="663" y="2256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A1</a:t>
                </a:r>
              </a:p>
            </p:txBody>
          </p:sp>
          <p:sp>
            <p:nvSpPr>
              <p:cNvPr id="24682" name="Rectangle 18"/>
              <p:cNvSpPr>
                <a:spLocks noChangeArrowheads="1"/>
              </p:cNvSpPr>
              <p:nvPr/>
            </p:nvSpPr>
            <p:spPr bwMode="auto">
              <a:xfrm>
                <a:off x="663" y="2496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B1</a:t>
                </a:r>
              </a:p>
            </p:txBody>
          </p:sp>
          <p:sp>
            <p:nvSpPr>
              <p:cNvPr id="24683" name="Rectangle 19"/>
              <p:cNvSpPr>
                <a:spLocks noChangeArrowheads="1"/>
              </p:cNvSpPr>
              <p:nvPr/>
            </p:nvSpPr>
            <p:spPr bwMode="auto">
              <a:xfrm>
                <a:off x="1208" y="2312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4" name="Rectangle 20"/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3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600" b="1" dirty="0" smtClean="0">
                    <a:latin typeface="Arial" charset="0"/>
                  </a:rPr>
                  <a:t>1-bit</a:t>
                </a:r>
                <a:endParaRPr lang="en-US" sz="1600" b="1" dirty="0">
                  <a:latin typeface="Arial" charset="0"/>
                </a:endParaRPr>
              </a:p>
            </p:txBody>
          </p:sp>
          <p:sp>
            <p:nvSpPr>
              <p:cNvPr id="24685" name="Line 21"/>
              <p:cNvSpPr>
                <a:spLocks noChangeShapeType="1"/>
              </p:cNvSpPr>
              <p:nvPr/>
            </p:nvSpPr>
            <p:spPr bwMode="auto">
              <a:xfrm>
                <a:off x="1876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" name="Line 22"/>
              <p:cNvSpPr>
                <a:spLocks noChangeShapeType="1"/>
              </p:cNvSpPr>
              <p:nvPr/>
            </p:nvSpPr>
            <p:spPr bwMode="auto">
              <a:xfrm>
                <a:off x="868" y="240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" name="Line 23"/>
              <p:cNvSpPr>
                <a:spLocks noChangeShapeType="1"/>
              </p:cNvSpPr>
              <p:nvPr/>
            </p:nvSpPr>
            <p:spPr bwMode="auto">
              <a:xfrm>
                <a:off x="868" y="254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" name="Rectangle 24"/>
              <p:cNvSpPr>
                <a:spLocks noChangeArrowheads="1"/>
              </p:cNvSpPr>
              <p:nvPr/>
            </p:nvSpPr>
            <p:spPr bwMode="auto">
              <a:xfrm>
                <a:off x="2151" y="2352"/>
                <a:ext cx="54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Result1</a:t>
                </a:r>
              </a:p>
            </p:txBody>
          </p:sp>
          <p:sp>
            <p:nvSpPr>
              <p:cNvPr id="24689" name="Line 25"/>
              <p:cNvSpPr>
                <a:spLocks noChangeShapeType="1"/>
              </p:cNvSpPr>
              <p:nvPr/>
            </p:nvSpPr>
            <p:spPr bwMode="auto">
              <a:xfrm>
                <a:off x="1536" y="2068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0" name="Rectangle 26"/>
              <p:cNvSpPr>
                <a:spLocks noChangeArrowheads="1"/>
              </p:cNvSpPr>
              <p:nvPr/>
            </p:nvSpPr>
            <p:spPr bwMode="auto">
              <a:xfrm>
                <a:off x="951" y="2112"/>
                <a:ext cx="3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CIn1</a:t>
                </a:r>
              </a:p>
            </p:txBody>
          </p:sp>
          <p:sp>
            <p:nvSpPr>
              <p:cNvPr id="24691" name="Rectangle 27"/>
              <p:cNvSpPr>
                <a:spLocks noChangeArrowheads="1"/>
              </p:cNvSpPr>
              <p:nvPr/>
            </p:nvSpPr>
            <p:spPr bwMode="auto">
              <a:xfrm>
                <a:off x="1575" y="2640"/>
                <a:ext cx="4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COut1</a:t>
                </a:r>
              </a:p>
            </p:txBody>
          </p:sp>
        </p:grpSp>
        <p:sp>
          <p:nvSpPr>
            <p:cNvPr id="24658" name="Rectangle 28"/>
            <p:cNvSpPr>
              <a:spLocks noChangeArrowheads="1"/>
            </p:cNvSpPr>
            <p:nvPr/>
          </p:nvSpPr>
          <p:spPr bwMode="auto">
            <a:xfrm>
              <a:off x="663" y="2832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A2</a:t>
              </a:r>
            </a:p>
          </p:txBody>
        </p:sp>
        <p:sp>
          <p:nvSpPr>
            <p:cNvPr id="24659" name="Rectangle 29"/>
            <p:cNvSpPr>
              <a:spLocks noChangeArrowheads="1"/>
            </p:cNvSpPr>
            <p:nvPr/>
          </p:nvSpPr>
          <p:spPr bwMode="auto">
            <a:xfrm>
              <a:off x="663" y="3072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B2</a:t>
              </a:r>
            </a:p>
          </p:txBody>
        </p:sp>
        <p:sp>
          <p:nvSpPr>
            <p:cNvPr id="24660" name="Rectangle 30"/>
            <p:cNvSpPr>
              <a:spLocks noChangeArrowheads="1"/>
            </p:cNvSpPr>
            <p:nvPr/>
          </p:nvSpPr>
          <p:spPr bwMode="auto">
            <a:xfrm>
              <a:off x="1208" y="288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31"/>
            <p:cNvSpPr>
              <a:spLocks noChangeArrowheads="1"/>
            </p:cNvSpPr>
            <p:nvPr/>
          </p:nvSpPr>
          <p:spPr bwMode="auto">
            <a:xfrm>
              <a:off x="1333" y="2880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latin typeface="Arial" charset="0"/>
                </a:rPr>
                <a:t>1-bit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4662" name="Line 32"/>
            <p:cNvSpPr>
              <a:spLocks noChangeShapeType="1"/>
            </p:cNvSpPr>
            <p:nvPr/>
          </p:nvSpPr>
          <p:spPr bwMode="auto">
            <a:xfrm>
              <a:off x="1876" y="30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33"/>
            <p:cNvSpPr>
              <a:spLocks noChangeShapeType="1"/>
            </p:cNvSpPr>
            <p:nvPr/>
          </p:nvSpPr>
          <p:spPr bwMode="auto">
            <a:xfrm>
              <a:off x="86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34"/>
            <p:cNvSpPr>
              <a:spLocks noChangeShapeType="1"/>
            </p:cNvSpPr>
            <p:nvPr/>
          </p:nvSpPr>
          <p:spPr bwMode="auto">
            <a:xfrm>
              <a:off x="868" y="312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Rectangle 35"/>
            <p:cNvSpPr>
              <a:spLocks noChangeArrowheads="1"/>
            </p:cNvSpPr>
            <p:nvPr/>
          </p:nvSpPr>
          <p:spPr bwMode="auto">
            <a:xfrm>
              <a:off x="2151" y="2928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Result2</a:t>
              </a:r>
            </a:p>
          </p:txBody>
        </p:sp>
        <p:sp>
          <p:nvSpPr>
            <p:cNvPr id="24666" name="Line 36"/>
            <p:cNvSpPr>
              <a:spLocks noChangeShapeType="1"/>
            </p:cNvSpPr>
            <p:nvPr/>
          </p:nvSpPr>
          <p:spPr bwMode="auto">
            <a:xfrm>
              <a:off x="1536" y="264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Rectangle 37"/>
            <p:cNvSpPr>
              <a:spLocks noChangeArrowheads="1"/>
            </p:cNvSpPr>
            <p:nvPr/>
          </p:nvSpPr>
          <p:spPr bwMode="auto">
            <a:xfrm>
              <a:off x="951" y="2688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CIn2</a:t>
              </a:r>
            </a:p>
          </p:txBody>
        </p:sp>
        <p:sp>
          <p:nvSpPr>
            <p:cNvPr id="24668" name="Rectangle 38"/>
            <p:cNvSpPr>
              <a:spLocks noChangeArrowheads="1"/>
            </p:cNvSpPr>
            <p:nvPr/>
          </p:nvSpPr>
          <p:spPr bwMode="auto">
            <a:xfrm>
              <a:off x="663" y="340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A3</a:t>
              </a:r>
            </a:p>
          </p:txBody>
        </p:sp>
        <p:sp>
          <p:nvSpPr>
            <p:cNvPr id="24669" name="Rectangle 39"/>
            <p:cNvSpPr>
              <a:spLocks noChangeArrowheads="1"/>
            </p:cNvSpPr>
            <p:nvPr/>
          </p:nvSpPr>
          <p:spPr bwMode="auto">
            <a:xfrm>
              <a:off x="663" y="364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B3</a:t>
              </a:r>
            </a:p>
          </p:txBody>
        </p:sp>
        <p:sp>
          <p:nvSpPr>
            <p:cNvPr id="24670" name="Rectangle 40"/>
            <p:cNvSpPr>
              <a:spLocks noChangeArrowheads="1"/>
            </p:cNvSpPr>
            <p:nvPr/>
          </p:nvSpPr>
          <p:spPr bwMode="auto">
            <a:xfrm>
              <a:off x="1208" y="3464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Rectangle 41"/>
            <p:cNvSpPr>
              <a:spLocks noChangeArrowheads="1"/>
            </p:cNvSpPr>
            <p:nvPr/>
          </p:nvSpPr>
          <p:spPr bwMode="auto">
            <a:xfrm>
              <a:off x="1333" y="3456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latin typeface="Arial" charset="0"/>
                </a:rPr>
                <a:t>1-bit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4672" name="Line 42"/>
            <p:cNvSpPr>
              <a:spLocks noChangeShapeType="1"/>
            </p:cNvSpPr>
            <p:nvPr/>
          </p:nvSpPr>
          <p:spPr bwMode="auto">
            <a:xfrm>
              <a:off x="1876" y="360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3" name="Line 43"/>
            <p:cNvSpPr>
              <a:spLocks noChangeShapeType="1"/>
            </p:cNvSpPr>
            <p:nvPr/>
          </p:nvSpPr>
          <p:spPr bwMode="auto">
            <a:xfrm>
              <a:off x="868" y="355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Line 44"/>
            <p:cNvSpPr>
              <a:spLocks noChangeShapeType="1"/>
            </p:cNvSpPr>
            <p:nvPr/>
          </p:nvSpPr>
          <p:spPr bwMode="auto">
            <a:xfrm>
              <a:off x="868" y="36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Rectangle 45"/>
            <p:cNvSpPr>
              <a:spLocks noChangeArrowheads="1"/>
            </p:cNvSpPr>
            <p:nvPr/>
          </p:nvSpPr>
          <p:spPr bwMode="auto">
            <a:xfrm>
              <a:off x="2151" y="3504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Result3</a:t>
              </a:r>
            </a:p>
          </p:txBody>
        </p:sp>
        <p:sp>
          <p:nvSpPr>
            <p:cNvPr id="24676" name="Line 46"/>
            <p:cNvSpPr>
              <a:spLocks noChangeShapeType="1"/>
            </p:cNvSpPr>
            <p:nvPr/>
          </p:nvSpPr>
          <p:spPr bwMode="auto">
            <a:xfrm>
              <a:off x="1536" y="322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Rectangle 47"/>
            <p:cNvSpPr>
              <a:spLocks noChangeArrowheads="1"/>
            </p:cNvSpPr>
            <p:nvPr/>
          </p:nvSpPr>
          <p:spPr bwMode="auto">
            <a:xfrm>
              <a:off x="951" y="3264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CIn3</a:t>
              </a:r>
            </a:p>
          </p:txBody>
        </p:sp>
        <p:sp>
          <p:nvSpPr>
            <p:cNvPr id="24678" name="Line 48"/>
            <p:cNvSpPr>
              <a:spLocks noChangeShapeType="1"/>
            </p:cNvSpPr>
            <p:nvPr/>
          </p:nvSpPr>
          <p:spPr bwMode="auto">
            <a:xfrm>
              <a:off x="1536" y="379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Rectangle 49"/>
            <p:cNvSpPr>
              <a:spLocks noChangeArrowheads="1"/>
            </p:cNvSpPr>
            <p:nvPr/>
          </p:nvSpPr>
          <p:spPr bwMode="auto">
            <a:xfrm>
              <a:off x="1575" y="3216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COut2</a:t>
              </a:r>
            </a:p>
          </p:txBody>
        </p:sp>
        <p:sp>
          <p:nvSpPr>
            <p:cNvPr id="24680" name="Rectangle 50"/>
            <p:cNvSpPr>
              <a:spLocks noChangeArrowheads="1"/>
            </p:cNvSpPr>
            <p:nvPr/>
          </p:nvSpPr>
          <p:spPr bwMode="auto">
            <a:xfrm>
              <a:off x="999" y="1440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CIn0</a:t>
              </a:r>
            </a:p>
          </p:txBody>
        </p:sp>
      </p:grpSp>
      <p:grpSp>
        <p:nvGrpSpPr>
          <p:cNvPr id="24582" name="Group 51"/>
          <p:cNvGrpSpPr>
            <a:grpSpLocks/>
          </p:cNvGrpSpPr>
          <p:nvPr/>
        </p:nvGrpSpPr>
        <p:grpSpPr bwMode="auto">
          <a:xfrm>
            <a:off x="4851400" y="3352800"/>
            <a:ext cx="4008438" cy="2439988"/>
            <a:chOff x="3095" y="1952"/>
            <a:chExt cx="2525" cy="1537"/>
          </a:xfrm>
        </p:grpSpPr>
        <p:grpSp>
          <p:nvGrpSpPr>
            <p:cNvPr id="24595" name="Group 52"/>
            <p:cNvGrpSpPr>
              <a:grpSpLocks/>
            </p:cNvGrpSpPr>
            <p:nvPr/>
          </p:nvGrpSpPr>
          <p:grpSpPr bwMode="auto">
            <a:xfrm>
              <a:off x="3580" y="2144"/>
              <a:ext cx="864" cy="385"/>
              <a:chOff x="3580" y="2144"/>
              <a:chExt cx="864" cy="385"/>
            </a:xfrm>
          </p:grpSpPr>
          <p:grpSp>
            <p:nvGrpSpPr>
              <p:cNvPr id="24638" name="Group 53"/>
              <p:cNvGrpSpPr>
                <a:grpSpLocks/>
              </p:cNvGrpSpPr>
              <p:nvPr/>
            </p:nvGrpSpPr>
            <p:grpSpPr bwMode="auto">
              <a:xfrm>
                <a:off x="3768" y="2144"/>
                <a:ext cx="489" cy="385"/>
                <a:chOff x="3768" y="2144"/>
                <a:chExt cx="489" cy="385"/>
              </a:xfrm>
            </p:grpSpPr>
            <p:sp>
              <p:nvSpPr>
                <p:cNvPr id="24642" name="Arc 54"/>
                <p:cNvSpPr>
                  <a:spLocks/>
                </p:cNvSpPr>
                <p:nvPr/>
              </p:nvSpPr>
              <p:spPr bwMode="auto">
                <a:xfrm>
                  <a:off x="4056" y="215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Arc 55"/>
                <p:cNvSpPr>
                  <a:spLocks/>
                </p:cNvSpPr>
                <p:nvPr/>
              </p:nvSpPr>
              <p:spPr bwMode="auto">
                <a:xfrm rot="10800000">
                  <a:off x="4065" y="234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768" y="214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Line 57"/>
                <p:cNvSpPr>
                  <a:spLocks noChangeShapeType="1"/>
                </p:cNvSpPr>
                <p:nvPr/>
              </p:nvSpPr>
              <p:spPr bwMode="auto">
                <a:xfrm>
                  <a:off x="3776" y="215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768" y="252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9" name="Line 59"/>
              <p:cNvSpPr>
                <a:spLocks noChangeShapeType="1"/>
              </p:cNvSpPr>
              <p:nvPr/>
            </p:nvSpPr>
            <p:spPr bwMode="auto">
              <a:xfrm>
                <a:off x="4260" y="233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0" name="Line 60"/>
              <p:cNvSpPr>
                <a:spLocks noChangeShapeType="1"/>
              </p:cNvSpPr>
              <p:nvPr/>
            </p:nvSpPr>
            <p:spPr bwMode="auto">
              <a:xfrm flipH="1">
                <a:off x="3580" y="224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1" name="Line 61"/>
              <p:cNvSpPr>
                <a:spLocks noChangeShapeType="1"/>
              </p:cNvSpPr>
              <p:nvPr/>
            </p:nvSpPr>
            <p:spPr bwMode="auto">
              <a:xfrm flipH="1">
                <a:off x="3580" y="243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6" name="Group 62"/>
            <p:cNvGrpSpPr>
              <a:grpSpLocks/>
            </p:cNvGrpSpPr>
            <p:nvPr/>
          </p:nvGrpSpPr>
          <p:grpSpPr bwMode="auto">
            <a:xfrm>
              <a:off x="4444" y="2633"/>
              <a:ext cx="768" cy="376"/>
              <a:chOff x="4444" y="2633"/>
              <a:chExt cx="768" cy="376"/>
            </a:xfrm>
          </p:grpSpPr>
          <p:sp>
            <p:nvSpPr>
              <p:cNvPr id="24630" name="Arc 63"/>
              <p:cNvSpPr>
                <a:spLocks/>
              </p:cNvSpPr>
              <p:nvPr/>
            </p:nvSpPr>
            <p:spPr bwMode="auto">
              <a:xfrm>
                <a:off x="4633" y="2633"/>
                <a:ext cx="399" cy="184"/>
              </a:xfrm>
              <a:custGeom>
                <a:avLst/>
                <a:gdLst>
                  <a:gd name="T0" fmla="*/ 0 w 21654"/>
                  <a:gd name="T1" fmla="*/ 0 h 21600"/>
                  <a:gd name="T2" fmla="*/ 7 w 21654"/>
                  <a:gd name="T3" fmla="*/ 2 h 21600"/>
                  <a:gd name="T4" fmla="*/ 0 w 21654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54"/>
                  <a:gd name="T10" fmla="*/ 0 h 21600"/>
                  <a:gd name="T11" fmla="*/ 21654 w 21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Arc 64"/>
              <p:cNvSpPr>
                <a:spLocks/>
              </p:cNvSpPr>
              <p:nvPr/>
            </p:nvSpPr>
            <p:spPr bwMode="auto">
              <a:xfrm rot="10800000">
                <a:off x="4641" y="2825"/>
                <a:ext cx="399" cy="184"/>
              </a:xfrm>
              <a:custGeom>
                <a:avLst/>
                <a:gdLst>
                  <a:gd name="T0" fmla="*/ 0 w 21600"/>
                  <a:gd name="T1" fmla="*/ 2 h 21600"/>
                  <a:gd name="T2" fmla="*/ 7 w 21600"/>
                  <a:gd name="T3" fmla="*/ 0 h 21600"/>
                  <a:gd name="T4" fmla="*/ 7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Arc 65"/>
              <p:cNvSpPr>
                <a:spLocks/>
              </p:cNvSpPr>
              <p:nvPr/>
            </p:nvSpPr>
            <p:spPr bwMode="auto">
              <a:xfrm>
                <a:off x="4592" y="2633"/>
                <a:ext cx="114" cy="1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Arc 66"/>
              <p:cNvSpPr>
                <a:spLocks/>
              </p:cNvSpPr>
              <p:nvPr/>
            </p:nvSpPr>
            <p:spPr bwMode="auto">
              <a:xfrm rot="10800000">
                <a:off x="4601" y="2825"/>
                <a:ext cx="114" cy="184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67"/>
              <p:cNvSpPr>
                <a:spLocks noChangeShapeType="1"/>
              </p:cNvSpPr>
              <p:nvPr/>
            </p:nvSpPr>
            <p:spPr bwMode="auto">
              <a:xfrm>
                <a:off x="5028" y="281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68"/>
              <p:cNvSpPr>
                <a:spLocks noChangeShapeType="1"/>
              </p:cNvSpPr>
              <p:nvPr/>
            </p:nvSpPr>
            <p:spPr bwMode="auto">
              <a:xfrm flipH="1">
                <a:off x="4444" y="267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Line 69"/>
              <p:cNvSpPr>
                <a:spLocks noChangeShapeType="1"/>
              </p:cNvSpPr>
              <p:nvPr/>
            </p:nvSpPr>
            <p:spPr bwMode="auto">
              <a:xfrm flipH="1">
                <a:off x="4444" y="296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70"/>
              <p:cNvSpPr>
                <a:spLocks noChangeShapeType="1"/>
              </p:cNvSpPr>
              <p:nvPr/>
            </p:nvSpPr>
            <p:spPr bwMode="auto">
              <a:xfrm flipH="1">
                <a:off x="4444" y="2816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7" name="Group 71"/>
            <p:cNvGrpSpPr>
              <a:grpSpLocks/>
            </p:cNvGrpSpPr>
            <p:nvPr/>
          </p:nvGrpSpPr>
          <p:grpSpPr bwMode="auto">
            <a:xfrm>
              <a:off x="3580" y="2624"/>
              <a:ext cx="864" cy="385"/>
              <a:chOff x="3580" y="2624"/>
              <a:chExt cx="864" cy="385"/>
            </a:xfrm>
          </p:grpSpPr>
          <p:grpSp>
            <p:nvGrpSpPr>
              <p:cNvPr id="24621" name="Group 72"/>
              <p:cNvGrpSpPr>
                <a:grpSpLocks/>
              </p:cNvGrpSpPr>
              <p:nvPr/>
            </p:nvGrpSpPr>
            <p:grpSpPr bwMode="auto">
              <a:xfrm>
                <a:off x="3768" y="2624"/>
                <a:ext cx="489" cy="385"/>
                <a:chOff x="3768" y="2624"/>
                <a:chExt cx="489" cy="385"/>
              </a:xfrm>
            </p:grpSpPr>
            <p:sp>
              <p:nvSpPr>
                <p:cNvPr id="24625" name="Arc 73"/>
                <p:cNvSpPr>
                  <a:spLocks/>
                </p:cNvSpPr>
                <p:nvPr/>
              </p:nvSpPr>
              <p:spPr bwMode="auto">
                <a:xfrm>
                  <a:off x="4056" y="263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Arc 74"/>
                <p:cNvSpPr>
                  <a:spLocks/>
                </p:cNvSpPr>
                <p:nvPr/>
              </p:nvSpPr>
              <p:spPr bwMode="auto">
                <a:xfrm rot="10800000">
                  <a:off x="4065" y="282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3768" y="262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8" name="Line 76"/>
                <p:cNvSpPr>
                  <a:spLocks noChangeShapeType="1"/>
                </p:cNvSpPr>
                <p:nvPr/>
              </p:nvSpPr>
              <p:spPr bwMode="auto">
                <a:xfrm>
                  <a:off x="3776" y="263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768" y="300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22" name="Line 78"/>
              <p:cNvSpPr>
                <a:spLocks noChangeShapeType="1"/>
              </p:cNvSpPr>
              <p:nvPr/>
            </p:nvSpPr>
            <p:spPr bwMode="auto">
              <a:xfrm>
                <a:off x="4260" y="281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Line 79"/>
              <p:cNvSpPr>
                <a:spLocks noChangeShapeType="1"/>
              </p:cNvSpPr>
              <p:nvPr/>
            </p:nvSpPr>
            <p:spPr bwMode="auto">
              <a:xfrm flipH="1">
                <a:off x="3580" y="272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80"/>
              <p:cNvSpPr>
                <a:spLocks noChangeShapeType="1"/>
              </p:cNvSpPr>
              <p:nvPr/>
            </p:nvSpPr>
            <p:spPr bwMode="auto">
              <a:xfrm flipH="1">
                <a:off x="3580" y="291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8" name="Group 81"/>
            <p:cNvGrpSpPr>
              <a:grpSpLocks/>
            </p:cNvGrpSpPr>
            <p:nvPr/>
          </p:nvGrpSpPr>
          <p:grpSpPr bwMode="auto">
            <a:xfrm>
              <a:off x="3580" y="3104"/>
              <a:ext cx="864" cy="385"/>
              <a:chOff x="3580" y="3104"/>
              <a:chExt cx="864" cy="385"/>
            </a:xfrm>
          </p:grpSpPr>
          <p:grpSp>
            <p:nvGrpSpPr>
              <p:cNvPr id="24612" name="Group 82"/>
              <p:cNvGrpSpPr>
                <a:grpSpLocks/>
              </p:cNvGrpSpPr>
              <p:nvPr/>
            </p:nvGrpSpPr>
            <p:grpSpPr bwMode="auto">
              <a:xfrm>
                <a:off x="3768" y="3104"/>
                <a:ext cx="489" cy="385"/>
                <a:chOff x="3768" y="3104"/>
                <a:chExt cx="489" cy="385"/>
              </a:xfrm>
            </p:grpSpPr>
            <p:sp>
              <p:nvSpPr>
                <p:cNvPr id="24616" name="Arc 83"/>
                <p:cNvSpPr>
                  <a:spLocks/>
                </p:cNvSpPr>
                <p:nvPr/>
              </p:nvSpPr>
              <p:spPr bwMode="auto">
                <a:xfrm>
                  <a:off x="4056" y="311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Arc 84"/>
                <p:cNvSpPr>
                  <a:spLocks/>
                </p:cNvSpPr>
                <p:nvPr/>
              </p:nvSpPr>
              <p:spPr bwMode="auto">
                <a:xfrm rot="10800000">
                  <a:off x="4065" y="330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768" y="310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9" name="Line 86"/>
                <p:cNvSpPr>
                  <a:spLocks noChangeShapeType="1"/>
                </p:cNvSpPr>
                <p:nvPr/>
              </p:nvSpPr>
              <p:spPr bwMode="auto">
                <a:xfrm>
                  <a:off x="3776" y="311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768" y="348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13" name="Line 88"/>
              <p:cNvSpPr>
                <a:spLocks noChangeShapeType="1"/>
              </p:cNvSpPr>
              <p:nvPr/>
            </p:nvSpPr>
            <p:spPr bwMode="auto">
              <a:xfrm>
                <a:off x="4260" y="329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Line 89"/>
              <p:cNvSpPr>
                <a:spLocks noChangeShapeType="1"/>
              </p:cNvSpPr>
              <p:nvPr/>
            </p:nvSpPr>
            <p:spPr bwMode="auto">
              <a:xfrm flipH="1">
                <a:off x="3580" y="320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Line 90"/>
              <p:cNvSpPr>
                <a:spLocks noChangeShapeType="1"/>
              </p:cNvSpPr>
              <p:nvPr/>
            </p:nvSpPr>
            <p:spPr bwMode="auto">
              <a:xfrm flipH="1">
                <a:off x="3580" y="339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9" name="Line 91"/>
            <p:cNvSpPr>
              <a:spLocks noChangeShapeType="1"/>
            </p:cNvSpPr>
            <p:nvPr/>
          </p:nvSpPr>
          <p:spPr bwMode="auto">
            <a:xfrm>
              <a:off x="4448" y="2340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92"/>
            <p:cNvSpPr>
              <a:spLocks noChangeShapeType="1"/>
            </p:cNvSpPr>
            <p:nvPr/>
          </p:nvSpPr>
          <p:spPr bwMode="auto">
            <a:xfrm>
              <a:off x="4448" y="2964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93"/>
            <p:cNvSpPr>
              <a:spLocks noChangeShapeType="1"/>
            </p:cNvSpPr>
            <p:nvPr/>
          </p:nvSpPr>
          <p:spPr bwMode="auto">
            <a:xfrm flipV="1">
              <a:off x="3584" y="1996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94"/>
            <p:cNvSpPr>
              <a:spLocks noChangeShapeType="1"/>
            </p:cNvSpPr>
            <p:nvPr/>
          </p:nvSpPr>
          <p:spPr bwMode="auto">
            <a:xfrm flipH="1">
              <a:off x="3196" y="2432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95"/>
            <p:cNvSpPr>
              <a:spLocks noChangeShapeType="1"/>
            </p:cNvSpPr>
            <p:nvPr/>
          </p:nvSpPr>
          <p:spPr bwMode="auto">
            <a:xfrm>
              <a:off x="3488" y="2436"/>
              <a:ext cx="0" cy="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96"/>
            <p:cNvSpPr>
              <a:spLocks noChangeShapeType="1"/>
            </p:cNvSpPr>
            <p:nvPr/>
          </p:nvSpPr>
          <p:spPr bwMode="auto">
            <a:xfrm flipH="1">
              <a:off x="3484" y="320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97"/>
            <p:cNvSpPr>
              <a:spLocks noChangeShapeType="1"/>
            </p:cNvSpPr>
            <p:nvPr/>
          </p:nvSpPr>
          <p:spPr bwMode="auto">
            <a:xfrm>
              <a:off x="3584" y="2916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Line 98"/>
            <p:cNvSpPr>
              <a:spLocks noChangeShapeType="1"/>
            </p:cNvSpPr>
            <p:nvPr/>
          </p:nvSpPr>
          <p:spPr bwMode="auto">
            <a:xfrm flipH="1">
              <a:off x="3196" y="3392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Line 99"/>
            <p:cNvSpPr>
              <a:spLocks noChangeShapeType="1"/>
            </p:cNvSpPr>
            <p:nvPr/>
          </p:nvSpPr>
          <p:spPr bwMode="auto">
            <a:xfrm>
              <a:off x="5216" y="2820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Rectangle 100"/>
            <p:cNvSpPr>
              <a:spLocks noChangeArrowheads="1"/>
            </p:cNvSpPr>
            <p:nvPr/>
          </p:nvSpPr>
          <p:spPr bwMode="auto">
            <a:xfrm>
              <a:off x="3095" y="1952"/>
              <a:ext cx="3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</a:t>
              </a:r>
            </a:p>
          </p:txBody>
        </p:sp>
        <p:sp>
          <p:nvSpPr>
            <p:cNvPr id="24609" name="Rectangle 101"/>
            <p:cNvSpPr>
              <a:spLocks noChangeArrowheads="1"/>
            </p:cNvSpPr>
            <p:nvPr/>
          </p:nvSpPr>
          <p:spPr bwMode="auto">
            <a:xfrm>
              <a:off x="5207" y="3200"/>
              <a:ext cx="4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</a:t>
              </a:r>
            </a:p>
          </p:txBody>
        </p:sp>
        <p:sp>
          <p:nvSpPr>
            <p:cNvPr id="24610" name="Rectangle 102"/>
            <p:cNvSpPr>
              <a:spLocks noChangeArrowheads="1"/>
            </p:cNvSpPr>
            <p:nvPr/>
          </p:nvSpPr>
          <p:spPr bwMode="auto">
            <a:xfrm>
              <a:off x="3143" y="2240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24611" name="Rectangle 103"/>
            <p:cNvSpPr>
              <a:spLocks noChangeArrowheads="1"/>
            </p:cNvSpPr>
            <p:nvPr/>
          </p:nvSpPr>
          <p:spPr bwMode="auto">
            <a:xfrm>
              <a:off x="3143" y="3200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</a:t>
              </a:r>
            </a:p>
          </p:txBody>
        </p:sp>
      </p:grpSp>
      <p:sp>
        <p:nvSpPr>
          <p:cNvPr id="24583" name="Line 104"/>
          <p:cNvSpPr>
            <a:spLocks noChangeShapeType="1"/>
          </p:cNvSpPr>
          <p:nvPr/>
        </p:nvSpPr>
        <p:spPr bwMode="auto">
          <a:xfrm>
            <a:off x="5754688" y="3937000"/>
            <a:ext cx="711200" cy="101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05"/>
          <p:cNvSpPr>
            <a:spLocks noChangeShapeType="1"/>
          </p:cNvSpPr>
          <p:nvPr/>
        </p:nvSpPr>
        <p:spPr bwMode="auto">
          <a:xfrm>
            <a:off x="7189788" y="4610100"/>
            <a:ext cx="584200" cy="203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6"/>
          <p:cNvSpPr>
            <a:spLocks noChangeShapeType="1"/>
          </p:cNvSpPr>
          <p:nvPr/>
        </p:nvSpPr>
        <p:spPr bwMode="auto">
          <a:xfrm>
            <a:off x="5424488" y="3556000"/>
            <a:ext cx="0" cy="330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7"/>
          <p:cNvSpPr>
            <a:spLocks noChangeShapeType="1"/>
          </p:cNvSpPr>
          <p:nvPr/>
        </p:nvSpPr>
        <p:spPr bwMode="auto">
          <a:xfrm>
            <a:off x="5437188" y="3911600"/>
            <a:ext cx="279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8"/>
          <p:cNvSpPr>
            <a:spLocks noChangeShapeType="1"/>
          </p:cNvSpPr>
          <p:nvPr/>
        </p:nvSpPr>
        <p:spPr bwMode="auto">
          <a:xfrm>
            <a:off x="6503988" y="4064000"/>
            <a:ext cx="279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9"/>
          <p:cNvSpPr>
            <a:spLocks noChangeShapeType="1"/>
          </p:cNvSpPr>
          <p:nvPr/>
        </p:nvSpPr>
        <p:spPr bwMode="auto">
          <a:xfrm>
            <a:off x="6796088" y="4089400"/>
            <a:ext cx="0" cy="482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0"/>
          <p:cNvSpPr>
            <a:spLocks noChangeShapeType="1"/>
          </p:cNvSpPr>
          <p:nvPr/>
        </p:nvSpPr>
        <p:spPr bwMode="auto">
          <a:xfrm>
            <a:off x="6808788" y="4597400"/>
            <a:ext cx="406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11"/>
          <p:cNvSpPr>
            <a:spLocks noChangeShapeType="1"/>
          </p:cNvSpPr>
          <p:nvPr/>
        </p:nvSpPr>
        <p:spPr bwMode="auto">
          <a:xfrm>
            <a:off x="7735888" y="4826000"/>
            <a:ext cx="25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12"/>
          <p:cNvSpPr>
            <a:spLocks noChangeShapeType="1"/>
          </p:cNvSpPr>
          <p:nvPr/>
        </p:nvSpPr>
        <p:spPr bwMode="auto">
          <a:xfrm>
            <a:off x="8015288" y="4851400"/>
            <a:ext cx="0" cy="1016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13"/>
          <p:cNvSpPr>
            <a:spLocks noChangeShapeType="1"/>
          </p:cNvSpPr>
          <p:nvPr/>
        </p:nvSpPr>
        <p:spPr bwMode="auto">
          <a:xfrm>
            <a:off x="1184275" y="3211368"/>
            <a:ext cx="0" cy="34671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78" name="Rectangle 114"/>
          <p:cNvSpPr>
            <a:spLocks noChangeArrowheads="1"/>
          </p:cNvSpPr>
          <p:nvPr/>
        </p:nvSpPr>
        <p:spPr bwMode="auto">
          <a:xfrm>
            <a:off x="748434" y="4518344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</a:p>
        </p:txBody>
      </p:sp>
      <p:sp>
        <p:nvSpPr>
          <p:cNvPr id="139379" name="Rectangle 115"/>
          <p:cNvSpPr>
            <a:spLocks noChangeArrowheads="1"/>
          </p:cNvSpPr>
          <p:nvPr/>
        </p:nvSpPr>
        <p:spPr bwMode="auto">
          <a:xfrm>
            <a:off x="6527800" y="3186113"/>
            <a:ext cx="1893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gates/level</a:t>
            </a:r>
          </a:p>
        </p:txBody>
      </p:sp>
    </p:spTree>
    <p:extLst>
      <p:ext uri="{BB962C8B-B14F-4D97-AF65-F5344CB8AC3E}">
        <p14:creationId xmlns:p14="http://schemas.microsoft.com/office/powerpoint/2010/main" val="13724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Disadvantage</a:t>
            </a:r>
            <a:endParaRPr lang="en-US" dirty="0" smtClean="0"/>
          </a:p>
        </p:txBody>
      </p:sp>
      <p:sp>
        <p:nvSpPr>
          <p:cNvPr id="34821" name="Rectangle 10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Long delay due to the propagation of carry from low to high order stages</a:t>
            </a:r>
          </a:p>
        </p:txBody>
      </p:sp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81000" y="3200400"/>
            <a:ext cx="4495800" cy="2566988"/>
            <a:chOff x="232" y="1834"/>
            <a:chExt cx="2872" cy="1638"/>
          </a:xfrm>
        </p:grpSpPr>
        <p:sp>
          <p:nvSpPr>
            <p:cNvPr id="34864" name="Arc 3"/>
            <p:cNvSpPr>
              <a:spLocks/>
            </p:cNvSpPr>
            <p:nvPr/>
          </p:nvSpPr>
          <p:spPr bwMode="auto">
            <a:xfrm>
              <a:off x="884" y="1909"/>
              <a:ext cx="64" cy="124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24 h 21600"/>
                <a:gd name="T4" fmla="*/ 0 w 21600"/>
                <a:gd name="T5" fmla="*/ 1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Arc 4"/>
            <p:cNvSpPr>
              <a:spLocks/>
            </p:cNvSpPr>
            <p:nvPr/>
          </p:nvSpPr>
          <p:spPr bwMode="auto">
            <a:xfrm>
              <a:off x="884" y="1909"/>
              <a:ext cx="424" cy="136"/>
            </a:xfrm>
            <a:custGeom>
              <a:avLst/>
              <a:gdLst>
                <a:gd name="T0" fmla="*/ 0 w 21600"/>
                <a:gd name="T1" fmla="*/ 0 h 21600"/>
                <a:gd name="T2" fmla="*/ 424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Arc 5"/>
            <p:cNvSpPr>
              <a:spLocks/>
            </p:cNvSpPr>
            <p:nvPr/>
          </p:nvSpPr>
          <p:spPr bwMode="auto">
            <a:xfrm>
              <a:off x="908" y="2040"/>
              <a:ext cx="400" cy="132"/>
            </a:xfrm>
            <a:custGeom>
              <a:avLst/>
              <a:gdLst>
                <a:gd name="T0" fmla="*/ 400 w 21600"/>
                <a:gd name="T1" fmla="*/ 0 h 21600"/>
                <a:gd name="T2" fmla="*/ 0 w 21600"/>
                <a:gd name="T3" fmla="*/ 1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Arc 6"/>
            <p:cNvSpPr>
              <a:spLocks/>
            </p:cNvSpPr>
            <p:nvPr/>
          </p:nvSpPr>
          <p:spPr bwMode="auto">
            <a:xfrm>
              <a:off x="884" y="2040"/>
              <a:ext cx="64" cy="132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Line 7"/>
            <p:cNvSpPr>
              <a:spLocks noChangeShapeType="1"/>
            </p:cNvSpPr>
            <p:nvPr/>
          </p:nvSpPr>
          <p:spPr bwMode="auto">
            <a:xfrm>
              <a:off x="852" y="196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8"/>
            <p:cNvSpPr>
              <a:spLocks noChangeShapeType="1"/>
            </p:cNvSpPr>
            <p:nvPr/>
          </p:nvSpPr>
          <p:spPr bwMode="auto">
            <a:xfrm>
              <a:off x="852" y="208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9"/>
            <p:cNvSpPr>
              <a:spLocks noChangeShapeType="1"/>
            </p:cNvSpPr>
            <p:nvPr/>
          </p:nvSpPr>
          <p:spPr bwMode="auto">
            <a:xfrm>
              <a:off x="1532" y="195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10"/>
            <p:cNvSpPr>
              <a:spLocks noChangeShapeType="1"/>
            </p:cNvSpPr>
            <p:nvPr/>
          </p:nvSpPr>
          <p:spPr bwMode="auto">
            <a:xfrm>
              <a:off x="1532" y="223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11"/>
            <p:cNvSpPr>
              <a:spLocks noChangeShapeType="1"/>
            </p:cNvSpPr>
            <p:nvPr/>
          </p:nvSpPr>
          <p:spPr bwMode="auto">
            <a:xfrm flipV="1">
              <a:off x="1528" y="194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Arc 12"/>
            <p:cNvSpPr>
              <a:spLocks/>
            </p:cNvSpPr>
            <p:nvPr/>
          </p:nvSpPr>
          <p:spPr bwMode="auto">
            <a:xfrm>
              <a:off x="1800" y="1957"/>
              <a:ext cx="132" cy="148"/>
            </a:xfrm>
            <a:custGeom>
              <a:avLst/>
              <a:gdLst>
                <a:gd name="T0" fmla="*/ 0 w 21600"/>
                <a:gd name="T1" fmla="*/ 0 h 21600"/>
                <a:gd name="T2" fmla="*/ 132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Arc 13"/>
            <p:cNvSpPr>
              <a:spLocks/>
            </p:cNvSpPr>
            <p:nvPr/>
          </p:nvSpPr>
          <p:spPr bwMode="auto">
            <a:xfrm>
              <a:off x="1800" y="2092"/>
              <a:ext cx="132" cy="144"/>
            </a:xfrm>
            <a:custGeom>
              <a:avLst/>
              <a:gdLst>
                <a:gd name="T0" fmla="*/ 132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Line 14"/>
            <p:cNvSpPr>
              <a:spLocks noChangeShapeType="1"/>
            </p:cNvSpPr>
            <p:nvPr/>
          </p:nvSpPr>
          <p:spPr bwMode="auto">
            <a:xfrm>
              <a:off x="1532" y="241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Line 15"/>
            <p:cNvSpPr>
              <a:spLocks noChangeShapeType="1"/>
            </p:cNvSpPr>
            <p:nvPr/>
          </p:nvSpPr>
          <p:spPr bwMode="auto">
            <a:xfrm>
              <a:off x="1532" y="268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7" name="Line 16"/>
            <p:cNvSpPr>
              <a:spLocks noChangeShapeType="1"/>
            </p:cNvSpPr>
            <p:nvPr/>
          </p:nvSpPr>
          <p:spPr bwMode="auto">
            <a:xfrm flipV="1">
              <a:off x="1528" y="241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8" name="Arc 17"/>
            <p:cNvSpPr>
              <a:spLocks/>
            </p:cNvSpPr>
            <p:nvPr/>
          </p:nvSpPr>
          <p:spPr bwMode="auto">
            <a:xfrm>
              <a:off x="1800" y="2421"/>
              <a:ext cx="132" cy="144"/>
            </a:xfrm>
            <a:custGeom>
              <a:avLst/>
              <a:gdLst>
                <a:gd name="T0" fmla="*/ 0 w 21600"/>
                <a:gd name="T1" fmla="*/ 0 h 21600"/>
                <a:gd name="T2" fmla="*/ 132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Arc 18"/>
            <p:cNvSpPr>
              <a:spLocks/>
            </p:cNvSpPr>
            <p:nvPr/>
          </p:nvSpPr>
          <p:spPr bwMode="auto">
            <a:xfrm>
              <a:off x="1800" y="2552"/>
              <a:ext cx="132" cy="148"/>
            </a:xfrm>
            <a:custGeom>
              <a:avLst/>
              <a:gdLst>
                <a:gd name="T0" fmla="*/ 132 w 21600"/>
                <a:gd name="T1" fmla="*/ 0 h 21600"/>
                <a:gd name="T2" fmla="*/ 0 w 21600"/>
                <a:gd name="T3" fmla="*/ 14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Arc 19"/>
            <p:cNvSpPr>
              <a:spLocks/>
            </p:cNvSpPr>
            <p:nvPr/>
          </p:nvSpPr>
          <p:spPr bwMode="auto">
            <a:xfrm>
              <a:off x="2180" y="2197"/>
              <a:ext cx="64" cy="124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24 h 21600"/>
                <a:gd name="T4" fmla="*/ 0 w 21600"/>
                <a:gd name="T5" fmla="*/ 1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Arc 20"/>
            <p:cNvSpPr>
              <a:spLocks/>
            </p:cNvSpPr>
            <p:nvPr/>
          </p:nvSpPr>
          <p:spPr bwMode="auto">
            <a:xfrm>
              <a:off x="2180" y="2197"/>
              <a:ext cx="424" cy="136"/>
            </a:xfrm>
            <a:custGeom>
              <a:avLst/>
              <a:gdLst>
                <a:gd name="T0" fmla="*/ 0 w 21600"/>
                <a:gd name="T1" fmla="*/ 0 h 21600"/>
                <a:gd name="T2" fmla="*/ 424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2" name="Arc 21"/>
            <p:cNvSpPr>
              <a:spLocks/>
            </p:cNvSpPr>
            <p:nvPr/>
          </p:nvSpPr>
          <p:spPr bwMode="auto">
            <a:xfrm>
              <a:off x="2204" y="2324"/>
              <a:ext cx="400" cy="136"/>
            </a:xfrm>
            <a:custGeom>
              <a:avLst/>
              <a:gdLst>
                <a:gd name="T0" fmla="*/ 400 w 21600"/>
                <a:gd name="T1" fmla="*/ 0 h 21600"/>
                <a:gd name="T2" fmla="*/ 0 w 21600"/>
                <a:gd name="T3" fmla="*/ 13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Arc 22"/>
            <p:cNvSpPr>
              <a:spLocks/>
            </p:cNvSpPr>
            <p:nvPr/>
          </p:nvSpPr>
          <p:spPr bwMode="auto">
            <a:xfrm>
              <a:off x="2180" y="2324"/>
              <a:ext cx="64" cy="136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3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4" name="Line 23"/>
            <p:cNvSpPr>
              <a:spLocks noChangeShapeType="1"/>
            </p:cNvSpPr>
            <p:nvPr/>
          </p:nvSpPr>
          <p:spPr bwMode="auto">
            <a:xfrm>
              <a:off x="2212" y="22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5" name="Line 24"/>
            <p:cNvSpPr>
              <a:spLocks noChangeShapeType="1"/>
            </p:cNvSpPr>
            <p:nvPr/>
          </p:nvSpPr>
          <p:spPr bwMode="auto">
            <a:xfrm>
              <a:off x="2212" y="237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6" name="Line 25"/>
            <p:cNvSpPr>
              <a:spLocks noChangeShapeType="1"/>
            </p:cNvSpPr>
            <p:nvPr/>
          </p:nvSpPr>
          <p:spPr bwMode="auto">
            <a:xfrm>
              <a:off x="1420" y="249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7" name="Line 26"/>
            <p:cNvSpPr>
              <a:spLocks noChangeShapeType="1"/>
            </p:cNvSpPr>
            <p:nvPr/>
          </p:nvSpPr>
          <p:spPr bwMode="auto">
            <a:xfrm>
              <a:off x="796" y="2496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8" name="Rectangle 27"/>
            <p:cNvSpPr>
              <a:spLocks noChangeArrowheads="1"/>
            </p:cNvSpPr>
            <p:nvPr/>
          </p:nvSpPr>
          <p:spPr bwMode="auto">
            <a:xfrm>
              <a:off x="616" y="241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4889" name="Line 28"/>
            <p:cNvSpPr>
              <a:spLocks noChangeShapeType="1"/>
            </p:cNvSpPr>
            <p:nvPr/>
          </p:nvSpPr>
          <p:spPr bwMode="auto">
            <a:xfrm>
              <a:off x="796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0" name="Rectangle 29"/>
            <p:cNvSpPr>
              <a:spLocks noChangeArrowheads="1"/>
            </p:cNvSpPr>
            <p:nvPr/>
          </p:nvSpPr>
          <p:spPr bwMode="auto">
            <a:xfrm>
              <a:off x="616" y="18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4891" name="Line 30"/>
            <p:cNvSpPr>
              <a:spLocks noChangeShapeType="1"/>
            </p:cNvSpPr>
            <p:nvPr/>
          </p:nvSpPr>
          <p:spPr bwMode="auto">
            <a:xfrm>
              <a:off x="1420" y="260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2" name="Line 31"/>
            <p:cNvSpPr>
              <a:spLocks noChangeShapeType="1"/>
            </p:cNvSpPr>
            <p:nvPr/>
          </p:nvSpPr>
          <p:spPr bwMode="auto">
            <a:xfrm>
              <a:off x="796" y="2608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3" name="Rectangle 32"/>
            <p:cNvSpPr>
              <a:spLocks noChangeArrowheads="1"/>
            </p:cNvSpPr>
            <p:nvPr/>
          </p:nvSpPr>
          <p:spPr bwMode="auto">
            <a:xfrm>
              <a:off x="616" y="2528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4894" name="Line 33"/>
            <p:cNvSpPr>
              <a:spLocks noChangeShapeType="1"/>
            </p:cNvSpPr>
            <p:nvPr/>
          </p:nvSpPr>
          <p:spPr bwMode="auto">
            <a:xfrm>
              <a:off x="796" y="20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34"/>
            <p:cNvSpPr>
              <a:spLocks noChangeArrowheads="1"/>
            </p:cNvSpPr>
            <p:nvPr/>
          </p:nvSpPr>
          <p:spPr bwMode="auto">
            <a:xfrm>
              <a:off x="616" y="201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4896" name="Line 35"/>
            <p:cNvSpPr>
              <a:spLocks noChangeShapeType="1"/>
            </p:cNvSpPr>
            <p:nvPr/>
          </p:nvSpPr>
          <p:spPr bwMode="auto">
            <a:xfrm>
              <a:off x="1432" y="2144"/>
              <a:ext cx="9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7" name="Line 36"/>
            <p:cNvSpPr>
              <a:spLocks noChangeShapeType="1"/>
            </p:cNvSpPr>
            <p:nvPr/>
          </p:nvSpPr>
          <p:spPr bwMode="auto">
            <a:xfrm>
              <a:off x="1416" y="2130"/>
              <a:ext cx="0" cy="11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8" name="Line 37"/>
            <p:cNvSpPr>
              <a:spLocks noChangeShapeType="1"/>
            </p:cNvSpPr>
            <p:nvPr/>
          </p:nvSpPr>
          <p:spPr bwMode="auto">
            <a:xfrm>
              <a:off x="808" y="2264"/>
              <a:ext cx="62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Rectangle 38"/>
            <p:cNvSpPr>
              <a:spLocks noChangeArrowheads="1"/>
            </p:cNvSpPr>
            <p:nvPr/>
          </p:nvSpPr>
          <p:spPr bwMode="auto">
            <a:xfrm>
              <a:off x="448" y="2184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4900" name="Line 39"/>
            <p:cNvSpPr>
              <a:spLocks noChangeShapeType="1"/>
            </p:cNvSpPr>
            <p:nvPr/>
          </p:nvSpPr>
          <p:spPr bwMode="auto">
            <a:xfrm>
              <a:off x="1308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1" name="Line 40"/>
            <p:cNvSpPr>
              <a:spLocks noChangeShapeType="1"/>
            </p:cNvSpPr>
            <p:nvPr/>
          </p:nvSpPr>
          <p:spPr bwMode="auto">
            <a:xfrm>
              <a:off x="1420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Line 41"/>
            <p:cNvSpPr>
              <a:spLocks noChangeShapeType="1"/>
            </p:cNvSpPr>
            <p:nvPr/>
          </p:nvSpPr>
          <p:spPr bwMode="auto">
            <a:xfrm>
              <a:off x="2074" y="2264"/>
              <a:ext cx="15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Line 42"/>
            <p:cNvSpPr>
              <a:spLocks noChangeShapeType="1"/>
            </p:cNvSpPr>
            <p:nvPr/>
          </p:nvSpPr>
          <p:spPr bwMode="auto">
            <a:xfrm>
              <a:off x="1944" y="2088"/>
              <a:ext cx="14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Line 43"/>
            <p:cNvSpPr>
              <a:spLocks noChangeShapeType="1"/>
            </p:cNvSpPr>
            <p:nvPr/>
          </p:nvSpPr>
          <p:spPr bwMode="auto">
            <a:xfrm>
              <a:off x="2088" y="2074"/>
              <a:ext cx="0" cy="19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5" name="Line 44"/>
            <p:cNvSpPr>
              <a:spLocks noChangeShapeType="1"/>
            </p:cNvSpPr>
            <p:nvPr/>
          </p:nvSpPr>
          <p:spPr bwMode="auto">
            <a:xfrm>
              <a:off x="2100" y="2376"/>
              <a:ext cx="1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Line 45"/>
            <p:cNvSpPr>
              <a:spLocks noChangeShapeType="1"/>
            </p:cNvSpPr>
            <p:nvPr/>
          </p:nvSpPr>
          <p:spPr bwMode="auto">
            <a:xfrm>
              <a:off x="1924" y="25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6"/>
            <p:cNvSpPr>
              <a:spLocks noChangeShapeType="1"/>
            </p:cNvSpPr>
            <p:nvPr/>
          </p:nvSpPr>
          <p:spPr bwMode="auto">
            <a:xfrm>
              <a:off x="2096" y="238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7"/>
            <p:cNvSpPr>
              <a:spLocks noChangeShapeType="1"/>
            </p:cNvSpPr>
            <p:nvPr/>
          </p:nvSpPr>
          <p:spPr bwMode="auto">
            <a:xfrm>
              <a:off x="2036" y="25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8"/>
            <p:cNvSpPr>
              <a:spLocks noChangeShapeType="1"/>
            </p:cNvSpPr>
            <p:nvPr/>
          </p:nvSpPr>
          <p:spPr bwMode="auto">
            <a:xfrm>
              <a:off x="2604" y="2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Rectangle 49"/>
            <p:cNvSpPr>
              <a:spLocks noChangeArrowheads="1"/>
            </p:cNvSpPr>
            <p:nvPr/>
          </p:nvSpPr>
          <p:spPr bwMode="auto">
            <a:xfrm>
              <a:off x="2720" y="22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4911" name="Rectangle 50"/>
            <p:cNvSpPr>
              <a:spLocks noChangeArrowheads="1"/>
            </p:cNvSpPr>
            <p:nvPr/>
          </p:nvSpPr>
          <p:spPr bwMode="auto">
            <a:xfrm>
              <a:off x="232" y="1856"/>
              <a:ext cx="33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9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@0</a:t>
              </a:r>
            </a:p>
            <a:p>
              <a:pPr algn="r" defTabSz="901700" eaLnBrk="0" hangingPunct="0">
                <a:lnSpc>
                  <a:spcPts val="19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@0</a:t>
              </a:r>
            </a:p>
          </p:txBody>
        </p:sp>
        <p:sp>
          <p:nvSpPr>
            <p:cNvPr id="34912" name="Rectangle 51"/>
            <p:cNvSpPr>
              <a:spLocks noChangeArrowheads="1"/>
            </p:cNvSpPr>
            <p:nvPr/>
          </p:nvSpPr>
          <p:spPr bwMode="auto">
            <a:xfrm>
              <a:off x="232" y="2376"/>
              <a:ext cx="35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8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@0</a:t>
              </a:r>
            </a:p>
            <a:p>
              <a:pPr algn="r" defTabSz="901700" eaLnBrk="0" hangingPunct="0">
                <a:lnSpc>
                  <a:spcPts val="18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@0</a:t>
              </a:r>
            </a:p>
          </p:txBody>
        </p:sp>
        <p:sp>
          <p:nvSpPr>
            <p:cNvPr id="34913" name="Rectangle 52"/>
            <p:cNvSpPr>
              <a:spLocks noChangeArrowheads="1"/>
            </p:cNvSpPr>
            <p:nvPr/>
          </p:nvSpPr>
          <p:spPr bwMode="auto">
            <a:xfrm>
              <a:off x="232" y="2200"/>
              <a:ext cx="3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@N</a:t>
              </a:r>
            </a:p>
          </p:txBody>
        </p:sp>
        <p:sp>
          <p:nvSpPr>
            <p:cNvPr id="34914" name="Rectangle 53"/>
            <p:cNvSpPr>
              <a:spLocks noChangeArrowheads="1"/>
            </p:cNvSpPr>
            <p:nvPr/>
          </p:nvSpPr>
          <p:spPr bwMode="auto">
            <a:xfrm>
              <a:off x="1288" y="188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@1</a:t>
              </a:r>
            </a:p>
          </p:txBody>
        </p:sp>
        <p:sp>
          <p:nvSpPr>
            <p:cNvPr id="34915" name="Rectangle 54"/>
            <p:cNvSpPr>
              <a:spLocks noChangeArrowheads="1"/>
            </p:cNvSpPr>
            <p:nvPr/>
          </p:nvSpPr>
          <p:spPr bwMode="auto">
            <a:xfrm>
              <a:off x="1968" y="2600"/>
              <a:ext cx="2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@1</a:t>
              </a:r>
            </a:p>
          </p:txBody>
        </p:sp>
        <p:sp>
          <p:nvSpPr>
            <p:cNvPr id="34916" name="Rectangle 55"/>
            <p:cNvSpPr>
              <a:spLocks noChangeArrowheads="1"/>
            </p:cNvSpPr>
            <p:nvPr/>
          </p:nvSpPr>
          <p:spPr bwMode="auto">
            <a:xfrm>
              <a:off x="1968" y="183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@N+1</a:t>
              </a:r>
            </a:p>
          </p:txBody>
        </p:sp>
        <p:sp>
          <p:nvSpPr>
            <p:cNvPr id="34917" name="Rectangle 56"/>
            <p:cNvSpPr>
              <a:spLocks noChangeArrowheads="1"/>
            </p:cNvSpPr>
            <p:nvPr/>
          </p:nvSpPr>
          <p:spPr bwMode="auto">
            <a:xfrm>
              <a:off x="2704" y="2336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@N+2</a:t>
              </a:r>
            </a:p>
          </p:txBody>
        </p:sp>
        <p:sp>
          <p:nvSpPr>
            <p:cNvPr id="34918" name="Rectangle 57"/>
            <p:cNvSpPr>
              <a:spLocks noChangeArrowheads="1"/>
            </p:cNvSpPr>
            <p:nvPr/>
          </p:nvSpPr>
          <p:spPr bwMode="auto">
            <a:xfrm>
              <a:off x="336" y="2960"/>
              <a:ext cx="62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late</a:t>
              </a:r>
            </a:p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arriving</a:t>
              </a:r>
            </a:p>
            <a:p>
              <a:pPr algn="ctr"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signal</a:t>
              </a:r>
            </a:p>
          </p:txBody>
        </p:sp>
        <p:sp>
          <p:nvSpPr>
            <p:cNvPr id="34919" name="Rectangle 58"/>
            <p:cNvSpPr>
              <a:spLocks noChangeArrowheads="1"/>
            </p:cNvSpPr>
            <p:nvPr/>
          </p:nvSpPr>
          <p:spPr bwMode="auto">
            <a:xfrm>
              <a:off x="1864" y="3008"/>
              <a:ext cx="11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two gate delays</a:t>
              </a:r>
            </a:p>
            <a:p>
              <a:pPr defTabSz="901700" eaLnBrk="0" hangingPunct="0">
                <a:lnSpc>
                  <a:spcPts val="1775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to compute </a:t>
              </a:r>
              <a:r>
                <a:rPr lang="en-US" sz="1600" dirty="0" err="1">
                  <a:solidFill>
                    <a:srgbClr val="000000"/>
                  </a:solidFill>
                </a:rPr>
                <a:t>Cout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920" name="Line 59"/>
            <p:cNvSpPr>
              <a:spLocks noChangeShapeType="1"/>
            </p:cNvSpPr>
            <p:nvPr/>
          </p:nvSpPr>
          <p:spPr bwMode="auto">
            <a:xfrm flipV="1">
              <a:off x="720" y="2288"/>
              <a:ext cx="264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" name="Line 60"/>
            <p:cNvSpPr>
              <a:spLocks noChangeShapeType="1"/>
            </p:cNvSpPr>
            <p:nvPr/>
          </p:nvSpPr>
          <p:spPr bwMode="auto">
            <a:xfrm flipV="1">
              <a:off x="2520" y="2480"/>
              <a:ext cx="328" cy="5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19" name="Group 61"/>
          <p:cNvGrpSpPr>
            <a:grpSpLocks/>
          </p:cNvGrpSpPr>
          <p:nvPr/>
        </p:nvGrpSpPr>
        <p:grpSpPr bwMode="auto">
          <a:xfrm>
            <a:off x="4946650" y="2774950"/>
            <a:ext cx="3998913" cy="3971925"/>
            <a:chOff x="3148" y="1563"/>
            <a:chExt cx="2554" cy="2534"/>
          </a:xfrm>
        </p:grpSpPr>
        <p:sp>
          <p:nvSpPr>
            <p:cNvPr id="34822" name="Rectangle 62"/>
            <p:cNvSpPr>
              <a:spLocks noChangeArrowheads="1"/>
            </p:cNvSpPr>
            <p:nvPr/>
          </p:nvSpPr>
          <p:spPr bwMode="auto">
            <a:xfrm>
              <a:off x="4718" y="1709"/>
              <a:ext cx="6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4 stage</a:t>
              </a:r>
            </a:p>
            <a:p>
              <a:pPr defTabSz="901700" eaLnBrk="0" hangingPunct="0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adder</a:t>
              </a:r>
            </a:p>
          </p:txBody>
        </p:sp>
        <p:sp>
          <p:nvSpPr>
            <p:cNvPr id="34823" name="Rectangle 63"/>
            <p:cNvSpPr>
              <a:spLocks noChangeArrowheads="1"/>
            </p:cNvSpPr>
            <p:nvPr/>
          </p:nvSpPr>
          <p:spPr bwMode="auto">
            <a:xfrm>
              <a:off x="3148" y="2021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4824" name="Rectangle 64"/>
            <p:cNvSpPr>
              <a:spLocks noChangeArrowheads="1"/>
            </p:cNvSpPr>
            <p:nvPr/>
          </p:nvSpPr>
          <p:spPr bwMode="auto">
            <a:xfrm>
              <a:off x="3148" y="2157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4825" name="Rectangle 65"/>
            <p:cNvSpPr>
              <a:spLocks noChangeArrowheads="1"/>
            </p:cNvSpPr>
            <p:nvPr/>
          </p:nvSpPr>
          <p:spPr bwMode="auto">
            <a:xfrm>
              <a:off x="3606" y="1563"/>
              <a:ext cx="2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4826" name="Rectangle 66"/>
            <p:cNvSpPr>
              <a:spLocks noChangeArrowheads="1"/>
            </p:cNvSpPr>
            <p:nvPr/>
          </p:nvSpPr>
          <p:spPr bwMode="auto">
            <a:xfrm>
              <a:off x="4134" y="2027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 @2</a:t>
              </a:r>
            </a:p>
          </p:txBody>
        </p:sp>
        <p:sp>
          <p:nvSpPr>
            <p:cNvPr id="34827" name="Rectangle 67"/>
            <p:cNvSpPr>
              <a:spLocks noChangeArrowheads="1"/>
            </p:cNvSpPr>
            <p:nvPr/>
          </p:nvSpPr>
          <p:spPr bwMode="auto">
            <a:xfrm>
              <a:off x="3520" y="2589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4828" name="Rectangle 68"/>
            <p:cNvSpPr>
              <a:spLocks noChangeArrowheads="1"/>
            </p:cNvSpPr>
            <p:nvPr/>
          </p:nvSpPr>
          <p:spPr bwMode="auto">
            <a:xfrm>
              <a:off x="3520" y="2733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4829" name="Rectangle 69"/>
            <p:cNvSpPr>
              <a:spLocks noChangeArrowheads="1"/>
            </p:cNvSpPr>
            <p:nvPr/>
          </p:nvSpPr>
          <p:spPr bwMode="auto">
            <a:xfrm>
              <a:off x="4126" y="2179"/>
              <a:ext cx="4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C1 @2</a:t>
              </a:r>
            </a:p>
          </p:txBody>
        </p:sp>
        <p:sp>
          <p:nvSpPr>
            <p:cNvPr id="34830" name="Rectangle 70"/>
            <p:cNvSpPr>
              <a:spLocks noChangeArrowheads="1"/>
            </p:cNvSpPr>
            <p:nvPr/>
          </p:nvSpPr>
          <p:spPr bwMode="auto">
            <a:xfrm>
              <a:off x="4502" y="2611"/>
              <a:ext cx="5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 @3</a:t>
              </a:r>
            </a:p>
          </p:txBody>
        </p:sp>
        <p:sp>
          <p:nvSpPr>
            <p:cNvPr id="34831" name="Rectangle 71"/>
            <p:cNvSpPr>
              <a:spLocks noChangeArrowheads="1"/>
            </p:cNvSpPr>
            <p:nvPr/>
          </p:nvSpPr>
          <p:spPr bwMode="auto">
            <a:xfrm>
              <a:off x="3880" y="316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4832" name="Rectangle 72"/>
            <p:cNvSpPr>
              <a:spLocks noChangeArrowheads="1"/>
            </p:cNvSpPr>
            <p:nvPr/>
          </p:nvSpPr>
          <p:spPr bwMode="auto">
            <a:xfrm>
              <a:off x="3880" y="3309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4833" name="Rectangle 73"/>
            <p:cNvSpPr>
              <a:spLocks noChangeArrowheads="1"/>
            </p:cNvSpPr>
            <p:nvPr/>
          </p:nvSpPr>
          <p:spPr bwMode="auto">
            <a:xfrm>
              <a:off x="4494" y="2755"/>
              <a:ext cx="6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C2 @4</a:t>
              </a:r>
            </a:p>
          </p:txBody>
        </p:sp>
        <p:sp>
          <p:nvSpPr>
            <p:cNvPr id="34834" name="Rectangle 74"/>
            <p:cNvSpPr>
              <a:spLocks noChangeArrowheads="1"/>
            </p:cNvSpPr>
            <p:nvPr/>
          </p:nvSpPr>
          <p:spPr bwMode="auto">
            <a:xfrm>
              <a:off x="4854" y="3187"/>
              <a:ext cx="48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 @5</a:t>
              </a:r>
            </a:p>
          </p:txBody>
        </p:sp>
        <p:sp>
          <p:nvSpPr>
            <p:cNvPr id="34835" name="Rectangle 75"/>
            <p:cNvSpPr>
              <a:spLocks noChangeArrowheads="1"/>
            </p:cNvSpPr>
            <p:nvPr/>
          </p:nvSpPr>
          <p:spPr bwMode="auto">
            <a:xfrm>
              <a:off x="4232" y="3733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4836" name="Rectangle 76"/>
            <p:cNvSpPr>
              <a:spLocks noChangeArrowheads="1"/>
            </p:cNvSpPr>
            <p:nvPr/>
          </p:nvSpPr>
          <p:spPr bwMode="auto">
            <a:xfrm>
              <a:off x="4232" y="3877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4837" name="Rectangle 77"/>
            <p:cNvSpPr>
              <a:spLocks noChangeArrowheads="1"/>
            </p:cNvSpPr>
            <p:nvPr/>
          </p:nvSpPr>
          <p:spPr bwMode="auto">
            <a:xfrm>
              <a:off x="4862" y="3331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C3 @6</a:t>
              </a:r>
            </a:p>
          </p:txBody>
        </p:sp>
        <p:sp>
          <p:nvSpPr>
            <p:cNvPr id="34838" name="Rectangle 78"/>
            <p:cNvSpPr>
              <a:spLocks noChangeArrowheads="1"/>
            </p:cNvSpPr>
            <p:nvPr/>
          </p:nvSpPr>
          <p:spPr bwMode="auto">
            <a:xfrm>
              <a:off x="5206" y="3763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 @7</a:t>
              </a:r>
            </a:p>
          </p:txBody>
        </p:sp>
        <p:sp>
          <p:nvSpPr>
            <p:cNvPr id="34839" name="Rectangle 79"/>
            <p:cNvSpPr>
              <a:spLocks noChangeArrowheads="1"/>
            </p:cNvSpPr>
            <p:nvPr/>
          </p:nvSpPr>
          <p:spPr bwMode="auto">
            <a:xfrm>
              <a:off x="5206" y="3915"/>
              <a:ext cx="4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 @8</a:t>
              </a:r>
            </a:p>
          </p:txBody>
        </p:sp>
        <p:sp>
          <p:nvSpPr>
            <p:cNvPr id="34840" name="Rectangle 80"/>
            <p:cNvSpPr>
              <a:spLocks noChangeArrowheads="1"/>
            </p:cNvSpPr>
            <p:nvPr/>
          </p:nvSpPr>
          <p:spPr bwMode="auto">
            <a:xfrm>
              <a:off x="3594" y="193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81"/>
            <p:cNvSpPr>
              <a:spLocks noChangeShapeType="1"/>
            </p:cNvSpPr>
            <p:nvPr/>
          </p:nvSpPr>
          <p:spPr bwMode="auto">
            <a:xfrm>
              <a:off x="3378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82"/>
            <p:cNvSpPr>
              <a:spLocks noChangeShapeType="1"/>
            </p:cNvSpPr>
            <p:nvPr/>
          </p:nvSpPr>
          <p:spPr bwMode="auto">
            <a:xfrm>
              <a:off x="3378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83"/>
            <p:cNvSpPr>
              <a:spLocks noChangeShapeType="1"/>
            </p:cNvSpPr>
            <p:nvPr/>
          </p:nvSpPr>
          <p:spPr bwMode="auto">
            <a:xfrm>
              <a:off x="3734" y="1721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84"/>
            <p:cNvSpPr>
              <a:spLocks noChangeShapeType="1"/>
            </p:cNvSpPr>
            <p:nvPr/>
          </p:nvSpPr>
          <p:spPr bwMode="auto">
            <a:xfrm>
              <a:off x="3882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85"/>
            <p:cNvSpPr>
              <a:spLocks noChangeShapeType="1"/>
            </p:cNvSpPr>
            <p:nvPr/>
          </p:nvSpPr>
          <p:spPr bwMode="auto">
            <a:xfrm>
              <a:off x="3882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86"/>
            <p:cNvSpPr>
              <a:spLocks noChangeShapeType="1"/>
            </p:cNvSpPr>
            <p:nvPr/>
          </p:nvSpPr>
          <p:spPr bwMode="auto">
            <a:xfrm>
              <a:off x="4094" y="2225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Rectangle 87"/>
            <p:cNvSpPr>
              <a:spLocks noChangeArrowheads="1"/>
            </p:cNvSpPr>
            <p:nvPr/>
          </p:nvSpPr>
          <p:spPr bwMode="auto">
            <a:xfrm>
              <a:off x="3954" y="2513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88"/>
            <p:cNvSpPr>
              <a:spLocks noChangeShapeType="1"/>
            </p:cNvSpPr>
            <p:nvPr/>
          </p:nvSpPr>
          <p:spPr bwMode="auto">
            <a:xfrm>
              <a:off x="3738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9" name="Line 89"/>
            <p:cNvSpPr>
              <a:spLocks noChangeShapeType="1"/>
            </p:cNvSpPr>
            <p:nvPr/>
          </p:nvSpPr>
          <p:spPr bwMode="auto">
            <a:xfrm>
              <a:off x="3738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90"/>
            <p:cNvSpPr>
              <a:spLocks noChangeShapeType="1"/>
            </p:cNvSpPr>
            <p:nvPr/>
          </p:nvSpPr>
          <p:spPr bwMode="auto">
            <a:xfrm>
              <a:off x="4242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91"/>
            <p:cNvSpPr>
              <a:spLocks noChangeShapeType="1"/>
            </p:cNvSpPr>
            <p:nvPr/>
          </p:nvSpPr>
          <p:spPr bwMode="auto">
            <a:xfrm>
              <a:off x="4242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92"/>
            <p:cNvSpPr>
              <a:spLocks noChangeShapeType="1"/>
            </p:cNvSpPr>
            <p:nvPr/>
          </p:nvSpPr>
          <p:spPr bwMode="auto">
            <a:xfrm>
              <a:off x="4454" y="2801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Rectangle 93"/>
            <p:cNvSpPr>
              <a:spLocks noChangeArrowheads="1"/>
            </p:cNvSpPr>
            <p:nvPr/>
          </p:nvSpPr>
          <p:spPr bwMode="auto">
            <a:xfrm>
              <a:off x="4314" y="308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94"/>
            <p:cNvSpPr>
              <a:spLocks noChangeShapeType="1"/>
            </p:cNvSpPr>
            <p:nvPr/>
          </p:nvSpPr>
          <p:spPr bwMode="auto">
            <a:xfrm>
              <a:off x="4098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Line 95"/>
            <p:cNvSpPr>
              <a:spLocks noChangeShapeType="1"/>
            </p:cNvSpPr>
            <p:nvPr/>
          </p:nvSpPr>
          <p:spPr bwMode="auto">
            <a:xfrm>
              <a:off x="4098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Line 96"/>
            <p:cNvSpPr>
              <a:spLocks noChangeShapeType="1"/>
            </p:cNvSpPr>
            <p:nvPr/>
          </p:nvSpPr>
          <p:spPr bwMode="auto">
            <a:xfrm>
              <a:off x="4602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97"/>
            <p:cNvSpPr>
              <a:spLocks noChangeShapeType="1"/>
            </p:cNvSpPr>
            <p:nvPr/>
          </p:nvSpPr>
          <p:spPr bwMode="auto">
            <a:xfrm>
              <a:off x="4602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Line 98"/>
            <p:cNvSpPr>
              <a:spLocks noChangeShapeType="1"/>
            </p:cNvSpPr>
            <p:nvPr/>
          </p:nvSpPr>
          <p:spPr bwMode="auto">
            <a:xfrm>
              <a:off x="4814" y="3377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Rectangle 99"/>
            <p:cNvSpPr>
              <a:spLocks noChangeArrowheads="1"/>
            </p:cNvSpPr>
            <p:nvPr/>
          </p:nvSpPr>
          <p:spPr bwMode="auto">
            <a:xfrm>
              <a:off x="4674" y="366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100"/>
            <p:cNvSpPr>
              <a:spLocks noChangeShapeType="1"/>
            </p:cNvSpPr>
            <p:nvPr/>
          </p:nvSpPr>
          <p:spPr bwMode="auto">
            <a:xfrm>
              <a:off x="4458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Line 101"/>
            <p:cNvSpPr>
              <a:spLocks noChangeShapeType="1"/>
            </p:cNvSpPr>
            <p:nvPr/>
          </p:nvSpPr>
          <p:spPr bwMode="auto">
            <a:xfrm>
              <a:off x="4458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Line 102"/>
            <p:cNvSpPr>
              <a:spLocks noChangeShapeType="1"/>
            </p:cNvSpPr>
            <p:nvPr/>
          </p:nvSpPr>
          <p:spPr bwMode="auto">
            <a:xfrm>
              <a:off x="4962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Line 103"/>
            <p:cNvSpPr>
              <a:spLocks noChangeShapeType="1"/>
            </p:cNvSpPr>
            <p:nvPr/>
          </p:nvSpPr>
          <p:spPr bwMode="auto">
            <a:xfrm>
              <a:off x="4962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98114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Ripple-Carry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delay due to the propagation of carry from low to high order stages</a:t>
            </a:r>
          </a:p>
          <a:p>
            <a:endParaRPr lang="en-US" dirty="0" smtClean="0"/>
          </a:p>
          <a:p>
            <a:r>
              <a:rPr lang="en-US" dirty="0" smtClean="0"/>
              <a:t>The key to speeding up addition is determining carry values sooner.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 generate:  </a:t>
            </a:r>
            <a:r>
              <a:rPr lang="en-US" dirty="0" err="1"/>
              <a:t>Gi</a:t>
            </a:r>
            <a:r>
              <a:rPr lang="en-US" dirty="0"/>
              <a:t> = Ai Bi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Must generate carry when A = B = </a:t>
            </a:r>
            <a:r>
              <a:rPr lang="en-US" dirty="0" smtClean="0"/>
              <a:t>1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 propagate:  Pi = Ai </a:t>
            </a:r>
            <a:r>
              <a:rPr lang="en-US" dirty="0" err="1"/>
              <a:t>xor</a:t>
            </a:r>
            <a:r>
              <a:rPr lang="en-US" dirty="0"/>
              <a:t> Bi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Carry-in will equal carry-out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5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r>
              <a:rPr lang="en-US" dirty="0" smtClean="0"/>
              <a:t>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 eaLnBrk="1" hangingPunct="1">
              <a:lnSpc>
                <a:spcPct val="90000"/>
              </a:lnSpc>
              <a:tabLst>
                <a:tab pos="1308100" algn="l"/>
              </a:tabLst>
            </a:pPr>
            <a:r>
              <a:rPr lang="en-US" sz="2400" dirty="0" smtClean="0"/>
              <a:t>Sum and </a:t>
            </a:r>
            <a:r>
              <a:rPr lang="en-US" sz="2400" dirty="0" err="1" smtClean="0"/>
              <a:t>Cout</a:t>
            </a:r>
            <a:r>
              <a:rPr lang="en-US" sz="2400" dirty="0" smtClean="0"/>
              <a:t> can be re-expressed in terms of generate/propagate:</a:t>
            </a:r>
          </a:p>
          <a:p>
            <a:pPr marL="347663" indent="-347663" defTabSz="927100" eaLnBrk="1" hangingPunct="1">
              <a:lnSpc>
                <a:spcPct val="90000"/>
              </a:lnSpc>
              <a:tabLst>
                <a:tab pos="1308100" algn="l"/>
              </a:tabLst>
            </a:pPr>
            <a:endParaRPr lang="en-US" sz="2400" dirty="0" smtClean="0"/>
          </a:p>
          <a:p>
            <a:pPr lvl="1" indent="-280988" defTabSz="927100" eaLnBrk="1" hangingPunct="1">
              <a:lnSpc>
                <a:spcPct val="90000"/>
              </a:lnSpc>
              <a:tabLst>
                <a:tab pos="1308100" algn="l"/>
              </a:tabLst>
            </a:pPr>
            <a:r>
              <a:rPr lang="en-US" sz="2000" dirty="0" err="1" smtClean="0"/>
              <a:t>Sumi</a:t>
            </a:r>
            <a:r>
              <a:rPr lang="en-US" sz="2000" dirty="0" smtClean="0"/>
              <a:t>	= Ai </a:t>
            </a:r>
            <a:r>
              <a:rPr lang="en-US" sz="2000" dirty="0" err="1" smtClean="0"/>
              <a:t>xor</a:t>
            </a:r>
            <a:r>
              <a:rPr lang="en-US" sz="2000" dirty="0" smtClean="0"/>
              <a:t> Bi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Ci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= Pi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Ci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 indent="-280988" defTabSz="927100" eaLnBrk="1" hangingPunct="1">
              <a:lnSpc>
                <a:spcPct val="90000"/>
              </a:lnSpc>
              <a:tabLst>
                <a:tab pos="1308100" algn="l"/>
              </a:tabLst>
            </a:pPr>
            <a:r>
              <a:rPr lang="en-US" sz="2000" dirty="0" smtClean="0"/>
              <a:t>Ci+</a:t>
            </a:r>
            <a:r>
              <a:rPr lang="en-US" sz="1800" dirty="0" smtClean="0"/>
              <a:t>1</a:t>
            </a:r>
            <a:r>
              <a:rPr lang="en-US" sz="2000" dirty="0" smtClean="0"/>
              <a:t>	= Ai Bi + Ai </a:t>
            </a:r>
            <a:r>
              <a:rPr lang="en-US" sz="2000" dirty="0" err="1" smtClean="0"/>
              <a:t>Ci</a:t>
            </a:r>
            <a:r>
              <a:rPr lang="en-US" sz="2000" dirty="0" smtClean="0"/>
              <a:t> + Bi </a:t>
            </a:r>
            <a:r>
              <a:rPr lang="en-US" sz="2000" dirty="0" err="1" smtClean="0"/>
              <a:t>Ci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= Ai Bi + </a:t>
            </a:r>
            <a:r>
              <a:rPr lang="en-US" sz="2000" dirty="0" err="1" smtClean="0"/>
              <a:t>Ci</a:t>
            </a:r>
            <a:r>
              <a:rPr lang="en-US" sz="2000" dirty="0" smtClean="0"/>
              <a:t> (Ai + Bi)</a:t>
            </a:r>
            <a:br>
              <a:rPr lang="en-US" sz="2000" dirty="0" smtClean="0"/>
            </a:br>
            <a:r>
              <a:rPr lang="en-US" sz="2000" dirty="0" smtClean="0"/>
              <a:t>	= Ai Bi + </a:t>
            </a:r>
            <a:r>
              <a:rPr lang="en-US" sz="2000" dirty="0" err="1" smtClean="0"/>
              <a:t>Ci</a:t>
            </a:r>
            <a:r>
              <a:rPr lang="en-US" sz="2000" dirty="0" smtClean="0"/>
              <a:t> (Ai </a:t>
            </a:r>
            <a:r>
              <a:rPr lang="en-US" sz="2000" dirty="0" err="1" smtClean="0"/>
              <a:t>xor</a:t>
            </a:r>
            <a:r>
              <a:rPr lang="en-US" sz="2000" dirty="0" smtClean="0"/>
              <a:t> Bi)</a:t>
            </a:r>
            <a:br>
              <a:rPr lang="en-US" sz="2000" dirty="0" smtClean="0"/>
            </a:br>
            <a:r>
              <a:rPr lang="en-US" sz="2000" dirty="0" smtClean="0"/>
              <a:t>	= </a:t>
            </a:r>
            <a:r>
              <a:rPr lang="en-US" sz="2000" dirty="0" err="1" smtClean="0"/>
              <a:t>Gi</a:t>
            </a:r>
            <a:r>
              <a:rPr lang="en-US" sz="2000" dirty="0" smtClean="0"/>
              <a:t> + </a:t>
            </a:r>
            <a:r>
              <a:rPr lang="en-US" sz="2000" dirty="0" err="1" smtClean="0"/>
              <a:t>Ci</a:t>
            </a:r>
            <a:r>
              <a:rPr lang="en-US" sz="2000" dirty="0" smtClean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98674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</a:p>
          <a:p>
            <a:pPr lvl="1"/>
            <a:r>
              <a:rPr lang="en-US" dirty="0" smtClean="0"/>
              <a:t>Half </a:t>
            </a:r>
          </a:p>
          <a:p>
            <a:pPr lvl="1"/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Ripple-Carry</a:t>
            </a:r>
          </a:p>
          <a:p>
            <a:pPr lvl="1"/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Carry-Select</a:t>
            </a:r>
          </a:p>
          <a:p>
            <a:r>
              <a:rPr lang="en-US" dirty="0" smtClean="0"/>
              <a:t>Arithmetic Logic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r>
              <a:rPr lang="en-US" dirty="0" smtClean="0"/>
              <a:t>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 eaLnBrk="1" hangingPunct="1"/>
            <a:r>
              <a:rPr lang="en-US" sz="2400" dirty="0" smtClean="0"/>
              <a:t>Assume we have a 4-bit adder:</a:t>
            </a:r>
          </a:p>
          <a:p>
            <a:pPr marL="750888" lvl="1" indent="-288925" defTabSz="927100" eaLnBrk="1" hangingPunct="1"/>
            <a:r>
              <a:rPr lang="en-US" sz="2000" dirty="0" smtClean="0"/>
              <a:t>C1 = G0 + P0 C0</a:t>
            </a:r>
          </a:p>
          <a:p>
            <a:pPr marL="750888" lvl="1" indent="-288925" defTabSz="927100" eaLnBrk="1" hangingPunct="1"/>
            <a:r>
              <a:rPr lang="en-US" sz="2000" dirty="0" smtClean="0"/>
              <a:t>C2 = G1 + P1 C1 = G1 + P1 G0 + P1 P0 C0</a:t>
            </a:r>
          </a:p>
          <a:p>
            <a:pPr marL="750888" lvl="1" indent="-288925" defTabSz="927100" eaLnBrk="1" hangingPunct="1"/>
            <a:r>
              <a:rPr lang="en-US" sz="2000" dirty="0" smtClean="0"/>
              <a:t>C3 = G2 + P2 C2 = G2 + P2 G1 + P2 P1 G0 + P2 P1 P0 C0</a:t>
            </a:r>
          </a:p>
          <a:p>
            <a:pPr marL="750888" lvl="1" indent="-288925" defTabSz="927100" eaLnBrk="1" hangingPunct="1"/>
            <a:r>
              <a:rPr lang="en-US" sz="2000" dirty="0" smtClean="0"/>
              <a:t>C4 = G3 + P3 C3 = G3 + P3 G2 + P3 P2 G1 + P3 P2 P1 G0                                                                              + P3 P2 P1 P0 C0</a:t>
            </a:r>
            <a:br>
              <a:rPr lang="en-US" sz="2000" dirty="0" smtClean="0"/>
            </a:br>
            <a:endParaRPr lang="en-US" sz="2000" dirty="0" smtClean="0"/>
          </a:p>
          <a:p>
            <a:pPr marL="347663" indent="-347663" defTabSz="927100" eaLnBrk="1" hangingPunct="1"/>
            <a:r>
              <a:rPr lang="en-US" sz="2400" dirty="0" smtClean="0"/>
              <a:t>Each of the carry equations can be implemented with two-level logic</a:t>
            </a:r>
          </a:p>
          <a:p>
            <a:pPr marL="750888" lvl="1" indent="-288925" defTabSz="927100" eaLnBrk="1" hangingPunct="1"/>
            <a:r>
              <a:rPr lang="en-US" sz="2000" dirty="0" smtClean="0"/>
              <a:t>All inputs are now directly derived from data inputs and not from intermediate carries</a:t>
            </a:r>
          </a:p>
          <a:p>
            <a:pPr marL="750888" lvl="1" indent="-288925" defTabSz="927100" eaLnBrk="1" hangingPunct="1"/>
            <a:r>
              <a:rPr lang="en-US" sz="2000" dirty="0" smtClean="0"/>
              <a:t>this allows computation of all sum outputs to proceed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32959618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779588" y="4197350"/>
            <a:ext cx="6800850" cy="2660650"/>
            <a:chOff x="1110" y="2496"/>
            <a:chExt cx="4344" cy="1698"/>
          </a:xfrm>
        </p:grpSpPr>
        <p:sp>
          <p:nvSpPr>
            <p:cNvPr id="38970" name="Rectangle 3"/>
            <p:cNvSpPr>
              <a:spLocks noChangeArrowheads="1"/>
            </p:cNvSpPr>
            <p:nvPr/>
          </p:nvSpPr>
          <p:spPr bwMode="auto">
            <a:xfrm>
              <a:off x="3922" y="403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G3</a:t>
              </a:r>
            </a:p>
          </p:txBody>
        </p:sp>
        <p:sp>
          <p:nvSpPr>
            <p:cNvPr id="38971" name="Line 4"/>
            <p:cNvSpPr>
              <a:spLocks noChangeShapeType="1"/>
            </p:cNvSpPr>
            <p:nvPr/>
          </p:nvSpPr>
          <p:spPr bwMode="auto">
            <a:xfrm>
              <a:off x="1386" y="250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2" name="Line 5"/>
            <p:cNvSpPr>
              <a:spLocks noChangeShapeType="1"/>
            </p:cNvSpPr>
            <p:nvPr/>
          </p:nvSpPr>
          <p:spPr bwMode="auto">
            <a:xfrm>
              <a:off x="1386" y="27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3" name="Line 6"/>
            <p:cNvSpPr>
              <a:spLocks noChangeShapeType="1"/>
            </p:cNvSpPr>
            <p:nvPr/>
          </p:nvSpPr>
          <p:spPr bwMode="auto">
            <a:xfrm flipV="1">
              <a:off x="1382" y="2500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4" name="Arc 7"/>
            <p:cNvSpPr>
              <a:spLocks/>
            </p:cNvSpPr>
            <p:nvPr/>
          </p:nvSpPr>
          <p:spPr bwMode="auto">
            <a:xfrm>
              <a:off x="1590" y="2509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5" name="Arc 8"/>
            <p:cNvSpPr>
              <a:spLocks/>
            </p:cNvSpPr>
            <p:nvPr/>
          </p:nvSpPr>
          <p:spPr bwMode="auto">
            <a:xfrm>
              <a:off x="1590" y="2620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6" name="Arc 9"/>
            <p:cNvSpPr>
              <a:spLocks/>
            </p:cNvSpPr>
            <p:nvPr/>
          </p:nvSpPr>
          <p:spPr bwMode="auto">
            <a:xfrm>
              <a:off x="1842" y="2565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7" name="Arc 10"/>
            <p:cNvSpPr>
              <a:spLocks/>
            </p:cNvSpPr>
            <p:nvPr/>
          </p:nvSpPr>
          <p:spPr bwMode="auto">
            <a:xfrm>
              <a:off x="1842" y="2565"/>
              <a:ext cx="328" cy="108"/>
            </a:xfrm>
            <a:custGeom>
              <a:avLst/>
              <a:gdLst>
                <a:gd name="T0" fmla="*/ 0 w 21600"/>
                <a:gd name="T1" fmla="*/ 0 h 21600"/>
                <a:gd name="T2" fmla="*/ 328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8" name="Arc 11"/>
            <p:cNvSpPr>
              <a:spLocks/>
            </p:cNvSpPr>
            <p:nvPr/>
          </p:nvSpPr>
          <p:spPr bwMode="auto">
            <a:xfrm>
              <a:off x="1862" y="2660"/>
              <a:ext cx="308" cy="104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9" name="Arc 12"/>
            <p:cNvSpPr>
              <a:spLocks/>
            </p:cNvSpPr>
            <p:nvPr/>
          </p:nvSpPr>
          <p:spPr bwMode="auto">
            <a:xfrm>
              <a:off x="1842" y="2660"/>
              <a:ext cx="48" cy="104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0" name="Line 13"/>
            <p:cNvSpPr>
              <a:spLocks noChangeShapeType="1"/>
            </p:cNvSpPr>
            <p:nvPr/>
          </p:nvSpPr>
          <p:spPr bwMode="auto">
            <a:xfrm>
              <a:off x="1866" y="260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14"/>
            <p:cNvSpPr>
              <a:spLocks noChangeShapeType="1"/>
            </p:cNvSpPr>
            <p:nvPr/>
          </p:nvSpPr>
          <p:spPr bwMode="auto">
            <a:xfrm>
              <a:off x="1866" y="27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2" name="Line 15"/>
            <p:cNvSpPr>
              <a:spLocks noChangeShapeType="1"/>
            </p:cNvSpPr>
            <p:nvPr/>
          </p:nvSpPr>
          <p:spPr bwMode="auto">
            <a:xfrm>
              <a:off x="1386" y="309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3" name="Line 16"/>
            <p:cNvSpPr>
              <a:spLocks noChangeShapeType="1"/>
            </p:cNvSpPr>
            <p:nvPr/>
          </p:nvSpPr>
          <p:spPr bwMode="auto">
            <a:xfrm>
              <a:off x="1386" y="33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4" name="Line 17"/>
            <p:cNvSpPr>
              <a:spLocks noChangeShapeType="1"/>
            </p:cNvSpPr>
            <p:nvPr/>
          </p:nvSpPr>
          <p:spPr bwMode="auto">
            <a:xfrm>
              <a:off x="1382" y="3100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Arc 18"/>
            <p:cNvSpPr>
              <a:spLocks/>
            </p:cNvSpPr>
            <p:nvPr/>
          </p:nvSpPr>
          <p:spPr bwMode="auto">
            <a:xfrm>
              <a:off x="1590" y="310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Arc 19"/>
            <p:cNvSpPr>
              <a:spLocks/>
            </p:cNvSpPr>
            <p:nvPr/>
          </p:nvSpPr>
          <p:spPr bwMode="auto">
            <a:xfrm>
              <a:off x="1590" y="3212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Line 20"/>
            <p:cNvSpPr>
              <a:spLocks noChangeShapeType="1"/>
            </p:cNvSpPr>
            <p:nvPr/>
          </p:nvSpPr>
          <p:spPr bwMode="auto">
            <a:xfrm>
              <a:off x="1386" y="337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21"/>
            <p:cNvSpPr>
              <a:spLocks noChangeShapeType="1"/>
            </p:cNvSpPr>
            <p:nvPr/>
          </p:nvSpPr>
          <p:spPr bwMode="auto">
            <a:xfrm>
              <a:off x="1386" y="35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Line 22"/>
            <p:cNvSpPr>
              <a:spLocks noChangeShapeType="1"/>
            </p:cNvSpPr>
            <p:nvPr/>
          </p:nvSpPr>
          <p:spPr bwMode="auto">
            <a:xfrm flipV="1">
              <a:off x="1382" y="337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Arc 23"/>
            <p:cNvSpPr>
              <a:spLocks/>
            </p:cNvSpPr>
            <p:nvPr/>
          </p:nvSpPr>
          <p:spPr bwMode="auto">
            <a:xfrm>
              <a:off x="1590" y="338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Arc 24"/>
            <p:cNvSpPr>
              <a:spLocks/>
            </p:cNvSpPr>
            <p:nvPr/>
          </p:nvSpPr>
          <p:spPr bwMode="auto">
            <a:xfrm>
              <a:off x="1590" y="3484"/>
              <a:ext cx="100" cy="120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2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Arc 25"/>
            <p:cNvSpPr>
              <a:spLocks/>
            </p:cNvSpPr>
            <p:nvPr/>
          </p:nvSpPr>
          <p:spPr bwMode="auto">
            <a:xfrm>
              <a:off x="1830" y="3389"/>
              <a:ext cx="324" cy="108"/>
            </a:xfrm>
            <a:custGeom>
              <a:avLst/>
              <a:gdLst>
                <a:gd name="T0" fmla="*/ 0 w 21600"/>
                <a:gd name="T1" fmla="*/ 0 h 21600"/>
                <a:gd name="T2" fmla="*/ 324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Arc 26"/>
            <p:cNvSpPr>
              <a:spLocks/>
            </p:cNvSpPr>
            <p:nvPr/>
          </p:nvSpPr>
          <p:spPr bwMode="auto">
            <a:xfrm>
              <a:off x="1846" y="3484"/>
              <a:ext cx="308" cy="104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Arc 27"/>
            <p:cNvSpPr>
              <a:spLocks/>
            </p:cNvSpPr>
            <p:nvPr/>
          </p:nvSpPr>
          <p:spPr bwMode="auto">
            <a:xfrm>
              <a:off x="1834" y="3484"/>
              <a:ext cx="48" cy="104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5" name="Line 28"/>
            <p:cNvSpPr>
              <a:spLocks noChangeShapeType="1"/>
            </p:cNvSpPr>
            <p:nvPr/>
          </p:nvSpPr>
          <p:spPr bwMode="auto">
            <a:xfrm>
              <a:off x="1862" y="3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6" name="Arc 29"/>
            <p:cNvSpPr>
              <a:spLocks/>
            </p:cNvSpPr>
            <p:nvPr/>
          </p:nvSpPr>
          <p:spPr bwMode="auto">
            <a:xfrm>
              <a:off x="1834" y="3389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7" name="Line 30"/>
            <p:cNvSpPr>
              <a:spLocks noChangeShapeType="1"/>
            </p:cNvSpPr>
            <p:nvPr/>
          </p:nvSpPr>
          <p:spPr bwMode="auto">
            <a:xfrm>
              <a:off x="2746" y="260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8" name="Line 31"/>
            <p:cNvSpPr>
              <a:spLocks noChangeShapeType="1"/>
            </p:cNvSpPr>
            <p:nvPr/>
          </p:nvSpPr>
          <p:spPr bwMode="auto">
            <a:xfrm>
              <a:off x="2746" y="281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Line 32"/>
            <p:cNvSpPr>
              <a:spLocks noChangeShapeType="1"/>
            </p:cNvSpPr>
            <p:nvPr/>
          </p:nvSpPr>
          <p:spPr bwMode="auto">
            <a:xfrm flipV="1">
              <a:off x="2742" y="259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0" name="Line 33"/>
            <p:cNvSpPr>
              <a:spLocks noChangeShapeType="1"/>
            </p:cNvSpPr>
            <p:nvPr/>
          </p:nvSpPr>
          <p:spPr bwMode="auto">
            <a:xfrm>
              <a:off x="2742" y="2524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1" name="Arc 34"/>
            <p:cNvSpPr>
              <a:spLocks/>
            </p:cNvSpPr>
            <p:nvPr/>
          </p:nvSpPr>
          <p:spPr bwMode="auto">
            <a:xfrm>
              <a:off x="2950" y="2605"/>
              <a:ext cx="100" cy="112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2 h 21600"/>
                <a:gd name="T4" fmla="*/ 0 w 21600"/>
                <a:gd name="T5" fmla="*/ 11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2" name="Arc 35"/>
            <p:cNvSpPr>
              <a:spLocks/>
            </p:cNvSpPr>
            <p:nvPr/>
          </p:nvSpPr>
          <p:spPr bwMode="auto">
            <a:xfrm>
              <a:off x="2950" y="2704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3" name="Line 36"/>
            <p:cNvSpPr>
              <a:spLocks noChangeShapeType="1"/>
            </p:cNvSpPr>
            <p:nvPr/>
          </p:nvSpPr>
          <p:spPr bwMode="auto">
            <a:xfrm>
              <a:off x="2746" y="296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4" name="Line 37"/>
            <p:cNvSpPr>
              <a:spLocks noChangeShapeType="1"/>
            </p:cNvSpPr>
            <p:nvPr/>
          </p:nvSpPr>
          <p:spPr bwMode="auto">
            <a:xfrm>
              <a:off x="2746" y="3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5" name="Line 38"/>
            <p:cNvSpPr>
              <a:spLocks noChangeShapeType="1"/>
            </p:cNvSpPr>
            <p:nvPr/>
          </p:nvSpPr>
          <p:spPr bwMode="auto">
            <a:xfrm>
              <a:off x="2742" y="2964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6" name="Arc 39"/>
            <p:cNvSpPr>
              <a:spLocks/>
            </p:cNvSpPr>
            <p:nvPr/>
          </p:nvSpPr>
          <p:spPr bwMode="auto">
            <a:xfrm>
              <a:off x="2950" y="296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7" name="Arc 40"/>
            <p:cNvSpPr>
              <a:spLocks/>
            </p:cNvSpPr>
            <p:nvPr/>
          </p:nvSpPr>
          <p:spPr bwMode="auto">
            <a:xfrm>
              <a:off x="2950" y="307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8" name="Line 41"/>
            <p:cNvSpPr>
              <a:spLocks noChangeShapeType="1"/>
            </p:cNvSpPr>
            <p:nvPr/>
          </p:nvSpPr>
          <p:spPr bwMode="auto">
            <a:xfrm>
              <a:off x="2746" y="328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9" name="Line 42"/>
            <p:cNvSpPr>
              <a:spLocks noChangeShapeType="1"/>
            </p:cNvSpPr>
            <p:nvPr/>
          </p:nvSpPr>
          <p:spPr bwMode="auto">
            <a:xfrm>
              <a:off x="2746" y="35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0" name="Line 43"/>
            <p:cNvSpPr>
              <a:spLocks noChangeShapeType="1"/>
            </p:cNvSpPr>
            <p:nvPr/>
          </p:nvSpPr>
          <p:spPr bwMode="auto">
            <a:xfrm flipV="1">
              <a:off x="2742" y="327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1" name="Arc 44"/>
            <p:cNvSpPr>
              <a:spLocks/>
            </p:cNvSpPr>
            <p:nvPr/>
          </p:nvSpPr>
          <p:spPr bwMode="auto">
            <a:xfrm>
              <a:off x="2950" y="328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2" name="Arc 45"/>
            <p:cNvSpPr>
              <a:spLocks/>
            </p:cNvSpPr>
            <p:nvPr/>
          </p:nvSpPr>
          <p:spPr bwMode="auto">
            <a:xfrm>
              <a:off x="2950" y="339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Arc 46"/>
            <p:cNvSpPr>
              <a:spLocks/>
            </p:cNvSpPr>
            <p:nvPr/>
          </p:nvSpPr>
          <p:spPr bwMode="auto">
            <a:xfrm>
              <a:off x="3350" y="3253"/>
              <a:ext cx="308" cy="104"/>
            </a:xfrm>
            <a:custGeom>
              <a:avLst/>
              <a:gdLst>
                <a:gd name="T0" fmla="*/ 0 w 21600"/>
                <a:gd name="T1" fmla="*/ 0 h 21600"/>
                <a:gd name="T2" fmla="*/ 308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Arc 47"/>
            <p:cNvSpPr>
              <a:spLocks/>
            </p:cNvSpPr>
            <p:nvPr/>
          </p:nvSpPr>
          <p:spPr bwMode="auto">
            <a:xfrm>
              <a:off x="3354" y="3253"/>
              <a:ext cx="32" cy="100"/>
            </a:xfrm>
            <a:custGeom>
              <a:avLst/>
              <a:gdLst>
                <a:gd name="T0" fmla="*/ 0 w 21600"/>
                <a:gd name="T1" fmla="*/ 0 h 21600"/>
                <a:gd name="T2" fmla="*/ 32 w 21600"/>
                <a:gd name="T3" fmla="*/ 100 h 21600"/>
                <a:gd name="T4" fmla="*/ 0 w 21600"/>
                <a:gd name="T5" fmla="*/ 1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Arc 48"/>
            <p:cNvSpPr>
              <a:spLocks/>
            </p:cNvSpPr>
            <p:nvPr/>
          </p:nvSpPr>
          <p:spPr bwMode="auto">
            <a:xfrm>
              <a:off x="3350" y="3344"/>
              <a:ext cx="308" cy="108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Arc 49"/>
            <p:cNvSpPr>
              <a:spLocks/>
            </p:cNvSpPr>
            <p:nvPr/>
          </p:nvSpPr>
          <p:spPr bwMode="auto">
            <a:xfrm>
              <a:off x="3354" y="3344"/>
              <a:ext cx="32" cy="108"/>
            </a:xfrm>
            <a:custGeom>
              <a:avLst/>
              <a:gdLst>
                <a:gd name="T0" fmla="*/ 32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Line 50"/>
            <p:cNvSpPr>
              <a:spLocks noChangeShapeType="1"/>
            </p:cNvSpPr>
            <p:nvPr/>
          </p:nvSpPr>
          <p:spPr bwMode="auto">
            <a:xfrm>
              <a:off x="3354" y="33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Line 51"/>
            <p:cNvSpPr>
              <a:spLocks noChangeShapeType="1"/>
            </p:cNvSpPr>
            <p:nvPr/>
          </p:nvSpPr>
          <p:spPr bwMode="auto">
            <a:xfrm>
              <a:off x="3354" y="340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Line 52"/>
            <p:cNvSpPr>
              <a:spLocks noChangeShapeType="1"/>
            </p:cNvSpPr>
            <p:nvPr/>
          </p:nvSpPr>
          <p:spPr bwMode="auto">
            <a:xfrm flipV="1">
              <a:off x="3350" y="34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Line 53"/>
            <p:cNvSpPr>
              <a:spLocks noChangeShapeType="1"/>
            </p:cNvSpPr>
            <p:nvPr/>
          </p:nvSpPr>
          <p:spPr bwMode="auto">
            <a:xfrm>
              <a:off x="3350" y="31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Line 54"/>
            <p:cNvSpPr>
              <a:spLocks noChangeShapeType="1"/>
            </p:cNvSpPr>
            <p:nvPr/>
          </p:nvSpPr>
          <p:spPr bwMode="auto">
            <a:xfrm>
              <a:off x="4210" y="264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Line 55"/>
            <p:cNvSpPr>
              <a:spLocks noChangeShapeType="1"/>
            </p:cNvSpPr>
            <p:nvPr/>
          </p:nvSpPr>
          <p:spPr bwMode="auto">
            <a:xfrm>
              <a:off x="4210" y="286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" name="Arc 56"/>
            <p:cNvSpPr>
              <a:spLocks/>
            </p:cNvSpPr>
            <p:nvPr/>
          </p:nvSpPr>
          <p:spPr bwMode="auto">
            <a:xfrm>
              <a:off x="4414" y="264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" name="Arc 57"/>
            <p:cNvSpPr>
              <a:spLocks/>
            </p:cNvSpPr>
            <p:nvPr/>
          </p:nvSpPr>
          <p:spPr bwMode="auto">
            <a:xfrm>
              <a:off x="4414" y="275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" name="Line 58"/>
            <p:cNvSpPr>
              <a:spLocks noChangeShapeType="1"/>
            </p:cNvSpPr>
            <p:nvPr/>
          </p:nvSpPr>
          <p:spPr bwMode="auto">
            <a:xfrm>
              <a:off x="4206" y="252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" name="Line 59"/>
            <p:cNvSpPr>
              <a:spLocks noChangeShapeType="1"/>
            </p:cNvSpPr>
            <p:nvPr/>
          </p:nvSpPr>
          <p:spPr bwMode="auto">
            <a:xfrm>
              <a:off x="4210" y="309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7" name="Line 60"/>
            <p:cNvSpPr>
              <a:spLocks noChangeShapeType="1"/>
            </p:cNvSpPr>
            <p:nvPr/>
          </p:nvSpPr>
          <p:spPr bwMode="auto">
            <a:xfrm>
              <a:off x="4210" y="33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8" name="Line 61"/>
            <p:cNvSpPr>
              <a:spLocks noChangeShapeType="1"/>
            </p:cNvSpPr>
            <p:nvPr/>
          </p:nvSpPr>
          <p:spPr bwMode="auto">
            <a:xfrm flipV="1">
              <a:off x="4206" y="309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9" name="Line 62"/>
            <p:cNvSpPr>
              <a:spLocks noChangeShapeType="1"/>
            </p:cNvSpPr>
            <p:nvPr/>
          </p:nvSpPr>
          <p:spPr bwMode="auto">
            <a:xfrm>
              <a:off x="4206" y="3028"/>
              <a:ext cx="0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0" name="Arc 63"/>
            <p:cNvSpPr>
              <a:spLocks/>
            </p:cNvSpPr>
            <p:nvPr/>
          </p:nvSpPr>
          <p:spPr bwMode="auto">
            <a:xfrm>
              <a:off x="4414" y="310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1" name="Arc 64"/>
            <p:cNvSpPr>
              <a:spLocks/>
            </p:cNvSpPr>
            <p:nvPr/>
          </p:nvSpPr>
          <p:spPr bwMode="auto">
            <a:xfrm>
              <a:off x="4414" y="3212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2" name="Line 65"/>
            <p:cNvSpPr>
              <a:spLocks noChangeShapeType="1"/>
            </p:cNvSpPr>
            <p:nvPr/>
          </p:nvSpPr>
          <p:spPr bwMode="auto">
            <a:xfrm>
              <a:off x="4210" y="346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3" name="Line 66"/>
            <p:cNvSpPr>
              <a:spLocks noChangeShapeType="1"/>
            </p:cNvSpPr>
            <p:nvPr/>
          </p:nvSpPr>
          <p:spPr bwMode="auto">
            <a:xfrm>
              <a:off x="4210" y="368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4" name="Line 67"/>
            <p:cNvSpPr>
              <a:spLocks noChangeShapeType="1"/>
            </p:cNvSpPr>
            <p:nvPr/>
          </p:nvSpPr>
          <p:spPr bwMode="auto">
            <a:xfrm>
              <a:off x="4206" y="346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5" name="Arc 68"/>
            <p:cNvSpPr>
              <a:spLocks/>
            </p:cNvSpPr>
            <p:nvPr/>
          </p:nvSpPr>
          <p:spPr bwMode="auto">
            <a:xfrm>
              <a:off x="4414" y="3469"/>
              <a:ext cx="100" cy="120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20 h 21600"/>
                <a:gd name="T4" fmla="*/ 0 w 21600"/>
                <a:gd name="T5" fmla="*/ 1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6" name="Arc 69"/>
            <p:cNvSpPr>
              <a:spLocks/>
            </p:cNvSpPr>
            <p:nvPr/>
          </p:nvSpPr>
          <p:spPr bwMode="auto">
            <a:xfrm>
              <a:off x="4414" y="3576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7" name="Line 70"/>
            <p:cNvSpPr>
              <a:spLocks noChangeShapeType="1"/>
            </p:cNvSpPr>
            <p:nvPr/>
          </p:nvSpPr>
          <p:spPr bwMode="auto">
            <a:xfrm>
              <a:off x="4210" y="374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8" name="Line 71"/>
            <p:cNvSpPr>
              <a:spLocks noChangeShapeType="1"/>
            </p:cNvSpPr>
            <p:nvPr/>
          </p:nvSpPr>
          <p:spPr bwMode="auto">
            <a:xfrm>
              <a:off x="4210" y="396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9" name="Line 72"/>
            <p:cNvSpPr>
              <a:spLocks noChangeShapeType="1"/>
            </p:cNvSpPr>
            <p:nvPr/>
          </p:nvSpPr>
          <p:spPr bwMode="auto">
            <a:xfrm flipV="1">
              <a:off x="4206" y="3740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0" name="Arc 73"/>
            <p:cNvSpPr>
              <a:spLocks/>
            </p:cNvSpPr>
            <p:nvPr/>
          </p:nvSpPr>
          <p:spPr bwMode="auto">
            <a:xfrm>
              <a:off x="4414" y="3749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1" name="Arc 74"/>
            <p:cNvSpPr>
              <a:spLocks/>
            </p:cNvSpPr>
            <p:nvPr/>
          </p:nvSpPr>
          <p:spPr bwMode="auto">
            <a:xfrm>
              <a:off x="4414" y="3856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2" name="Arc 75"/>
            <p:cNvSpPr>
              <a:spLocks/>
            </p:cNvSpPr>
            <p:nvPr/>
          </p:nvSpPr>
          <p:spPr bwMode="auto">
            <a:xfrm>
              <a:off x="4858" y="3760"/>
              <a:ext cx="320" cy="108"/>
            </a:xfrm>
            <a:custGeom>
              <a:avLst/>
              <a:gdLst>
                <a:gd name="T0" fmla="*/ 320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3" name="Arc 76"/>
            <p:cNvSpPr>
              <a:spLocks/>
            </p:cNvSpPr>
            <p:nvPr/>
          </p:nvSpPr>
          <p:spPr bwMode="auto">
            <a:xfrm>
              <a:off x="4858" y="3669"/>
              <a:ext cx="320" cy="104"/>
            </a:xfrm>
            <a:custGeom>
              <a:avLst/>
              <a:gdLst>
                <a:gd name="T0" fmla="*/ 0 w 21600"/>
                <a:gd name="T1" fmla="*/ 0 h 21600"/>
                <a:gd name="T2" fmla="*/ 320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4" name="Arc 77"/>
            <p:cNvSpPr>
              <a:spLocks/>
            </p:cNvSpPr>
            <p:nvPr/>
          </p:nvSpPr>
          <p:spPr bwMode="auto">
            <a:xfrm>
              <a:off x="4858" y="3669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5" name="Arc 78"/>
            <p:cNvSpPr>
              <a:spLocks/>
            </p:cNvSpPr>
            <p:nvPr/>
          </p:nvSpPr>
          <p:spPr bwMode="auto">
            <a:xfrm>
              <a:off x="4858" y="3760"/>
              <a:ext cx="48" cy="108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6" name="Line 79"/>
            <p:cNvSpPr>
              <a:spLocks noChangeShapeType="1"/>
            </p:cNvSpPr>
            <p:nvPr/>
          </p:nvSpPr>
          <p:spPr bwMode="auto">
            <a:xfrm>
              <a:off x="4854" y="3540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7" name="Line 80"/>
            <p:cNvSpPr>
              <a:spLocks noChangeShapeType="1"/>
            </p:cNvSpPr>
            <p:nvPr/>
          </p:nvSpPr>
          <p:spPr bwMode="auto">
            <a:xfrm flipV="1">
              <a:off x="4854" y="3860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8" name="Line 81"/>
            <p:cNvSpPr>
              <a:spLocks noChangeShapeType="1"/>
            </p:cNvSpPr>
            <p:nvPr/>
          </p:nvSpPr>
          <p:spPr bwMode="auto">
            <a:xfrm>
              <a:off x="4858" y="37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9" name="Line 82"/>
            <p:cNvSpPr>
              <a:spLocks noChangeShapeType="1"/>
            </p:cNvSpPr>
            <p:nvPr/>
          </p:nvSpPr>
          <p:spPr bwMode="auto">
            <a:xfrm>
              <a:off x="4122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0" name="Rectangle 83"/>
            <p:cNvSpPr>
              <a:spLocks noChangeArrowheads="1"/>
            </p:cNvSpPr>
            <p:nvPr/>
          </p:nvSpPr>
          <p:spPr bwMode="auto">
            <a:xfrm>
              <a:off x="3926" y="250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1" name="Line 84"/>
            <p:cNvSpPr>
              <a:spLocks noChangeShapeType="1"/>
            </p:cNvSpPr>
            <p:nvPr/>
          </p:nvSpPr>
          <p:spPr bwMode="auto">
            <a:xfrm>
              <a:off x="2658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2" name="Rectangle 85"/>
            <p:cNvSpPr>
              <a:spLocks noChangeArrowheads="1"/>
            </p:cNvSpPr>
            <p:nvPr/>
          </p:nvSpPr>
          <p:spPr bwMode="auto">
            <a:xfrm>
              <a:off x="2502" y="249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3" name="Line 86"/>
            <p:cNvSpPr>
              <a:spLocks noChangeShapeType="1"/>
            </p:cNvSpPr>
            <p:nvPr/>
          </p:nvSpPr>
          <p:spPr bwMode="auto">
            <a:xfrm>
              <a:off x="1298" y="31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4" name="Rectangle 87"/>
            <p:cNvSpPr>
              <a:spLocks noChangeArrowheads="1"/>
            </p:cNvSpPr>
            <p:nvPr/>
          </p:nvSpPr>
          <p:spPr bwMode="auto">
            <a:xfrm>
              <a:off x="1110" y="305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5" name="Line 88"/>
            <p:cNvSpPr>
              <a:spLocks noChangeShapeType="1"/>
            </p:cNvSpPr>
            <p:nvPr/>
          </p:nvSpPr>
          <p:spPr bwMode="auto">
            <a:xfrm>
              <a:off x="1298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6" name="Rectangle 89"/>
            <p:cNvSpPr>
              <a:spLocks noChangeArrowheads="1"/>
            </p:cNvSpPr>
            <p:nvPr/>
          </p:nvSpPr>
          <p:spPr bwMode="auto">
            <a:xfrm>
              <a:off x="1110" y="2504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7" name="Line 90"/>
            <p:cNvSpPr>
              <a:spLocks noChangeShapeType="1"/>
            </p:cNvSpPr>
            <p:nvPr/>
          </p:nvSpPr>
          <p:spPr bwMode="auto">
            <a:xfrm>
              <a:off x="4122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8" name="Rectangle 91"/>
            <p:cNvSpPr>
              <a:spLocks noChangeArrowheads="1"/>
            </p:cNvSpPr>
            <p:nvPr/>
          </p:nvSpPr>
          <p:spPr bwMode="auto">
            <a:xfrm>
              <a:off x="3926" y="260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59" name="Line 92"/>
            <p:cNvSpPr>
              <a:spLocks noChangeShapeType="1"/>
            </p:cNvSpPr>
            <p:nvPr/>
          </p:nvSpPr>
          <p:spPr bwMode="auto">
            <a:xfrm>
              <a:off x="2658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0" name="Rectangle 93"/>
            <p:cNvSpPr>
              <a:spLocks noChangeArrowheads="1"/>
            </p:cNvSpPr>
            <p:nvPr/>
          </p:nvSpPr>
          <p:spPr bwMode="auto">
            <a:xfrm>
              <a:off x="2502" y="2592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1" name="Line 94"/>
            <p:cNvSpPr>
              <a:spLocks noChangeShapeType="1"/>
            </p:cNvSpPr>
            <p:nvPr/>
          </p:nvSpPr>
          <p:spPr bwMode="auto">
            <a:xfrm>
              <a:off x="1298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2" name="Rectangle 95"/>
            <p:cNvSpPr>
              <a:spLocks noChangeArrowheads="1"/>
            </p:cNvSpPr>
            <p:nvPr/>
          </p:nvSpPr>
          <p:spPr bwMode="auto">
            <a:xfrm>
              <a:off x="1110" y="3152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3" name="Line 96"/>
            <p:cNvSpPr>
              <a:spLocks noChangeShapeType="1"/>
            </p:cNvSpPr>
            <p:nvPr/>
          </p:nvSpPr>
          <p:spPr bwMode="auto">
            <a:xfrm>
              <a:off x="1298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4" name="Rectangle 97"/>
            <p:cNvSpPr>
              <a:spLocks noChangeArrowheads="1"/>
            </p:cNvSpPr>
            <p:nvPr/>
          </p:nvSpPr>
          <p:spPr bwMode="auto">
            <a:xfrm>
              <a:off x="1110" y="2600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5" name="Line 98"/>
            <p:cNvSpPr>
              <a:spLocks noChangeShapeType="1"/>
            </p:cNvSpPr>
            <p:nvPr/>
          </p:nvSpPr>
          <p:spPr bwMode="auto">
            <a:xfrm>
              <a:off x="1690" y="26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6" name="Line 99"/>
            <p:cNvSpPr>
              <a:spLocks noChangeShapeType="1"/>
            </p:cNvSpPr>
            <p:nvPr/>
          </p:nvSpPr>
          <p:spPr bwMode="auto">
            <a:xfrm>
              <a:off x="1778" y="26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7" name="Line 100"/>
            <p:cNvSpPr>
              <a:spLocks noChangeShapeType="1"/>
            </p:cNvSpPr>
            <p:nvPr/>
          </p:nvSpPr>
          <p:spPr bwMode="auto">
            <a:xfrm>
              <a:off x="4122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8" name="Rectangle 101"/>
            <p:cNvSpPr>
              <a:spLocks noChangeArrowheads="1"/>
            </p:cNvSpPr>
            <p:nvPr/>
          </p:nvSpPr>
          <p:spPr bwMode="auto">
            <a:xfrm>
              <a:off x="3926" y="3016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69" name="Line 102"/>
            <p:cNvSpPr>
              <a:spLocks noChangeShapeType="1"/>
            </p:cNvSpPr>
            <p:nvPr/>
          </p:nvSpPr>
          <p:spPr bwMode="auto">
            <a:xfrm>
              <a:off x="2658" y="29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0" name="Rectangle 103"/>
            <p:cNvSpPr>
              <a:spLocks noChangeArrowheads="1"/>
            </p:cNvSpPr>
            <p:nvPr/>
          </p:nvSpPr>
          <p:spPr bwMode="auto">
            <a:xfrm>
              <a:off x="2502" y="2912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1" name="Line 104"/>
            <p:cNvSpPr>
              <a:spLocks noChangeShapeType="1"/>
            </p:cNvSpPr>
            <p:nvPr/>
          </p:nvSpPr>
          <p:spPr bwMode="auto">
            <a:xfrm>
              <a:off x="1298" y="3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2" name="Rectangle 105"/>
            <p:cNvSpPr>
              <a:spLocks noChangeArrowheads="1"/>
            </p:cNvSpPr>
            <p:nvPr/>
          </p:nvSpPr>
          <p:spPr bwMode="auto">
            <a:xfrm>
              <a:off x="1110" y="3384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3" name="Line 106"/>
            <p:cNvSpPr>
              <a:spLocks noChangeShapeType="1"/>
            </p:cNvSpPr>
            <p:nvPr/>
          </p:nvSpPr>
          <p:spPr bwMode="auto">
            <a:xfrm>
              <a:off x="1778" y="27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4" name="Line 107"/>
            <p:cNvSpPr>
              <a:spLocks noChangeShapeType="1"/>
            </p:cNvSpPr>
            <p:nvPr/>
          </p:nvSpPr>
          <p:spPr bwMode="auto">
            <a:xfrm>
              <a:off x="1774" y="270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5" name="Line 108"/>
            <p:cNvSpPr>
              <a:spLocks noChangeShapeType="1"/>
            </p:cNvSpPr>
            <p:nvPr/>
          </p:nvSpPr>
          <p:spPr bwMode="auto">
            <a:xfrm>
              <a:off x="1298" y="27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6" name="Rectangle 109"/>
            <p:cNvSpPr>
              <a:spLocks noChangeArrowheads="1"/>
            </p:cNvSpPr>
            <p:nvPr/>
          </p:nvSpPr>
          <p:spPr bwMode="auto">
            <a:xfrm>
              <a:off x="1110" y="273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7" name="Line 110"/>
            <p:cNvSpPr>
              <a:spLocks noChangeShapeType="1"/>
            </p:cNvSpPr>
            <p:nvPr/>
          </p:nvSpPr>
          <p:spPr bwMode="auto">
            <a:xfrm>
              <a:off x="2162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8" name="Rectangle 111"/>
            <p:cNvSpPr>
              <a:spLocks noChangeArrowheads="1"/>
            </p:cNvSpPr>
            <p:nvPr/>
          </p:nvSpPr>
          <p:spPr bwMode="auto">
            <a:xfrm>
              <a:off x="2246" y="2616"/>
              <a:ext cx="2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39079" name="Line 112"/>
            <p:cNvSpPr>
              <a:spLocks noChangeShapeType="1"/>
            </p:cNvSpPr>
            <p:nvPr/>
          </p:nvSpPr>
          <p:spPr bwMode="auto">
            <a:xfrm>
              <a:off x="4122" y="3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0" name="Rectangle 113"/>
            <p:cNvSpPr>
              <a:spLocks noChangeArrowheads="1"/>
            </p:cNvSpPr>
            <p:nvPr/>
          </p:nvSpPr>
          <p:spPr bwMode="auto">
            <a:xfrm>
              <a:off x="3926" y="312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1" name="Line 114"/>
            <p:cNvSpPr>
              <a:spLocks noChangeShapeType="1"/>
            </p:cNvSpPr>
            <p:nvPr/>
          </p:nvSpPr>
          <p:spPr bwMode="auto">
            <a:xfrm>
              <a:off x="4122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2" name="Rectangle 115"/>
            <p:cNvSpPr>
              <a:spLocks noChangeArrowheads="1"/>
            </p:cNvSpPr>
            <p:nvPr/>
          </p:nvSpPr>
          <p:spPr bwMode="auto">
            <a:xfrm>
              <a:off x="3926" y="269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3" name="Line 116"/>
            <p:cNvSpPr>
              <a:spLocks noChangeShapeType="1"/>
            </p:cNvSpPr>
            <p:nvPr/>
          </p:nvSpPr>
          <p:spPr bwMode="auto">
            <a:xfrm>
              <a:off x="2658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4" name="Rectangle 117"/>
            <p:cNvSpPr>
              <a:spLocks noChangeArrowheads="1"/>
            </p:cNvSpPr>
            <p:nvPr/>
          </p:nvSpPr>
          <p:spPr bwMode="auto">
            <a:xfrm>
              <a:off x="2502" y="3008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5" name="Line 118"/>
            <p:cNvSpPr>
              <a:spLocks noChangeShapeType="1"/>
            </p:cNvSpPr>
            <p:nvPr/>
          </p:nvSpPr>
          <p:spPr bwMode="auto">
            <a:xfrm>
              <a:off x="2658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6" name="Rectangle 119"/>
            <p:cNvSpPr>
              <a:spLocks noChangeArrowheads="1"/>
            </p:cNvSpPr>
            <p:nvPr/>
          </p:nvSpPr>
          <p:spPr bwMode="auto">
            <a:xfrm>
              <a:off x="2502" y="268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7" name="Line 120"/>
            <p:cNvSpPr>
              <a:spLocks noChangeShapeType="1"/>
            </p:cNvSpPr>
            <p:nvPr/>
          </p:nvSpPr>
          <p:spPr bwMode="auto">
            <a:xfrm>
              <a:off x="129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8" name="Rectangle 121"/>
            <p:cNvSpPr>
              <a:spLocks noChangeArrowheads="1"/>
            </p:cNvSpPr>
            <p:nvPr/>
          </p:nvSpPr>
          <p:spPr bwMode="auto">
            <a:xfrm>
              <a:off x="1110" y="3248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9" name="Line 122"/>
            <p:cNvSpPr>
              <a:spLocks noChangeShapeType="1"/>
            </p:cNvSpPr>
            <p:nvPr/>
          </p:nvSpPr>
          <p:spPr bwMode="auto">
            <a:xfrm>
              <a:off x="1298" y="35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0" name="Rectangle 123"/>
            <p:cNvSpPr>
              <a:spLocks noChangeArrowheads="1"/>
            </p:cNvSpPr>
            <p:nvPr/>
          </p:nvSpPr>
          <p:spPr bwMode="auto">
            <a:xfrm>
              <a:off x="1110" y="3472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91" name="Line 124"/>
            <p:cNvSpPr>
              <a:spLocks noChangeShapeType="1"/>
            </p:cNvSpPr>
            <p:nvPr/>
          </p:nvSpPr>
          <p:spPr bwMode="auto">
            <a:xfrm>
              <a:off x="1778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2" name="Line 125"/>
            <p:cNvSpPr>
              <a:spLocks noChangeShapeType="1"/>
            </p:cNvSpPr>
            <p:nvPr/>
          </p:nvSpPr>
          <p:spPr bwMode="auto">
            <a:xfrm>
              <a:off x="1690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3" name="Line 126"/>
            <p:cNvSpPr>
              <a:spLocks noChangeShapeType="1"/>
            </p:cNvSpPr>
            <p:nvPr/>
          </p:nvSpPr>
          <p:spPr bwMode="auto">
            <a:xfrm>
              <a:off x="1774" y="321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4" name="Line 127"/>
            <p:cNvSpPr>
              <a:spLocks noChangeShapeType="1"/>
            </p:cNvSpPr>
            <p:nvPr/>
          </p:nvSpPr>
          <p:spPr bwMode="auto">
            <a:xfrm>
              <a:off x="1690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5" name="Line 128"/>
            <p:cNvSpPr>
              <a:spLocks noChangeShapeType="1"/>
            </p:cNvSpPr>
            <p:nvPr/>
          </p:nvSpPr>
          <p:spPr bwMode="auto">
            <a:xfrm>
              <a:off x="1778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6" name="Line 129"/>
            <p:cNvSpPr>
              <a:spLocks noChangeShapeType="1"/>
            </p:cNvSpPr>
            <p:nvPr/>
          </p:nvSpPr>
          <p:spPr bwMode="auto">
            <a:xfrm>
              <a:off x="4122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7" name="Rectangle 130"/>
            <p:cNvSpPr>
              <a:spLocks noChangeArrowheads="1"/>
            </p:cNvSpPr>
            <p:nvPr/>
          </p:nvSpPr>
          <p:spPr bwMode="auto">
            <a:xfrm>
              <a:off x="3926" y="3432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098" name="Line 131"/>
            <p:cNvSpPr>
              <a:spLocks noChangeShapeType="1"/>
            </p:cNvSpPr>
            <p:nvPr/>
          </p:nvSpPr>
          <p:spPr bwMode="auto">
            <a:xfrm>
              <a:off x="2658" y="33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9" name="Rectangle 132"/>
            <p:cNvSpPr>
              <a:spLocks noChangeArrowheads="1"/>
            </p:cNvSpPr>
            <p:nvPr/>
          </p:nvSpPr>
          <p:spPr bwMode="auto">
            <a:xfrm>
              <a:off x="2502" y="328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100" name="Line 133"/>
            <p:cNvSpPr>
              <a:spLocks noChangeShapeType="1"/>
            </p:cNvSpPr>
            <p:nvPr/>
          </p:nvSpPr>
          <p:spPr bwMode="auto">
            <a:xfrm>
              <a:off x="1778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1" name="Line 134"/>
            <p:cNvSpPr>
              <a:spLocks noChangeShapeType="1"/>
            </p:cNvSpPr>
            <p:nvPr/>
          </p:nvSpPr>
          <p:spPr bwMode="auto">
            <a:xfrm>
              <a:off x="1774" y="3580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2" name="Line 135"/>
            <p:cNvSpPr>
              <a:spLocks noChangeShapeType="1"/>
            </p:cNvSpPr>
            <p:nvPr/>
          </p:nvSpPr>
          <p:spPr bwMode="auto">
            <a:xfrm>
              <a:off x="1298" y="3760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3" name="Rectangle 136"/>
            <p:cNvSpPr>
              <a:spLocks noChangeArrowheads="1"/>
            </p:cNvSpPr>
            <p:nvPr/>
          </p:nvSpPr>
          <p:spPr bwMode="auto">
            <a:xfrm>
              <a:off x="1110" y="369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104" name="Line 137"/>
            <p:cNvSpPr>
              <a:spLocks noChangeShapeType="1"/>
            </p:cNvSpPr>
            <p:nvPr/>
          </p:nvSpPr>
          <p:spPr bwMode="auto">
            <a:xfrm>
              <a:off x="2162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5" name="Rectangle 138"/>
            <p:cNvSpPr>
              <a:spLocks noChangeArrowheads="1"/>
            </p:cNvSpPr>
            <p:nvPr/>
          </p:nvSpPr>
          <p:spPr bwMode="auto">
            <a:xfrm>
              <a:off x="2246" y="3448"/>
              <a:ext cx="2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sp>
          <p:nvSpPr>
            <p:cNvPr id="39106" name="Line 139"/>
            <p:cNvSpPr>
              <a:spLocks noChangeShapeType="1"/>
            </p:cNvSpPr>
            <p:nvPr/>
          </p:nvSpPr>
          <p:spPr bwMode="auto">
            <a:xfrm>
              <a:off x="4122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7" name="Rectangle 140"/>
            <p:cNvSpPr>
              <a:spLocks noChangeArrowheads="1"/>
            </p:cNvSpPr>
            <p:nvPr/>
          </p:nvSpPr>
          <p:spPr bwMode="auto">
            <a:xfrm>
              <a:off x="3926" y="353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08" name="Line 141"/>
            <p:cNvSpPr>
              <a:spLocks noChangeShapeType="1"/>
            </p:cNvSpPr>
            <p:nvPr/>
          </p:nvSpPr>
          <p:spPr bwMode="auto">
            <a:xfrm>
              <a:off x="4122" y="32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9" name="Rectangle 142"/>
            <p:cNvSpPr>
              <a:spLocks noChangeArrowheads="1"/>
            </p:cNvSpPr>
            <p:nvPr/>
          </p:nvSpPr>
          <p:spPr bwMode="auto">
            <a:xfrm>
              <a:off x="3926" y="322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0" name="Line 143"/>
            <p:cNvSpPr>
              <a:spLocks noChangeShapeType="1"/>
            </p:cNvSpPr>
            <p:nvPr/>
          </p:nvSpPr>
          <p:spPr bwMode="auto">
            <a:xfrm>
              <a:off x="4122" y="28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1" name="Rectangle 144"/>
            <p:cNvSpPr>
              <a:spLocks noChangeArrowheads="1"/>
            </p:cNvSpPr>
            <p:nvPr/>
          </p:nvSpPr>
          <p:spPr bwMode="auto">
            <a:xfrm>
              <a:off x="3926" y="278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2" name="Line 145"/>
            <p:cNvSpPr>
              <a:spLocks noChangeShapeType="1"/>
            </p:cNvSpPr>
            <p:nvPr/>
          </p:nvSpPr>
          <p:spPr bwMode="auto">
            <a:xfrm>
              <a:off x="2658" y="3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3" name="Rectangle 146"/>
            <p:cNvSpPr>
              <a:spLocks noChangeArrowheads="1"/>
            </p:cNvSpPr>
            <p:nvPr/>
          </p:nvSpPr>
          <p:spPr bwMode="auto">
            <a:xfrm>
              <a:off x="2502" y="337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4" name="Line 147"/>
            <p:cNvSpPr>
              <a:spLocks noChangeShapeType="1"/>
            </p:cNvSpPr>
            <p:nvPr/>
          </p:nvSpPr>
          <p:spPr bwMode="auto">
            <a:xfrm>
              <a:off x="2658" y="3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5" name="Rectangle 148"/>
            <p:cNvSpPr>
              <a:spLocks noChangeArrowheads="1"/>
            </p:cNvSpPr>
            <p:nvPr/>
          </p:nvSpPr>
          <p:spPr bwMode="auto">
            <a:xfrm>
              <a:off x="2502" y="309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6" name="Line 149"/>
            <p:cNvSpPr>
              <a:spLocks noChangeShapeType="1"/>
            </p:cNvSpPr>
            <p:nvPr/>
          </p:nvSpPr>
          <p:spPr bwMode="auto">
            <a:xfrm>
              <a:off x="2658" y="28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" name="Rectangle 150"/>
            <p:cNvSpPr>
              <a:spLocks noChangeArrowheads="1"/>
            </p:cNvSpPr>
            <p:nvPr/>
          </p:nvSpPr>
          <p:spPr bwMode="auto">
            <a:xfrm>
              <a:off x="2502" y="277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8" name="Line 151"/>
            <p:cNvSpPr>
              <a:spLocks noChangeShapeType="1"/>
            </p:cNvSpPr>
            <p:nvPr/>
          </p:nvSpPr>
          <p:spPr bwMode="auto">
            <a:xfrm>
              <a:off x="3266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9" name="Line 152"/>
            <p:cNvSpPr>
              <a:spLocks noChangeShapeType="1"/>
            </p:cNvSpPr>
            <p:nvPr/>
          </p:nvSpPr>
          <p:spPr bwMode="auto">
            <a:xfrm>
              <a:off x="3050" y="27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0" name="Line 153"/>
            <p:cNvSpPr>
              <a:spLocks noChangeShapeType="1"/>
            </p:cNvSpPr>
            <p:nvPr/>
          </p:nvSpPr>
          <p:spPr bwMode="auto">
            <a:xfrm>
              <a:off x="3138" y="27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1" name="Line 154"/>
            <p:cNvSpPr>
              <a:spLocks noChangeShapeType="1"/>
            </p:cNvSpPr>
            <p:nvPr/>
          </p:nvSpPr>
          <p:spPr bwMode="auto">
            <a:xfrm>
              <a:off x="3262" y="270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2" name="Line 155"/>
            <p:cNvSpPr>
              <a:spLocks noChangeShapeType="1"/>
            </p:cNvSpPr>
            <p:nvPr/>
          </p:nvSpPr>
          <p:spPr bwMode="auto">
            <a:xfrm>
              <a:off x="3266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3" name="Line 156"/>
            <p:cNvSpPr>
              <a:spLocks noChangeShapeType="1"/>
            </p:cNvSpPr>
            <p:nvPr/>
          </p:nvSpPr>
          <p:spPr bwMode="auto">
            <a:xfrm>
              <a:off x="3050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4" name="Line 157"/>
            <p:cNvSpPr>
              <a:spLocks noChangeShapeType="1"/>
            </p:cNvSpPr>
            <p:nvPr/>
          </p:nvSpPr>
          <p:spPr bwMode="auto">
            <a:xfrm>
              <a:off x="3138" y="3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5" name="Line 158"/>
            <p:cNvSpPr>
              <a:spLocks noChangeShapeType="1"/>
            </p:cNvSpPr>
            <p:nvPr/>
          </p:nvSpPr>
          <p:spPr bwMode="auto">
            <a:xfrm>
              <a:off x="3174" y="307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6" name="Line 159"/>
            <p:cNvSpPr>
              <a:spLocks noChangeShapeType="1"/>
            </p:cNvSpPr>
            <p:nvPr/>
          </p:nvSpPr>
          <p:spPr bwMode="auto">
            <a:xfrm>
              <a:off x="317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7" name="Line 160"/>
            <p:cNvSpPr>
              <a:spLocks noChangeShapeType="1"/>
            </p:cNvSpPr>
            <p:nvPr/>
          </p:nvSpPr>
          <p:spPr bwMode="auto">
            <a:xfrm>
              <a:off x="3266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8" name="Line 161"/>
            <p:cNvSpPr>
              <a:spLocks noChangeShapeType="1"/>
            </p:cNvSpPr>
            <p:nvPr/>
          </p:nvSpPr>
          <p:spPr bwMode="auto">
            <a:xfrm>
              <a:off x="3050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9" name="Line 162"/>
            <p:cNvSpPr>
              <a:spLocks noChangeShapeType="1"/>
            </p:cNvSpPr>
            <p:nvPr/>
          </p:nvSpPr>
          <p:spPr bwMode="auto">
            <a:xfrm>
              <a:off x="3138" y="3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0" name="Line 163"/>
            <p:cNvSpPr>
              <a:spLocks noChangeShapeType="1"/>
            </p:cNvSpPr>
            <p:nvPr/>
          </p:nvSpPr>
          <p:spPr bwMode="auto">
            <a:xfrm>
              <a:off x="4122" y="38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1" name="Rectangle 164"/>
            <p:cNvSpPr>
              <a:spLocks noChangeArrowheads="1"/>
            </p:cNvSpPr>
            <p:nvPr/>
          </p:nvSpPr>
          <p:spPr bwMode="auto">
            <a:xfrm>
              <a:off x="3926" y="376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sp>
          <p:nvSpPr>
            <p:cNvPr id="39132" name="Line 165"/>
            <p:cNvSpPr>
              <a:spLocks noChangeShapeType="1"/>
            </p:cNvSpPr>
            <p:nvPr/>
          </p:nvSpPr>
          <p:spPr bwMode="auto">
            <a:xfrm>
              <a:off x="3266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3" name="Line 166"/>
            <p:cNvSpPr>
              <a:spLocks noChangeShapeType="1"/>
            </p:cNvSpPr>
            <p:nvPr/>
          </p:nvSpPr>
          <p:spPr bwMode="auto">
            <a:xfrm>
              <a:off x="3262" y="3492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4" name="Line 167"/>
            <p:cNvSpPr>
              <a:spLocks noChangeShapeType="1"/>
            </p:cNvSpPr>
            <p:nvPr/>
          </p:nvSpPr>
          <p:spPr bwMode="auto">
            <a:xfrm>
              <a:off x="2658" y="3664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5" name="Rectangle 168"/>
            <p:cNvSpPr>
              <a:spLocks noChangeArrowheads="1"/>
            </p:cNvSpPr>
            <p:nvPr/>
          </p:nvSpPr>
          <p:spPr bwMode="auto">
            <a:xfrm>
              <a:off x="2502" y="360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sp>
          <p:nvSpPr>
            <p:cNvPr id="39136" name="Line 169"/>
            <p:cNvSpPr>
              <a:spLocks noChangeShapeType="1"/>
            </p:cNvSpPr>
            <p:nvPr/>
          </p:nvSpPr>
          <p:spPr bwMode="auto">
            <a:xfrm>
              <a:off x="3658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7" name="Rectangle 170"/>
            <p:cNvSpPr>
              <a:spLocks noChangeArrowheads="1"/>
            </p:cNvSpPr>
            <p:nvPr/>
          </p:nvSpPr>
          <p:spPr bwMode="auto">
            <a:xfrm>
              <a:off x="3734" y="3304"/>
              <a:ext cx="2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39138" name="Line 171"/>
            <p:cNvSpPr>
              <a:spLocks noChangeShapeType="1"/>
            </p:cNvSpPr>
            <p:nvPr/>
          </p:nvSpPr>
          <p:spPr bwMode="auto">
            <a:xfrm>
              <a:off x="4122" y="38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9" name="Rectangle 172"/>
            <p:cNvSpPr>
              <a:spLocks noChangeArrowheads="1"/>
            </p:cNvSpPr>
            <p:nvPr/>
          </p:nvSpPr>
          <p:spPr bwMode="auto">
            <a:xfrm>
              <a:off x="3926" y="386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0" name="Line 173"/>
            <p:cNvSpPr>
              <a:spLocks noChangeShapeType="1"/>
            </p:cNvSpPr>
            <p:nvPr/>
          </p:nvSpPr>
          <p:spPr bwMode="auto">
            <a:xfrm>
              <a:off x="4122" y="36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1" name="Rectangle 174"/>
            <p:cNvSpPr>
              <a:spLocks noChangeArrowheads="1"/>
            </p:cNvSpPr>
            <p:nvPr/>
          </p:nvSpPr>
          <p:spPr bwMode="auto">
            <a:xfrm>
              <a:off x="3926" y="361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2" name="Line 175"/>
            <p:cNvSpPr>
              <a:spLocks noChangeShapeType="1"/>
            </p:cNvSpPr>
            <p:nvPr/>
          </p:nvSpPr>
          <p:spPr bwMode="auto">
            <a:xfrm>
              <a:off x="4122" y="33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3" name="Rectangle 176"/>
            <p:cNvSpPr>
              <a:spLocks noChangeArrowheads="1"/>
            </p:cNvSpPr>
            <p:nvPr/>
          </p:nvSpPr>
          <p:spPr bwMode="auto">
            <a:xfrm>
              <a:off x="3926" y="332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4" name="Line 177"/>
            <p:cNvSpPr>
              <a:spLocks noChangeShapeType="1"/>
            </p:cNvSpPr>
            <p:nvPr/>
          </p:nvSpPr>
          <p:spPr bwMode="auto">
            <a:xfrm>
              <a:off x="4122" y="29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5" name="Rectangle 178"/>
            <p:cNvSpPr>
              <a:spLocks noChangeArrowheads="1"/>
            </p:cNvSpPr>
            <p:nvPr/>
          </p:nvSpPr>
          <p:spPr bwMode="auto">
            <a:xfrm>
              <a:off x="3926" y="2892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6" name="Line 179"/>
            <p:cNvSpPr>
              <a:spLocks noChangeShapeType="1"/>
            </p:cNvSpPr>
            <p:nvPr/>
          </p:nvSpPr>
          <p:spPr bwMode="auto">
            <a:xfrm>
              <a:off x="4778" y="35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7" name="Line 180"/>
            <p:cNvSpPr>
              <a:spLocks noChangeShapeType="1"/>
            </p:cNvSpPr>
            <p:nvPr/>
          </p:nvSpPr>
          <p:spPr bwMode="auto">
            <a:xfrm>
              <a:off x="4514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8" name="Line 181"/>
            <p:cNvSpPr>
              <a:spLocks noChangeShapeType="1"/>
            </p:cNvSpPr>
            <p:nvPr/>
          </p:nvSpPr>
          <p:spPr bwMode="auto">
            <a:xfrm>
              <a:off x="4602" y="27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9" name="Line 182"/>
            <p:cNvSpPr>
              <a:spLocks noChangeShapeType="1"/>
            </p:cNvSpPr>
            <p:nvPr/>
          </p:nvSpPr>
          <p:spPr bwMode="auto">
            <a:xfrm>
              <a:off x="4774" y="2756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0" name="Line 183"/>
            <p:cNvSpPr>
              <a:spLocks noChangeShapeType="1"/>
            </p:cNvSpPr>
            <p:nvPr/>
          </p:nvSpPr>
          <p:spPr bwMode="auto">
            <a:xfrm>
              <a:off x="4778" y="38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1" name="Line 184"/>
            <p:cNvSpPr>
              <a:spLocks noChangeShapeType="1"/>
            </p:cNvSpPr>
            <p:nvPr/>
          </p:nvSpPr>
          <p:spPr bwMode="auto">
            <a:xfrm>
              <a:off x="4514" y="384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2" name="Line 185"/>
            <p:cNvSpPr>
              <a:spLocks noChangeShapeType="1"/>
            </p:cNvSpPr>
            <p:nvPr/>
          </p:nvSpPr>
          <p:spPr bwMode="auto">
            <a:xfrm>
              <a:off x="4602" y="384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3" name="Line 186"/>
            <p:cNvSpPr>
              <a:spLocks noChangeShapeType="1"/>
            </p:cNvSpPr>
            <p:nvPr/>
          </p:nvSpPr>
          <p:spPr bwMode="auto">
            <a:xfrm>
              <a:off x="4514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4" name="Line 187"/>
            <p:cNvSpPr>
              <a:spLocks noChangeShapeType="1"/>
            </p:cNvSpPr>
            <p:nvPr/>
          </p:nvSpPr>
          <p:spPr bwMode="auto">
            <a:xfrm>
              <a:off x="4778" y="3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5" name="Line 188"/>
            <p:cNvSpPr>
              <a:spLocks noChangeShapeType="1"/>
            </p:cNvSpPr>
            <p:nvPr/>
          </p:nvSpPr>
          <p:spPr bwMode="auto">
            <a:xfrm>
              <a:off x="4602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6" name="Line 189"/>
            <p:cNvSpPr>
              <a:spLocks noChangeShapeType="1"/>
            </p:cNvSpPr>
            <p:nvPr/>
          </p:nvSpPr>
          <p:spPr bwMode="auto">
            <a:xfrm>
              <a:off x="4690" y="36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7" name="Line 190"/>
            <p:cNvSpPr>
              <a:spLocks noChangeShapeType="1"/>
            </p:cNvSpPr>
            <p:nvPr/>
          </p:nvSpPr>
          <p:spPr bwMode="auto">
            <a:xfrm>
              <a:off x="4686" y="321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8" name="Line 191"/>
            <p:cNvSpPr>
              <a:spLocks noChangeShapeType="1"/>
            </p:cNvSpPr>
            <p:nvPr/>
          </p:nvSpPr>
          <p:spPr bwMode="auto">
            <a:xfrm>
              <a:off x="4514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9" name="Line 192"/>
            <p:cNvSpPr>
              <a:spLocks noChangeShapeType="1"/>
            </p:cNvSpPr>
            <p:nvPr/>
          </p:nvSpPr>
          <p:spPr bwMode="auto">
            <a:xfrm>
              <a:off x="4778" y="376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0" name="Line 193"/>
            <p:cNvSpPr>
              <a:spLocks noChangeShapeType="1"/>
            </p:cNvSpPr>
            <p:nvPr/>
          </p:nvSpPr>
          <p:spPr bwMode="auto">
            <a:xfrm>
              <a:off x="4602" y="37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1" name="Line 194"/>
            <p:cNvSpPr>
              <a:spLocks noChangeShapeType="1"/>
            </p:cNvSpPr>
            <p:nvPr/>
          </p:nvSpPr>
          <p:spPr bwMode="auto">
            <a:xfrm>
              <a:off x="4598" y="3580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2" name="Line 195"/>
            <p:cNvSpPr>
              <a:spLocks noChangeShapeType="1"/>
            </p:cNvSpPr>
            <p:nvPr/>
          </p:nvSpPr>
          <p:spPr bwMode="auto">
            <a:xfrm>
              <a:off x="4778" y="3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3" name="Line 196"/>
            <p:cNvSpPr>
              <a:spLocks noChangeShapeType="1"/>
            </p:cNvSpPr>
            <p:nvPr/>
          </p:nvSpPr>
          <p:spPr bwMode="auto">
            <a:xfrm>
              <a:off x="4774" y="394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4" name="Line 197"/>
            <p:cNvSpPr>
              <a:spLocks noChangeShapeType="1"/>
            </p:cNvSpPr>
            <p:nvPr/>
          </p:nvSpPr>
          <p:spPr bwMode="auto">
            <a:xfrm>
              <a:off x="4122" y="4080"/>
              <a:ext cx="6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5" name="Line 198"/>
            <p:cNvSpPr>
              <a:spLocks noChangeShapeType="1"/>
            </p:cNvSpPr>
            <p:nvPr/>
          </p:nvSpPr>
          <p:spPr bwMode="auto">
            <a:xfrm>
              <a:off x="5170" y="376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6" name="Rectangle 199"/>
            <p:cNvSpPr>
              <a:spLocks noChangeArrowheads="1"/>
            </p:cNvSpPr>
            <p:nvPr/>
          </p:nvSpPr>
          <p:spPr bwMode="auto">
            <a:xfrm>
              <a:off x="5246" y="3712"/>
              <a:ext cx="2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</p:grpSp>
      <p:grpSp>
        <p:nvGrpSpPr>
          <p:cNvPr id="38915" name="Group 200"/>
          <p:cNvGrpSpPr>
            <a:grpSpLocks/>
          </p:cNvGrpSpPr>
          <p:nvPr/>
        </p:nvGrpSpPr>
        <p:grpSpPr bwMode="auto">
          <a:xfrm>
            <a:off x="914400" y="2498725"/>
            <a:ext cx="4597400" cy="1290638"/>
            <a:chOff x="688" y="1064"/>
            <a:chExt cx="2936" cy="824"/>
          </a:xfrm>
        </p:grpSpPr>
        <p:sp>
          <p:nvSpPr>
            <p:cNvPr id="38920" name="Arc 201"/>
            <p:cNvSpPr>
              <a:spLocks/>
            </p:cNvSpPr>
            <p:nvPr/>
          </p:nvSpPr>
          <p:spPr bwMode="auto">
            <a:xfrm>
              <a:off x="1772" y="1349"/>
              <a:ext cx="72" cy="116"/>
            </a:xfrm>
            <a:custGeom>
              <a:avLst/>
              <a:gdLst>
                <a:gd name="T0" fmla="*/ 0 w 21600"/>
                <a:gd name="T1" fmla="*/ 0 h 21600"/>
                <a:gd name="T2" fmla="*/ 72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Arc 202"/>
            <p:cNvSpPr>
              <a:spLocks/>
            </p:cNvSpPr>
            <p:nvPr/>
          </p:nvSpPr>
          <p:spPr bwMode="auto">
            <a:xfrm>
              <a:off x="1772" y="1448"/>
              <a:ext cx="72" cy="116"/>
            </a:xfrm>
            <a:custGeom>
              <a:avLst/>
              <a:gdLst>
                <a:gd name="T0" fmla="*/ 72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203"/>
            <p:cNvSpPr>
              <a:spLocks noChangeShapeType="1"/>
            </p:cNvSpPr>
            <p:nvPr/>
          </p:nvSpPr>
          <p:spPr bwMode="auto">
            <a:xfrm>
              <a:off x="1804" y="140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204"/>
            <p:cNvSpPr>
              <a:spLocks noChangeShapeType="1"/>
            </p:cNvSpPr>
            <p:nvPr/>
          </p:nvSpPr>
          <p:spPr bwMode="auto">
            <a:xfrm>
              <a:off x="1804" y="15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Arc 205"/>
            <p:cNvSpPr>
              <a:spLocks/>
            </p:cNvSpPr>
            <p:nvPr/>
          </p:nvSpPr>
          <p:spPr bwMode="auto">
            <a:xfrm>
              <a:off x="1840" y="1349"/>
              <a:ext cx="60" cy="104"/>
            </a:xfrm>
            <a:custGeom>
              <a:avLst/>
              <a:gdLst>
                <a:gd name="T0" fmla="*/ 0 w 21600"/>
                <a:gd name="T1" fmla="*/ 0 h 21600"/>
                <a:gd name="T2" fmla="*/ 60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rc 206"/>
            <p:cNvSpPr>
              <a:spLocks/>
            </p:cNvSpPr>
            <p:nvPr/>
          </p:nvSpPr>
          <p:spPr bwMode="auto">
            <a:xfrm>
              <a:off x="1836" y="1349"/>
              <a:ext cx="408" cy="116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Arc 207"/>
            <p:cNvSpPr>
              <a:spLocks/>
            </p:cNvSpPr>
            <p:nvPr/>
          </p:nvSpPr>
          <p:spPr bwMode="auto">
            <a:xfrm>
              <a:off x="1860" y="1448"/>
              <a:ext cx="384" cy="116"/>
            </a:xfrm>
            <a:custGeom>
              <a:avLst/>
              <a:gdLst>
                <a:gd name="T0" fmla="*/ 384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Arc 208"/>
            <p:cNvSpPr>
              <a:spLocks/>
            </p:cNvSpPr>
            <p:nvPr/>
          </p:nvSpPr>
          <p:spPr bwMode="auto">
            <a:xfrm>
              <a:off x="1840" y="1448"/>
              <a:ext cx="60" cy="116"/>
            </a:xfrm>
            <a:custGeom>
              <a:avLst/>
              <a:gdLst>
                <a:gd name="T0" fmla="*/ 6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Arc 209"/>
            <p:cNvSpPr>
              <a:spLocks/>
            </p:cNvSpPr>
            <p:nvPr/>
          </p:nvSpPr>
          <p:spPr bwMode="auto">
            <a:xfrm>
              <a:off x="1112" y="1085"/>
              <a:ext cx="68" cy="116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Arc 210"/>
            <p:cNvSpPr>
              <a:spLocks/>
            </p:cNvSpPr>
            <p:nvPr/>
          </p:nvSpPr>
          <p:spPr bwMode="auto">
            <a:xfrm>
              <a:off x="1112" y="1200"/>
              <a:ext cx="68" cy="116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211"/>
            <p:cNvSpPr>
              <a:spLocks noChangeShapeType="1"/>
            </p:cNvSpPr>
            <p:nvPr/>
          </p:nvSpPr>
          <p:spPr bwMode="auto">
            <a:xfrm>
              <a:off x="1140" y="11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212"/>
            <p:cNvSpPr>
              <a:spLocks noChangeShapeType="1"/>
            </p:cNvSpPr>
            <p:nvPr/>
          </p:nvSpPr>
          <p:spPr bwMode="auto">
            <a:xfrm>
              <a:off x="1140" y="12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Arc 213"/>
            <p:cNvSpPr>
              <a:spLocks/>
            </p:cNvSpPr>
            <p:nvPr/>
          </p:nvSpPr>
          <p:spPr bwMode="auto">
            <a:xfrm>
              <a:off x="1180" y="1085"/>
              <a:ext cx="64" cy="108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Arc 214"/>
            <p:cNvSpPr>
              <a:spLocks/>
            </p:cNvSpPr>
            <p:nvPr/>
          </p:nvSpPr>
          <p:spPr bwMode="auto">
            <a:xfrm>
              <a:off x="1180" y="1085"/>
              <a:ext cx="408" cy="116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Arc 215"/>
            <p:cNvSpPr>
              <a:spLocks/>
            </p:cNvSpPr>
            <p:nvPr/>
          </p:nvSpPr>
          <p:spPr bwMode="auto">
            <a:xfrm>
              <a:off x="1200" y="1200"/>
              <a:ext cx="388" cy="116"/>
            </a:xfrm>
            <a:custGeom>
              <a:avLst/>
              <a:gdLst>
                <a:gd name="T0" fmla="*/ 388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Arc 216"/>
            <p:cNvSpPr>
              <a:spLocks/>
            </p:cNvSpPr>
            <p:nvPr/>
          </p:nvSpPr>
          <p:spPr bwMode="auto">
            <a:xfrm>
              <a:off x="1180" y="1200"/>
              <a:ext cx="64" cy="116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217"/>
            <p:cNvSpPr>
              <a:spLocks noChangeShapeType="1"/>
            </p:cNvSpPr>
            <p:nvPr/>
          </p:nvSpPr>
          <p:spPr bwMode="auto">
            <a:xfrm>
              <a:off x="1260" y="16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218"/>
            <p:cNvSpPr>
              <a:spLocks noChangeShapeType="1"/>
            </p:cNvSpPr>
            <p:nvPr/>
          </p:nvSpPr>
          <p:spPr bwMode="auto">
            <a:xfrm>
              <a:off x="1260" y="18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219"/>
            <p:cNvSpPr>
              <a:spLocks noChangeShapeType="1"/>
            </p:cNvSpPr>
            <p:nvPr/>
          </p:nvSpPr>
          <p:spPr bwMode="auto">
            <a:xfrm flipV="1">
              <a:off x="1256" y="162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Arc 220"/>
            <p:cNvSpPr>
              <a:spLocks/>
            </p:cNvSpPr>
            <p:nvPr/>
          </p:nvSpPr>
          <p:spPr bwMode="auto">
            <a:xfrm>
              <a:off x="1520" y="1637"/>
              <a:ext cx="124" cy="128"/>
            </a:xfrm>
            <a:custGeom>
              <a:avLst/>
              <a:gdLst>
                <a:gd name="T0" fmla="*/ 0 w 21600"/>
                <a:gd name="T1" fmla="*/ 0 h 21600"/>
                <a:gd name="T2" fmla="*/ 124 w 21600"/>
                <a:gd name="T3" fmla="*/ 128 h 21600"/>
                <a:gd name="T4" fmla="*/ 0 w 21600"/>
                <a:gd name="T5" fmla="*/ 12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Arc 221"/>
            <p:cNvSpPr>
              <a:spLocks/>
            </p:cNvSpPr>
            <p:nvPr/>
          </p:nvSpPr>
          <p:spPr bwMode="auto">
            <a:xfrm>
              <a:off x="1520" y="1760"/>
              <a:ext cx="124" cy="124"/>
            </a:xfrm>
            <a:custGeom>
              <a:avLst/>
              <a:gdLst>
                <a:gd name="T0" fmla="*/ 124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222"/>
            <p:cNvSpPr>
              <a:spLocks noChangeShapeType="1"/>
            </p:cNvSpPr>
            <p:nvPr/>
          </p:nvSpPr>
          <p:spPr bwMode="auto">
            <a:xfrm>
              <a:off x="1596" y="120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Rectangle 223"/>
            <p:cNvSpPr>
              <a:spLocks noChangeArrowheads="1"/>
            </p:cNvSpPr>
            <p:nvPr/>
          </p:nvSpPr>
          <p:spPr bwMode="auto">
            <a:xfrm>
              <a:off x="1692" y="1188"/>
              <a:ext cx="1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24"/>
            <p:cNvSpPr>
              <a:spLocks noChangeShapeType="1"/>
            </p:cNvSpPr>
            <p:nvPr/>
          </p:nvSpPr>
          <p:spPr bwMode="auto">
            <a:xfrm>
              <a:off x="1700" y="14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225"/>
            <p:cNvSpPr>
              <a:spLocks noChangeShapeType="1"/>
            </p:cNvSpPr>
            <p:nvPr/>
          </p:nvSpPr>
          <p:spPr bwMode="auto">
            <a:xfrm>
              <a:off x="1696" y="12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Line 226"/>
            <p:cNvSpPr>
              <a:spLocks noChangeShapeType="1"/>
            </p:cNvSpPr>
            <p:nvPr/>
          </p:nvSpPr>
          <p:spPr bwMode="auto">
            <a:xfrm>
              <a:off x="1700" y="120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Rectangle 227"/>
            <p:cNvSpPr>
              <a:spLocks noChangeArrowheads="1"/>
            </p:cNvSpPr>
            <p:nvPr/>
          </p:nvSpPr>
          <p:spPr bwMode="auto">
            <a:xfrm>
              <a:off x="2368" y="1120"/>
              <a:ext cx="12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Pi @ 1 gate delay</a:t>
              </a:r>
            </a:p>
          </p:txBody>
        </p:sp>
        <p:sp>
          <p:nvSpPr>
            <p:cNvPr id="38947" name="Line 228"/>
            <p:cNvSpPr>
              <a:spLocks noChangeShapeType="1"/>
            </p:cNvSpPr>
            <p:nvPr/>
          </p:nvSpPr>
          <p:spPr bwMode="auto">
            <a:xfrm>
              <a:off x="1700" y="1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229"/>
            <p:cNvSpPr>
              <a:spLocks noChangeShapeType="1"/>
            </p:cNvSpPr>
            <p:nvPr/>
          </p:nvSpPr>
          <p:spPr bwMode="auto">
            <a:xfrm>
              <a:off x="876" y="1504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Rectangle 230"/>
            <p:cNvSpPr>
              <a:spLocks noChangeArrowheads="1"/>
            </p:cNvSpPr>
            <p:nvPr/>
          </p:nvSpPr>
          <p:spPr bwMode="auto">
            <a:xfrm>
              <a:off x="688" y="1432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</a:t>
              </a:r>
            </a:p>
          </p:txBody>
        </p:sp>
        <p:sp>
          <p:nvSpPr>
            <p:cNvPr id="38950" name="Line 231"/>
            <p:cNvSpPr>
              <a:spLocks noChangeShapeType="1"/>
            </p:cNvSpPr>
            <p:nvPr/>
          </p:nvSpPr>
          <p:spPr bwMode="auto">
            <a:xfrm>
              <a:off x="2252" y="14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Rectangle 232"/>
            <p:cNvSpPr>
              <a:spLocks noChangeArrowheads="1"/>
            </p:cNvSpPr>
            <p:nvPr/>
          </p:nvSpPr>
          <p:spPr bwMode="auto">
            <a:xfrm>
              <a:off x="2360" y="1376"/>
              <a:ext cx="11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Si @ 2 gate delays</a:t>
              </a:r>
            </a:p>
          </p:txBody>
        </p:sp>
        <p:sp>
          <p:nvSpPr>
            <p:cNvPr id="38952" name="Line 233"/>
            <p:cNvSpPr>
              <a:spLocks noChangeShapeType="1"/>
            </p:cNvSpPr>
            <p:nvPr/>
          </p:nvSpPr>
          <p:spPr bwMode="auto">
            <a:xfrm>
              <a:off x="1044" y="1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Rectangle 234"/>
            <p:cNvSpPr>
              <a:spLocks noChangeArrowheads="1"/>
            </p:cNvSpPr>
            <p:nvPr/>
          </p:nvSpPr>
          <p:spPr bwMode="auto">
            <a:xfrm>
              <a:off x="1028" y="1244"/>
              <a:ext cx="24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235"/>
            <p:cNvSpPr>
              <a:spLocks noChangeShapeType="1"/>
            </p:cNvSpPr>
            <p:nvPr/>
          </p:nvSpPr>
          <p:spPr bwMode="auto">
            <a:xfrm>
              <a:off x="1156" y="17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Line 236"/>
            <p:cNvSpPr>
              <a:spLocks noChangeShapeType="1"/>
            </p:cNvSpPr>
            <p:nvPr/>
          </p:nvSpPr>
          <p:spPr bwMode="auto">
            <a:xfrm>
              <a:off x="1044" y="17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237"/>
            <p:cNvSpPr>
              <a:spLocks noChangeShapeType="1"/>
            </p:cNvSpPr>
            <p:nvPr/>
          </p:nvSpPr>
          <p:spPr bwMode="auto">
            <a:xfrm>
              <a:off x="1040" y="1252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238"/>
            <p:cNvSpPr>
              <a:spLocks noChangeShapeType="1"/>
            </p:cNvSpPr>
            <p:nvPr/>
          </p:nvSpPr>
          <p:spPr bwMode="auto">
            <a:xfrm>
              <a:off x="876" y="124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Rectangle 239"/>
            <p:cNvSpPr>
              <a:spLocks noChangeArrowheads="1"/>
            </p:cNvSpPr>
            <p:nvPr/>
          </p:nvSpPr>
          <p:spPr bwMode="auto">
            <a:xfrm>
              <a:off x="688" y="1176"/>
              <a:ext cx="2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Bi</a:t>
              </a:r>
            </a:p>
          </p:txBody>
        </p:sp>
        <p:sp>
          <p:nvSpPr>
            <p:cNvPr id="38959" name="Line 240"/>
            <p:cNvSpPr>
              <a:spLocks noChangeShapeType="1"/>
            </p:cNvSpPr>
            <p:nvPr/>
          </p:nvSpPr>
          <p:spPr bwMode="auto">
            <a:xfrm>
              <a:off x="1044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241"/>
            <p:cNvSpPr>
              <a:spLocks noChangeShapeType="1"/>
            </p:cNvSpPr>
            <p:nvPr/>
          </p:nvSpPr>
          <p:spPr bwMode="auto">
            <a:xfrm>
              <a:off x="1156" y="18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242"/>
            <p:cNvSpPr>
              <a:spLocks noChangeShapeType="1"/>
            </p:cNvSpPr>
            <p:nvPr/>
          </p:nvSpPr>
          <p:spPr bwMode="auto">
            <a:xfrm>
              <a:off x="876" y="114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Rectangle 243" descr="25%"/>
            <p:cNvSpPr>
              <a:spLocks noChangeArrowheads="1"/>
            </p:cNvSpPr>
            <p:nvPr/>
          </p:nvSpPr>
          <p:spPr bwMode="auto">
            <a:xfrm>
              <a:off x="924" y="1140"/>
              <a:ext cx="16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244"/>
            <p:cNvSpPr>
              <a:spLocks noChangeShapeType="1"/>
            </p:cNvSpPr>
            <p:nvPr/>
          </p:nvSpPr>
          <p:spPr bwMode="auto">
            <a:xfrm>
              <a:off x="932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245"/>
            <p:cNvSpPr>
              <a:spLocks noChangeShapeType="1"/>
            </p:cNvSpPr>
            <p:nvPr/>
          </p:nvSpPr>
          <p:spPr bwMode="auto">
            <a:xfrm>
              <a:off x="932" y="181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246"/>
            <p:cNvSpPr>
              <a:spLocks noChangeShapeType="1"/>
            </p:cNvSpPr>
            <p:nvPr/>
          </p:nvSpPr>
          <p:spPr bwMode="auto">
            <a:xfrm>
              <a:off x="928" y="1148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Rectangle 247"/>
            <p:cNvSpPr>
              <a:spLocks noChangeArrowheads="1"/>
            </p:cNvSpPr>
            <p:nvPr/>
          </p:nvSpPr>
          <p:spPr bwMode="auto">
            <a:xfrm>
              <a:off x="688" y="1064"/>
              <a:ext cx="4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Ai</a:t>
              </a:r>
            </a:p>
          </p:txBody>
        </p:sp>
        <p:sp>
          <p:nvSpPr>
            <p:cNvPr id="38967" name="Line 248"/>
            <p:cNvSpPr>
              <a:spLocks noChangeShapeType="1"/>
            </p:cNvSpPr>
            <p:nvPr/>
          </p:nvSpPr>
          <p:spPr bwMode="auto">
            <a:xfrm>
              <a:off x="1644" y="1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249"/>
            <p:cNvSpPr>
              <a:spLocks noChangeShapeType="1"/>
            </p:cNvSpPr>
            <p:nvPr/>
          </p:nvSpPr>
          <p:spPr bwMode="auto">
            <a:xfrm>
              <a:off x="1756" y="176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9" name="Rectangle 250"/>
            <p:cNvSpPr>
              <a:spLocks noChangeArrowheads="1"/>
            </p:cNvSpPr>
            <p:nvPr/>
          </p:nvSpPr>
          <p:spPr bwMode="auto">
            <a:xfrm>
              <a:off x="2376" y="1680"/>
              <a:ext cx="12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Gi @ 1 gate delay</a:t>
              </a:r>
            </a:p>
          </p:txBody>
        </p:sp>
      </p:grpSp>
      <p:sp>
        <p:nvSpPr>
          <p:cNvPr id="38916" name="Rectangle 251"/>
          <p:cNvSpPr>
            <a:spLocks noChangeArrowheads="1"/>
          </p:cNvSpPr>
          <p:nvPr/>
        </p:nvSpPr>
        <p:spPr bwMode="auto">
          <a:xfrm>
            <a:off x="6858000" y="3048000"/>
            <a:ext cx="2057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increasingly complex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logic for carries</a:t>
            </a:r>
          </a:p>
        </p:txBody>
      </p:sp>
      <p:sp>
        <p:nvSpPr>
          <p:cNvPr id="38917" name="Line 252"/>
          <p:cNvSpPr>
            <a:spLocks noChangeShapeType="1"/>
          </p:cNvSpPr>
          <p:nvPr/>
        </p:nvSpPr>
        <p:spPr bwMode="auto">
          <a:xfrm flipH="1">
            <a:off x="7716838" y="3771900"/>
            <a:ext cx="387350" cy="135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2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r>
              <a:rPr lang="en-US" dirty="0" smtClean="0"/>
              <a:t> Implementation</a:t>
            </a:r>
          </a:p>
        </p:txBody>
      </p:sp>
      <p:sp>
        <p:nvSpPr>
          <p:cNvPr id="38919" name="Rectangle 25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Adder with propagate and generate outputs</a:t>
            </a:r>
          </a:p>
        </p:txBody>
      </p:sp>
    </p:spTree>
    <p:extLst>
      <p:ext uri="{BB962C8B-B14F-4D97-AF65-F5344CB8AC3E}">
        <p14:creationId xmlns:p14="http://schemas.microsoft.com/office/powerpoint/2010/main" val="1775152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431562" y="2591499"/>
            <a:ext cx="3859213" cy="3967163"/>
            <a:chOff x="560" y="1672"/>
            <a:chExt cx="2464" cy="2532"/>
          </a:xfrm>
        </p:grpSpPr>
        <p:sp>
          <p:nvSpPr>
            <p:cNvPr id="39986" name="Rectangle 3"/>
            <p:cNvSpPr>
              <a:spLocks noChangeArrowheads="1"/>
            </p:cNvSpPr>
            <p:nvPr/>
          </p:nvSpPr>
          <p:spPr bwMode="auto">
            <a:xfrm>
              <a:off x="560" y="2128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9987" name="Rectangle 4"/>
            <p:cNvSpPr>
              <a:spLocks noChangeArrowheads="1"/>
            </p:cNvSpPr>
            <p:nvPr/>
          </p:nvSpPr>
          <p:spPr bwMode="auto">
            <a:xfrm>
              <a:off x="560" y="2264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9988" name="Rectangle 5"/>
            <p:cNvSpPr>
              <a:spLocks noChangeArrowheads="1"/>
            </p:cNvSpPr>
            <p:nvPr/>
          </p:nvSpPr>
          <p:spPr bwMode="auto">
            <a:xfrm>
              <a:off x="968" y="1672"/>
              <a:ext cx="2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9989" name="Rectangle 6"/>
            <p:cNvSpPr>
              <a:spLocks noChangeArrowheads="1"/>
            </p:cNvSpPr>
            <p:nvPr/>
          </p:nvSpPr>
          <p:spPr bwMode="auto">
            <a:xfrm>
              <a:off x="1456" y="2104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S0 @2</a:t>
              </a:r>
            </a:p>
          </p:txBody>
        </p:sp>
        <p:sp>
          <p:nvSpPr>
            <p:cNvPr id="39990" name="Rectangle 7"/>
            <p:cNvSpPr>
              <a:spLocks noChangeArrowheads="1"/>
            </p:cNvSpPr>
            <p:nvPr/>
          </p:nvSpPr>
          <p:spPr bwMode="auto">
            <a:xfrm>
              <a:off x="912" y="2696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9991" name="Rectangle 8"/>
            <p:cNvSpPr>
              <a:spLocks noChangeArrowheads="1"/>
            </p:cNvSpPr>
            <p:nvPr/>
          </p:nvSpPr>
          <p:spPr bwMode="auto">
            <a:xfrm>
              <a:off x="912" y="2840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9992" name="Rectangle 9"/>
            <p:cNvSpPr>
              <a:spLocks noChangeArrowheads="1"/>
            </p:cNvSpPr>
            <p:nvPr/>
          </p:nvSpPr>
          <p:spPr bwMode="auto">
            <a:xfrm>
              <a:off x="1448" y="2256"/>
              <a:ext cx="4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C1 @2</a:t>
              </a:r>
            </a:p>
          </p:txBody>
        </p:sp>
        <p:sp>
          <p:nvSpPr>
            <p:cNvPr id="39993" name="Rectangle 10"/>
            <p:cNvSpPr>
              <a:spLocks noChangeArrowheads="1"/>
            </p:cNvSpPr>
            <p:nvPr/>
          </p:nvSpPr>
          <p:spPr bwMode="auto">
            <a:xfrm>
              <a:off x="1824" y="2688"/>
              <a:ext cx="5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S1 @3</a:t>
              </a:r>
            </a:p>
          </p:txBody>
        </p:sp>
        <p:sp>
          <p:nvSpPr>
            <p:cNvPr id="39994" name="Rectangle 11"/>
            <p:cNvSpPr>
              <a:spLocks noChangeArrowheads="1"/>
            </p:cNvSpPr>
            <p:nvPr/>
          </p:nvSpPr>
          <p:spPr bwMode="auto">
            <a:xfrm>
              <a:off x="1272" y="3272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9995" name="Rectangle 12"/>
            <p:cNvSpPr>
              <a:spLocks noChangeArrowheads="1"/>
            </p:cNvSpPr>
            <p:nvPr/>
          </p:nvSpPr>
          <p:spPr bwMode="auto">
            <a:xfrm>
              <a:off x="1272" y="3416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9996" name="Rectangle 13"/>
            <p:cNvSpPr>
              <a:spLocks noChangeArrowheads="1"/>
            </p:cNvSpPr>
            <p:nvPr/>
          </p:nvSpPr>
          <p:spPr bwMode="auto">
            <a:xfrm>
              <a:off x="1816" y="2832"/>
              <a:ext cx="6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C2 @4</a:t>
              </a:r>
            </a:p>
          </p:txBody>
        </p:sp>
        <p:sp>
          <p:nvSpPr>
            <p:cNvPr id="39997" name="Rectangle 14"/>
            <p:cNvSpPr>
              <a:spLocks noChangeArrowheads="1"/>
            </p:cNvSpPr>
            <p:nvPr/>
          </p:nvSpPr>
          <p:spPr bwMode="auto">
            <a:xfrm>
              <a:off x="2176" y="3264"/>
              <a:ext cx="48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S2 @5</a:t>
              </a:r>
            </a:p>
          </p:txBody>
        </p:sp>
        <p:sp>
          <p:nvSpPr>
            <p:cNvPr id="39998" name="Rectangle 15"/>
            <p:cNvSpPr>
              <a:spLocks noChangeArrowheads="1"/>
            </p:cNvSpPr>
            <p:nvPr/>
          </p:nvSpPr>
          <p:spPr bwMode="auto">
            <a:xfrm>
              <a:off x="1624" y="3840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9999" name="Rectangle 16"/>
            <p:cNvSpPr>
              <a:spLocks noChangeArrowheads="1"/>
            </p:cNvSpPr>
            <p:nvPr/>
          </p:nvSpPr>
          <p:spPr bwMode="auto">
            <a:xfrm>
              <a:off x="1624" y="3984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40000" name="Rectangle 17"/>
            <p:cNvSpPr>
              <a:spLocks noChangeArrowheads="1"/>
            </p:cNvSpPr>
            <p:nvPr/>
          </p:nvSpPr>
          <p:spPr bwMode="auto">
            <a:xfrm>
              <a:off x="2184" y="3408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C3 @6</a:t>
              </a:r>
            </a:p>
          </p:txBody>
        </p:sp>
        <p:sp>
          <p:nvSpPr>
            <p:cNvPr id="40001" name="Rectangle 18"/>
            <p:cNvSpPr>
              <a:spLocks noChangeArrowheads="1"/>
            </p:cNvSpPr>
            <p:nvPr/>
          </p:nvSpPr>
          <p:spPr bwMode="auto">
            <a:xfrm>
              <a:off x="2528" y="3840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S3 @7</a:t>
              </a:r>
            </a:p>
          </p:txBody>
        </p:sp>
        <p:sp>
          <p:nvSpPr>
            <p:cNvPr id="40002" name="Rectangle 19"/>
            <p:cNvSpPr>
              <a:spLocks noChangeArrowheads="1"/>
            </p:cNvSpPr>
            <p:nvPr/>
          </p:nvSpPr>
          <p:spPr bwMode="auto">
            <a:xfrm>
              <a:off x="2528" y="3992"/>
              <a:ext cx="4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Cout @8</a:t>
              </a:r>
            </a:p>
          </p:txBody>
        </p:sp>
        <p:sp>
          <p:nvSpPr>
            <p:cNvPr id="40003" name="Rectangle 20"/>
            <p:cNvSpPr>
              <a:spLocks noChangeArrowheads="1"/>
            </p:cNvSpPr>
            <p:nvPr/>
          </p:nvSpPr>
          <p:spPr bwMode="auto">
            <a:xfrm>
              <a:off x="956" y="2044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Line 21"/>
            <p:cNvSpPr>
              <a:spLocks noChangeShapeType="1"/>
            </p:cNvSpPr>
            <p:nvPr/>
          </p:nvSpPr>
          <p:spPr bwMode="auto">
            <a:xfrm>
              <a:off x="740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5" name="Line 22"/>
            <p:cNvSpPr>
              <a:spLocks noChangeShapeType="1"/>
            </p:cNvSpPr>
            <p:nvPr/>
          </p:nvSpPr>
          <p:spPr bwMode="auto">
            <a:xfrm>
              <a:off x="740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Line 23"/>
            <p:cNvSpPr>
              <a:spLocks noChangeShapeType="1"/>
            </p:cNvSpPr>
            <p:nvPr/>
          </p:nvSpPr>
          <p:spPr bwMode="auto">
            <a:xfrm>
              <a:off x="1096" y="182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Line 24"/>
            <p:cNvSpPr>
              <a:spLocks noChangeShapeType="1"/>
            </p:cNvSpPr>
            <p:nvPr/>
          </p:nvSpPr>
          <p:spPr bwMode="auto">
            <a:xfrm>
              <a:off x="1244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8" name="Line 25"/>
            <p:cNvSpPr>
              <a:spLocks noChangeShapeType="1"/>
            </p:cNvSpPr>
            <p:nvPr/>
          </p:nvSpPr>
          <p:spPr bwMode="auto">
            <a:xfrm>
              <a:off x="1244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9" name="Line 26"/>
            <p:cNvSpPr>
              <a:spLocks noChangeShapeType="1"/>
            </p:cNvSpPr>
            <p:nvPr/>
          </p:nvSpPr>
          <p:spPr bwMode="auto">
            <a:xfrm>
              <a:off x="1456" y="233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0" name="Rectangle 27"/>
            <p:cNvSpPr>
              <a:spLocks noChangeArrowheads="1"/>
            </p:cNvSpPr>
            <p:nvPr/>
          </p:nvSpPr>
          <p:spPr bwMode="auto">
            <a:xfrm>
              <a:off x="1316" y="2620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Line 28"/>
            <p:cNvSpPr>
              <a:spLocks noChangeShapeType="1"/>
            </p:cNvSpPr>
            <p:nvPr/>
          </p:nvSpPr>
          <p:spPr bwMode="auto">
            <a:xfrm>
              <a:off x="1100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2" name="Line 29"/>
            <p:cNvSpPr>
              <a:spLocks noChangeShapeType="1"/>
            </p:cNvSpPr>
            <p:nvPr/>
          </p:nvSpPr>
          <p:spPr bwMode="auto">
            <a:xfrm>
              <a:off x="1100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3" name="Line 30"/>
            <p:cNvSpPr>
              <a:spLocks noChangeShapeType="1"/>
            </p:cNvSpPr>
            <p:nvPr/>
          </p:nvSpPr>
          <p:spPr bwMode="auto">
            <a:xfrm>
              <a:off x="1604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4" name="Line 31"/>
            <p:cNvSpPr>
              <a:spLocks noChangeShapeType="1"/>
            </p:cNvSpPr>
            <p:nvPr/>
          </p:nvSpPr>
          <p:spPr bwMode="auto">
            <a:xfrm>
              <a:off x="1604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5" name="Line 32"/>
            <p:cNvSpPr>
              <a:spLocks noChangeShapeType="1"/>
            </p:cNvSpPr>
            <p:nvPr/>
          </p:nvSpPr>
          <p:spPr bwMode="auto">
            <a:xfrm>
              <a:off x="1816" y="29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6" name="Rectangle 33"/>
            <p:cNvSpPr>
              <a:spLocks noChangeArrowheads="1"/>
            </p:cNvSpPr>
            <p:nvPr/>
          </p:nvSpPr>
          <p:spPr bwMode="auto">
            <a:xfrm>
              <a:off x="1676" y="3196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Line 34"/>
            <p:cNvSpPr>
              <a:spLocks noChangeShapeType="1"/>
            </p:cNvSpPr>
            <p:nvPr/>
          </p:nvSpPr>
          <p:spPr bwMode="auto">
            <a:xfrm>
              <a:off x="1460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8" name="Line 35"/>
            <p:cNvSpPr>
              <a:spLocks noChangeShapeType="1"/>
            </p:cNvSpPr>
            <p:nvPr/>
          </p:nvSpPr>
          <p:spPr bwMode="auto">
            <a:xfrm>
              <a:off x="1460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Line 36"/>
            <p:cNvSpPr>
              <a:spLocks noChangeShapeType="1"/>
            </p:cNvSpPr>
            <p:nvPr/>
          </p:nvSpPr>
          <p:spPr bwMode="auto">
            <a:xfrm>
              <a:off x="1964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0" name="Line 37"/>
            <p:cNvSpPr>
              <a:spLocks noChangeShapeType="1"/>
            </p:cNvSpPr>
            <p:nvPr/>
          </p:nvSpPr>
          <p:spPr bwMode="auto">
            <a:xfrm>
              <a:off x="1964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1" name="Line 38"/>
            <p:cNvSpPr>
              <a:spLocks noChangeShapeType="1"/>
            </p:cNvSpPr>
            <p:nvPr/>
          </p:nvSpPr>
          <p:spPr bwMode="auto">
            <a:xfrm>
              <a:off x="2176" y="34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2" name="Rectangle 39"/>
            <p:cNvSpPr>
              <a:spLocks noChangeArrowheads="1"/>
            </p:cNvSpPr>
            <p:nvPr/>
          </p:nvSpPr>
          <p:spPr bwMode="auto">
            <a:xfrm>
              <a:off x="2036" y="3772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3" name="Line 40"/>
            <p:cNvSpPr>
              <a:spLocks noChangeShapeType="1"/>
            </p:cNvSpPr>
            <p:nvPr/>
          </p:nvSpPr>
          <p:spPr bwMode="auto">
            <a:xfrm>
              <a:off x="1820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4" name="Line 41"/>
            <p:cNvSpPr>
              <a:spLocks noChangeShapeType="1"/>
            </p:cNvSpPr>
            <p:nvPr/>
          </p:nvSpPr>
          <p:spPr bwMode="auto">
            <a:xfrm>
              <a:off x="1820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5" name="Line 42"/>
            <p:cNvSpPr>
              <a:spLocks noChangeShapeType="1"/>
            </p:cNvSpPr>
            <p:nvPr/>
          </p:nvSpPr>
          <p:spPr bwMode="auto">
            <a:xfrm>
              <a:off x="2324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6" name="Line 43"/>
            <p:cNvSpPr>
              <a:spLocks noChangeShapeType="1"/>
            </p:cNvSpPr>
            <p:nvPr/>
          </p:nvSpPr>
          <p:spPr bwMode="auto">
            <a:xfrm>
              <a:off x="2324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39" name="Group 44"/>
          <p:cNvGrpSpPr>
            <a:grpSpLocks/>
          </p:cNvGrpSpPr>
          <p:nvPr/>
        </p:nvGrpSpPr>
        <p:grpSpPr bwMode="auto">
          <a:xfrm>
            <a:off x="6113552" y="2189553"/>
            <a:ext cx="3165475" cy="3911600"/>
            <a:chOff x="3363" y="1661"/>
            <a:chExt cx="2022" cy="2496"/>
          </a:xfrm>
        </p:grpSpPr>
        <p:sp>
          <p:nvSpPr>
            <p:cNvPr id="39943" name="Rectangle 45"/>
            <p:cNvSpPr>
              <a:spLocks noChangeArrowheads="1"/>
            </p:cNvSpPr>
            <p:nvPr/>
          </p:nvSpPr>
          <p:spPr bwMode="auto">
            <a:xfrm>
              <a:off x="3801" y="1877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9944" name="Rectangle 46"/>
            <p:cNvSpPr>
              <a:spLocks noChangeArrowheads="1"/>
            </p:cNvSpPr>
            <p:nvPr/>
          </p:nvSpPr>
          <p:spPr bwMode="auto">
            <a:xfrm>
              <a:off x="3803" y="2021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9945" name="Rectangle 47"/>
            <p:cNvSpPr>
              <a:spLocks noChangeArrowheads="1"/>
            </p:cNvSpPr>
            <p:nvPr/>
          </p:nvSpPr>
          <p:spPr bwMode="auto">
            <a:xfrm>
              <a:off x="3747" y="1661"/>
              <a:ext cx="2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9946" name="Rectangle 48"/>
            <p:cNvSpPr>
              <a:spLocks noChangeArrowheads="1"/>
            </p:cNvSpPr>
            <p:nvPr/>
          </p:nvSpPr>
          <p:spPr bwMode="auto">
            <a:xfrm>
              <a:off x="4793" y="1885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S0 @2</a:t>
              </a:r>
            </a:p>
          </p:txBody>
        </p:sp>
        <p:sp>
          <p:nvSpPr>
            <p:cNvPr id="39947" name="Rectangle 49"/>
            <p:cNvSpPr>
              <a:spLocks noChangeArrowheads="1"/>
            </p:cNvSpPr>
            <p:nvPr/>
          </p:nvSpPr>
          <p:spPr bwMode="auto">
            <a:xfrm>
              <a:off x="3819" y="2461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9948" name="Rectangle 50"/>
            <p:cNvSpPr>
              <a:spLocks noChangeArrowheads="1"/>
            </p:cNvSpPr>
            <p:nvPr/>
          </p:nvSpPr>
          <p:spPr bwMode="auto">
            <a:xfrm>
              <a:off x="3819" y="2597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9949" name="Rectangle 51"/>
            <p:cNvSpPr>
              <a:spLocks noChangeArrowheads="1"/>
            </p:cNvSpPr>
            <p:nvPr/>
          </p:nvSpPr>
          <p:spPr bwMode="auto">
            <a:xfrm>
              <a:off x="3491" y="2245"/>
              <a:ext cx="4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C1 @3</a:t>
              </a:r>
            </a:p>
          </p:txBody>
        </p:sp>
        <p:sp>
          <p:nvSpPr>
            <p:cNvPr id="39950" name="Rectangle 52"/>
            <p:cNvSpPr>
              <a:spLocks noChangeArrowheads="1"/>
            </p:cNvSpPr>
            <p:nvPr/>
          </p:nvSpPr>
          <p:spPr bwMode="auto">
            <a:xfrm>
              <a:off x="4801" y="2461"/>
              <a:ext cx="5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S1 @4</a:t>
              </a:r>
            </a:p>
          </p:txBody>
        </p:sp>
        <p:sp>
          <p:nvSpPr>
            <p:cNvPr id="39951" name="Rectangle 53"/>
            <p:cNvSpPr>
              <a:spLocks noChangeArrowheads="1"/>
            </p:cNvSpPr>
            <p:nvPr/>
          </p:nvSpPr>
          <p:spPr bwMode="auto">
            <a:xfrm>
              <a:off x="3819" y="3029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9952" name="Rectangle 54"/>
            <p:cNvSpPr>
              <a:spLocks noChangeArrowheads="1"/>
            </p:cNvSpPr>
            <p:nvPr/>
          </p:nvSpPr>
          <p:spPr bwMode="auto">
            <a:xfrm>
              <a:off x="3811" y="3181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9953" name="Rectangle 55"/>
            <p:cNvSpPr>
              <a:spLocks noChangeArrowheads="1"/>
            </p:cNvSpPr>
            <p:nvPr/>
          </p:nvSpPr>
          <p:spPr bwMode="auto">
            <a:xfrm>
              <a:off x="3363" y="2813"/>
              <a:ext cx="6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C2 @3</a:t>
              </a:r>
            </a:p>
          </p:txBody>
        </p:sp>
        <p:sp>
          <p:nvSpPr>
            <p:cNvPr id="39954" name="Rectangle 56"/>
            <p:cNvSpPr>
              <a:spLocks noChangeArrowheads="1"/>
            </p:cNvSpPr>
            <p:nvPr/>
          </p:nvSpPr>
          <p:spPr bwMode="auto">
            <a:xfrm>
              <a:off x="4793" y="3037"/>
              <a:ext cx="48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S2 @4</a:t>
              </a:r>
            </a:p>
          </p:txBody>
        </p:sp>
        <p:sp>
          <p:nvSpPr>
            <p:cNvPr id="39955" name="Rectangle 57"/>
            <p:cNvSpPr>
              <a:spLocks noChangeArrowheads="1"/>
            </p:cNvSpPr>
            <p:nvPr/>
          </p:nvSpPr>
          <p:spPr bwMode="auto">
            <a:xfrm>
              <a:off x="3819" y="360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9956" name="Rectangle 58"/>
            <p:cNvSpPr>
              <a:spLocks noChangeArrowheads="1"/>
            </p:cNvSpPr>
            <p:nvPr/>
          </p:nvSpPr>
          <p:spPr bwMode="auto">
            <a:xfrm>
              <a:off x="3823" y="3757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9957" name="Rectangle 59"/>
            <p:cNvSpPr>
              <a:spLocks noChangeArrowheads="1"/>
            </p:cNvSpPr>
            <p:nvPr/>
          </p:nvSpPr>
          <p:spPr bwMode="auto">
            <a:xfrm>
              <a:off x="3483" y="3397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C3 @3</a:t>
              </a:r>
            </a:p>
          </p:txBody>
        </p:sp>
        <p:sp>
          <p:nvSpPr>
            <p:cNvPr id="39958" name="Rectangle 60"/>
            <p:cNvSpPr>
              <a:spLocks noChangeArrowheads="1"/>
            </p:cNvSpPr>
            <p:nvPr/>
          </p:nvSpPr>
          <p:spPr bwMode="auto">
            <a:xfrm>
              <a:off x="4785" y="3613"/>
              <a:ext cx="4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S3 @4</a:t>
              </a:r>
            </a:p>
          </p:txBody>
        </p:sp>
        <p:sp>
          <p:nvSpPr>
            <p:cNvPr id="39959" name="Rectangle 61"/>
            <p:cNvSpPr>
              <a:spLocks noChangeArrowheads="1"/>
            </p:cNvSpPr>
            <p:nvPr/>
          </p:nvSpPr>
          <p:spPr bwMode="auto">
            <a:xfrm>
              <a:off x="4257" y="179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62"/>
            <p:cNvSpPr>
              <a:spLocks noChangeShapeType="1"/>
            </p:cNvSpPr>
            <p:nvPr/>
          </p:nvSpPr>
          <p:spPr bwMode="auto">
            <a:xfrm>
              <a:off x="4041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63"/>
            <p:cNvSpPr>
              <a:spLocks noChangeShapeType="1"/>
            </p:cNvSpPr>
            <p:nvPr/>
          </p:nvSpPr>
          <p:spPr bwMode="auto">
            <a:xfrm>
              <a:off x="4041" y="208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64"/>
            <p:cNvSpPr>
              <a:spLocks noChangeShapeType="1"/>
            </p:cNvSpPr>
            <p:nvPr/>
          </p:nvSpPr>
          <p:spPr bwMode="auto">
            <a:xfrm>
              <a:off x="4397" y="1727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65"/>
            <p:cNvSpPr>
              <a:spLocks noChangeShapeType="1"/>
            </p:cNvSpPr>
            <p:nvPr/>
          </p:nvSpPr>
          <p:spPr bwMode="auto">
            <a:xfrm>
              <a:off x="4545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66"/>
            <p:cNvSpPr>
              <a:spLocks noChangeArrowheads="1"/>
            </p:cNvSpPr>
            <p:nvPr/>
          </p:nvSpPr>
          <p:spPr bwMode="auto">
            <a:xfrm>
              <a:off x="4257" y="237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67"/>
            <p:cNvSpPr>
              <a:spLocks noChangeShapeType="1"/>
            </p:cNvSpPr>
            <p:nvPr/>
          </p:nvSpPr>
          <p:spPr bwMode="auto">
            <a:xfrm>
              <a:off x="4041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68"/>
            <p:cNvSpPr>
              <a:spLocks noChangeShapeType="1"/>
            </p:cNvSpPr>
            <p:nvPr/>
          </p:nvSpPr>
          <p:spPr bwMode="auto">
            <a:xfrm>
              <a:off x="4041" y="265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69"/>
            <p:cNvSpPr>
              <a:spLocks noChangeShapeType="1"/>
            </p:cNvSpPr>
            <p:nvPr/>
          </p:nvSpPr>
          <p:spPr bwMode="auto">
            <a:xfrm>
              <a:off x="4545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Rectangle 70"/>
            <p:cNvSpPr>
              <a:spLocks noChangeArrowheads="1"/>
            </p:cNvSpPr>
            <p:nvPr/>
          </p:nvSpPr>
          <p:spPr bwMode="auto">
            <a:xfrm>
              <a:off x="4257" y="2951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71"/>
            <p:cNvSpPr>
              <a:spLocks noChangeShapeType="1"/>
            </p:cNvSpPr>
            <p:nvPr/>
          </p:nvSpPr>
          <p:spPr bwMode="auto">
            <a:xfrm>
              <a:off x="4041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72"/>
            <p:cNvSpPr>
              <a:spLocks noChangeShapeType="1"/>
            </p:cNvSpPr>
            <p:nvPr/>
          </p:nvSpPr>
          <p:spPr bwMode="auto">
            <a:xfrm>
              <a:off x="4041" y="323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73"/>
            <p:cNvSpPr>
              <a:spLocks noChangeShapeType="1"/>
            </p:cNvSpPr>
            <p:nvPr/>
          </p:nvSpPr>
          <p:spPr bwMode="auto">
            <a:xfrm>
              <a:off x="4545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Rectangle 74"/>
            <p:cNvSpPr>
              <a:spLocks noChangeArrowheads="1"/>
            </p:cNvSpPr>
            <p:nvPr/>
          </p:nvSpPr>
          <p:spPr bwMode="auto">
            <a:xfrm>
              <a:off x="4257" y="352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75"/>
            <p:cNvSpPr>
              <a:spLocks noChangeShapeType="1"/>
            </p:cNvSpPr>
            <p:nvPr/>
          </p:nvSpPr>
          <p:spPr bwMode="auto">
            <a:xfrm>
              <a:off x="4041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76"/>
            <p:cNvSpPr>
              <a:spLocks noChangeShapeType="1"/>
            </p:cNvSpPr>
            <p:nvPr/>
          </p:nvSpPr>
          <p:spPr bwMode="auto">
            <a:xfrm>
              <a:off x="4041" y="381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77"/>
            <p:cNvSpPr>
              <a:spLocks noChangeShapeType="1"/>
            </p:cNvSpPr>
            <p:nvPr/>
          </p:nvSpPr>
          <p:spPr bwMode="auto">
            <a:xfrm>
              <a:off x="4545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78"/>
            <p:cNvSpPr>
              <a:spLocks noChangeShapeType="1"/>
            </p:cNvSpPr>
            <p:nvPr/>
          </p:nvSpPr>
          <p:spPr bwMode="auto">
            <a:xfrm flipH="1">
              <a:off x="4033" y="1723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79"/>
            <p:cNvSpPr>
              <a:spLocks noChangeShapeType="1"/>
            </p:cNvSpPr>
            <p:nvPr/>
          </p:nvSpPr>
          <p:spPr bwMode="auto">
            <a:xfrm>
              <a:off x="4397" y="2303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80"/>
            <p:cNvSpPr>
              <a:spLocks noChangeShapeType="1"/>
            </p:cNvSpPr>
            <p:nvPr/>
          </p:nvSpPr>
          <p:spPr bwMode="auto">
            <a:xfrm flipH="1">
              <a:off x="4033" y="2299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81"/>
            <p:cNvSpPr>
              <a:spLocks noChangeShapeType="1"/>
            </p:cNvSpPr>
            <p:nvPr/>
          </p:nvSpPr>
          <p:spPr bwMode="auto">
            <a:xfrm>
              <a:off x="4397" y="2879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82"/>
            <p:cNvSpPr>
              <a:spLocks noChangeShapeType="1"/>
            </p:cNvSpPr>
            <p:nvPr/>
          </p:nvSpPr>
          <p:spPr bwMode="auto">
            <a:xfrm flipH="1">
              <a:off x="4033" y="2875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83"/>
            <p:cNvSpPr>
              <a:spLocks noChangeShapeType="1"/>
            </p:cNvSpPr>
            <p:nvPr/>
          </p:nvSpPr>
          <p:spPr bwMode="auto">
            <a:xfrm>
              <a:off x="4397" y="3455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84"/>
            <p:cNvSpPr>
              <a:spLocks noChangeShapeType="1"/>
            </p:cNvSpPr>
            <p:nvPr/>
          </p:nvSpPr>
          <p:spPr bwMode="auto">
            <a:xfrm flipH="1">
              <a:off x="4033" y="3451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Rectangle 85"/>
            <p:cNvSpPr>
              <a:spLocks noChangeArrowheads="1"/>
            </p:cNvSpPr>
            <p:nvPr/>
          </p:nvSpPr>
          <p:spPr bwMode="auto">
            <a:xfrm>
              <a:off x="3467" y="3981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C4 @3</a:t>
              </a:r>
            </a:p>
          </p:txBody>
        </p:sp>
        <p:sp>
          <p:nvSpPr>
            <p:cNvPr id="39984" name="Line 86"/>
            <p:cNvSpPr>
              <a:spLocks noChangeShapeType="1"/>
            </p:cNvSpPr>
            <p:nvPr/>
          </p:nvSpPr>
          <p:spPr bwMode="auto">
            <a:xfrm flipH="1">
              <a:off x="4033" y="4027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Rectangle 87"/>
            <p:cNvSpPr>
              <a:spLocks noChangeArrowheads="1"/>
            </p:cNvSpPr>
            <p:nvPr/>
          </p:nvSpPr>
          <p:spPr bwMode="auto">
            <a:xfrm>
              <a:off x="4793" y="3981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188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C4 @3</a:t>
              </a:r>
            </a:p>
          </p:txBody>
        </p:sp>
      </p:grpSp>
      <p:sp>
        <p:nvSpPr>
          <p:cNvPr id="39940" name="Rectangle 8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Implementation</a:t>
            </a:r>
            <a:endParaRPr lang="en-US" dirty="0" smtClean="0"/>
          </a:p>
        </p:txBody>
      </p:sp>
      <p:sp>
        <p:nvSpPr>
          <p:cNvPr id="39941" name="Rectangle 8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/>
              <a:t>Carry-</a:t>
            </a:r>
            <a:r>
              <a:rPr lang="en-US" sz="2400" b="1" dirty="0" err="1" smtClean="0"/>
              <a:t>lookahead</a:t>
            </a:r>
            <a:r>
              <a:rPr lang="en-US" sz="2400" b="1" dirty="0" smtClean="0"/>
              <a:t> logic generates individual carries</a:t>
            </a:r>
          </a:p>
        </p:txBody>
      </p:sp>
      <p:sp>
        <p:nvSpPr>
          <p:cNvPr id="39942" name="Text Box 91"/>
          <p:cNvSpPr txBox="1">
            <a:spLocks noChangeArrowheads="1"/>
          </p:cNvSpPr>
          <p:nvPr/>
        </p:nvSpPr>
        <p:spPr bwMode="auto">
          <a:xfrm>
            <a:off x="-76215" y="2340667"/>
            <a:ext cx="25908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  Sums computed      much more quickly in parallel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/>
              <a:t>  However, cost of carry logic increases with more stages</a:t>
            </a:r>
          </a:p>
        </p:txBody>
      </p:sp>
    </p:spTree>
    <p:extLst>
      <p:ext uri="{BB962C8B-B14F-4D97-AF65-F5344CB8AC3E}">
        <p14:creationId xmlns:p14="http://schemas.microsoft.com/office/powerpoint/2010/main" val="1405318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 smtClean="0"/>
              <a:t>Partial Carry Lookahead Adder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Very expensive to build “full” carry lookahead adder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Imagine the length of the equation for Cin31!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In practice: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Connect several N-bit lookahead adders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Example: four 8-bit carry lookahead adders can form</a:t>
            </a:r>
            <a:br>
              <a:rPr lang="en-US" sz="2000" smtClean="0"/>
            </a:br>
            <a:r>
              <a:rPr lang="en-US" sz="2000" smtClean="0"/>
              <a:t>a 32-bit partial carry lookahead adder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324600" y="4086225"/>
            <a:ext cx="1887538" cy="2771775"/>
            <a:chOff x="3975" y="2304"/>
            <a:chExt cx="1189" cy="1746"/>
          </a:xfrm>
        </p:grpSpPr>
        <p:sp>
          <p:nvSpPr>
            <p:cNvPr id="27702" name="Rectangle 5"/>
            <p:cNvSpPr>
              <a:spLocks noChangeArrowheads="1"/>
            </p:cNvSpPr>
            <p:nvPr/>
          </p:nvSpPr>
          <p:spPr bwMode="auto">
            <a:xfrm>
              <a:off x="4040" y="2888"/>
              <a:ext cx="752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Rectangle 6"/>
            <p:cNvSpPr>
              <a:spLocks noChangeArrowheads="1"/>
            </p:cNvSpPr>
            <p:nvPr/>
          </p:nvSpPr>
          <p:spPr bwMode="auto">
            <a:xfrm>
              <a:off x="4038" y="292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8-bit Carry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Lookahead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Adder</a:t>
              </a:r>
            </a:p>
          </p:txBody>
        </p:sp>
        <p:sp>
          <p:nvSpPr>
            <p:cNvPr id="27704" name="Line 7"/>
            <p:cNvSpPr>
              <a:spLocks noChangeShapeType="1"/>
            </p:cNvSpPr>
            <p:nvPr/>
          </p:nvSpPr>
          <p:spPr bwMode="auto">
            <a:xfrm flipH="1">
              <a:off x="4796" y="3168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Rectangle 8"/>
            <p:cNvSpPr>
              <a:spLocks noChangeArrowheads="1"/>
            </p:cNvSpPr>
            <p:nvPr/>
          </p:nvSpPr>
          <p:spPr bwMode="auto">
            <a:xfrm>
              <a:off x="4887" y="2976"/>
              <a:ext cx="2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C0</a:t>
              </a:r>
            </a:p>
          </p:txBody>
        </p:sp>
        <p:sp>
          <p:nvSpPr>
            <p:cNvPr id="27706" name="Line 9"/>
            <p:cNvSpPr>
              <a:spLocks noChangeShapeType="1"/>
            </p:cNvSpPr>
            <p:nvPr/>
          </p:nvSpPr>
          <p:spPr bwMode="auto">
            <a:xfrm>
              <a:off x="4656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Line 10"/>
            <p:cNvSpPr>
              <a:spLocks noChangeShapeType="1"/>
            </p:cNvSpPr>
            <p:nvPr/>
          </p:nvSpPr>
          <p:spPr bwMode="auto">
            <a:xfrm>
              <a:off x="4176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11"/>
            <p:cNvSpPr>
              <a:spLocks noChangeShapeType="1"/>
            </p:cNvSpPr>
            <p:nvPr/>
          </p:nvSpPr>
          <p:spPr bwMode="auto">
            <a:xfrm flipV="1">
              <a:off x="4612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Line 12"/>
            <p:cNvSpPr>
              <a:spLocks noChangeShapeType="1"/>
            </p:cNvSpPr>
            <p:nvPr/>
          </p:nvSpPr>
          <p:spPr bwMode="auto">
            <a:xfrm flipV="1">
              <a:off x="4132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13"/>
            <p:cNvSpPr>
              <a:spLocks noChangeShapeType="1"/>
            </p:cNvSpPr>
            <p:nvPr/>
          </p:nvSpPr>
          <p:spPr bwMode="auto">
            <a:xfrm>
              <a:off x="4416" y="346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Line 14"/>
            <p:cNvSpPr>
              <a:spLocks noChangeShapeType="1"/>
            </p:cNvSpPr>
            <p:nvPr/>
          </p:nvSpPr>
          <p:spPr bwMode="auto">
            <a:xfrm flipV="1">
              <a:off x="4372" y="354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Rectangle 15"/>
            <p:cNvSpPr>
              <a:spLocks noChangeArrowheads="1"/>
            </p:cNvSpPr>
            <p:nvPr/>
          </p:nvSpPr>
          <p:spPr bwMode="auto">
            <a:xfrm>
              <a:off x="4455" y="350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3" name="Rectangle 16"/>
            <p:cNvSpPr>
              <a:spLocks noChangeArrowheads="1"/>
            </p:cNvSpPr>
            <p:nvPr/>
          </p:nvSpPr>
          <p:spPr bwMode="auto">
            <a:xfrm>
              <a:off x="4695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4" name="Rectangle 17"/>
            <p:cNvSpPr>
              <a:spLocks noChangeArrowheads="1"/>
            </p:cNvSpPr>
            <p:nvPr/>
          </p:nvSpPr>
          <p:spPr bwMode="auto">
            <a:xfrm>
              <a:off x="4215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5" name="Rectangle 18"/>
            <p:cNvSpPr>
              <a:spLocks noChangeArrowheads="1"/>
            </p:cNvSpPr>
            <p:nvPr/>
          </p:nvSpPr>
          <p:spPr bwMode="auto">
            <a:xfrm>
              <a:off x="4119" y="3840"/>
              <a:ext cx="7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Result[7:0]</a:t>
              </a:r>
            </a:p>
          </p:txBody>
        </p:sp>
        <p:sp>
          <p:nvSpPr>
            <p:cNvPr id="27716" name="Rectangle 19"/>
            <p:cNvSpPr>
              <a:spLocks noChangeArrowheads="1"/>
            </p:cNvSpPr>
            <p:nvPr/>
          </p:nvSpPr>
          <p:spPr bwMode="auto">
            <a:xfrm>
              <a:off x="4503" y="230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B[7:0]</a:t>
              </a:r>
            </a:p>
          </p:txBody>
        </p:sp>
        <p:sp>
          <p:nvSpPr>
            <p:cNvPr id="27717" name="Rectangle 20"/>
            <p:cNvSpPr>
              <a:spLocks noChangeArrowheads="1"/>
            </p:cNvSpPr>
            <p:nvPr/>
          </p:nvSpPr>
          <p:spPr bwMode="auto">
            <a:xfrm>
              <a:off x="3975" y="230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A[7:0]</a:t>
              </a:r>
            </a:p>
          </p:txBody>
        </p:sp>
      </p:grpSp>
      <p:grpSp>
        <p:nvGrpSpPr>
          <p:cNvPr id="27653" name="Group 21"/>
          <p:cNvGrpSpPr>
            <a:grpSpLocks/>
          </p:cNvGrpSpPr>
          <p:nvPr/>
        </p:nvGrpSpPr>
        <p:grpSpPr bwMode="auto">
          <a:xfrm>
            <a:off x="4572000" y="4086225"/>
            <a:ext cx="1887538" cy="2771775"/>
            <a:chOff x="2871" y="2304"/>
            <a:chExt cx="1189" cy="1746"/>
          </a:xfrm>
        </p:grpSpPr>
        <p:sp>
          <p:nvSpPr>
            <p:cNvPr id="27686" name="Rectangle 22"/>
            <p:cNvSpPr>
              <a:spLocks noChangeArrowheads="1"/>
            </p:cNvSpPr>
            <p:nvPr/>
          </p:nvSpPr>
          <p:spPr bwMode="auto">
            <a:xfrm>
              <a:off x="2936" y="2888"/>
              <a:ext cx="752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Rectangle 23"/>
            <p:cNvSpPr>
              <a:spLocks noChangeArrowheads="1"/>
            </p:cNvSpPr>
            <p:nvPr/>
          </p:nvSpPr>
          <p:spPr bwMode="auto">
            <a:xfrm>
              <a:off x="2934" y="292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8-bit Carry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Lookahead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Adder</a:t>
              </a:r>
            </a:p>
          </p:txBody>
        </p:sp>
        <p:sp>
          <p:nvSpPr>
            <p:cNvPr id="27688" name="Line 24"/>
            <p:cNvSpPr>
              <a:spLocks noChangeShapeType="1"/>
            </p:cNvSpPr>
            <p:nvPr/>
          </p:nvSpPr>
          <p:spPr bwMode="auto">
            <a:xfrm flipH="1">
              <a:off x="3692" y="3168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25"/>
            <p:cNvSpPr>
              <a:spLocks noChangeArrowheads="1"/>
            </p:cNvSpPr>
            <p:nvPr/>
          </p:nvSpPr>
          <p:spPr bwMode="auto">
            <a:xfrm>
              <a:off x="3783" y="2976"/>
              <a:ext cx="2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C8</a:t>
              </a:r>
            </a:p>
          </p:txBody>
        </p:sp>
        <p:sp>
          <p:nvSpPr>
            <p:cNvPr id="27690" name="Line 26"/>
            <p:cNvSpPr>
              <a:spLocks noChangeShapeType="1"/>
            </p:cNvSpPr>
            <p:nvPr/>
          </p:nvSpPr>
          <p:spPr bwMode="auto">
            <a:xfrm>
              <a:off x="3552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27"/>
            <p:cNvSpPr>
              <a:spLocks noChangeShapeType="1"/>
            </p:cNvSpPr>
            <p:nvPr/>
          </p:nvSpPr>
          <p:spPr bwMode="auto">
            <a:xfrm>
              <a:off x="3072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28"/>
            <p:cNvSpPr>
              <a:spLocks noChangeShapeType="1"/>
            </p:cNvSpPr>
            <p:nvPr/>
          </p:nvSpPr>
          <p:spPr bwMode="auto">
            <a:xfrm flipV="1">
              <a:off x="3508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9"/>
            <p:cNvSpPr>
              <a:spLocks noChangeShapeType="1"/>
            </p:cNvSpPr>
            <p:nvPr/>
          </p:nvSpPr>
          <p:spPr bwMode="auto">
            <a:xfrm flipV="1">
              <a:off x="3028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30"/>
            <p:cNvSpPr>
              <a:spLocks noChangeShapeType="1"/>
            </p:cNvSpPr>
            <p:nvPr/>
          </p:nvSpPr>
          <p:spPr bwMode="auto">
            <a:xfrm>
              <a:off x="3312" y="346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31"/>
            <p:cNvSpPr>
              <a:spLocks noChangeShapeType="1"/>
            </p:cNvSpPr>
            <p:nvPr/>
          </p:nvSpPr>
          <p:spPr bwMode="auto">
            <a:xfrm flipV="1">
              <a:off x="3268" y="354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Rectangle 32"/>
            <p:cNvSpPr>
              <a:spLocks noChangeArrowheads="1"/>
            </p:cNvSpPr>
            <p:nvPr/>
          </p:nvSpPr>
          <p:spPr bwMode="auto">
            <a:xfrm>
              <a:off x="3351" y="350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7" name="Rectangle 33"/>
            <p:cNvSpPr>
              <a:spLocks noChangeArrowheads="1"/>
            </p:cNvSpPr>
            <p:nvPr/>
          </p:nvSpPr>
          <p:spPr bwMode="auto">
            <a:xfrm>
              <a:off x="3591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8" name="Rectangle 34"/>
            <p:cNvSpPr>
              <a:spLocks noChangeArrowheads="1"/>
            </p:cNvSpPr>
            <p:nvPr/>
          </p:nvSpPr>
          <p:spPr bwMode="auto">
            <a:xfrm>
              <a:off x="3111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9" name="Rectangle 35"/>
            <p:cNvSpPr>
              <a:spLocks noChangeArrowheads="1"/>
            </p:cNvSpPr>
            <p:nvPr/>
          </p:nvSpPr>
          <p:spPr bwMode="auto">
            <a:xfrm>
              <a:off x="3015" y="3840"/>
              <a:ext cx="79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Result[15:8]</a:t>
              </a:r>
            </a:p>
          </p:txBody>
        </p:sp>
        <p:sp>
          <p:nvSpPr>
            <p:cNvPr id="27700" name="Rectangle 36"/>
            <p:cNvSpPr>
              <a:spLocks noChangeArrowheads="1"/>
            </p:cNvSpPr>
            <p:nvPr/>
          </p:nvSpPr>
          <p:spPr bwMode="auto">
            <a:xfrm>
              <a:off x="3399" y="2304"/>
              <a:ext cx="5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B[15:8]</a:t>
              </a:r>
            </a:p>
          </p:txBody>
        </p:sp>
        <p:sp>
          <p:nvSpPr>
            <p:cNvPr id="27701" name="Rectangle 37"/>
            <p:cNvSpPr>
              <a:spLocks noChangeArrowheads="1"/>
            </p:cNvSpPr>
            <p:nvPr/>
          </p:nvSpPr>
          <p:spPr bwMode="auto">
            <a:xfrm>
              <a:off x="2871" y="2304"/>
              <a:ext cx="5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A[15:8]</a:t>
              </a:r>
            </a:p>
          </p:txBody>
        </p:sp>
      </p:grpSp>
      <p:sp>
        <p:nvSpPr>
          <p:cNvPr id="27654" name="Rectangle 38"/>
          <p:cNvSpPr>
            <a:spLocks noChangeArrowheads="1"/>
          </p:cNvSpPr>
          <p:nvPr/>
        </p:nvSpPr>
        <p:spPr bwMode="auto">
          <a:xfrm>
            <a:off x="2922588" y="5013325"/>
            <a:ext cx="11938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39"/>
          <p:cNvSpPr>
            <a:spLocks noChangeArrowheads="1"/>
          </p:cNvSpPr>
          <p:nvPr/>
        </p:nvSpPr>
        <p:spPr bwMode="auto">
          <a:xfrm>
            <a:off x="2919413" y="507682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8-bit Carry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Lookahead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Adder</a:t>
            </a:r>
          </a:p>
        </p:txBody>
      </p:sp>
      <p:sp>
        <p:nvSpPr>
          <p:cNvPr id="27656" name="Line 40"/>
          <p:cNvSpPr>
            <a:spLocks noChangeShapeType="1"/>
          </p:cNvSpPr>
          <p:nvPr/>
        </p:nvSpPr>
        <p:spPr bwMode="auto">
          <a:xfrm flipH="1">
            <a:off x="4122738" y="5457825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41"/>
          <p:cNvSpPr>
            <a:spLocks noChangeArrowheads="1"/>
          </p:cNvSpPr>
          <p:nvPr/>
        </p:nvSpPr>
        <p:spPr bwMode="auto">
          <a:xfrm>
            <a:off x="4191000" y="5153025"/>
            <a:ext cx="552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C16</a:t>
            </a:r>
          </a:p>
        </p:txBody>
      </p:sp>
      <p:sp>
        <p:nvSpPr>
          <p:cNvPr id="27658" name="Line 42"/>
          <p:cNvSpPr>
            <a:spLocks noChangeShapeType="1"/>
          </p:cNvSpPr>
          <p:nvPr/>
        </p:nvSpPr>
        <p:spPr bwMode="auto">
          <a:xfrm>
            <a:off x="39004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43"/>
          <p:cNvSpPr>
            <a:spLocks noChangeShapeType="1"/>
          </p:cNvSpPr>
          <p:nvPr/>
        </p:nvSpPr>
        <p:spPr bwMode="auto">
          <a:xfrm>
            <a:off x="31384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44"/>
          <p:cNvSpPr>
            <a:spLocks noChangeShapeType="1"/>
          </p:cNvSpPr>
          <p:nvPr/>
        </p:nvSpPr>
        <p:spPr bwMode="auto">
          <a:xfrm flipV="1">
            <a:off x="38306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45"/>
          <p:cNvSpPr>
            <a:spLocks noChangeShapeType="1"/>
          </p:cNvSpPr>
          <p:nvPr/>
        </p:nvSpPr>
        <p:spPr bwMode="auto">
          <a:xfrm flipV="1">
            <a:off x="30686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46"/>
          <p:cNvSpPr>
            <a:spLocks noChangeShapeType="1"/>
          </p:cNvSpPr>
          <p:nvPr/>
        </p:nvSpPr>
        <p:spPr bwMode="auto">
          <a:xfrm>
            <a:off x="3519488" y="5921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47"/>
          <p:cNvSpPr>
            <a:spLocks noChangeShapeType="1"/>
          </p:cNvSpPr>
          <p:nvPr/>
        </p:nvSpPr>
        <p:spPr bwMode="auto">
          <a:xfrm flipV="1">
            <a:off x="3449638" y="6061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48"/>
          <p:cNvSpPr>
            <a:spLocks noChangeArrowheads="1"/>
          </p:cNvSpPr>
          <p:nvPr/>
        </p:nvSpPr>
        <p:spPr bwMode="auto">
          <a:xfrm>
            <a:off x="3581400" y="5991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5" name="Rectangle 49"/>
          <p:cNvSpPr>
            <a:spLocks noChangeArrowheads="1"/>
          </p:cNvSpPr>
          <p:nvPr/>
        </p:nvSpPr>
        <p:spPr bwMode="auto">
          <a:xfrm>
            <a:off x="39624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6" name="Rectangle 50"/>
          <p:cNvSpPr>
            <a:spLocks noChangeArrowheads="1"/>
          </p:cNvSpPr>
          <p:nvPr/>
        </p:nvSpPr>
        <p:spPr bwMode="auto">
          <a:xfrm>
            <a:off x="32004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7" name="Rectangle 51"/>
          <p:cNvSpPr>
            <a:spLocks noChangeArrowheads="1"/>
          </p:cNvSpPr>
          <p:nvPr/>
        </p:nvSpPr>
        <p:spPr bwMode="auto">
          <a:xfrm>
            <a:off x="3048000" y="6524625"/>
            <a:ext cx="1377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Result[23:16]</a:t>
            </a:r>
          </a:p>
        </p:txBody>
      </p:sp>
      <p:sp>
        <p:nvSpPr>
          <p:cNvPr id="27668" name="Rectangle 52"/>
          <p:cNvSpPr>
            <a:spLocks noChangeArrowheads="1"/>
          </p:cNvSpPr>
          <p:nvPr/>
        </p:nvSpPr>
        <p:spPr bwMode="auto">
          <a:xfrm>
            <a:off x="36576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B[23:16]</a:t>
            </a:r>
          </a:p>
        </p:txBody>
      </p:sp>
      <p:sp>
        <p:nvSpPr>
          <p:cNvPr id="27669" name="Rectangle 53"/>
          <p:cNvSpPr>
            <a:spLocks noChangeArrowheads="1"/>
          </p:cNvSpPr>
          <p:nvPr/>
        </p:nvSpPr>
        <p:spPr bwMode="auto">
          <a:xfrm>
            <a:off x="28194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A[23:16]</a:t>
            </a:r>
          </a:p>
        </p:txBody>
      </p:sp>
      <p:sp>
        <p:nvSpPr>
          <p:cNvPr id="27670" name="Rectangle 54"/>
          <p:cNvSpPr>
            <a:spLocks noChangeArrowheads="1"/>
          </p:cNvSpPr>
          <p:nvPr/>
        </p:nvSpPr>
        <p:spPr bwMode="auto">
          <a:xfrm>
            <a:off x="1169988" y="5013325"/>
            <a:ext cx="11938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55"/>
          <p:cNvSpPr>
            <a:spLocks noChangeArrowheads="1"/>
          </p:cNvSpPr>
          <p:nvPr/>
        </p:nvSpPr>
        <p:spPr bwMode="auto">
          <a:xfrm>
            <a:off x="1166813" y="507682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8-bit Carry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Lookahead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Adder</a:t>
            </a:r>
          </a:p>
        </p:txBody>
      </p:sp>
      <p:sp>
        <p:nvSpPr>
          <p:cNvPr id="27672" name="Line 56"/>
          <p:cNvSpPr>
            <a:spLocks noChangeShapeType="1"/>
          </p:cNvSpPr>
          <p:nvPr/>
        </p:nvSpPr>
        <p:spPr bwMode="auto">
          <a:xfrm flipH="1">
            <a:off x="2370138" y="5457825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57"/>
          <p:cNvSpPr>
            <a:spLocks noChangeArrowheads="1"/>
          </p:cNvSpPr>
          <p:nvPr/>
        </p:nvSpPr>
        <p:spPr bwMode="auto">
          <a:xfrm>
            <a:off x="2438400" y="5153025"/>
            <a:ext cx="552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C24</a:t>
            </a:r>
          </a:p>
        </p:txBody>
      </p:sp>
      <p:sp>
        <p:nvSpPr>
          <p:cNvPr id="27674" name="Line 58"/>
          <p:cNvSpPr>
            <a:spLocks noChangeShapeType="1"/>
          </p:cNvSpPr>
          <p:nvPr/>
        </p:nvSpPr>
        <p:spPr bwMode="auto">
          <a:xfrm>
            <a:off x="21478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59"/>
          <p:cNvSpPr>
            <a:spLocks noChangeShapeType="1"/>
          </p:cNvSpPr>
          <p:nvPr/>
        </p:nvSpPr>
        <p:spPr bwMode="auto">
          <a:xfrm>
            <a:off x="13858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60"/>
          <p:cNvSpPr>
            <a:spLocks noChangeShapeType="1"/>
          </p:cNvSpPr>
          <p:nvPr/>
        </p:nvSpPr>
        <p:spPr bwMode="auto">
          <a:xfrm flipV="1">
            <a:off x="20780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61"/>
          <p:cNvSpPr>
            <a:spLocks noChangeShapeType="1"/>
          </p:cNvSpPr>
          <p:nvPr/>
        </p:nvSpPr>
        <p:spPr bwMode="auto">
          <a:xfrm flipV="1">
            <a:off x="13160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2"/>
          <p:cNvSpPr>
            <a:spLocks noChangeShapeType="1"/>
          </p:cNvSpPr>
          <p:nvPr/>
        </p:nvSpPr>
        <p:spPr bwMode="auto">
          <a:xfrm>
            <a:off x="1766888" y="5921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63"/>
          <p:cNvSpPr>
            <a:spLocks noChangeShapeType="1"/>
          </p:cNvSpPr>
          <p:nvPr/>
        </p:nvSpPr>
        <p:spPr bwMode="auto">
          <a:xfrm flipV="1">
            <a:off x="1697038" y="6061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64"/>
          <p:cNvSpPr>
            <a:spLocks noChangeArrowheads="1"/>
          </p:cNvSpPr>
          <p:nvPr/>
        </p:nvSpPr>
        <p:spPr bwMode="auto">
          <a:xfrm>
            <a:off x="1828800" y="5991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1" name="Rectangle 65"/>
          <p:cNvSpPr>
            <a:spLocks noChangeArrowheads="1"/>
          </p:cNvSpPr>
          <p:nvPr/>
        </p:nvSpPr>
        <p:spPr bwMode="auto">
          <a:xfrm>
            <a:off x="22098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2" name="Rectangle 66"/>
          <p:cNvSpPr>
            <a:spLocks noChangeArrowheads="1"/>
          </p:cNvSpPr>
          <p:nvPr/>
        </p:nvSpPr>
        <p:spPr bwMode="auto">
          <a:xfrm>
            <a:off x="14478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3" name="Rectangle 67"/>
          <p:cNvSpPr>
            <a:spLocks noChangeArrowheads="1"/>
          </p:cNvSpPr>
          <p:nvPr/>
        </p:nvSpPr>
        <p:spPr bwMode="auto">
          <a:xfrm>
            <a:off x="1295400" y="6524625"/>
            <a:ext cx="1377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Result[31:24]</a:t>
            </a:r>
          </a:p>
        </p:txBody>
      </p:sp>
      <p:sp>
        <p:nvSpPr>
          <p:cNvPr id="27684" name="Rectangle 68"/>
          <p:cNvSpPr>
            <a:spLocks noChangeArrowheads="1"/>
          </p:cNvSpPr>
          <p:nvPr/>
        </p:nvSpPr>
        <p:spPr bwMode="auto">
          <a:xfrm>
            <a:off x="19050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B[31:24]</a:t>
            </a:r>
          </a:p>
        </p:txBody>
      </p:sp>
      <p:sp>
        <p:nvSpPr>
          <p:cNvPr id="27685" name="Rectangle 69"/>
          <p:cNvSpPr>
            <a:spLocks noChangeArrowheads="1"/>
          </p:cNvSpPr>
          <p:nvPr/>
        </p:nvSpPr>
        <p:spPr bwMode="auto">
          <a:xfrm>
            <a:off x="10668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A[31:24]</a:t>
            </a:r>
          </a:p>
        </p:txBody>
      </p:sp>
    </p:spTree>
    <p:extLst>
      <p:ext uri="{BB962C8B-B14F-4D97-AF65-F5344CB8AC3E}">
        <p14:creationId xmlns:p14="http://schemas.microsoft.com/office/powerpoint/2010/main" val="294909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676400" y="3579813"/>
            <a:ext cx="6007100" cy="3278187"/>
            <a:chOff x="1064" y="1732"/>
            <a:chExt cx="3836" cy="2092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3720" y="3096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[3:0]</a:t>
              </a:r>
            </a:p>
          </p:txBody>
        </p:sp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4664" y="3072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3136" y="3096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144" y="1776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[7:4]</a:t>
              </a:r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3152" y="1800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1664" y="1792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3152" y="2400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680" y="2384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1997" name="Rectangle 11"/>
            <p:cNvSpPr>
              <a:spLocks noChangeArrowheads="1"/>
            </p:cNvSpPr>
            <p:nvPr/>
          </p:nvSpPr>
          <p:spPr bwMode="auto">
            <a:xfrm>
              <a:off x="1064" y="3104"/>
              <a:ext cx="4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five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2:1 mux</a:t>
              </a:r>
            </a:p>
          </p:txBody>
        </p:sp>
        <p:sp>
          <p:nvSpPr>
            <p:cNvPr id="41998" name="Rectangle 12"/>
            <p:cNvSpPr>
              <a:spLocks noChangeArrowheads="1"/>
            </p:cNvSpPr>
            <p:nvPr/>
          </p:nvSpPr>
          <p:spPr bwMode="auto">
            <a:xfrm>
              <a:off x="279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41999" name="Rectangle 13"/>
            <p:cNvSpPr>
              <a:spLocks noChangeArrowheads="1"/>
            </p:cNvSpPr>
            <p:nvPr/>
          </p:nvSpPr>
          <p:spPr bwMode="auto">
            <a:xfrm>
              <a:off x="2664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0" name="Rectangle 14"/>
            <p:cNvSpPr>
              <a:spLocks noChangeArrowheads="1"/>
            </p:cNvSpPr>
            <p:nvPr/>
          </p:nvSpPr>
          <p:spPr bwMode="auto">
            <a:xfrm>
              <a:off x="2520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0</a:t>
              </a:r>
            </a:p>
          </p:txBody>
        </p:sp>
        <p:sp>
          <p:nvSpPr>
            <p:cNvPr id="42001" name="Rectangle 15"/>
            <p:cNvSpPr>
              <a:spLocks noChangeArrowheads="1"/>
            </p:cNvSpPr>
            <p:nvPr/>
          </p:nvSpPr>
          <p:spPr bwMode="auto">
            <a:xfrm>
              <a:off x="239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2" name="Rectangle 16"/>
            <p:cNvSpPr>
              <a:spLocks noChangeArrowheads="1"/>
            </p:cNvSpPr>
            <p:nvPr/>
          </p:nvSpPr>
          <p:spPr bwMode="auto">
            <a:xfrm>
              <a:off x="2248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42003" name="Rectangle 17"/>
            <p:cNvSpPr>
              <a:spLocks noChangeArrowheads="1"/>
            </p:cNvSpPr>
            <p:nvPr/>
          </p:nvSpPr>
          <p:spPr bwMode="auto">
            <a:xfrm>
              <a:off x="211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4" name="Rectangle 18"/>
            <p:cNvSpPr>
              <a:spLocks noChangeArrowheads="1"/>
            </p:cNvSpPr>
            <p:nvPr/>
          </p:nvSpPr>
          <p:spPr bwMode="auto">
            <a:xfrm>
              <a:off x="1976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5" name="Rectangle 19"/>
            <p:cNvSpPr>
              <a:spLocks noChangeArrowheads="1"/>
            </p:cNvSpPr>
            <p:nvPr/>
          </p:nvSpPr>
          <p:spPr bwMode="auto">
            <a:xfrm>
              <a:off x="1848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06" name="Rectangle 20"/>
            <p:cNvSpPr>
              <a:spLocks noChangeArrowheads="1"/>
            </p:cNvSpPr>
            <p:nvPr/>
          </p:nvSpPr>
          <p:spPr bwMode="auto">
            <a:xfrm>
              <a:off x="3416" y="2512"/>
              <a:ext cx="3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adder 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2007" name="Rectangle 21"/>
            <p:cNvSpPr>
              <a:spLocks noChangeArrowheads="1"/>
            </p:cNvSpPr>
            <p:nvPr/>
          </p:nvSpPr>
          <p:spPr bwMode="auto">
            <a:xfrm>
              <a:off x="3416" y="1832"/>
              <a:ext cx="3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42008" name="Rectangle 22"/>
            <p:cNvSpPr>
              <a:spLocks noChangeArrowheads="1"/>
            </p:cNvSpPr>
            <p:nvPr/>
          </p:nvSpPr>
          <p:spPr bwMode="auto">
            <a:xfrm>
              <a:off x="1704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9" name="Rectangle 23"/>
            <p:cNvSpPr>
              <a:spLocks noChangeArrowheads="1"/>
            </p:cNvSpPr>
            <p:nvPr/>
          </p:nvSpPr>
          <p:spPr bwMode="auto">
            <a:xfrm>
              <a:off x="1576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10" name="Rectangle 24"/>
            <p:cNvSpPr>
              <a:spLocks noChangeArrowheads="1"/>
            </p:cNvSpPr>
            <p:nvPr/>
          </p:nvSpPr>
          <p:spPr bwMode="auto">
            <a:xfrm>
              <a:off x="3460" y="3028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5"/>
            <p:cNvSpPr>
              <a:spLocks noChangeArrowheads="1"/>
            </p:cNvSpPr>
            <p:nvPr/>
          </p:nvSpPr>
          <p:spPr bwMode="auto">
            <a:xfrm>
              <a:off x="2740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Rectangle 26"/>
            <p:cNvSpPr>
              <a:spLocks noChangeArrowheads="1"/>
            </p:cNvSpPr>
            <p:nvPr/>
          </p:nvSpPr>
          <p:spPr bwMode="auto">
            <a:xfrm>
              <a:off x="2452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Rectangle 27"/>
            <p:cNvSpPr>
              <a:spLocks noChangeArrowheads="1"/>
            </p:cNvSpPr>
            <p:nvPr/>
          </p:nvSpPr>
          <p:spPr bwMode="auto">
            <a:xfrm>
              <a:off x="2164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Rectangle 28"/>
            <p:cNvSpPr>
              <a:spLocks noChangeArrowheads="1"/>
            </p:cNvSpPr>
            <p:nvPr/>
          </p:nvSpPr>
          <p:spPr bwMode="auto">
            <a:xfrm>
              <a:off x="1876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Rectangle 29"/>
            <p:cNvSpPr>
              <a:spLocks noChangeArrowheads="1"/>
            </p:cNvSpPr>
            <p:nvPr/>
          </p:nvSpPr>
          <p:spPr bwMode="auto">
            <a:xfrm>
              <a:off x="1588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30"/>
            <p:cNvSpPr>
              <a:spLocks noChangeShapeType="1"/>
            </p:cNvSpPr>
            <p:nvPr/>
          </p:nvSpPr>
          <p:spPr bwMode="auto">
            <a:xfrm>
              <a:off x="288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31"/>
            <p:cNvSpPr>
              <a:spLocks noChangeShapeType="1"/>
            </p:cNvSpPr>
            <p:nvPr/>
          </p:nvSpPr>
          <p:spPr bwMode="auto">
            <a:xfrm>
              <a:off x="2592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2"/>
            <p:cNvSpPr>
              <a:spLocks noChangeShapeType="1"/>
            </p:cNvSpPr>
            <p:nvPr/>
          </p:nvSpPr>
          <p:spPr bwMode="auto">
            <a:xfrm>
              <a:off x="360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3"/>
            <p:cNvSpPr>
              <a:spLocks noChangeShapeType="1"/>
            </p:cNvSpPr>
            <p:nvPr/>
          </p:nvSpPr>
          <p:spPr bwMode="auto">
            <a:xfrm>
              <a:off x="388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4"/>
            <p:cNvSpPr>
              <a:spLocks noChangeShapeType="1"/>
            </p:cNvSpPr>
            <p:nvPr/>
          </p:nvSpPr>
          <p:spPr bwMode="auto">
            <a:xfrm>
              <a:off x="417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5"/>
            <p:cNvSpPr>
              <a:spLocks noChangeShapeType="1"/>
            </p:cNvSpPr>
            <p:nvPr/>
          </p:nvSpPr>
          <p:spPr bwMode="auto">
            <a:xfrm>
              <a:off x="446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36"/>
            <p:cNvSpPr>
              <a:spLocks noChangeShapeType="1"/>
            </p:cNvSpPr>
            <p:nvPr/>
          </p:nvSpPr>
          <p:spPr bwMode="auto">
            <a:xfrm>
              <a:off x="23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37"/>
            <p:cNvSpPr>
              <a:spLocks noChangeShapeType="1"/>
            </p:cNvSpPr>
            <p:nvPr/>
          </p:nvSpPr>
          <p:spPr bwMode="auto">
            <a:xfrm>
              <a:off x="201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38"/>
            <p:cNvSpPr>
              <a:spLocks noChangeShapeType="1"/>
            </p:cNvSpPr>
            <p:nvPr/>
          </p:nvSpPr>
          <p:spPr bwMode="auto">
            <a:xfrm>
              <a:off x="172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39"/>
            <p:cNvSpPr>
              <a:spLocks noChangeShapeType="1"/>
            </p:cNvSpPr>
            <p:nvPr/>
          </p:nvSpPr>
          <p:spPr bwMode="auto">
            <a:xfrm flipH="1">
              <a:off x="3020" y="32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0"/>
            <p:cNvSpPr>
              <a:spLocks noChangeShapeType="1"/>
            </p:cNvSpPr>
            <p:nvPr/>
          </p:nvSpPr>
          <p:spPr bwMode="auto">
            <a:xfrm flipH="1">
              <a:off x="4604" y="3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Rectangle 41"/>
            <p:cNvSpPr>
              <a:spLocks noChangeArrowheads="1"/>
            </p:cNvSpPr>
            <p:nvPr/>
          </p:nvSpPr>
          <p:spPr bwMode="auto">
            <a:xfrm>
              <a:off x="1876" y="2380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2"/>
            <p:cNvSpPr>
              <a:spLocks noChangeShapeType="1"/>
            </p:cNvSpPr>
            <p:nvPr/>
          </p:nvSpPr>
          <p:spPr bwMode="auto">
            <a:xfrm>
              <a:off x="2088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3"/>
            <p:cNvSpPr>
              <a:spLocks noChangeShapeType="1"/>
            </p:cNvSpPr>
            <p:nvPr/>
          </p:nvSpPr>
          <p:spPr bwMode="auto">
            <a:xfrm>
              <a:off x="2376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44"/>
            <p:cNvSpPr>
              <a:spLocks noChangeShapeType="1"/>
            </p:cNvSpPr>
            <p:nvPr/>
          </p:nvSpPr>
          <p:spPr bwMode="auto">
            <a:xfrm>
              <a:off x="2664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45"/>
            <p:cNvSpPr>
              <a:spLocks noChangeShapeType="1"/>
            </p:cNvSpPr>
            <p:nvPr/>
          </p:nvSpPr>
          <p:spPr bwMode="auto">
            <a:xfrm>
              <a:off x="2952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46"/>
            <p:cNvSpPr>
              <a:spLocks noChangeShapeType="1"/>
            </p:cNvSpPr>
            <p:nvPr/>
          </p:nvSpPr>
          <p:spPr bwMode="auto">
            <a:xfrm flipH="1">
              <a:off x="3020" y="259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Rectangle 47"/>
            <p:cNvSpPr>
              <a:spLocks noChangeArrowheads="1"/>
            </p:cNvSpPr>
            <p:nvPr/>
          </p:nvSpPr>
          <p:spPr bwMode="auto">
            <a:xfrm>
              <a:off x="1876" y="1732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48"/>
            <p:cNvSpPr>
              <a:spLocks noChangeShapeType="1"/>
            </p:cNvSpPr>
            <p:nvPr/>
          </p:nvSpPr>
          <p:spPr bwMode="auto">
            <a:xfrm>
              <a:off x="1944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49"/>
            <p:cNvSpPr>
              <a:spLocks noChangeShapeType="1"/>
            </p:cNvSpPr>
            <p:nvPr/>
          </p:nvSpPr>
          <p:spPr bwMode="auto">
            <a:xfrm>
              <a:off x="2232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50"/>
            <p:cNvSpPr>
              <a:spLocks noChangeShapeType="1"/>
            </p:cNvSpPr>
            <p:nvPr/>
          </p:nvSpPr>
          <p:spPr bwMode="auto">
            <a:xfrm>
              <a:off x="2520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51"/>
            <p:cNvSpPr>
              <a:spLocks noChangeShapeType="1"/>
            </p:cNvSpPr>
            <p:nvPr/>
          </p:nvSpPr>
          <p:spPr bwMode="auto">
            <a:xfrm>
              <a:off x="2808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52"/>
            <p:cNvSpPr>
              <a:spLocks noChangeShapeType="1"/>
            </p:cNvSpPr>
            <p:nvPr/>
          </p:nvSpPr>
          <p:spPr bwMode="auto">
            <a:xfrm flipH="1">
              <a:off x="3020" y="194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Rectangle 53"/>
            <p:cNvSpPr>
              <a:spLocks noChangeArrowheads="1"/>
            </p:cNvSpPr>
            <p:nvPr/>
          </p:nvSpPr>
          <p:spPr bwMode="auto">
            <a:xfrm>
              <a:off x="2092" y="2452"/>
              <a:ext cx="64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Rectangle 54"/>
            <p:cNvSpPr>
              <a:spLocks noChangeArrowheads="1"/>
            </p:cNvSpPr>
            <p:nvPr/>
          </p:nvSpPr>
          <p:spPr bwMode="auto">
            <a:xfrm>
              <a:off x="2128" y="2432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[7:4]</a:t>
              </a:r>
            </a:p>
          </p:txBody>
        </p:sp>
        <p:sp>
          <p:nvSpPr>
            <p:cNvPr id="42041" name="Line 55"/>
            <p:cNvSpPr>
              <a:spLocks noChangeShapeType="1"/>
            </p:cNvSpPr>
            <p:nvPr/>
          </p:nvSpPr>
          <p:spPr bwMode="auto">
            <a:xfrm>
              <a:off x="1800" y="2596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56"/>
            <p:cNvSpPr>
              <a:spLocks noChangeShapeType="1"/>
            </p:cNvSpPr>
            <p:nvPr/>
          </p:nvSpPr>
          <p:spPr bwMode="auto">
            <a:xfrm>
              <a:off x="1656" y="1948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57"/>
            <p:cNvSpPr>
              <a:spLocks noChangeShapeType="1"/>
            </p:cNvSpPr>
            <p:nvPr/>
          </p:nvSpPr>
          <p:spPr bwMode="auto">
            <a:xfrm flipH="1">
              <a:off x="1652" y="194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Line 58"/>
            <p:cNvSpPr>
              <a:spLocks noChangeShapeType="1"/>
            </p:cNvSpPr>
            <p:nvPr/>
          </p:nvSpPr>
          <p:spPr bwMode="auto">
            <a:xfrm flipH="1">
              <a:off x="1796" y="259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Rectangle 59"/>
            <p:cNvSpPr>
              <a:spLocks noChangeArrowheads="1"/>
            </p:cNvSpPr>
            <p:nvPr/>
          </p:nvSpPr>
          <p:spPr bwMode="auto">
            <a:xfrm>
              <a:off x="1528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2046" name="Rectangle 60"/>
            <p:cNvSpPr>
              <a:spLocks noChangeArrowheads="1"/>
            </p:cNvSpPr>
            <p:nvPr/>
          </p:nvSpPr>
          <p:spPr bwMode="auto">
            <a:xfrm>
              <a:off x="1824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S7</a:t>
              </a:r>
            </a:p>
          </p:txBody>
        </p:sp>
        <p:sp>
          <p:nvSpPr>
            <p:cNvPr id="42047" name="Rectangle 61"/>
            <p:cNvSpPr>
              <a:spLocks noChangeArrowheads="1"/>
            </p:cNvSpPr>
            <p:nvPr/>
          </p:nvSpPr>
          <p:spPr bwMode="auto">
            <a:xfrm>
              <a:off x="2112" y="3624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42048" name="Rectangle 62"/>
            <p:cNvSpPr>
              <a:spLocks noChangeArrowheads="1"/>
            </p:cNvSpPr>
            <p:nvPr/>
          </p:nvSpPr>
          <p:spPr bwMode="auto">
            <a:xfrm>
              <a:off x="2400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42049" name="Rectangle 63"/>
            <p:cNvSpPr>
              <a:spLocks noChangeArrowheads="1"/>
            </p:cNvSpPr>
            <p:nvPr/>
          </p:nvSpPr>
          <p:spPr bwMode="auto">
            <a:xfrm>
              <a:off x="2680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42050" name="Rectangle 64"/>
            <p:cNvSpPr>
              <a:spLocks noChangeArrowheads="1"/>
            </p:cNvSpPr>
            <p:nvPr/>
          </p:nvSpPr>
          <p:spPr bwMode="auto">
            <a:xfrm>
              <a:off x="3408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2051" name="Rectangle 65"/>
            <p:cNvSpPr>
              <a:spLocks noChangeArrowheads="1"/>
            </p:cNvSpPr>
            <p:nvPr/>
          </p:nvSpPr>
          <p:spPr bwMode="auto">
            <a:xfrm>
              <a:off x="3696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2052" name="Rectangle 66"/>
            <p:cNvSpPr>
              <a:spLocks noChangeArrowheads="1"/>
            </p:cNvSpPr>
            <p:nvPr/>
          </p:nvSpPr>
          <p:spPr bwMode="auto">
            <a:xfrm>
              <a:off x="3984" y="3624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2053" name="Rectangle 67"/>
            <p:cNvSpPr>
              <a:spLocks noChangeArrowheads="1"/>
            </p:cNvSpPr>
            <p:nvPr/>
          </p:nvSpPr>
          <p:spPr bwMode="auto">
            <a:xfrm>
              <a:off x="4264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S0</a:t>
              </a:r>
            </a:p>
          </p:txBody>
        </p:sp>
      </p:grpSp>
      <p:sp>
        <p:nvSpPr>
          <p:cNvPr id="41987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Carry-Select Adder</a:t>
            </a:r>
          </a:p>
        </p:txBody>
      </p:sp>
      <p:sp>
        <p:nvSpPr>
          <p:cNvPr id="41988" name="Rectangle 6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Redundant hardware to make carry calculation go faster</a:t>
            </a:r>
          </a:p>
          <a:p>
            <a:pPr lvl="1" eaLnBrk="1" hangingPunct="1"/>
            <a:r>
              <a:rPr lang="en-US" sz="1800" smtClean="0"/>
              <a:t>Compute two high-order sums in parallel while waiting for carry-in</a:t>
            </a:r>
          </a:p>
          <a:p>
            <a:pPr lvl="1" eaLnBrk="1" hangingPunct="1"/>
            <a:r>
              <a:rPr lang="en-US" sz="1800" smtClean="0"/>
              <a:t>One assuming carry-in is 0 and another assuming carry-in is 1</a:t>
            </a:r>
          </a:p>
          <a:p>
            <a:pPr lvl="1" eaLnBrk="1" hangingPunct="1"/>
            <a:r>
              <a:rPr lang="en-US" sz="1800" smtClean="0"/>
              <a:t>Select correct result once carry-in is finally computed</a:t>
            </a:r>
          </a:p>
        </p:txBody>
      </p:sp>
    </p:spTree>
    <p:extLst>
      <p:ext uri="{BB962C8B-B14F-4D97-AF65-F5344CB8AC3E}">
        <p14:creationId xmlns:p14="http://schemas.microsoft.com/office/powerpoint/2010/main" val="741743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Arithmetic Logic Unit (ALU) is the brawn of the computer</a:t>
            </a:r>
          </a:p>
          <a:p>
            <a:pPr lvl="1"/>
            <a:r>
              <a:rPr lang="en-US" dirty="0" smtClean="0"/>
              <a:t>Performs arithmetic operations (addition, subtraction)</a:t>
            </a:r>
          </a:p>
          <a:p>
            <a:pPr lvl="1"/>
            <a:r>
              <a:rPr lang="en-US" dirty="0" smtClean="0"/>
              <a:t>Performs logical operations (AND, OR, NOR)</a:t>
            </a:r>
          </a:p>
          <a:p>
            <a:pPr lvl="1"/>
            <a:r>
              <a:rPr lang="en-US" dirty="0" smtClean="0"/>
              <a:t>Performs logical comparisons (Less Than, Equal 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need (at least) a 32-bit ALU</a:t>
            </a:r>
          </a:p>
          <a:p>
            <a:pPr lvl="1"/>
            <a:r>
              <a:rPr lang="en-US" dirty="0" smtClean="0"/>
              <a:t>Connect 32 1-bit ALUs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 AND gate, OR gate, 2:1 mux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4699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1-bit full adder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 smtClean="0"/>
              <a:t>Addition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mtClean="0"/>
              <a:t>This 1-bit ALU will perform AND, OR, and ADD</a:t>
            </a: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715000" cy="48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Half Adder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= A’B + AB’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= AB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74471"/>
              </p:ext>
            </p:extLst>
          </p:nvPr>
        </p:nvGraphicFramePr>
        <p:xfrm>
          <a:off x="1447800" y="205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(A – B) is equivalent to A + (–B)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2’s complement of B and add 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2’s Complement: invert every bit and add 1</a:t>
            </a:r>
          </a:p>
          <a:p>
            <a:endParaRPr lang="en-US" dirty="0" smtClean="0"/>
          </a:p>
          <a:p>
            <a:r>
              <a:rPr lang="en-US" dirty="0" smtClean="0"/>
              <a:t>To invert </a:t>
            </a:r>
            <a:r>
              <a:rPr lang="en-US" dirty="0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Add a 2:1 mux that chooses between b and b’</a:t>
            </a:r>
          </a:p>
          <a:p>
            <a:r>
              <a:rPr lang="en-US" dirty="0" smtClean="0"/>
              <a:t>To add 1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CarryIn</a:t>
            </a:r>
            <a:r>
              <a:rPr lang="en-US" dirty="0" smtClean="0"/>
              <a:t> to 1 instead of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81199"/>
            <a:ext cx="62484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	= NOT (A OR B)</a:t>
            </a:r>
          </a:p>
          <a:p>
            <a:pPr marL="0" indent="0">
              <a:buNone/>
            </a:pPr>
            <a:r>
              <a:rPr lang="en-US" dirty="0" smtClean="0"/>
              <a:t>	= (A + B)’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A’*B’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A’ AND B’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already have an AND gate and an inverter for B</a:t>
            </a:r>
          </a:p>
          <a:p>
            <a:pPr lvl="1"/>
            <a:r>
              <a:rPr lang="en-US" dirty="0" smtClean="0"/>
              <a:t>Add an inverter for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248400" cy="49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on Less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on Less Than (</a:t>
            </a:r>
            <a:r>
              <a:rPr lang="en-US" dirty="0" err="1" smtClean="0"/>
              <a:t>slt</a:t>
            </a:r>
            <a:r>
              <a:rPr lang="en-US" dirty="0" smtClean="0"/>
              <a:t>) is a MIPS instruction</a:t>
            </a:r>
          </a:p>
          <a:p>
            <a:endParaRPr lang="en-US" dirty="0" smtClean="0"/>
          </a:p>
          <a:p>
            <a:r>
              <a:rPr lang="en-US" dirty="0" smtClean="0"/>
              <a:t>For inputs A and B it produces 1 if A&lt;B, 0 otherwise</a:t>
            </a:r>
          </a:p>
          <a:p>
            <a:endParaRPr lang="en-US" dirty="0"/>
          </a:p>
          <a:p>
            <a:r>
              <a:rPr lang="en-US" dirty="0" smtClean="0"/>
              <a:t>All bits are set to zero except for the least significant</a:t>
            </a:r>
          </a:p>
          <a:p>
            <a:pPr lvl="1"/>
            <a:r>
              <a:rPr lang="en-US" dirty="0" smtClean="0"/>
              <a:t>Least significant bit determined by the result of A&lt;B</a:t>
            </a:r>
          </a:p>
        </p:txBody>
      </p:sp>
    </p:spTree>
    <p:extLst>
      <p:ext uri="{BB962C8B-B14F-4D97-AF65-F5344CB8AC3E}">
        <p14:creationId xmlns:p14="http://schemas.microsoft.com/office/powerpoint/2010/main" val="8967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ALU to perform this operation we need:</a:t>
            </a:r>
          </a:p>
          <a:p>
            <a:pPr lvl="1"/>
            <a:r>
              <a:rPr lang="en-US" dirty="0" smtClean="0"/>
              <a:t>A bigger mux</a:t>
            </a:r>
          </a:p>
          <a:p>
            <a:pPr lvl="1"/>
            <a:r>
              <a:rPr lang="en-US" dirty="0" smtClean="0"/>
              <a:t>Input for the </a:t>
            </a:r>
            <a:r>
              <a:rPr lang="en-US" dirty="0" err="1" smtClean="0"/>
              <a:t>slt</a:t>
            </a:r>
            <a:r>
              <a:rPr lang="en-US" dirty="0" smtClean="0"/>
              <a:t> (called Less)</a:t>
            </a:r>
          </a:p>
          <a:p>
            <a:pPr lvl="1"/>
            <a:r>
              <a:rPr lang="en-US" dirty="0" smtClean="0"/>
              <a:t>Method for determining if A&lt;B</a:t>
            </a:r>
          </a:p>
        </p:txBody>
      </p:sp>
    </p:spTree>
    <p:extLst>
      <p:ext uri="{BB962C8B-B14F-4D97-AF65-F5344CB8AC3E}">
        <p14:creationId xmlns:p14="http://schemas.microsoft.com/office/powerpoint/2010/main" val="30555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1-31: Less = 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1" y="2112188"/>
            <a:ext cx="5791200" cy="46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&lt; B</a:t>
            </a:r>
          </a:p>
          <a:p>
            <a:r>
              <a:rPr lang="en-US" dirty="0" smtClean="0"/>
              <a:t>A-B &lt; 0</a:t>
            </a:r>
          </a:p>
          <a:p>
            <a:pPr lvl="1"/>
            <a:r>
              <a:rPr lang="en-US" dirty="0" smtClean="0"/>
              <a:t>Subtract and check the sign of the result</a:t>
            </a:r>
          </a:p>
          <a:p>
            <a:pPr lvl="1"/>
            <a:r>
              <a:rPr lang="en-US" dirty="0" smtClean="0"/>
              <a:t>1 if less than 0</a:t>
            </a:r>
          </a:p>
          <a:p>
            <a:pPr lvl="1"/>
            <a:r>
              <a:rPr lang="en-US" dirty="0" smtClean="0"/>
              <a:t>0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1-31: Less = 0</a:t>
            </a:r>
          </a:p>
          <a:p>
            <a:r>
              <a:rPr lang="en-US" dirty="0" smtClean="0"/>
              <a:t>Bit 0: sign bit of A-B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2288822"/>
            <a:ext cx="5410200" cy="43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on Less Than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795462"/>
            <a:ext cx="5867400" cy="5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4" y="1752600"/>
            <a:ext cx="7681316" cy="489474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593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B</a:t>
            </a:r>
          </a:p>
          <a:p>
            <a:r>
              <a:rPr lang="en-US" dirty="0" smtClean="0"/>
              <a:t>A-B = 0</a:t>
            </a:r>
          </a:p>
          <a:p>
            <a:pPr lvl="1"/>
            <a:r>
              <a:rPr lang="en-US" dirty="0" smtClean="0"/>
              <a:t>Subtract and check to see if all bits are zero</a:t>
            </a:r>
          </a:p>
          <a:p>
            <a:pPr lvl="1"/>
            <a:r>
              <a:rPr lang="en-US" dirty="0" smtClean="0"/>
              <a:t>NOR all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/>
              <a:t>Equal To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Zero Detection Logic is just a NOR gate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Output true (1) only if </a:t>
            </a:r>
            <a:r>
              <a:rPr lang="en-US" i="1" smtClean="0"/>
              <a:t>all</a:t>
            </a:r>
            <a:r>
              <a:rPr lang="en-US" smtClean="0"/>
              <a:t> inputs zero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6913" y="2365375"/>
            <a:ext cx="663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Arial" panose="020B0604020202020204" pitchFamily="34" charset="0"/>
              </a:rPr>
              <a:t>CIn0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890713" y="2636837"/>
            <a:ext cx="4802187" cy="4144963"/>
            <a:chOff x="1191" y="1572"/>
            <a:chExt cx="3025" cy="2611"/>
          </a:xfrm>
        </p:grpSpPr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191" y="1746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A0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191" y="1986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B0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1736" y="181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1846" y="1794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404" y="1952"/>
              <a:ext cx="9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139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1396" y="20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2439" y="1746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Result0</a:t>
              </a:r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064" y="157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2103" y="2130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COut0</a:t>
              </a:r>
            </a:p>
          </p:txBody>
        </p:sp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1191" y="2322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1191" y="2562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B1</a:t>
              </a: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1736" y="2392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1846" y="2370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2404" y="2528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1396" y="248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1396" y="262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2439" y="2322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Result1</a:t>
              </a:r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2064" y="214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1479" y="2178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CIn1</a:t>
              </a:r>
            </a:p>
          </p:txBody>
        </p:sp>
        <p:sp>
          <p:nvSpPr>
            <p:cNvPr id="23580" name="Rectangle 26"/>
            <p:cNvSpPr>
              <a:spLocks noChangeArrowheads="1"/>
            </p:cNvSpPr>
            <p:nvPr/>
          </p:nvSpPr>
          <p:spPr bwMode="auto">
            <a:xfrm>
              <a:off x="2103" y="2706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COut1</a:t>
              </a:r>
            </a:p>
          </p:txBody>
        </p:sp>
        <p:sp>
          <p:nvSpPr>
            <p:cNvPr id="23581" name="Rectangle 27"/>
            <p:cNvSpPr>
              <a:spLocks noChangeArrowheads="1"/>
            </p:cNvSpPr>
            <p:nvPr/>
          </p:nvSpPr>
          <p:spPr bwMode="auto">
            <a:xfrm>
              <a:off x="1191" y="2898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23582" name="Rectangle 28"/>
            <p:cNvSpPr>
              <a:spLocks noChangeArrowheads="1"/>
            </p:cNvSpPr>
            <p:nvPr/>
          </p:nvSpPr>
          <p:spPr bwMode="auto">
            <a:xfrm>
              <a:off x="1191" y="3138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B2</a:t>
              </a:r>
            </a:p>
          </p:txBody>
        </p:sp>
        <p:sp>
          <p:nvSpPr>
            <p:cNvPr id="23583" name="Rectangle 29"/>
            <p:cNvSpPr>
              <a:spLocks noChangeArrowheads="1"/>
            </p:cNvSpPr>
            <p:nvPr/>
          </p:nvSpPr>
          <p:spPr bwMode="auto">
            <a:xfrm>
              <a:off x="1736" y="296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84" name="Rectangle 30"/>
            <p:cNvSpPr>
              <a:spLocks noChangeArrowheads="1"/>
            </p:cNvSpPr>
            <p:nvPr/>
          </p:nvSpPr>
          <p:spPr bwMode="auto">
            <a:xfrm>
              <a:off x="1846" y="2946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2404" y="3104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1396" y="305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3"/>
            <p:cNvSpPr>
              <a:spLocks noChangeShapeType="1"/>
            </p:cNvSpPr>
            <p:nvPr/>
          </p:nvSpPr>
          <p:spPr bwMode="auto">
            <a:xfrm>
              <a:off x="1396" y="32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34"/>
            <p:cNvSpPr>
              <a:spLocks noChangeArrowheads="1"/>
            </p:cNvSpPr>
            <p:nvPr/>
          </p:nvSpPr>
          <p:spPr bwMode="auto">
            <a:xfrm>
              <a:off x="2439" y="2898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Result2</a:t>
              </a:r>
            </a:p>
          </p:txBody>
        </p:sp>
        <p:sp>
          <p:nvSpPr>
            <p:cNvPr id="23589" name="Line 35"/>
            <p:cNvSpPr>
              <a:spLocks noChangeShapeType="1"/>
            </p:cNvSpPr>
            <p:nvPr/>
          </p:nvSpPr>
          <p:spPr bwMode="auto">
            <a:xfrm>
              <a:off x="2064" y="272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36"/>
            <p:cNvSpPr>
              <a:spLocks noChangeArrowheads="1"/>
            </p:cNvSpPr>
            <p:nvPr/>
          </p:nvSpPr>
          <p:spPr bwMode="auto">
            <a:xfrm>
              <a:off x="1479" y="2754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CIn2</a:t>
              </a:r>
            </a:p>
          </p:txBody>
        </p:sp>
        <p:sp>
          <p:nvSpPr>
            <p:cNvPr id="23591" name="Rectangle 37"/>
            <p:cNvSpPr>
              <a:spLocks noChangeArrowheads="1"/>
            </p:cNvSpPr>
            <p:nvPr/>
          </p:nvSpPr>
          <p:spPr bwMode="auto">
            <a:xfrm>
              <a:off x="2103" y="3282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COut2</a:t>
              </a:r>
            </a:p>
          </p:txBody>
        </p:sp>
        <p:sp>
          <p:nvSpPr>
            <p:cNvPr id="23592" name="Rectangle 38"/>
            <p:cNvSpPr>
              <a:spLocks noChangeArrowheads="1"/>
            </p:cNvSpPr>
            <p:nvPr/>
          </p:nvSpPr>
          <p:spPr bwMode="auto">
            <a:xfrm>
              <a:off x="1191" y="3474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A3</a:t>
              </a:r>
            </a:p>
          </p:txBody>
        </p:sp>
        <p:sp>
          <p:nvSpPr>
            <p:cNvPr id="23593" name="Rectangle 39"/>
            <p:cNvSpPr>
              <a:spLocks noChangeArrowheads="1"/>
            </p:cNvSpPr>
            <p:nvPr/>
          </p:nvSpPr>
          <p:spPr bwMode="auto">
            <a:xfrm>
              <a:off x="1191" y="3714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B3</a:t>
              </a:r>
            </a:p>
          </p:txBody>
        </p:sp>
        <p:sp>
          <p:nvSpPr>
            <p:cNvPr id="23594" name="Rectangle 40"/>
            <p:cNvSpPr>
              <a:spLocks noChangeArrowheads="1"/>
            </p:cNvSpPr>
            <p:nvPr/>
          </p:nvSpPr>
          <p:spPr bwMode="auto">
            <a:xfrm>
              <a:off x="1736" y="3544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95" name="Rectangle 41"/>
            <p:cNvSpPr>
              <a:spLocks noChangeArrowheads="1"/>
            </p:cNvSpPr>
            <p:nvPr/>
          </p:nvSpPr>
          <p:spPr bwMode="auto">
            <a:xfrm>
              <a:off x="1846" y="3522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96" name="Line 42"/>
            <p:cNvSpPr>
              <a:spLocks noChangeShapeType="1"/>
            </p:cNvSpPr>
            <p:nvPr/>
          </p:nvSpPr>
          <p:spPr bwMode="auto">
            <a:xfrm>
              <a:off x="2404" y="3680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43"/>
            <p:cNvSpPr>
              <a:spLocks noChangeShapeType="1"/>
            </p:cNvSpPr>
            <p:nvPr/>
          </p:nvSpPr>
          <p:spPr bwMode="auto">
            <a:xfrm>
              <a:off x="1396" y="36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4"/>
            <p:cNvSpPr>
              <a:spLocks noChangeShapeType="1"/>
            </p:cNvSpPr>
            <p:nvPr/>
          </p:nvSpPr>
          <p:spPr bwMode="auto">
            <a:xfrm>
              <a:off x="1396" y="37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5"/>
            <p:cNvSpPr>
              <a:spLocks noChangeArrowheads="1"/>
            </p:cNvSpPr>
            <p:nvPr/>
          </p:nvSpPr>
          <p:spPr bwMode="auto">
            <a:xfrm>
              <a:off x="2439" y="3474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Result3</a:t>
              </a:r>
            </a:p>
          </p:txBody>
        </p:sp>
        <p:sp>
          <p:nvSpPr>
            <p:cNvPr id="23600" name="Line 46"/>
            <p:cNvSpPr>
              <a:spLocks noChangeShapeType="1"/>
            </p:cNvSpPr>
            <p:nvPr/>
          </p:nvSpPr>
          <p:spPr bwMode="auto">
            <a:xfrm>
              <a:off x="2064" y="330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47"/>
            <p:cNvSpPr>
              <a:spLocks noChangeArrowheads="1"/>
            </p:cNvSpPr>
            <p:nvPr/>
          </p:nvSpPr>
          <p:spPr bwMode="auto">
            <a:xfrm>
              <a:off x="1479" y="3330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CIn3</a:t>
              </a:r>
            </a:p>
          </p:txBody>
        </p:sp>
        <p:sp>
          <p:nvSpPr>
            <p:cNvPr id="23602" name="Rectangle 48"/>
            <p:cNvSpPr>
              <a:spLocks noChangeArrowheads="1"/>
            </p:cNvSpPr>
            <p:nvPr/>
          </p:nvSpPr>
          <p:spPr bwMode="auto">
            <a:xfrm>
              <a:off x="2055" y="3954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COut3</a:t>
              </a:r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>
              <a:off x="2064" y="387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04" name="Group 50"/>
            <p:cNvGrpSpPr>
              <a:grpSpLocks/>
            </p:cNvGrpSpPr>
            <p:nvPr/>
          </p:nvGrpSpPr>
          <p:grpSpPr bwMode="auto">
            <a:xfrm>
              <a:off x="3696" y="2633"/>
              <a:ext cx="448" cy="376"/>
              <a:chOff x="3696" y="2633"/>
              <a:chExt cx="448" cy="376"/>
            </a:xfrm>
          </p:grpSpPr>
          <p:sp>
            <p:nvSpPr>
              <p:cNvPr id="23614" name="Arc 51"/>
              <p:cNvSpPr>
                <a:spLocks/>
              </p:cNvSpPr>
              <p:nvPr/>
            </p:nvSpPr>
            <p:spPr bwMode="auto">
              <a:xfrm>
                <a:off x="3737" y="2633"/>
                <a:ext cx="399" cy="184"/>
              </a:xfrm>
              <a:custGeom>
                <a:avLst/>
                <a:gdLst>
                  <a:gd name="T0" fmla="*/ 0 w 21654"/>
                  <a:gd name="T1" fmla="*/ 0 h 21600"/>
                  <a:gd name="T2" fmla="*/ 7 w 21654"/>
                  <a:gd name="T3" fmla="*/ 2 h 21600"/>
                  <a:gd name="T4" fmla="*/ 0 w 21654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54"/>
                  <a:gd name="T10" fmla="*/ 0 h 21600"/>
                  <a:gd name="T11" fmla="*/ 21654 w 21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5" name="Arc 52"/>
              <p:cNvSpPr>
                <a:spLocks/>
              </p:cNvSpPr>
              <p:nvPr/>
            </p:nvSpPr>
            <p:spPr bwMode="auto">
              <a:xfrm rot="10800000">
                <a:off x="3745" y="2825"/>
                <a:ext cx="399" cy="184"/>
              </a:xfrm>
              <a:custGeom>
                <a:avLst/>
                <a:gdLst>
                  <a:gd name="T0" fmla="*/ 0 w 21600"/>
                  <a:gd name="T1" fmla="*/ 2 h 21600"/>
                  <a:gd name="T2" fmla="*/ 7 w 21600"/>
                  <a:gd name="T3" fmla="*/ 0 h 21600"/>
                  <a:gd name="T4" fmla="*/ 7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6" name="Arc 53"/>
              <p:cNvSpPr>
                <a:spLocks/>
              </p:cNvSpPr>
              <p:nvPr/>
            </p:nvSpPr>
            <p:spPr bwMode="auto">
              <a:xfrm>
                <a:off x="3696" y="2633"/>
                <a:ext cx="114" cy="1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7" name="Arc 54"/>
              <p:cNvSpPr>
                <a:spLocks/>
              </p:cNvSpPr>
              <p:nvPr/>
            </p:nvSpPr>
            <p:spPr bwMode="auto">
              <a:xfrm rot="10800000">
                <a:off x="3705" y="2825"/>
                <a:ext cx="114" cy="184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3605" name="Oval 55"/>
            <p:cNvSpPr>
              <a:spLocks noChangeArrowheads="1"/>
            </p:cNvSpPr>
            <p:nvPr/>
          </p:nvSpPr>
          <p:spPr bwMode="auto">
            <a:xfrm>
              <a:off x="4136" y="2776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06" name="Line 56"/>
            <p:cNvSpPr>
              <a:spLocks noChangeShapeType="1"/>
            </p:cNvSpPr>
            <p:nvPr/>
          </p:nvSpPr>
          <p:spPr bwMode="auto">
            <a:xfrm flipH="1">
              <a:off x="3068" y="276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57"/>
            <p:cNvSpPr>
              <a:spLocks noChangeShapeType="1"/>
            </p:cNvSpPr>
            <p:nvPr/>
          </p:nvSpPr>
          <p:spPr bwMode="auto">
            <a:xfrm flipH="1">
              <a:off x="3068" y="286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8"/>
            <p:cNvSpPr>
              <a:spLocks noChangeShapeType="1"/>
            </p:cNvSpPr>
            <p:nvPr/>
          </p:nvSpPr>
          <p:spPr bwMode="auto">
            <a:xfrm flipH="1">
              <a:off x="3308" y="2672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59"/>
            <p:cNvSpPr>
              <a:spLocks noChangeShapeType="1"/>
            </p:cNvSpPr>
            <p:nvPr/>
          </p:nvSpPr>
          <p:spPr bwMode="auto">
            <a:xfrm flipH="1">
              <a:off x="3356" y="2960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Line 60"/>
            <p:cNvSpPr>
              <a:spLocks noChangeShapeType="1"/>
            </p:cNvSpPr>
            <p:nvPr/>
          </p:nvSpPr>
          <p:spPr bwMode="auto">
            <a:xfrm>
              <a:off x="3072" y="25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Line 61"/>
            <p:cNvSpPr>
              <a:spLocks noChangeShapeType="1"/>
            </p:cNvSpPr>
            <p:nvPr/>
          </p:nvSpPr>
          <p:spPr bwMode="auto">
            <a:xfrm>
              <a:off x="3072" y="286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62"/>
            <p:cNvSpPr>
              <a:spLocks noChangeShapeType="1"/>
            </p:cNvSpPr>
            <p:nvPr/>
          </p:nvSpPr>
          <p:spPr bwMode="auto">
            <a:xfrm flipV="1">
              <a:off x="3312" y="1948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63"/>
            <p:cNvSpPr>
              <a:spLocks noChangeShapeType="1"/>
            </p:cNvSpPr>
            <p:nvPr/>
          </p:nvSpPr>
          <p:spPr bwMode="auto">
            <a:xfrm flipV="1">
              <a:off x="3360" y="2956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8" name="Line 64"/>
          <p:cNvSpPr>
            <a:spLocks noChangeShapeType="1"/>
          </p:cNvSpPr>
          <p:nvPr/>
        </p:nvSpPr>
        <p:spPr bwMode="auto">
          <a:xfrm>
            <a:off x="6686550" y="4586287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65"/>
          <p:cNvSpPr>
            <a:spLocks noChangeArrowheads="1"/>
          </p:cNvSpPr>
          <p:nvPr/>
        </p:nvSpPr>
        <p:spPr bwMode="auto">
          <a:xfrm>
            <a:off x="7123113" y="4259262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Arial" panose="020B0604020202020204" pitchFamily="34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7859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32-Bit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Connect:</a:t>
            </a:r>
          </a:p>
          <a:p>
            <a:pPr lvl="1"/>
            <a:r>
              <a:rPr lang="en-US" dirty="0" smtClean="0"/>
              <a:t>31 ALUs without </a:t>
            </a:r>
            <a:br>
              <a:rPr lang="en-US" dirty="0" smtClean="0"/>
            </a:br>
            <a:r>
              <a:rPr lang="en-US" dirty="0" smtClean="0"/>
              <a:t>overflow detection</a:t>
            </a:r>
          </a:p>
          <a:p>
            <a:pPr lvl="1"/>
            <a:r>
              <a:rPr lang="en-US" dirty="0" smtClean="0"/>
              <a:t>1 ALU with </a:t>
            </a:r>
            <a:br>
              <a:rPr lang="en-US" dirty="0" smtClean="0"/>
            </a:br>
            <a:r>
              <a:rPr lang="en-US" dirty="0" smtClean="0"/>
              <a:t>overflow detection </a:t>
            </a:r>
            <a:br>
              <a:rPr lang="en-US" dirty="0" smtClean="0"/>
            </a:br>
            <a:r>
              <a:rPr lang="en-US" dirty="0" smtClean="0"/>
              <a:t>(MSB)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32-Bit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on Less Than:</a:t>
            </a:r>
          </a:p>
          <a:p>
            <a:pPr lvl="1"/>
            <a:r>
              <a:rPr lang="en-US" dirty="0" smtClean="0"/>
              <a:t>Less = 0 </a:t>
            </a:r>
            <a:br>
              <a:rPr lang="en-US" dirty="0" smtClean="0"/>
            </a:br>
            <a:r>
              <a:rPr lang="en-US" dirty="0" smtClean="0"/>
              <a:t>Bits 1-31</a:t>
            </a:r>
          </a:p>
          <a:p>
            <a:pPr lvl="1"/>
            <a:r>
              <a:rPr lang="en-US" dirty="0" smtClean="0"/>
              <a:t>Less = sign bit</a:t>
            </a:r>
            <a:br>
              <a:rPr lang="en-US" dirty="0" smtClean="0"/>
            </a:br>
            <a:r>
              <a:rPr lang="en-US" dirty="0" err="1" smtClean="0"/>
              <a:t>Bit</a:t>
            </a:r>
            <a:r>
              <a:rPr lang="en-US" dirty="0" smtClean="0"/>
              <a:t> 0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32-Bit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Subtraction: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CarryIn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Binvert</a:t>
            </a:r>
            <a:r>
              <a:rPr lang="en-US" dirty="0" smtClean="0"/>
              <a:t> are 1</a:t>
            </a:r>
          </a:p>
          <a:p>
            <a:pPr lvl="1"/>
            <a:r>
              <a:rPr lang="en-US" dirty="0" smtClean="0"/>
              <a:t>Combine into 1 signal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Bnegate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32-Bit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symbol for ALU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362200"/>
            <a:ext cx="3429000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	= </a:t>
            </a:r>
            <a:r>
              <a:rPr lang="en-US" dirty="0"/>
              <a:t>A’B + AB’</a:t>
            </a:r>
          </a:p>
          <a:p>
            <a:pPr marL="0" indent="0">
              <a:buNone/>
            </a:pPr>
            <a:r>
              <a:rPr lang="en-US" dirty="0" smtClean="0"/>
              <a:t>	= A XOR B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0"/>
            <a:ext cx="585511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571875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2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= A XOR B XOR </a:t>
            </a:r>
            <a:r>
              <a:rPr lang="en-US" dirty="0" err="1" smtClean="0"/>
              <a:t>Cin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= AB + </a:t>
            </a:r>
            <a:r>
              <a:rPr lang="en-US" dirty="0" err="1"/>
              <a:t>ACin</a:t>
            </a:r>
            <a:r>
              <a:rPr lang="en-US" dirty="0"/>
              <a:t> + </a:t>
            </a:r>
            <a:r>
              <a:rPr lang="en-US" dirty="0" err="1"/>
              <a:t>BCin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05300"/>
              </p:ext>
            </p:extLst>
          </p:nvPr>
        </p:nvGraphicFramePr>
        <p:xfrm>
          <a:off x="1066800" y="2895600"/>
          <a:ext cx="6858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1143000"/>
                <a:gridCol w="1371600"/>
                <a:gridCol w="838200"/>
                <a:gridCol w="1447800"/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Cin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0+0+0=00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0+0+1=01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0+1+0=01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0+1+1=10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1+0+0=01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1+0+1=10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1+1+0=10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1+1+1=11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438400" y="5867400"/>
            <a:ext cx="4057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3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>
                <a:solidFill>
                  <a:srgbClr val="000000"/>
                </a:solidFill>
              </a:rPr>
              <a:t>Cout = A B + Cin (A xor B) = A B + B Cin + A Cin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849562" y="3376612"/>
            <a:ext cx="3094038" cy="928688"/>
            <a:chOff x="3000" y="592"/>
            <a:chExt cx="1976" cy="592"/>
          </a:xfrm>
        </p:grpSpPr>
        <p:sp>
          <p:nvSpPr>
            <p:cNvPr id="32863" name="Arc 4"/>
            <p:cNvSpPr>
              <a:spLocks/>
            </p:cNvSpPr>
            <p:nvPr/>
          </p:nvSpPr>
          <p:spPr bwMode="auto">
            <a:xfrm>
              <a:off x="3336" y="621"/>
              <a:ext cx="76" cy="144"/>
            </a:xfrm>
            <a:custGeom>
              <a:avLst/>
              <a:gdLst>
                <a:gd name="T0" fmla="*/ 0 w 21600"/>
                <a:gd name="T1" fmla="*/ 0 h 21600"/>
                <a:gd name="T2" fmla="*/ 76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4" name="Arc 5"/>
            <p:cNvSpPr>
              <a:spLocks/>
            </p:cNvSpPr>
            <p:nvPr/>
          </p:nvSpPr>
          <p:spPr bwMode="auto">
            <a:xfrm>
              <a:off x="3336" y="748"/>
              <a:ext cx="76" cy="144"/>
            </a:xfrm>
            <a:custGeom>
              <a:avLst/>
              <a:gdLst>
                <a:gd name="T0" fmla="*/ 7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5" name="Line 6"/>
            <p:cNvSpPr>
              <a:spLocks noChangeShapeType="1"/>
            </p:cNvSpPr>
            <p:nvPr/>
          </p:nvSpPr>
          <p:spPr bwMode="auto">
            <a:xfrm>
              <a:off x="3372" y="68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6" name="Line 7"/>
            <p:cNvSpPr>
              <a:spLocks noChangeShapeType="1"/>
            </p:cNvSpPr>
            <p:nvPr/>
          </p:nvSpPr>
          <p:spPr bwMode="auto">
            <a:xfrm>
              <a:off x="3372" y="81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7" name="Arc 8"/>
            <p:cNvSpPr>
              <a:spLocks/>
            </p:cNvSpPr>
            <p:nvPr/>
          </p:nvSpPr>
          <p:spPr bwMode="auto">
            <a:xfrm>
              <a:off x="3412" y="621"/>
              <a:ext cx="64" cy="132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8" name="Arc 9"/>
            <p:cNvSpPr>
              <a:spLocks/>
            </p:cNvSpPr>
            <p:nvPr/>
          </p:nvSpPr>
          <p:spPr bwMode="auto">
            <a:xfrm>
              <a:off x="3416" y="621"/>
              <a:ext cx="460" cy="144"/>
            </a:xfrm>
            <a:custGeom>
              <a:avLst/>
              <a:gdLst>
                <a:gd name="T0" fmla="*/ 0 w 21600"/>
                <a:gd name="T1" fmla="*/ 0 h 21600"/>
                <a:gd name="T2" fmla="*/ 46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9" name="Arc 10"/>
            <p:cNvSpPr>
              <a:spLocks/>
            </p:cNvSpPr>
            <p:nvPr/>
          </p:nvSpPr>
          <p:spPr bwMode="auto">
            <a:xfrm>
              <a:off x="3440" y="748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" name="Arc 11"/>
            <p:cNvSpPr>
              <a:spLocks/>
            </p:cNvSpPr>
            <p:nvPr/>
          </p:nvSpPr>
          <p:spPr bwMode="auto">
            <a:xfrm>
              <a:off x="3412" y="748"/>
              <a:ext cx="64" cy="144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" name="Arc 12"/>
            <p:cNvSpPr>
              <a:spLocks/>
            </p:cNvSpPr>
            <p:nvPr/>
          </p:nvSpPr>
          <p:spPr bwMode="auto">
            <a:xfrm>
              <a:off x="4084" y="869"/>
              <a:ext cx="80" cy="148"/>
            </a:xfrm>
            <a:custGeom>
              <a:avLst/>
              <a:gdLst>
                <a:gd name="T0" fmla="*/ 0 w 21600"/>
                <a:gd name="T1" fmla="*/ 0 h 21600"/>
                <a:gd name="T2" fmla="*/ 80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2" name="Arc 13"/>
            <p:cNvSpPr>
              <a:spLocks/>
            </p:cNvSpPr>
            <p:nvPr/>
          </p:nvSpPr>
          <p:spPr bwMode="auto">
            <a:xfrm>
              <a:off x="4084" y="1004"/>
              <a:ext cx="80" cy="144"/>
            </a:xfrm>
            <a:custGeom>
              <a:avLst/>
              <a:gdLst>
                <a:gd name="T0" fmla="*/ 80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3" name="Line 14"/>
            <p:cNvSpPr>
              <a:spLocks noChangeShapeType="1"/>
            </p:cNvSpPr>
            <p:nvPr/>
          </p:nvSpPr>
          <p:spPr bwMode="auto">
            <a:xfrm>
              <a:off x="4116" y="9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4" name="Line 15"/>
            <p:cNvSpPr>
              <a:spLocks noChangeShapeType="1"/>
            </p:cNvSpPr>
            <p:nvPr/>
          </p:nvSpPr>
          <p:spPr bwMode="auto">
            <a:xfrm>
              <a:off x="4116" y="1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5" name="Arc 16"/>
            <p:cNvSpPr>
              <a:spLocks/>
            </p:cNvSpPr>
            <p:nvPr/>
          </p:nvSpPr>
          <p:spPr bwMode="auto">
            <a:xfrm>
              <a:off x="4156" y="869"/>
              <a:ext cx="64" cy="132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6" name="Arc 17"/>
            <p:cNvSpPr>
              <a:spLocks/>
            </p:cNvSpPr>
            <p:nvPr/>
          </p:nvSpPr>
          <p:spPr bwMode="auto">
            <a:xfrm>
              <a:off x="4156" y="869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7" name="Arc 18"/>
            <p:cNvSpPr>
              <a:spLocks/>
            </p:cNvSpPr>
            <p:nvPr/>
          </p:nvSpPr>
          <p:spPr bwMode="auto">
            <a:xfrm>
              <a:off x="4180" y="1004"/>
              <a:ext cx="440" cy="144"/>
            </a:xfrm>
            <a:custGeom>
              <a:avLst/>
              <a:gdLst>
                <a:gd name="T0" fmla="*/ 440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" name="Arc 19"/>
            <p:cNvSpPr>
              <a:spLocks/>
            </p:cNvSpPr>
            <p:nvPr/>
          </p:nvSpPr>
          <p:spPr bwMode="auto">
            <a:xfrm>
              <a:off x="4156" y="1004"/>
              <a:ext cx="64" cy="144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9" name="Line 20"/>
            <p:cNvSpPr>
              <a:spLocks noChangeShapeType="1"/>
            </p:cNvSpPr>
            <p:nvPr/>
          </p:nvSpPr>
          <p:spPr bwMode="auto">
            <a:xfrm>
              <a:off x="3260" y="6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0" name="Rectangle 21"/>
            <p:cNvSpPr>
              <a:spLocks noChangeArrowheads="1"/>
            </p:cNvSpPr>
            <p:nvPr/>
          </p:nvSpPr>
          <p:spPr bwMode="auto">
            <a:xfrm>
              <a:off x="3088" y="592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81" name="Line 22"/>
            <p:cNvSpPr>
              <a:spLocks noChangeShapeType="1"/>
            </p:cNvSpPr>
            <p:nvPr/>
          </p:nvSpPr>
          <p:spPr bwMode="auto">
            <a:xfrm>
              <a:off x="3260" y="8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2" name="Rectangle 23"/>
            <p:cNvSpPr>
              <a:spLocks noChangeArrowheads="1"/>
            </p:cNvSpPr>
            <p:nvPr/>
          </p:nvSpPr>
          <p:spPr bwMode="auto">
            <a:xfrm>
              <a:off x="3088" y="728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83" name="Line 24"/>
            <p:cNvSpPr>
              <a:spLocks noChangeShapeType="1"/>
            </p:cNvSpPr>
            <p:nvPr/>
          </p:nvSpPr>
          <p:spPr bwMode="auto">
            <a:xfrm>
              <a:off x="4004" y="94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4" name="Line 25"/>
            <p:cNvSpPr>
              <a:spLocks noChangeShapeType="1"/>
            </p:cNvSpPr>
            <p:nvPr/>
          </p:nvSpPr>
          <p:spPr bwMode="auto">
            <a:xfrm>
              <a:off x="3876" y="75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5" name="Line 26"/>
            <p:cNvSpPr>
              <a:spLocks noChangeShapeType="1"/>
            </p:cNvSpPr>
            <p:nvPr/>
          </p:nvSpPr>
          <p:spPr bwMode="auto">
            <a:xfrm>
              <a:off x="4000" y="7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6" name="Line 27"/>
            <p:cNvSpPr>
              <a:spLocks noChangeShapeType="1"/>
            </p:cNvSpPr>
            <p:nvPr/>
          </p:nvSpPr>
          <p:spPr bwMode="auto">
            <a:xfrm>
              <a:off x="4004" y="10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7" name="Line 28"/>
            <p:cNvSpPr>
              <a:spLocks noChangeShapeType="1"/>
            </p:cNvSpPr>
            <p:nvPr/>
          </p:nvSpPr>
          <p:spPr bwMode="auto">
            <a:xfrm>
              <a:off x="3260" y="1072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8" name="Rectangle 29"/>
            <p:cNvSpPr>
              <a:spLocks noChangeArrowheads="1"/>
            </p:cNvSpPr>
            <p:nvPr/>
          </p:nvSpPr>
          <p:spPr bwMode="auto">
            <a:xfrm>
              <a:off x="3000" y="99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889" name="Line 30"/>
            <p:cNvSpPr>
              <a:spLocks noChangeShapeType="1"/>
            </p:cNvSpPr>
            <p:nvPr/>
          </p:nvSpPr>
          <p:spPr bwMode="auto">
            <a:xfrm>
              <a:off x="4628" y="100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0" name="Line 31"/>
            <p:cNvSpPr>
              <a:spLocks noChangeShapeType="1"/>
            </p:cNvSpPr>
            <p:nvPr/>
          </p:nvSpPr>
          <p:spPr bwMode="auto">
            <a:xfrm>
              <a:off x="4748" y="10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1" name="Rectangle 32"/>
            <p:cNvSpPr>
              <a:spLocks noChangeArrowheads="1"/>
            </p:cNvSpPr>
            <p:nvPr/>
          </p:nvSpPr>
          <p:spPr bwMode="auto">
            <a:xfrm>
              <a:off x="4824" y="912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2772" name="Group 33"/>
          <p:cNvGrpSpPr>
            <a:grpSpLocks/>
          </p:cNvGrpSpPr>
          <p:nvPr/>
        </p:nvGrpSpPr>
        <p:grpSpPr bwMode="auto">
          <a:xfrm>
            <a:off x="2611437" y="4373562"/>
            <a:ext cx="4208463" cy="1417638"/>
            <a:chOff x="2848" y="1312"/>
            <a:chExt cx="2688" cy="904"/>
          </a:xfrm>
        </p:grpSpPr>
        <p:sp>
          <p:nvSpPr>
            <p:cNvPr id="32815" name="Arc 34"/>
            <p:cNvSpPr>
              <a:spLocks/>
            </p:cNvSpPr>
            <p:nvPr/>
          </p:nvSpPr>
          <p:spPr bwMode="auto">
            <a:xfrm>
              <a:off x="3176" y="1333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Arc 35"/>
            <p:cNvSpPr>
              <a:spLocks/>
            </p:cNvSpPr>
            <p:nvPr/>
          </p:nvSpPr>
          <p:spPr bwMode="auto">
            <a:xfrm>
              <a:off x="3180" y="1333"/>
              <a:ext cx="464" cy="144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Arc 36"/>
            <p:cNvSpPr>
              <a:spLocks/>
            </p:cNvSpPr>
            <p:nvPr/>
          </p:nvSpPr>
          <p:spPr bwMode="auto">
            <a:xfrm>
              <a:off x="3204" y="1464"/>
              <a:ext cx="440" cy="140"/>
            </a:xfrm>
            <a:custGeom>
              <a:avLst/>
              <a:gdLst>
                <a:gd name="T0" fmla="*/ 440 w 21600"/>
                <a:gd name="T1" fmla="*/ 0 h 21600"/>
                <a:gd name="T2" fmla="*/ 0 w 21600"/>
                <a:gd name="T3" fmla="*/ 14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Arc 37"/>
            <p:cNvSpPr>
              <a:spLocks/>
            </p:cNvSpPr>
            <p:nvPr/>
          </p:nvSpPr>
          <p:spPr bwMode="auto">
            <a:xfrm>
              <a:off x="3176" y="1464"/>
              <a:ext cx="68" cy="140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Line 38"/>
            <p:cNvSpPr>
              <a:spLocks noChangeShapeType="1"/>
            </p:cNvSpPr>
            <p:nvPr/>
          </p:nvSpPr>
          <p:spPr bwMode="auto">
            <a:xfrm>
              <a:off x="3212" y="140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Line 39"/>
            <p:cNvSpPr>
              <a:spLocks noChangeShapeType="1"/>
            </p:cNvSpPr>
            <p:nvPr/>
          </p:nvSpPr>
          <p:spPr bwMode="auto">
            <a:xfrm>
              <a:off x="3212" y="15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Line 40"/>
            <p:cNvSpPr>
              <a:spLocks noChangeShapeType="1"/>
            </p:cNvSpPr>
            <p:nvPr/>
          </p:nvSpPr>
          <p:spPr bwMode="auto">
            <a:xfrm>
              <a:off x="3892" y="13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41"/>
            <p:cNvSpPr>
              <a:spLocks noChangeShapeType="1"/>
            </p:cNvSpPr>
            <p:nvPr/>
          </p:nvSpPr>
          <p:spPr bwMode="auto">
            <a:xfrm>
              <a:off x="3892" y="168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Line 42"/>
            <p:cNvSpPr>
              <a:spLocks noChangeShapeType="1"/>
            </p:cNvSpPr>
            <p:nvPr/>
          </p:nvSpPr>
          <p:spPr bwMode="auto">
            <a:xfrm flipV="1">
              <a:off x="3888" y="1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Arc 43"/>
            <p:cNvSpPr>
              <a:spLocks/>
            </p:cNvSpPr>
            <p:nvPr/>
          </p:nvSpPr>
          <p:spPr bwMode="auto">
            <a:xfrm>
              <a:off x="4184" y="1381"/>
              <a:ext cx="140" cy="156"/>
            </a:xfrm>
            <a:custGeom>
              <a:avLst/>
              <a:gdLst>
                <a:gd name="T0" fmla="*/ 0 w 21600"/>
                <a:gd name="T1" fmla="*/ 0 h 21600"/>
                <a:gd name="T2" fmla="*/ 140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Arc 44"/>
            <p:cNvSpPr>
              <a:spLocks/>
            </p:cNvSpPr>
            <p:nvPr/>
          </p:nvSpPr>
          <p:spPr bwMode="auto">
            <a:xfrm>
              <a:off x="4184" y="1524"/>
              <a:ext cx="140" cy="160"/>
            </a:xfrm>
            <a:custGeom>
              <a:avLst/>
              <a:gdLst>
                <a:gd name="T0" fmla="*/ 140 w 21600"/>
                <a:gd name="T1" fmla="*/ 0 h 21600"/>
                <a:gd name="T2" fmla="*/ 0 w 21600"/>
                <a:gd name="T3" fmla="*/ 16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Line 45"/>
            <p:cNvSpPr>
              <a:spLocks noChangeShapeType="1"/>
            </p:cNvSpPr>
            <p:nvPr/>
          </p:nvSpPr>
          <p:spPr bwMode="auto">
            <a:xfrm>
              <a:off x="3892" y="188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7" name="Line 46"/>
            <p:cNvSpPr>
              <a:spLocks noChangeShapeType="1"/>
            </p:cNvSpPr>
            <p:nvPr/>
          </p:nvSpPr>
          <p:spPr bwMode="auto">
            <a:xfrm>
              <a:off x="3892" y="21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Line 47"/>
            <p:cNvSpPr>
              <a:spLocks noChangeShapeType="1"/>
            </p:cNvSpPr>
            <p:nvPr/>
          </p:nvSpPr>
          <p:spPr bwMode="auto">
            <a:xfrm flipV="1">
              <a:off x="3888" y="1884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Arc 48"/>
            <p:cNvSpPr>
              <a:spLocks/>
            </p:cNvSpPr>
            <p:nvPr/>
          </p:nvSpPr>
          <p:spPr bwMode="auto">
            <a:xfrm>
              <a:off x="4184" y="1893"/>
              <a:ext cx="140" cy="156"/>
            </a:xfrm>
            <a:custGeom>
              <a:avLst/>
              <a:gdLst>
                <a:gd name="T0" fmla="*/ 0 w 21600"/>
                <a:gd name="T1" fmla="*/ 0 h 21600"/>
                <a:gd name="T2" fmla="*/ 140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Arc 49"/>
            <p:cNvSpPr>
              <a:spLocks/>
            </p:cNvSpPr>
            <p:nvPr/>
          </p:nvSpPr>
          <p:spPr bwMode="auto">
            <a:xfrm>
              <a:off x="4184" y="2032"/>
              <a:ext cx="140" cy="156"/>
            </a:xfrm>
            <a:custGeom>
              <a:avLst/>
              <a:gdLst>
                <a:gd name="T0" fmla="*/ 140 w 21600"/>
                <a:gd name="T1" fmla="*/ 0 h 21600"/>
                <a:gd name="T2" fmla="*/ 0 w 21600"/>
                <a:gd name="T3" fmla="*/ 15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Arc 50"/>
            <p:cNvSpPr>
              <a:spLocks/>
            </p:cNvSpPr>
            <p:nvPr/>
          </p:nvSpPr>
          <p:spPr bwMode="auto">
            <a:xfrm>
              <a:off x="4608" y="1645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Arc 51"/>
            <p:cNvSpPr>
              <a:spLocks/>
            </p:cNvSpPr>
            <p:nvPr/>
          </p:nvSpPr>
          <p:spPr bwMode="auto">
            <a:xfrm>
              <a:off x="4604" y="1645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Arc 52"/>
            <p:cNvSpPr>
              <a:spLocks/>
            </p:cNvSpPr>
            <p:nvPr/>
          </p:nvSpPr>
          <p:spPr bwMode="auto">
            <a:xfrm>
              <a:off x="4632" y="1780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Arc 53"/>
            <p:cNvSpPr>
              <a:spLocks/>
            </p:cNvSpPr>
            <p:nvPr/>
          </p:nvSpPr>
          <p:spPr bwMode="auto">
            <a:xfrm>
              <a:off x="4608" y="1780"/>
              <a:ext cx="68" cy="144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Line 54"/>
            <p:cNvSpPr>
              <a:spLocks noChangeShapeType="1"/>
            </p:cNvSpPr>
            <p:nvPr/>
          </p:nvSpPr>
          <p:spPr bwMode="auto">
            <a:xfrm>
              <a:off x="4636" y="17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Line 55"/>
            <p:cNvSpPr>
              <a:spLocks noChangeShapeType="1"/>
            </p:cNvSpPr>
            <p:nvPr/>
          </p:nvSpPr>
          <p:spPr bwMode="auto">
            <a:xfrm>
              <a:off x="4636" y="18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7" name="Line 56"/>
            <p:cNvSpPr>
              <a:spLocks noChangeShapeType="1"/>
            </p:cNvSpPr>
            <p:nvPr/>
          </p:nvSpPr>
          <p:spPr bwMode="auto">
            <a:xfrm>
              <a:off x="3772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8" name="Line 57"/>
            <p:cNvSpPr>
              <a:spLocks noChangeShapeType="1"/>
            </p:cNvSpPr>
            <p:nvPr/>
          </p:nvSpPr>
          <p:spPr bwMode="auto">
            <a:xfrm>
              <a:off x="3084" y="1976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Rectangle 58"/>
            <p:cNvSpPr>
              <a:spLocks noChangeArrowheads="1"/>
            </p:cNvSpPr>
            <p:nvPr/>
          </p:nvSpPr>
          <p:spPr bwMode="auto">
            <a:xfrm>
              <a:off x="2920" y="1888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40" name="Line 59"/>
            <p:cNvSpPr>
              <a:spLocks noChangeShapeType="1"/>
            </p:cNvSpPr>
            <p:nvPr/>
          </p:nvSpPr>
          <p:spPr bwMode="auto">
            <a:xfrm>
              <a:off x="308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1" name="Rectangle 60"/>
            <p:cNvSpPr>
              <a:spLocks noChangeArrowheads="1"/>
            </p:cNvSpPr>
            <p:nvPr/>
          </p:nvSpPr>
          <p:spPr bwMode="auto">
            <a:xfrm>
              <a:off x="2920" y="1312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42" name="Line 61"/>
            <p:cNvSpPr>
              <a:spLocks noChangeShapeType="1"/>
            </p:cNvSpPr>
            <p:nvPr/>
          </p:nvSpPr>
          <p:spPr bwMode="auto">
            <a:xfrm>
              <a:off x="3772" y="21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3" name="Line 62"/>
            <p:cNvSpPr>
              <a:spLocks noChangeShapeType="1"/>
            </p:cNvSpPr>
            <p:nvPr/>
          </p:nvSpPr>
          <p:spPr bwMode="auto">
            <a:xfrm>
              <a:off x="3084" y="2104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Rectangle 63"/>
            <p:cNvSpPr>
              <a:spLocks noChangeArrowheads="1"/>
            </p:cNvSpPr>
            <p:nvPr/>
          </p:nvSpPr>
          <p:spPr bwMode="auto">
            <a:xfrm>
              <a:off x="2920" y="2024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45" name="Line 64"/>
            <p:cNvSpPr>
              <a:spLocks noChangeShapeType="1"/>
            </p:cNvSpPr>
            <p:nvPr/>
          </p:nvSpPr>
          <p:spPr bwMode="auto">
            <a:xfrm>
              <a:off x="308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Rectangle 65"/>
            <p:cNvSpPr>
              <a:spLocks noChangeArrowheads="1"/>
            </p:cNvSpPr>
            <p:nvPr/>
          </p:nvSpPr>
          <p:spPr bwMode="auto">
            <a:xfrm>
              <a:off x="2928" y="1448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47" name="Line 66"/>
            <p:cNvSpPr>
              <a:spLocks noChangeShapeType="1"/>
            </p:cNvSpPr>
            <p:nvPr/>
          </p:nvSpPr>
          <p:spPr bwMode="auto">
            <a:xfrm>
              <a:off x="3772" y="1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Line 67"/>
            <p:cNvSpPr>
              <a:spLocks noChangeShapeType="1"/>
            </p:cNvSpPr>
            <p:nvPr/>
          </p:nvSpPr>
          <p:spPr bwMode="auto">
            <a:xfrm>
              <a:off x="3768" y="159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9" name="Line 68"/>
            <p:cNvSpPr>
              <a:spLocks noChangeShapeType="1"/>
            </p:cNvSpPr>
            <p:nvPr/>
          </p:nvSpPr>
          <p:spPr bwMode="auto">
            <a:xfrm>
              <a:off x="3084" y="1720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Rectangle 69"/>
            <p:cNvSpPr>
              <a:spLocks noChangeArrowheads="1"/>
            </p:cNvSpPr>
            <p:nvPr/>
          </p:nvSpPr>
          <p:spPr bwMode="auto">
            <a:xfrm>
              <a:off x="2848" y="1632"/>
              <a:ext cx="3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851" name="Line 70"/>
            <p:cNvSpPr>
              <a:spLocks noChangeShapeType="1"/>
            </p:cNvSpPr>
            <p:nvPr/>
          </p:nvSpPr>
          <p:spPr bwMode="auto">
            <a:xfrm>
              <a:off x="3644" y="14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2" name="Line 71"/>
            <p:cNvSpPr>
              <a:spLocks noChangeShapeType="1"/>
            </p:cNvSpPr>
            <p:nvPr/>
          </p:nvSpPr>
          <p:spPr bwMode="auto">
            <a:xfrm>
              <a:off x="3772" y="14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3" name="Line 72"/>
            <p:cNvSpPr>
              <a:spLocks noChangeShapeType="1"/>
            </p:cNvSpPr>
            <p:nvPr/>
          </p:nvSpPr>
          <p:spPr bwMode="auto">
            <a:xfrm>
              <a:off x="4516" y="17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4" name="Line 73"/>
            <p:cNvSpPr>
              <a:spLocks noChangeShapeType="1"/>
            </p:cNvSpPr>
            <p:nvPr/>
          </p:nvSpPr>
          <p:spPr bwMode="auto">
            <a:xfrm>
              <a:off x="4332" y="1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5" name="Line 74"/>
            <p:cNvSpPr>
              <a:spLocks noChangeShapeType="1"/>
            </p:cNvSpPr>
            <p:nvPr/>
          </p:nvSpPr>
          <p:spPr bwMode="auto">
            <a:xfrm>
              <a:off x="4452" y="15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6" name="Line 75"/>
            <p:cNvSpPr>
              <a:spLocks noChangeShapeType="1"/>
            </p:cNvSpPr>
            <p:nvPr/>
          </p:nvSpPr>
          <p:spPr bwMode="auto">
            <a:xfrm>
              <a:off x="4512" y="153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7" name="Line 76"/>
            <p:cNvSpPr>
              <a:spLocks noChangeShapeType="1"/>
            </p:cNvSpPr>
            <p:nvPr/>
          </p:nvSpPr>
          <p:spPr bwMode="auto">
            <a:xfrm>
              <a:off x="4516" y="1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8" name="Line 77"/>
            <p:cNvSpPr>
              <a:spLocks noChangeShapeType="1"/>
            </p:cNvSpPr>
            <p:nvPr/>
          </p:nvSpPr>
          <p:spPr bwMode="auto">
            <a:xfrm>
              <a:off x="4332" y="20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9" name="Line 78"/>
            <p:cNvSpPr>
              <a:spLocks noChangeShapeType="1"/>
            </p:cNvSpPr>
            <p:nvPr/>
          </p:nvSpPr>
          <p:spPr bwMode="auto">
            <a:xfrm>
              <a:off x="4512" y="185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0" name="Line 79"/>
            <p:cNvSpPr>
              <a:spLocks noChangeShapeType="1"/>
            </p:cNvSpPr>
            <p:nvPr/>
          </p:nvSpPr>
          <p:spPr bwMode="auto">
            <a:xfrm>
              <a:off x="4452" y="2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1" name="Line 80"/>
            <p:cNvSpPr>
              <a:spLocks noChangeShapeType="1"/>
            </p:cNvSpPr>
            <p:nvPr/>
          </p:nvSpPr>
          <p:spPr bwMode="auto">
            <a:xfrm>
              <a:off x="5076" y="17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2" name="Rectangle 81"/>
            <p:cNvSpPr>
              <a:spLocks noChangeArrowheads="1"/>
            </p:cNvSpPr>
            <p:nvPr/>
          </p:nvSpPr>
          <p:spPr bwMode="auto">
            <a:xfrm>
              <a:off x="5208" y="1704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Cout</a:t>
              </a:r>
            </a:p>
          </p:txBody>
        </p:sp>
      </p:grpSp>
      <p:sp>
        <p:nvSpPr>
          <p:cNvPr id="32774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  <a:endParaRPr lang="en-US" sz="4000" dirty="0" smtClean="0"/>
          </a:p>
        </p:txBody>
      </p:sp>
      <p:sp>
        <p:nvSpPr>
          <p:cNvPr id="32775" name="Rectangle 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approach</a:t>
            </a:r>
          </a:p>
          <a:p>
            <a:pPr lvl="1" eaLnBrk="1" hangingPunct="1"/>
            <a:r>
              <a:rPr lang="en-US" sz="2000" dirty="0" smtClean="0"/>
              <a:t>6 gates</a:t>
            </a:r>
          </a:p>
          <a:p>
            <a:pPr lvl="1" eaLnBrk="1" hangingPunct="1"/>
            <a:r>
              <a:rPr lang="en-US" sz="2000" dirty="0" smtClean="0"/>
              <a:t>2 XORs, 2 ANDs, 2 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754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implementation</a:t>
            </a:r>
          </a:p>
          <a:p>
            <a:pPr lvl="1" eaLnBrk="1" hangingPunct="1"/>
            <a:r>
              <a:rPr lang="en-US" sz="2000" dirty="0" smtClean="0"/>
              <a:t>5 gates</a:t>
            </a:r>
          </a:p>
          <a:p>
            <a:pPr lvl="1" eaLnBrk="1" hangingPunct="1"/>
            <a:r>
              <a:rPr lang="en-US" sz="2000" dirty="0" smtClean="0"/>
              <a:t>half adder is an XOR gate and </a:t>
            </a:r>
            <a:r>
              <a:rPr lang="en-US" sz="2000" dirty="0" err="1" smtClean="0"/>
              <a:t>AND</a:t>
            </a:r>
            <a:r>
              <a:rPr lang="en-US" sz="2000" dirty="0" smtClean="0"/>
              <a:t> gate</a:t>
            </a:r>
          </a:p>
          <a:p>
            <a:pPr lvl="1" eaLnBrk="1" hangingPunct="1"/>
            <a:r>
              <a:rPr lang="en-US" sz="2000" dirty="0" smtClean="0"/>
              <a:t>2 XORs, 2 ANDs, 1 OR</a:t>
            </a:r>
          </a:p>
        </p:txBody>
      </p:sp>
      <p:grpSp>
        <p:nvGrpSpPr>
          <p:cNvPr id="32773" name="Group 82"/>
          <p:cNvGrpSpPr>
            <a:grpSpLocks/>
          </p:cNvGrpSpPr>
          <p:nvPr/>
        </p:nvGrpSpPr>
        <p:grpSpPr bwMode="auto">
          <a:xfrm>
            <a:off x="1021556" y="4190996"/>
            <a:ext cx="7100888" cy="1185861"/>
            <a:chOff x="904" y="3096"/>
            <a:chExt cx="4536" cy="756"/>
          </a:xfrm>
        </p:grpSpPr>
        <p:sp>
          <p:nvSpPr>
            <p:cNvPr id="32777" name="Rectangle 83"/>
            <p:cNvSpPr>
              <a:spLocks noChangeArrowheads="1"/>
            </p:cNvSpPr>
            <p:nvPr/>
          </p:nvSpPr>
          <p:spPr bwMode="auto">
            <a:xfrm>
              <a:off x="1008" y="3160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778" name="Rectangle 84"/>
            <p:cNvSpPr>
              <a:spLocks noChangeArrowheads="1"/>
            </p:cNvSpPr>
            <p:nvPr/>
          </p:nvSpPr>
          <p:spPr bwMode="auto">
            <a:xfrm>
              <a:off x="1000" y="3368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779" name="Rectangle 85"/>
            <p:cNvSpPr>
              <a:spLocks noChangeArrowheads="1"/>
            </p:cNvSpPr>
            <p:nvPr/>
          </p:nvSpPr>
          <p:spPr bwMode="auto">
            <a:xfrm>
              <a:off x="2232" y="3096"/>
              <a:ext cx="4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xor B</a:t>
              </a:r>
            </a:p>
          </p:txBody>
        </p:sp>
        <p:sp>
          <p:nvSpPr>
            <p:cNvPr id="32780" name="Line 86"/>
            <p:cNvSpPr>
              <a:spLocks noChangeShapeType="1"/>
            </p:cNvSpPr>
            <p:nvPr/>
          </p:nvSpPr>
          <p:spPr bwMode="auto">
            <a:xfrm>
              <a:off x="29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87"/>
            <p:cNvSpPr>
              <a:spLocks noChangeShapeType="1"/>
            </p:cNvSpPr>
            <p:nvPr/>
          </p:nvSpPr>
          <p:spPr bwMode="auto">
            <a:xfrm flipH="1">
              <a:off x="1156" y="3672"/>
              <a:ext cx="17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Rectangle 88"/>
            <p:cNvSpPr>
              <a:spLocks noChangeArrowheads="1"/>
            </p:cNvSpPr>
            <p:nvPr/>
          </p:nvSpPr>
          <p:spPr bwMode="auto">
            <a:xfrm>
              <a:off x="904" y="359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783" name="Rectangle 89"/>
            <p:cNvSpPr>
              <a:spLocks noChangeArrowheads="1"/>
            </p:cNvSpPr>
            <p:nvPr/>
          </p:nvSpPr>
          <p:spPr bwMode="auto">
            <a:xfrm>
              <a:off x="4032" y="3096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xor B xor Cin</a:t>
              </a:r>
            </a:p>
          </p:txBody>
        </p:sp>
        <p:grpSp>
          <p:nvGrpSpPr>
            <p:cNvPr id="32784" name="Group 90"/>
            <p:cNvGrpSpPr>
              <a:grpSpLocks/>
            </p:cNvGrpSpPr>
            <p:nvPr/>
          </p:nvGrpSpPr>
          <p:grpSpPr bwMode="auto">
            <a:xfrm>
              <a:off x="3308" y="3172"/>
              <a:ext cx="668" cy="444"/>
              <a:chOff x="3308" y="3172"/>
              <a:chExt cx="668" cy="444"/>
            </a:xfrm>
          </p:grpSpPr>
          <p:sp>
            <p:nvSpPr>
              <p:cNvPr id="32811" name="Rectangle 91"/>
              <p:cNvSpPr>
                <a:spLocks noChangeArrowheads="1"/>
              </p:cNvSpPr>
              <p:nvPr/>
            </p:nvSpPr>
            <p:spPr bwMode="auto">
              <a:xfrm>
                <a:off x="3308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Rectangle 92"/>
              <p:cNvSpPr>
                <a:spLocks noChangeArrowheads="1"/>
              </p:cNvSpPr>
              <p:nvPr/>
            </p:nvSpPr>
            <p:spPr bwMode="auto">
              <a:xfrm>
                <a:off x="3472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375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Half</a:t>
                </a:r>
                <a:br>
                  <a:rPr lang="en-US" sz="1400">
                    <a:solidFill>
                      <a:srgbClr val="000000"/>
                    </a:solidFill>
                  </a:rPr>
                </a:br>
                <a:r>
                  <a:rPr lang="en-US" sz="1400">
                    <a:solidFill>
                      <a:srgbClr val="000000"/>
                    </a:solidFill>
                  </a:rPr>
                  <a:t>Adder</a:t>
                </a:r>
              </a:p>
            </p:txBody>
          </p:sp>
          <p:sp>
            <p:nvSpPr>
              <p:cNvPr id="32813" name="Rectangle 93"/>
              <p:cNvSpPr>
                <a:spLocks noChangeArrowheads="1"/>
              </p:cNvSpPr>
              <p:nvPr/>
            </p:nvSpPr>
            <p:spPr bwMode="auto">
              <a:xfrm>
                <a:off x="3544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  <a:tabLst>
                    <a:tab pos="2719388" algn="l"/>
                  </a:tabLs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14" name="Rectangle 94"/>
              <p:cNvSpPr>
                <a:spLocks noChangeArrowheads="1"/>
              </p:cNvSpPr>
              <p:nvPr/>
            </p:nvSpPr>
            <p:spPr bwMode="auto">
              <a:xfrm>
                <a:off x="3656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Cout</a:t>
                </a:r>
              </a:p>
            </p:txBody>
          </p:sp>
        </p:grpSp>
        <p:sp>
          <p:nvSpPr>
            <p:cNvPr id="32785" name="Line 95"/>
            <p:cNvSpPr>
              <a:spLocks noChangeShapeType="1"/>
            </p:cNvSpPr>
            <p:nvPr/>
          </p:nvSpPr>
          <p:spPr bwMode="auto">
            <a:xfrm>
              <a:off x="2228" y="352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96"/>
            <p:cNvSpPr>
              <a:spLocks noChangeArrowheads="1"/>
            </p:cNvSpPr>
            <p:nvPr/>
          </p:nvSpPr>
          <p:spPr bwMode="auto">
            <a:xfrm>
              <a:off x="3944" y="338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 dirty="0" err="1">
                  <a:solidFill>
                    <a:srgbClr val="000000"/>
                  </a:solidFill>
                </a:rPr>
                <a:t>Cin</a:t>
              </a:r>
              <a:r>
                <a:rPr lang="en-US" sz="1400" dirty="0">
                  <a:solidFill>
                    <a:srgbClr val="000000"/>
                  </a:solidFill>
                </a:rPr>
                <a:t> (A </a:t>
              </a:r>
              <a:r>
                <a:rPr lang="en-US" sz="1400" dirty="0" err="1">
                  <a:solidFill>
                    <a:srgbClr val="000000"/>
                  </a:solidFill>
                </a:rPr>
                <a:t>xor</a:t>
              </a:r>
              <a:r>
                <a:rPr lang="en-US" sz="1400" dirty="0">
                  <a:solidFill>
                    <a:srgbClr val="000000"/>
                  </a:solidFill>
                </a:rPr>
                <a:t> B)</a:t>
              </a:r>
            </a:p>
          </p:txBody>
        </p:sp>
        <p:sp>
          <p:nvSpPr>
            <p:cNvPr id="32787" name="Line 97"/>
            <p:cNvSpPr>
              <a:spLocks noChangeShapeType="1"/>
            </p:cNvSpPr>
            <p:nvPr/>
          </p:nvSpPr>
          <p:spPr bwMode="auto">
            <a:xfrm>
              <a:off x="3980" y="35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Rectangle 98"/>
            <p:cNvSpPr>
              <a:spLocks noChangeArrowheads="1"/>
            </p:cNvSpPr>
            <p:nvPr/>
          </p:nvSpPr>
          <p:spPr bwMode="auto">
            <a:xfrm>
              <a:off x="2248" y="3384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B</a:t>
              </a:r>
            </a:p>
          </p:txBody>
        </p:sp>
        <p:sp>
          <p:nvSpPr>
            <p:cNvPr id="32789" name="Line 99"/>
            <p:cNvSpPr>
              <a:spLocks noChangeShapeType="1"/>
            </p:cNvSpPr>
            <p:nvPr/>
          </p:nvSpPr>
          <p:spPr bwMode="auto">
            <a:xfrm>
              <a:off x="2664" y="353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00"/>
            <p:cNvSpPr>
              <a:spLocks noChangeShapeType="1"/>
            </p:cNvSpPr>
            <p:nvPr/>
          </p:nvSpPr>
          <p:spPr bwMode="auto">
            <a:xfrm>
              <a:off x="2668" y="3768"/>
              <a:ext cx="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01"/>
            <p:cNvSpPr>
              <a:spLocks noChangeShapeType="1"/>
            </p:cNvSpPr>
            <p:nvPr/>
          </p:nvSpPr>
          <p:spPr bwMode="auto">
            <a:xfrm>
              <a:off x="4152" y="3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02"/>
            <p:cNvSpPr>
              <a:spLocks noChangeShapeType="1"/>
            </p:cNvSpPr>
            <p:nvPr/>
          </p:nvSpPr>
          <p:spPr bwMode="auto">
            <a:xfrm>
              <a:off x="4156" y="3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Rectangle 103"/>
            <p:cNvSpPr>
              <a:spLocks noChangeArrowheads="1"/>
            </p:cNvSpPr>
            <p:nvPr/>
          </p:nvSpPr>
          <p:spPr bwMode="auto">
            <a:xfrm>
              <a:off x="4920" y="3147"/>
              <a:ext cx="5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 dirty="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2794" name="Rectangle 104"/>
            <p:cNvSpPr>
              <a:spLocks noChangeArrowheads="1"/>
            </p:cNvSpPr>
            <p:nvPr/>
          </p:nvSpPr>
          <p:spPr bwMode="auto">
            <a:xfrm>
              <a:off x="4984" y="3640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2795" name="Arc 105"/>
            <p:cNvSpPr>
              <a:spLocks/>
            </p:cNvSpPr>
            <p:nvPr/>
          </p:nvSpPr>
          <p:spPr bwMode="auto">
            <a:xfrm>
              <a:off x="4224" y="3573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Arc 106"/>
            <p:cNvSpPr>
              <a:spLocks/>
            </p:cNvSpPr>
            <p:nvPr/>
          </p:nvSpPr>
          <p:spPr bwMode="auto">
            <a:xfrm>
              <a:off x="4220" y="3573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Arc 107"/>
            <p:cNvSpPr>
              <a:spLocks/>
            </p:cNvSpPr>
            <p:nvPr/>
          </p:nvSpPr>
          <p:spPr bwMode="auto">
            <a:xfrm>
              <a:off x="4248" y="3708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Arc 108"/>
            <p:cNvSpPr>
              <a:spLocks/>
            </p:cNvSpPr>
            <p:nvPr/>
          </p:nvSpPr>
          <p:spPr bwMode="auto">
            <a:xfrm>
              <a:off x="4224" y="3708"/>
              <a:ext cx="68" cy="144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09"/>
            <p:cNvSpPr>
              <a:spLocks noChangeShapeType="1"/>
            </p:cNvSpPr>
            <p:nvPr/>
          </p:nvSpPr>
          <p:spPr bwMode="auto">
            <a:xfrm>
              <a:off x="4252" y="3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110"/>
            <p:cNvSpPr>
              <a:spLocks noChangeShapeType="1"/>
            </p:cNvSpPr>
            <p:nvPr/>
          </p:nvSpPr>
          <p:spPr bwMode="auto">
            <a:xfrm>
              <a:off x="3972" y="324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111"/>
            <p:cNvSpPr>
              <a:spLocks noChangeShapeType="1"/>
            </p:cNvSpPr>
            <p:nvPr/>
          </p:nvSpPr>
          <p:spPr bwMode="auto">
            <a:xfrm>
              <a:off x="4684" y="3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112"/>
            <p:cNvSpPr>
              <a:spLocks noChangeShapeType="1"/>
            </p:cNvSpPr>
            <p:nvPr/>
          </p:nvSpPr>
          <p:spPr bwMode="auto">
            <a:xfrm>
              <a:off x="2236" y="3248"/>
              <a:ext cx="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113"/>
            <p:cNvSpPr>
              <a:spLocks noChangeShapeType="1"/>
            </p:cNvSpPr>
            <p:nvPr/>
          </p:nvSpPr>
          <p:spPr bwMode="auto">
            <a:xfrm>
              <a:off x="2908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114"/>
            <p:cNvSpPr>
              <a:spLocks noChangeShapeType="1"/>
            </p:cNvSpPr>
            <p:nvPr/>
          </p:nvSpPr>
          <p:spPr bwMode="auto">
            <a:xfrm>
              <a:off x="1164" y="324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15"/>
            <p:cNvSpPr>
              <a:spLocks noChangeShapeType="1"/>
            </p:cNvSpPr>
            <p:nvPr/>
          </p:nvSpPr>
          <p:spPr bwMode="auto">
            <a:xfrm>
              <a:off x="1172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06" name="Group 116"/>
            <p:cNvGrpSpPr>
              <a:grpSpLocks/>
            </p:cNvGrpSpPr>
            <p:nvPr/>
          </p:nvGrpSpPr>
          <p:grpSpPr bwMode="auto">
            <a:xfrm>
              <a:off x="1564" y="3172"/>
              <a:ext cx="668" cy="444"/>
              <a:chOff x="1564" y="3172"/>
              <a:chExt cx="668" cy="444"/>
            </a:xfrm>
          </p:grpSpPr>
          <p:sp>
            <p:nvSpPr>
              <p:cNvPr id="32807" name="Rectangle 117"/>
              <p:cNvSpPr>
                <a:spLocks noChangeArrowheads="1"/>
              </p:cNvSpPr>
              <p:nvPr/>
            </p:nvSpPr>
            <p:spPr bwMode="auto">
              <a:xfrm>
                <a:off x="1564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118"/>
              <p:cNvSpPr>
                <a:spLocks noChangeArrowheads="1"/>
              </p:cNvSpPr>
              <p:nvPr/>
            </p:nvSpPr>
            <p:spPr bwMode="auto">
              <a:xfrm>
                <a:off x="1728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375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Half</a:t>
                </a:r>
                <a:br>
                  <a:rPr lang="en-US" sz="1400">
                    <a:solidFill>
                      <a:srgbClr val="000000"/>
                    </a:solidFill>
                  </a:rPr>
                </a:br>
                <a:r>
                  <a:rPr lang="en-US" sz="1400">
                    <a:solidFill>
                      <a:srgbClr val="000000"/>
                    </a:solidFill>
                  </a:rPr>
                  <a:t>Adder</a:t>
                </a:r>
              </a:p>
            </p:txBody>
          </p:sp>
          <p:sp>
            <p:nvSpPr>
              <p:cNvPr id="32809" name="Rectangle 119"/>
              <p:cNvSpPr>
                <a:spLocks noChangeArrowheads="1"/>
              </p:cNvSpPr>
              <p:nvPr/>
            </p:nvSpPr>
            <p:spPr bwMode="auto">
              <a:xfrm>
                <a:off x="1800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  <a:tabLst>
                    <a:tab pos="2719388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Sum</a:t>
                </a:r>
              </a:p>
            </p:txBody>
          </p:sp>
          <p:sp>
            <p:nvSpPr>
              <p:cNvPr id="32810" name="Rectangle 120"/>
              <p:cNvSpPr>
                <a:spLocks noChangeArrowheads="1"/>
              </p:cNvSpPr>
              <p:nvPr/>
            </p:nvSpPr>
            <p:spPr bwMode="auto">
              <a:xfrm>
                <a:off x="1912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Cout</a:t>
                </a:r>
              </a:p>
            </p:txBody>
          </p:sp>
        </p:grpSp>
      </p:grpSp>
      <p:sp>
        <p:nvSpPr>
          <p:cNvPr id="32774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01083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1555</Words>
  <Application>Microsoft Office PowerPoint</Application>
  <PresentationFormat>On-screen Show (4:3)</PresentationFormat>
  <Paragraphs>752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Tahoma</vt:lpstr>
      <vt:lpstr>Wingdings</vt:lpstr>
      <vt:lpstr>Clarity</vt:lpstr>
      <vt:lpstr>Arithmetic Hardware</vt:lpstr>
      <vt:lpstr>Introduction</vt:lpstr>
      <vt:lpstr>1-Bit Half Adder</vt:lpstr>
      <vt:lpstr>1-Bit Half Adder</vt:lpstr>
      <vt:lpstr>1-Bit Half Adder</vt:lpstr>
      <vt:lpstr>1-Bit Half Adder</vt:lpstr>
      <vt:lpstr>1-Bit Full Adder</vt:lpstr>
      <vt:lpstr>1-Bit Full Adder</vt:lpstr>
      <vt:lpstr>1-Bit Full Adder</vt:lpstr>
      <vt:lpstr>1-Bit Full Adder</vt:lpstr>
      <vt:lpstr>Ripple-Carry Adder</vt:lpstr>
      <vt:lpstr>Ripple-Carry Adder: Example</vt:lpstr>
      <vt:lpstr>Ripple-Carry Adder: Subtraction</vt:lpstr>
      <vt:lpstr>Ripple-Carry Adder: Subtraction</vt:lpstr>
      <vt:lpstr>Ripple-Carry Adder: Disadvantage</vt:lpstr>
      <vt:lpstr>Ripple-Carry Adder: Disadvantage</vt:lpstr>
      <vt:lpstr>Ripple-Carry Adder</vt:lpstr>
      <vt:lpstr>Carry-Lookahead Logic</vt:lpstr>
      <vt:lpstr>Carry-Lookahead Logic</vt:lpstr>
      <vt:lpstr>Carry-Lookahead Logic</vt:lpstr>
      <vt:lpstr>Carry-Lookahead Implementation</vt:lpstr>
      <vt:lpstr>Carry-Lookahead Implementation</vt:lpstr>
      <vt:lpstr>Partial Carry Lookahead Adder</vt:lpstr>
      <vt:lpstr>Carry-Select Adder</vt:lpstr>
      <vt:lpstr>Arithmetic Logic Unit</vt:lpstr>
      <vt:lpstr>Arithmetic Logic Unit</vt:lpstr>
      <vt:lpstr>AND, OR</vt:lpstr>
      <vt:lpstr>Addition</vt:lpstr>
      <vt:lpstr>Addition</vt:lpstr>
      <vt:lpstr>Subtraction</vt:lpstr>
      <vt:lpstr>Subtraction</vt:lpstr>
      <vt:lpstr>NOR</vt:lpstr>
      <vt:lpstr>NOR</vt:lpstr>
      <vt:lpstr>Set on Less Than</vt:lpstr>
      <vt:lpstr>Set on Less Than</vt:lpstr>
      <vt:lpstr>Set on Less Than</vt:lpstr>
      <vt:lpstr>Set on Less Than</vt:lpstr>
      <vt:lpstr>Set on Less Than</vt:lpstr>
      <vt:lpstr>Set on Less Than</vt:lpstr>
      <vt:lpstr>Equal To</vt:lpstr>
      <vt:lpstr>Equal To</vt:lpstr>
      <vt:lpstr>A 32-Bit ALU</vt:lpstr>
      <vt:lpstr>A 32-Bit ALU</vt:lpstr>
      <vt:lpstr>A 32-Bit ALU</vt:lpstr>
      <vt:lpstr>A 32-Bit ALU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Hardware</dc:title>
  <dc:creator>Sarah</dc:creator>
  <cp:lastModifiedBy>Sarah Angell</cp:lastModifiedBy>
  <cp:revision>23</cp:revision>
  <dcterms:created xsi:type="dcterms:W3CDTF">2013-09-06T14:27:58Z</dcterms:created>
  <dcterms:modified xsi:type="dcterms:W3CDTF">2013-09-16T17:56:44Z</dcterms:modified>
</cp:coreProperties>
</file>