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328" r:id="rId3"/>
    <p:sldId id="257" r:id="rId4"/>
    <p:sldId id="329" r:id="rId5"/>
    <p:sldId id="258" r:id="rId6"/>
    <p:sldId id="259" r:id="rId7"/>
    <p:sldId id="330" r:id="rId8"/>
    <p:sldId id="261" r:id="rId9"/>
    <p:sldId id="262" r:id="rId10"/>
    <p:sldId id="263" r:id="rId11"/>
    <p:sldId id="331" r:id="rId12"/>
    <p:sldId id="264" r:id="rId13"/>
    <p:sldId id="265" r:id="rId14"/>
    <p:sldId id="266" r:id="rId15"/>
    <p:sldId id="332" r:id="rId16"/>
    <p:sldId id="335" r:id="rId17"/>
    <p:sldId id="336" r:id="rId18"/>
    <p:sldId id="337" r:id="rId19"/>
    <p:sldId id="338" r:id="rId20"/>
    <p:sldId id="339" r:id="rId21"/>
    <p:sldId id="334" r:id="rId22"/>
    <p:sldId id="333" r:id="rId23"/>
    <p:sldId id="267" r:id="rId24"/>
    <p:sldId id="268" r:id="rId25"/>
    <p:sldId id="269" r:id="rId26"/>
    <p:sldId id="340" r:id="rId27"/>
    <p:sldId id="341" r:id="rId28"/>
    <p:sldId id="342" r:id="rId29"/>
    <p:sldId id="270" r:id="rId30"/>
    <p:sldId id="343" r:id="rId31"/>
    <p:sldId id="271" r:id="rId32"/>
    <p:sldId id="272" r:id="rId33"/>
    <p:sldId id="273" r:id="rId34"/>
    <p:sldId id="274" r:id="rId35"/>
    <p:sldId id="275" r:id="rId36"/>
    <p:sldId id="344" r:id="rId37"/>
    <p:sldId id="276" r:id="rId38"/>
    <p:sldId id="346" r:id="rId39"/>
    <p:sldId id="347" r:id="rId40"/>
    <p:sldId id="348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349" r:id="rId53"/>
    <p:sldId id="350" r:id="rId54"/>
    <p:sldId id="288" r:id="rId55"/>
    <p:sldId id="351" r:id="rId56"/>
    <p:sldId id="289" r:id="rId57"/>
    <p:sldId id="352" r:id="rId58"/>
    <p:sldId id="353" r:id="rId59"/>
    <p:sldId id="354" r:id="rId60"/>
    <p:sldId id="355" r:id="rId61"/>
    <p:sldId id="356" r:id="rId62"/>
    <p:sldId id="290" r:id="rId63"/>
    <p:sldId id="294" r:id="rId64"/>
    <p:sldId id="357" r:id="rId65"/>
    <p:sldId id="358" r:id="rId66"/>
    <p:sldId id="359" r:id="rId67"/>
    <p:sldId id="296" r:id="rId68"/>
    <p:sldId id="360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61" r:id="rId78"/>
    <p:sldId id="305" r:id="rId79"/>
    <p:sldId id="306" r:id="rId80"/>
    <p:sldId id="307" r:id="rId81"/>
    <p:sldId id="308" r:id="rId82"/>
    <p:sldId id="310" r:id="rId83"/>
    <p:sldId id="312" r:id="rId84"/>
    <p:sldId id="362" r:id="rId85"/>
    <p:sldId id="313" r:id="rId86"/>
    <p:sldId id="314" r:id="rId87"/>
    <p:sldId id="316" r:id="rId88"/>
    <p:sldId id="363" r:id="rId89"/>
    <p:sldId id="364" r:id="rId90"/>
    <p:sldId id="365" r:id="rId91"/>
    <p:sldId id="318" r:id="rId92"/>
    <p:sldId id="366" r:id="rId93"/>
    <p:sldId id="319" r:id="rId94"/>
    <p:sldId id="320" r:id="rId95"/>
    <p:sldId id="321" r:id="rId96"/>
    <p:sldId id="322" r:id="rId97"/>
    <p:sldId id="367" r:id="rId98"/>
    <p:sldId id="324" r:id="rId99"/>
    <p:sldId id="368" r:id="rId100"/>
    <p:sldId id="325" r:id="rId101"/>
    <p:sldId id="369" r:id="rId102"/>
    <p:sldId id="370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6BD0-7592-4E9A-A556-6041664A96AB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5A67-E111-43F7-8A34-3F9AD92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F62B2EA-85BD-4340-8547-61C42803D455}" type="slidenum">
              <a:rPr lang="en-US" altLang="en-US" sz="1100"/>
              <a:pPr eaLnBrk="1" hangingPunct="1"/>
              <a:t>12</a:t>
            </a:fld>
            <a:endParaRPr lang="en-US" altLang="en-US" sz="11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018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C2EBE5-798F-4E45-AA59-01222BDD00B5}" type="slidenum">
              <a:rPr lang="en-US" altLang="en-US" sz="1100"/>
              <a:pPr eaLnBrk="1" hangingPunct="1"/>
              <a:t>29</a:t>
            </a:fld>
            <a:endParaRPr lang="en-US" altLang="en-US" sz="11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120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14D9BD9-9F8D-45CE-AFFF-ED3D6CC6E2C6}" type="slidenum">
              <a:rPr lang="en-US" altLang="en-US" sz="1100"/>
              <a:pPr eaLnBrk="1" hangingPunct="1"/>
              <a:t>34</a:t>
            </a:fld>
            <a:endParaRPr lang="en-US" altLang="en-US" sz="11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r>
              <a:rPr lang="en-US" altLang="en-US" sz="2400"/>
              <a:t>0. 0010 x 	0000 0110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1a. 00 nop: 	0000 0110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0000 0011 0 (2 x 3)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1c: 10 Pr-M	1110 0011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1111 0001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1d. 11 nop	1111 0001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1111 1000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1b: 01 PR+M	0001 1000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0000 1100 0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0. 0010 x 	 0000 1101 0 (2 x -3)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1c: 10 Pr-M : 	 1110 1101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1111 0110 1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1b: 01 PR+M 	 0001 0110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0000 1011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1c: 10 Pr-M : 	 1110 1011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1111 0101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1d. 11 nop 	 1111 0101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2. Shr:	 1111 1010 1</a:t>
            </a:r>
          </a:p>
        </p:txBody>
      </p:sp>
      <p:sp>
        <p:nvSpPr>
          <p:cNvPr id="5222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0ED0415-4879-4C52-AA0D-9D2EB6B19720}" type="slidenum">
              <a:rPr lang="en-US" altLang="en-US" sz="1100"/>
              <a:pPr eaLnBrk="1" hangingPunct="1"/>
              <a:t>44</a:t>
            </a:fld>
            <a:endParaRPr lang="en-US" altLang="en-US" sz="11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789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28FB29-8AAB-4785-82B9-FFC350407214}" type="slidenum">
              <a:rPr lang="en-US" altLang="en-US" sz="1100"/>
              <a:pPr eaLnBrk="1" hangingPunct="1"/>
              <a:t>47</a:t>
            </a:fld>
            <a:endParaRPr lang="en-US" altLang="en-US" sz="11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3" tIns="44438" rIns="90463" bIns="44438"/>
          <a:lstStyle/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891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 date we have only considered integers</a:t>
            </a:r>
          </a:p>
          <a:p>
            <a:pPr>
              <a:lnSpc>
                <a:spcPct val="80000"/>
              </a:lnSpc>
            </a:pPr>
            <a:r>
              <a:rPr lang="en-US" altLang="ko-KR" sz="2500" dirty="0" smtClean="0">
                <a:ea typeface="굴림" panose="020B0600000101010101" pitchFamily="34" charset="-127"/>
                <a:sym typeface="Symbol" panose="05050102010706020507" pitchFamily="18" charset="2"/>
              </a:rPr>
              <a:t>Need a way to adjust position of the binary point: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Floating point numbers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C71BE9-8B05-4D7B-8A17-D203F42BA162}" type="slidenum">
              <a:rPr lang="en-US" altLang="ko-KR" sz="1300"/>
              <a:pPr eaLnBrk="1" hangingPunct="1"/>
              <a:t>56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239111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smtClean="0"/>
              <a:t>Iter.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0		0	00000000	00001011	1001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1		1a.	00001011	00001011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1		2,3	00001011	00010110	0100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2		1	00001011	00010110	0100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2		2,3	00001011	00101100	0010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3		1	00001011	00101100	0010 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3		2,3 	00001011 	01011000	0001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4		1a.	01100011	01011000	0001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smtClean="0"/>
              <a:t>4		2,3	01100011	1011000  	00000		Shifts</a:t>
            </a:r>
          </a:p>
        </p:txBody>
      </p:sp>
    </p:spTree>
    <p:extLst>
      <p:ext uri="{BB962C8B-B14F-4D97-AF65-F5344CB8AC3E}">
        <p14:creationId xmlns:p14="http://schemas.microsoft.com/office/powerpoint/2010/main" val="85137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sz="4000" dirty="0" smtClean="0"/>
              <a:t>Exceptions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2800" dirty="0" smtClean="0"/>
              <a:t>Invalid operation</a:t>
            </a:r>
          </a:p>
          <a:p>
            <a:pPr lvl="1" eaLnBrk="1" hangingPunct="1"/>
            <a:r>
              <a:rPr lang="en-US" sz="2400" dirty="0" smtClean="0"/>
              <a:t>result of operation is a </a:t>
            </a:r>
            <a:r>
              <a:rPr lang="en-US" sz="2400" dirty="0" err="1" smtClean="0"/>
              <a:t>NaN</a:t>
            </a:r>
            <a:r>
              <a:rPr lang="en-US" sz="2400" dirty="0" smtClean="0"/>
              <a:t> (except = or !=)</a:t>
            </a:r>
          </a:p>
          <a:p>
            <a:pPr lvl="1" eaLnBrk="1" hangingPunct="1"/>
            <a:r>
              <a:rPr lang="en-US" sz="2400" dirty="0" smtClean="0"/>
              <a:t>inf. +/- inf.;  0 * </a:t>
            </a:r>
            <a:r>
              <a:rPr lang="en-US" sz="2400" dirty="0" err="1" smtClean="0"/>
              <a:t>inf</a:t>
            </a:r>
            <a:r>
              <a:rPr lang="en-US" sz="2400" dirty="0" smtClean="0"/>
              <a:t>;  0/0;  inf./inf.;  x remainder y, y = 0;</a:t>
            </a:r>
          </a:p>
          <a:p>
            <a:pPr lvl="1" eaLnBrk="1" hangingPunct="1"/>
            <a:r>
              <a:rPr lang="en-US" sz="2400" dirty="0" err="1" smtClean="0"/>
              <a:t>sqrt</a:t>
            </a:r>
            <a:r>
              <a:rPr lang="en-US" sz="2400" dirty="0" smtClean="0"/>
              <a:t>(x) where x &lt; 0, x = +/- inf.</a:t>
            </a:r>
          </a:p>
          <a:p>
            <a:pPr eaLnBrk="1" hangingPunct="1"/>
            <a:r>
              <a:rPr lang="en-US" sz="2800" dirty="0" smtClean="0"/>
              <a:t>Overflow</a:t>
            </a:r>
          </a:p>
          <a:p>
            <a:pPr lvl="1" eaLnBrk="1" hangingPunct="1"/>
            <a:r>
              <a:rPr lang="en-US" sz="2400" dirty="0" smtClean="0"/>
              <a:t>result of operation is larger than largest representable number</a:t>
            </a:r>
          </a:p>
          <a:p>
            <a:pPr lvl="1" eaLnBrk="1" hangingPunct="1"/>
            <a:r>
              <a:rPr lang="en-US" sz="2400" dirty="0" smtClean="0"/>
              <a:t>flushed to +/- inf. if overflow exception is not </a:t>
            </a:r>
            <a:r>
              <a:rPr lang="en-US" sz="2400" dirty="0" smtClean="0"/>
              <a:t>enabled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811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Divide by 0</a:t>
            </a:r>
          </a:p>
          <a:p>
            <a:pPr lvl="1"/>
            <a:r>
              <a:rPr lang="en-US" sz="2400" dirty="0"/>
              <a:t>x/0 where x = 0, +/- inf.;  </a:t>
            </a:r>
          </a:p>
          <a:p>
            <a:pPr lvl="1"/>
            <a:r>
              <a:rPr lang="en-US" sz="2400" dirty="0"/>
              <a:t>flushed to +/- inf. if divide by zero exception not enabled</a:t>
            </a:r>
          </a:p>
          <a:p>
            <a:r>
              <a:rPr lang="en-US" sz="2800" dirty="0"/>
              <a:t>Underflow</a:t>
            </a:r>
          </a:p>
          <a:p>
            <a:pPr lvl="1"/>
            <a:r>
              <a:rPr lang="en-US" sz="2400" dirty="0"/>
              <a:t>subnormal result OR non-zero result underflows to 0</a:t>
            </a:r>
          </a:p>
          <a:p>
            <a:r>
              <a:rPr lang="en-US" sz="2800" dirty="0"/>
              <a:t>Inexact</a:t>
            </a:r>
          </a:p>
          <a:p>
            <a:pPr lvl="1"/>
            <a:r>
              <a:rPr lang="en-US" sz="2400" dirty="0"/>
              <a:t>rounded result not the actual result (rounding error = 0)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81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Standard specifies defaults and allows traps to permit  </a:t>
            </a:r>
            <a:r>
              <a:rPr lang="en-US" dirty="0" smtClean="0"/>
              <a:t>exceptions to be handled at the program level</a:t>
            </a:r>
            <a:endParaRPr lang="en-US" dirty="0"/>
          </a:p>
          <a:p>
            <a:pPr lvl="1"/>
            <a:r>
              <a:rPr lang="en-US" sz="2400" dirty="0"/>
              <a:t>contrast with the more usual result of aborting the computation </a:t>
            </a:r>
            <a:r>
              <a:rPr lang="en-US" sz="2400" dirty="0" smtClean="0"/>
              <a:t>altogether.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is Time Consuming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 smtClean="0"/>
              <a:t>3 steps per iteration</a:t>
            </a:r>
          </a:p>
          <a:p>
            <a:pPr>
              <a:lnSpc>
                <a:spcPct val="125000"/>
              </a:lnSpc>
            </a:pPr>
            <a:r>
              <a:rPr lang="en-US" altLang="en-US" dirty="0" smtClean="0"/>
              <a:t>32 iterations</a:t>
            </a:r>
          </a:p>
          <a:p>
            <a:pPr>
              <a:lnSpc>
                <a:spcPct val="125000"/>
              </a:lnSpc>
            </a:pPr>
            <a:r>
              <a:rPr lang="en-US" altLang="en-US" dirty="0" smtClean="0"/>
              <a:t>96 steps total</a:t>
            </a:r>
          </a:p>
          <a:p>
            <a:pPr>
              <a:lnSpc>
                <a:spcPct val="125000"/>
              </a:lnSpc>
            </a:pPr>
            <a:r>
              <a:rPr lang="en-US" altLang="en-US" dirty="0" smtClean="0"/>
              <a:t>At 1 </a:t>
            </a:r>
            <a:r>
              <a:rPr lang="en-US" altLang="en-US" dirty="0"/>
              <a:t>clock per step =&gt; ~ 100 clocks per </a:t>
            </a:r>
            <a:r>
              <a:rPr lang="en-US" altLang="en-US" dirty="0" smtClean="0"/>
              <a:t>multiply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dirty="0" smtClean="0"/>
              <a:t>Observations on </a:t>
            </a:r>
            <a:r>
              <a:rPr lang="en-US" altLang="en-US" sz="3600" dirty="0" smtClean="0"/>
              <a:t>Multiplication </a:t>
            </a:r>
            <a:r>
              <a:rPr lang="en-US" altLang="en-US" sz="3600" dirty="0" smtClean="0"/>
              <a:t>Version 1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Half </a:t>
            </a:r>
            <a:r>
              <a:rPr lang="en-US" altLang="en-US" dirty="0" smtClean="0"/>
              <a:t>the bits of the multiplicand are always 0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64-bit adder is wasted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0’s inserted in right of multiplicand as shifted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LSBs of product never changed once formed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Instead of shifting the multiplicand to the left we can shift the product to the </a:t>
            </a:r>
            <a:r>
              <a:rPr lang="en-US" altLang="en-US" dirty="0" smtClean="0"/>
              <a:t>right</a:t>
            </a:r>
            <a:endParaRPr lang="en-US" altLang="en-US" dirty="0"/>
          </a:p>
          <a:p>
            <a:pPr lvl="1">
              <a:lnSpc>
                <a:spcPct val="125000"/>
              </a:lnSpc>
            </a:pPr>
            <a:r>
              <a:rPr lang="en-US" altLang="en-US" dirty="0" smtClean="0"/>
              <a:t>Perform some steps in parallel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063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dirty="0" smtClean="0"/>
              <a:t>Multiplication Hardware Version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-bit Multiplicand reg, </a:t>
            </a:r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 -bit ALU, </a:t>
            </a:r>
            <a:r>
              <a:rPr lang="en-US" altLang="en-US" smtClean="0">
                <a:solidFill>
                  <a:schemeClr val="accent2"/>
                </a:solidFill>
              </a:rPr>
              <a:t>64</a:t>
            </a:r>
            <a:r>
              <a:rPr lang="en-US" altLang="en-US" smtClean="0"/>
              <a:t>-bit Product reg, 32-bit Multiplier reg</a:t>
            </a:r>
          </a:p>
        </p:txBody>
      </p:sp>
      <p:pic>
        <p:nvPicPr>
          <p:cNvPr id="36868" name="Picture 4" descr="f0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0772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581400" y="64008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4.28 from text</a:t>
            </a:r>
          </a:p>
        </p:txBody>
      </p:sp>
    </p:spTree>
    <p:extLst>
      <p:ext uri="{BB962C8B-B14F-4D97-AF65-F5344CB8AC3E}">
        <p14:creationId xmlns:p14="http://schemas.microsoft.com/office/powerpoint/2010/main" val="283818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475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Multiplication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Algorithm </a:t>
            </a:r>
            <a:br>
              <a:rPr lang="en-US" altLang="en-US" sz="3600" dirty="0" smtClean="0"/>
            </a:br>
            <a:r>
              <a:rPr lang="en-US" altLang="en-US" sz="3600" dirty="0" smtClean="0"/>
              <a:t>Version </a:t>
            </a:r>
            <a:r>
              <a:rPr lang="en-US" altLang="en-US" sz="3600" dirty="0" smtClean="0"/>
              <a:t>2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733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09913" y="6127750"/>
            <a:ext cx="2212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Yes: 32 repetitions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000250" y="1009650"/>
            <a:ext cx="4364038" cy="5753100"/>
            <a:chOff x="1260" y="636"/>
            <a:chExt cx="2749" cy="3624"/>
          </a:xfrm>
        </p:grpSpPr>
        <p:grpSp>
          <p:nvGrpSpPr>
            <p:cNvPr id="37896" name="Group 7"/>
            <p:cNvGrpSpPr>
              <a:grpSpLocks/>
            </p:cNvGrpSpPr>
            <p:nvPr/>
          </p:nvGrpSpPr>
          <p:grpSpPr bwMode="auto">
            <a:xfrm>
              <a:off x="1260" y="870"/>
              <a:ext cx="2304" cy="3390"/>
              <a:chOff x="1260" y="870"/>
              <a:chExt cx="2304" cy="3390"/>
            </a:xfrm>
          </p:grpSpPr>
          <p:sp>
            <p:nvSpPr>
              <p:cNvPr id="38040" name="Freeform 8"/>
              <p:cNvSpPr>
                <a:spLocks/>
              </p:cNvSpPr>
              <p:nvPr/>
            </p:nvSpPr>
            <p:spPr bwMode="auto">
              <a:xfrm>
                <a:off x="1972" y="2159"/>
                <a:ext cx="707" cy="329"/>
              </a:xfrm>
              <a:custGeom>
                <a:avLst/>
                <a:gdLst>
                  <a:gd name="T0" fmla="*/ 707 w 707"/>
                  <a:gd name="T1" fmla="*/ 329 h 329"/>
                  <a:gd name="T2" fmla="*/ 707 w 707"/>
                  <a:gd name="T3" fmla="*/ 147 h 329"/>
                  <a:gd name="T4" fmla="*/ 0 w 707"/>
                  <a:gd name="T5" fmla="*/ 147 h 329"/>
                  <a:gd name="T6" fmla="*/ 0 w 707"/>
                  <a:gd name="T7" fmla="*/ 0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7"/>
                  <a:gd name="T13" fmla="*/ 0 h 329"/>
                  <a:gd name="T14" fmla="*/ 707 w 707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7" h="329">
                    <a:moveTo>
                      <a:pt x="707" y="329"/>
                    </a:moveTo>
                    <a:lnTo>
                      <a:pt x="707" y="147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1" name="Freeform 9"/>
              <p:cNvSpPr>
                <a:spLocks/>
              </p:cNvSpPr>
              <p:nvPr/>
            </p:nvSpPr>
            <p:spPr bwMode="auto">
              <a:xfrm>
                <a:off x="1972" y="1320"/>
                <a:ext cx="1592" cy="1168"/>
              </a:xfrm>
              <a:custGeom>
                <a:avLst/>
                <a:gdLst>
                  <a:gd name="T0" fmla="*/ 885 w 1592"/>
                  <a:gd name="T1" fmla="*/ 1168 h 1168"/>
                  <a:gd name="T2" fmla="*/ 885 w 1592"/>
                  <a:gd name="T3" fmla="*/ 986 h 1168"/>
                  <a:gd name="T4" fmla="*/ 1592 w 1592"/>
                  <a:gd name="T5" fmla="*/ 986 h 1168"/>
                  <a:gd name="T6" fmla="*/ 1592 w 1592"/>
                  <a:gd name="T7" fmla="*/ 0 h 1168"/>
                  <a:gd name="T8" fmla="*/ 0 w 1592"/>
                  <a:gd name="T9" fmla="*/ 0 h 1168"/>
                  <a:gd name="T10" fmla="*/ 0 w 1592"/>
                  <a:gd name="T11" fmla="*/ 414 h 1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2"/>
                  <a:gd name="T19" fmla="*/ 0 h 1168"/>
                  <a:gd name="T20" fmla="*/ 1592 w 1592"/>
                  <a:gd name="T21" fmla="*/ 1168 h 1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2" h="1168">
                    <a:moveTo>
                      <a:pt x="885" y="1168"/>
                    </a:moveTo>
                    <a:lnTo>
                      <a:pt x="885" y="986"/>
                    </a:lnTo>
                    <a:lnTo>
                      <a:pt x="1592" y="986"/>
                    </a:lnTo>
                    <a:lnTo>
                      <a:pt x="1592" y="0"/>
                    </a:lnTo>
                    <a:lnTo>
                      <a:pt x="0" y="0"/>
                    </a:lnTo>
                    <a:lnTo>
                      <a:pt x="0" y="41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2" name="Freeform 10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589 w 710"/>
                  <a:gd name="T89" fmla="*/ 234 h 2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10"/>
                  <a:gd name="T136" fmla="*/ 0 h 236"/>
                  <a:gd name="T137" fmla="*/ 710 w 710"/>
                  <a:gd name="T138" fmla="*/ 236 h 2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  <a:lnTo>
                      <a:pt x="589" y="23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3" name="Freeform 11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10"/>
                  <a:gd name="T133" fmla="*/ 0 h 236"/>
                  <a:gd name="T134" fmla="*/ 710 w 710"/>
                  <a:gd name="T135" fmla="*/ 236 h 2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2677" y="4095"/>
                <a:ext cx="9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2736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2778" y="409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3" name="Rectangle 15"/>
              <p:cNvSpPr>
                <a:spLocks noChangeArrowheads="1"/>
              </p:cNvSpPr>
              <p:nvPr/>
            </p:nvSpPr>
            <p:spPr bwMode="auto">
              <a:xfrm>
                <a:off x="2823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48" name="Freeform 16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353 w 707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7"/>
                  <a:gd name="T22" fmla="*/ 0 h 487"/>
                  <a:gd name="T23" fmla="*/ 707 w 707"/>
                  <a:gd name="T24" fmla="*/ 487 h 4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9" name="Freeform 17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7"/>
                  <a:gd name="T19" fmla="*/ 0 h 487"/>
                  <a:gd name="T20" fmla="*/ 707 w 707"/>
                  <a:gd name="T21" fmla="*/ 487 h 4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0" name="Freeform 18"/>
              <p:cNvSpPr>
                <a:spLocks/>
              </p:cNvSpPr>
              <p:nvPr/>
            </p:nvSpPr>
            <p:spPr bwMode="auto">
              <a:xfrm>
                <a:off x="2748" y="1033"/>
                <a:ext cx="40" cy="40"/>
              </a:xfrm>
              <a:custGeom>
                <a:avLst/>
                <a:gdLst>
                  <a:gd name="T0" fmla="*/ 40 w 40"/>
                  <a:gd name="T1" fmla="*/ 0 h 40"/>
                  <a:gd name="T2" fmla="*/ 0 w 40"/>
                  <a:gd name="T3" fmla="*/ 0 h 40"/>
                  <a:gd name="T4" fmla="*/ 21 w 40"/>
                  <a:gd name="T5" fmla="*/ 40 h 40"/>
                  <a:gd name="T6" fmla="*/ 40 w 40"/>
                  <a:gd name="T7" fmla="*/ 0 h 40"/>
                  <a:gd name="T8" fmla="*/ 40 w 4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0"/>
                  <a:gd name="T17" fmla="*/ 40 w 4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0">
                    <a:moveTo>
                      <a:pt x="40" y="0"/>
                    </a:moveTo>
                    <a:lnTo>
                      <a:pt x="0" y="0"/>
                    </a:lnTo>
                    <a:lnTo>
                      <a:pt x="21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1" name="Line 19"/>
              <p:cNvSpPr>
                <a:spLocks noChangeShapeType="1"/>
              </p:cNvSpPr>
              <p:nvPr/>
            </p:nvSpPr>
            <p:spPr bwMode="auto">
              <a:xfrm>
                <a:off x="2767" y="870"/>
                <a:ext cx="2" cy="18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48" name="Rectangle 20"/>
              <p:cNvSpPr>
                <a:spLocks noChangeArrowheads="1"/>
              </p:cNvSpPr>
              <p:nvPr/>
            </p:nvSpPr>
            <p:spPr bwMode="auto">
              <a:xfrm>
                <a:off x="2646" y="122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9" name="Rectangle 21"/>
              <p:cNvSpPr>
                <a:spLocks noChangeArrowheads="1"/>
              </p:cNvSpPr>
              <p:nvPr/>
            </p:nvSpPr>
            <p:spPr bwMode="auto">
              <a:xfrm>
                <a:off x="2691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0" name="Rectangle 22"/>
              <p:cNvSpPr>
                <a:spLocks noChangeArrowheads="1"/>
              </p:cNvSpPr>
              <p:nvPr/>
            </p:nvSpPr>
            <p:spPr bwMode="auto">
              <a:xfrm>
                <a:off x="2712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1" name="Rectangle 23"/>
              <p:cNvSpPr>
                <a:spLocks noChangeArrowheads="1"/>
              </p:cNvSpPr>
              <p:nvPr/>
            </p:nvSpPr>
            <p:spPr bwMode="auto">
              <a:xfrm>
                <a:off x="2734" y="1225"/>
                <a:ext cx="8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2" name="Rectangle 24"/>
              <p:cNvSpPr>
                <a:spLocks noChangeArrowheads="1"/>
              </p:cNvSpPr>
              <p:nvPr/>
            </p:nvSpPr>
            <p:spPr bwMode="auto">
              <a:xfrm>
                <a:off x="2781" y="122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3" name="Rectangle 25"/>
              <p:cNvSpPr>
                <a:spLocks noChangeArrowheads="1"/>
              </p:cNvSpPr>
              <p:nvPr/>
            </p:nvSpPr>
            <p:spPr bwMode="auto">
              <a:xfrm>
                <a:off x="2826" y="1225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4" name="Rectangle 26"/>
              <p:cNvSpPr>
                <a:spLocks noChangeArrowheads="1"/>
              </p:cNvSpPr>
              <p:nvPr/>
            </p:nvSpPr>
            <p:spPr bwMode="auto">
              <a:xfrm>
                <a:off x="2866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5" name="Rectangle 27"/>
              <p:cNvSpPr>
                <a:spLocks noChangeArrowheads="1"/>
              </p:cNvSpPr>
              <p:nvPr/>
            </p:nvSpPr>
            <p:spPr bwMode="auto">
              <a:xfrm>
                <a:off x="2887" y="1225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6" name="Rectangle 28"/>
              <p:cNvSpPr>
                <a:spLocks noChangeArrowheads="1"/>
              </p:cNvSpPr>
              <p:nvPr/>
            </p:nvSpPr>
            <p:spPr bwMode="auto">
              <a:xfrm>
                <a:off x="2585" y="1320"/>
                <a:ext cx="104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7" name="Rectangle 29"/>
              <p:cNvSpPr>
                <a:spLocks noChangeArrowheads="1"/>
              </p:cNvSpPr>
              <p:nvPr/>
            </p:nvSpPr>
            <p:spPr bwMode="auto">
              <a:xfrm>
                <a:off x="2651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8" name="Rectangle 30"/>
              <p:cNvSpPr>
                <a:spLocks noChangeArrowheads="1"/>
              </p:cNvSpPr>
              <p:nvPr/>
            </p:nvSpPr>
            <p:spPr bwMode="auto">
              <a:xfrm>
                <a:off x="2693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9" name="Rectangle 31"/>
              <p:cNvSpPr>
                <a:spLocks noChangeArrowheads="1"/>
              </p:cNvSpPr>
              <p:nvPr/>
            </p:nvSpPr>
            <p:spPr bwMode="auto">
              <a:xfrm>
                <a:off x="2712" y="1320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0" name="Rectangle 32"/>
              <p:cNvSpPr>
                <a:spLocks noChangeArrowheads="1"/>
              </p:cNvSpPr>
              <p:nvPr/>
            </p:nvSpPr>
            <p:spPr bwMode="auto">
              <a:xfrm>
                <a:off x="2734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1" name="Rectangle 33"/>
              <p:cNvSpPr>
                <a:spLocks noChangeArrowheads="1"/>
              </p:cNvSpPr>
              <p:nvPr/>
            </p:nvSpPr>
            <p:spPr bwMode="auto">
              <a:xfrm>
                <a:off x="2750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2" name="Rectangle 34"/>
              <p:cNvSpPr>
                <a:spLocks noChangeArrowheads="1"/>
              </p:cNvSpPr>
              <p:nvPr/>
            </p:nvSpPr>
            <p:spPr bwMode="auto">
              <a:xfrm>
                <a:off x="2795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3" name="Rectangle 35"/>
              <p:cNvSpPr>
                <a:spLocks noChangeArrowheads="1"/>
              </p:cNvSpPr>
              <p:nvPr/>
            </p:nvSpPr>
            <p:spPr bwMode="auto">
              <a:xfrm>
                <a:off x="2812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4" name="Rectangle 36"/>
              <p:cNvSpPr>
                <a:spLocks noChangeArrowheads="1"/>
              </p:cNvSpPr>
              <p:nvPr/>
            </p:nvSpPr>
            <p:spPr bwMode="auto">
              <a:xfrm>
                <a:off x="2831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5" name="Rectangle 37"/>
              <p:cNvSpPr>
                <a:spLocks noChangeArrowheads="1"/>
              </p:cNvSpPr>
              <p:nvPr/>
            </p:nvSpPr>
            <p:spPr bwMode="auto">
              <a:xfrm>
                <a:off x="2873" y="1320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6" name="Rectangle 38"/>
              <p:cNvSpPr>
                <a:spLocks noChangeArrowheads="1"/>
              </p:cNvSpPr>
              <p:nvPr/>
            </p:nvSpPr>
            <p:spPr bwMode="auto">
              <a:xfrm>
                <a:off x="2899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71" name="Freeform 39"/>
              <p:cNvSpPr>
                <a:spLocks/>
              </p:cNvSpPr>
              <p:nvPr/>
            </p:nvSpPr>
            <p:spPr bwMode="auto">
              <a:xfrm>
                <a:off x="1953" y="1724"/>
                <a:ext cx="38" cy="40"/>
              </a:xfrm>
              <a:custGeom>
                <a:avLst/>
                <a:gdLst>
                  <a:gd name="T0" fmla="*/ 38 w 38"/>
                  <a:gd name="T1" fmla="*/ 0 h 40"/>
                  <a:gd name="T2" fmla="*/ 0 w 38"/>
                  <a:gd name="T3" fmla="*/ 0 h 40"/>
                  <a:gd name="T4" fmla="*/ 19 w 38"/>
                  <a:gd name="T5" fmla="*/ 40 h 40"/>
                  <a:gd name="T6" fmla="*/ 38 w 38"/>
                  <a:gd name="T7" fmla="*/ 0 h 40"/>
                  <a:gd name="T8" fmla="*/ 38 w 3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0"/>
                  <a:gd name="T17" fmla="*/ 38 w 3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2" name="Freeform 40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w 1421"/>
                  <a:gd name="T13" fmla="*/ 388 h 3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1"/>
                  <a:gd name="T22" fmla="*/ 0 h 390"/>
                  <a:gd name="T23" fmla="*/ 1421 w 1421"/>
                  <a:gd name="T24" fmla="*/ 390 h 3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3" name="Freeform 41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21"/>
                  <a:gd name="T19" fmla="*/ 0 h 390"/>
                  <a:gd name="T20" fmla="*/ 1421 w 1421"/>
                  <a:gd name="T21" fmla="*/ 390 h 3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70" name="Rectangle 42"/>
              <p:cNvSpPr>
                <a:spLocks noChangeArrowheads="1"/>
              </p:cNvSpPr>
              <p:nvPr/>
            </p:nvSpPr>
            <p:spPr bwMode="auto">
              <a:xfrm>
                <a:off x="1317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1" name="Rectangle 43"/>
              <p:cNvSpPr>
                <a:spLocks noChangeArrowheads="1"/>
              </p:cNvSpPr>
              <p:nvPr/>
            </p:nvSpPr>
            <p:spPr bwMode="auto">
              <a:xfrm>
                <a:off x="1362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2" name="Rectangle 44"/>
              <p:cNvSpPr>
                <a:spLocks noChangeArrowheads="1"/>
              </p:cNvSpPr>
              <p:nvPr/>
            </p:nvSpPr>
            <p:spPr bwMode="auto">
              <a:xfrm>
                <a:off x="140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3" name="Rectangle 45"/>
              <p:cNvSpPr>
                <a:spLocks noChangeArrowheads="1"/>
              </p:cNvSpPr>
              <p:nvPr/>
            </p:nvSpPr>
            <p:spPr bwMode="auto">
              <a:xfrm>
                <a:off x="142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4" name="Rectangle 46"/>
              <p:cNvSpPr>
                <a:spLocks noChangeArrowheads="1"/>
              </p:cNvSpPr>
              <p:nvPr/>
            </p:nvSpPr>
            <p:spPr bwMode="auto">
              <a:xfrm>
                <a:off x="1449" y="1824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15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1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1589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1610" y="1824"/>
                <a:ext cx="9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1676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0" name="Rectangle 52"/>
              <p:cNvSpPr>
                <a:spLocks noChangeArrowheads="1"/>
              </p:cNvSpPr>
              <p:nvPr/>
            </p:nvSpPr>
            <p:spPr bwMode="auto">
              <a:xfrm>
                <a:off x="1721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1" name="Rectangle 53"/>
              <p:cNvSpPr>
                <a:spLocks noChangeArrowheads="1"/>
              </p:cNvSpPr>
              <p:nvPr/>
            </p:nvSpPr>
            <p:spPr bwMode="auto">
              <a:xfrm>
                <a:off x="173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2" name="Rectangle 54"/>
              <p:cNvSpPr>
                <a:spLocks noChangeArrowheads="1"/>
              </p:cNvSpPr>
              <p:nvPr/>
            </p:nvSpPr>
            <p:spPr bwMode="auto">
              <a:xfrm>
                <a:off x="175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3" name="Rectangle 55"/>
              <p:cNvSpPr>
                <a:spLocks noChangeArrowheads="1"/>
              </p:cNvSpPr>
              <p:nvPr/>
            </p:nvSpPr>
            <p:spPr bwMode="auto">
              <a:xfrm>
                <a:off x="177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4" name="Rectangle 56"/>
              <p:cNvSpPr>
                <a:spLocks noChangeArrowheads="1"/>
              </p:cNvSpPr>
              <p:nvPr/>
            </p:nvSpPr>
            <p:spPr bwMode="auto">
              <a:xfrm>
                <a:off x="1820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5" name="Rectangle 57"/>
              <p:cNvSpPr>
                <a:spLocks noChangeArrowheads="1"/>
              </p:cNvSpPr>
              <p:nvPr/>
            </p:nvSpPr>
            <p:spPr bwMode="auto">
              <a:xfrm>
                <a:off x="183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6" name="Rectangle 58"/>
              <p:cNvSpPr>
                <a:spLocks noChangeArrowheads="1"/>
              </p:cNvSpPr>
              <p:nvPr/>
            </p:nvSpPr>
            <p:spPr bwMode="auto">
              <a:xfrm>
                <a:off x="1856" y="1824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7" name="Rectangle 59"/>
              <p:cNvSpPr>
                <a:spLocks noChangeArrowheads="1"/>
              </p:cNvSpPr>
              <p:nvPr/>
            </p:nvSpPr>
            <p:spPr bwMode="auto">
              <a:xfrm>
                <a:off x="1896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8" name="Rectangle 60"/>
              <p:cNvSpPr>
                <a:spLocks noChangeArrowheads="1"/>
              </p:cNvSpPr>
              <p:nvPr/>
            </p:nvSpPr>
            <p:spPr bwMode="auto">
              <a:xfrm>
                <a:off x="193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9" name="Rectangle 61"/>
              <p:cNvSpPr>
                <a:spLocks noChangeArrowheads="1"/>
              </p:cNvSpPr>
              <p:nvPr/>
            </p:nvSpPr>
            <p:spPr bwMode="auto">
              <a:xfrm>
                <a:off x="19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0" name="Rectangle 62"/>
              <p:cNvSpPr>
                <a:spLocks noChangeArrowheads="1"/>
              </p:cNvSpPr>
              <p:nvPr/>
            </p:nvSpPr>
            <p:spPr bwMode="auto">
              <a:xfrm>
                <a:off x="202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1" name="Rectangle 63"/>
              <p:cNvSpPr>
                <a:spLocks noChangeArrowheads="1"/>
              </p:cNvSpPr>
              <p:nvPr/>
            </p:nvSpPr>
            <p:spPr bwMode="auto">
              <a:xfrm>
                <a:off x="204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2" name="Rectangle 64"/>
              <p:cNvSpPr>
                <a:spLocks noChangeArrowheads="1"/>
              </p:cNvSpPr>
              <p:nvPr/>
            </p:nvSpPr>
            <p:spPr bwMode="auto">
              <a:xfrm>
                <a:off x="207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3" name="Rectangle 65"/>
              <p:cNvSpPr>
                <a:spLocks noChangeArrowheads="1"/>
              </p:cNvSpPr>
              <p:nvPr/>
            </p:nvSpPr>
            <p:spPr bwMode="auto">
              <a:xfrm>
                <a:off x="211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4" name="Rectangle 66"/>
              <p:cNvSpPr>
                <a:spLocks noChangeArrowheads="1"/>
              </p:cNvSpPr>
              <p:nvPr/>
            </p:nvSpPr>
            <p:spPr bwMode="auto">
              <a:xfrm>
                <a:off x="2135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5" name="Rectangle 67"/>
              <p:cNvSpPr>
                <a:spLocks noChangeArrowheads="1"/>
              </p:cNvSpPr>
              <p:nvPr/>
            </p:nvSpPr>
            <p:spPr bwMode="auto">
              <a:xfrm>
                <a:off x="215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6" name="Rectangle 68"/>
              <p:cNvSpPr>
                <a:spLocks noChangeArrowheads="1"/>
              </p:cNvSpPr>
              <p:nvPr/>
            </p:nvSpPr>
            <p:spPr bwMode="auto">
              <a:xfrm>
                <a:off x="22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7" name="Rectangle 69"/>
              <p:cNvSpPr>
                <a:spLocks noChangeArrowheads="1"/>
              </p:cNvSpPr>
              <p:nvPr/>
            </p:nvSpPr>
            <p:spPr bwMode="auto">
              <a:xfrm>
                <a:off x="224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8" name="Rectangle 70"/>
              <p:cNvSpPr>
                <a:spLocks noChangeArrowheads="1"/>
              </p:cNvSpPr>
              <p:nvPr/>
            </p:nvSpPr>
            <p:spPr bwMode="auto">
              <a:xfrm>
                <a:off x="2268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9" name="Rectangle 71"/>
              <p:cNvSpPr>
                <a:spLocks noChangeArrowheads="1"/>
              </p:cNvSpPr>
              <p:nvPr/>
            </p:nvSpPr>
            <p:spPr bwMode="auto">
              <a:xfrm>
                <a:off x="22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0" name="Rectangle 72"/>
              <p:cNvSpPr>
                <a:spLocks noChangeArrowheads="1"/>
              </p:cNvSpPr>
              <p:nvPr/>
            </p:nvSpPr>
            <p:spPr bwMode="auto">
              <a:xfrm>
                <a:off x="232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1" name="Rectangle 73"/>
              <p:cNvSpPr>
                <a:spLocks noChangeArrowheads="1"/>
              </p:cNvSpPr>
              <p:nvPr/>
            </p:nvSpPr>
            <p:spPr bwMode="auto">
              <a:xfrm>
                <a:off x="2350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2" name="Rectangle 74"/>
              <p:cNvSpPr>
                <a:spLocks noChangeArrowheads="1"/>
              </p:cNvSpPr>
              <p:nvPr/>
            </p:nvSpPr>
            <p:spPr bwMode="auto">
              <a:xfrm>
                <a:off x="2372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3" name="Rectangle 75"/>
              <p:cNvSpPr>
                <a:spLocks noChangeArrowheads="1"/>
              </p:cNvSpPr>
              <p:nvPr/>
            </p:nvSpPr>
            <p:spPr bwMode="auto">
              <a:xfrm>
                <a:off x="2395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4" name="Rectangle 76"/>
              <p:cNvSpPr>
                <a:spLocks noChangeArrowheads="1"/>
              </p:cNvSpPr>
              <p:nvPr/>
            </p:nvSpPr>
            <p:spPr bwMode="auto">
              <a:xfrm>
                <a:off x="243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5" name="Rectangle 77"/>
              <p:cNvSpPr>
                <a:spLocks noChangeArrowheads="1"/>
              </p:cNvSpPr>
              <p:nvPr/>
            </p:nvSpPr>
            <p:spPr bwMode="auto">
              <a:xfrm>
                <a:off x="2483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6" name="Rectangle 78"/>
              <p:cNvSpPr>
                <a:spLocks noChangeArrowheads="1"/>
              </p:cNvSpPr>
              <p:nvPr/>
            </p:nvSpPr>
            <p:spPr bwMode="auto">
              <a:xfrm>
                <a:off x="249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7" name="Rectangle 79"/>
              <p:cNvSpPr>
                <a:spLocks noChangeArrowheads="1"/>
              </p:cNvSpPr>
              <p:nvPr/>
            </p:nvSpPr>
            <p:spPr bwMode="auto">
              <a:xfrm>
                <a:off x="2521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8" name="Rectangle 80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9" name="Rectangle 81"/>
              <p:cNvSpPr>
                <a:spLocks noChangeArrowheads="1"/>
              </p:cNvSpPr>
              <p:nvPr/>
            </p:nvSpPr>
            <p:spPr bwMode="auto">
              <a:xfrm>
                <a:off x="2587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0" name="Rectangle 82"/>
              <p:cNvSpPr>
                <a:spLocks noChangeArrowheads="1"/>
              </p:cNvSpPr>
              <p:nvPr/>
            </p:nvSpPr>
            <p:spPr bwMode="auto">
              <a:xfrm>
                <a:off x="2608" y="1824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1" name="Rectangle 83"/>
              <p:cNvSpPr>
                <a:spLocks noChangeArrowheads="1"/>
              </p:cNvSpPr>
              <p:nvPr/>
            </p:nvSpPr>
            <p:spPr bwMode="auto">
              <a:xfrm>
                <a:off x="137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2" name="Rectangle 84"/>
              <p:cNvSpPr>
                <a:spLocks noChangeArrowheads="1"/>
              </p:cNvSpPr>
              <p:nvPr/>
            </p:nvSpPr>
            <p:spPr bwMode="auto">
              <a:xfrm>
                <a:off x="1397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3" name="Rectangle 85"/>
              <p:cNvSpPr>
                <a:spLocks noChangeArrowheads="1"/>
              </p:cNvSpPr>
              <p:nvPr/>
            </p:nvSpPr>
            <p:spPr bwMode="auto">
              <a:xfrm>
                <a:off x="144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4" name="Rectangle 86"/>
              <p:cNvSpPr>
                <a:spLocks noChangeArrowheads="1"/>
              </p:cNvSpPr>
              <p:nvPr/>
            </p:nvSpPr>
            <p:spPr bwMode="auto">
              <a:xfrm>
                <a:off x="148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5" name="Rectangle 87"/>
              <p:cNvSpPr>
                <a:spLocks noChangeArrowheads="1"/>
              </p:cNvSpPr>
              <p:nvPr/>
            </p:nvSpPr>
            <p:spPr bwMode="auto">
              <a:xfrm>
                <a:off x="150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6" name="Rectangle 88"/>
              <p:cNvSpPr>
                <a:spLocks noChangeArrowheads="1"/>
              </p:cNvSpPr>
              <p:nvPr/>
            </p:nvSpPr>
            <p:spPr bwMode="auto">
              <a:xfrm>
                <a:off x="1551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7" name="Rectangle 89"/>
              <p:cNvSpPr>
                <a:spLocks noChangeArrowheads="1"/>
              </p:cNvSpPr>
              <p:nvPr/>
            </p:nvSpPr>
            <p:spPr bwMode="auto">
              <a:xfrm>
                <a:off x="157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8" name="Rectangle 90"/>
              <p:cNvSpPr>
                <a:spLocks noChangeArrowheads="1"/>
              </p:cNvSpPr>
              <p:nvPr/>
            </p:nvSpPr>
            <p:spPr bwMode="auto">
              <a:xfrm>
                <a:off x="162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9" name="Rectangle 91"/>
              <p:cNvSpPr>
                <a:spLocks noChangeArrowheads="1"/>
              </p:cNvSpPr>
              <p:nvPr/>
            </p:nvSpPr>
            <p:spPr bwMode="auto">
              <a:xfrm>
                <a:off x="1664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0" name="Rectangle 92"/>
              <p:cNvSpPr>
                <a:spLocks noChangeArrowheads="1"/>
              </p:cNvSpPr>
              <p:nvPr/>
            </p:nvSpPr>
            <p:spPr bwMode="auto">
              <a:xfrm>
                <a:off x="1709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1" name="Rectangle 93"/>
              <p:cNvSpPr>
                <a:spLocks noChangeArrowheads="1"/>
              </p:cNvSpPr>
              <p:nvPr/>
            </p:nvSpPr>
            <p:spPr bwMode="auto">
              <a:xfrm>
                <a:off x="174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2" name="Rectangle 94"/>
              <p:cNvSpPr>
                <a:spLocks noChangeArrowheads="1"/>
              </p:cNvSpPr>
              <p:nvPr/>
            </p:nvSpPr>
            <p:spPr bwMode="auto">
              <a:xfrm>
                <a:off x="1771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3" name="Rectangle 95"/>
              <p:cNvSpPr>
                <a:spLocks noChangeArrowheads="1"/>
              </p:cNvSpPr>
              <p:nvPr/>
            </p:nvSpPr>
            <p:spPr bwMode="auto">
              <a:xfrm>
                <a:off x="179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4" name="Rectangle 96"/>
              <p:cNvSpPr>
                <a:spLocks noChangeArrowheads="1"/>
              </p:cNvSpPr>
              <p:nvPr/>
            </p:nvSpPr>
            <p:spPr bwMode="auto">
              <a:xfrm>
                <a:off x="183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5" name="Rectangle 97"/>
              <p:cNvSpPr>
                <a:spLocks noChangeArrowheads="1"/>
              </p:cNvSpPr>
              <p:nvPr/>
            </p:nvSpPr>
            <p:spPr bwMode="auto">
              <a:xfrm>
                <a:off x="188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6" name="Rectangle 98"/>
              <p:cNvSpPr>
                <a:spLocks noChangeArrowheads="1"/>
              </p:cNvSpPr>
              <p:nvPr/>
            </p:nvSpPr>
            <p:spPr bwMode="auto">
              <a:xfrm>
                <a:off x="1922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7" name="Rectangle 99"/>
              <p:cNvSpPr>
                <a:spLocks noChangeArrowheads="1"/>
              </p:cNvSpPr>
              <p:nvPr/>
            </p:nvSpPr>
            <p:spPr bwMode="auto">
              <a:xfrm>
                <a:off x="194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8" name="Rectangle 100"/>
              <p:cNvSpPr>
                <a:spLocks noChangeArrowheads="1"/>
              </p:cNvSpPr>
              <p:nvPr/>
            </p:nvSpPr>
            <p:spPr bwMode="auto">
              <a:xfrm>
                <a:off x="1988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9" name="Rectangle 101"/>
              <p:cNvSpPr>
                <a:spLocks noChangeArrowheads="1"/>
              </p:cNvSpPr>
              <p:nvPr/>
            </p:nvSpPr>
            <p:spPr bwMode="auto">
              <a:xfrm>
                <a:off x="200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0" name="Rectangle 102"/>
              <p:cNvSpPr>
                <a:spLocks noChangeArrowheads="1"/>
              </p:cNvSpPr>
              <p:nvPr/>
            </p:nvSpPr>
            <p:spPr bwMode="auto">
              <a:xfrm>
                <a:off x="2050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1" name="Rectangle 103"/>
              <p:cNvSpPr>
                <a:spLocks noChangeArrowheads="1"/>
              </p:cNvSpPr>
              <p:nvPr/>
            </p:nvSpPr>
            <p:spPr bwMode="auto">
              <a:xfrm>
                <a:off x="209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2" name="Rectangle 104"/>
              <p:cNvSpPr>
                <a:spLocks noChangeArrowheads="1"/>
              </p:cNvSpPr>
              <p:nvPr/>
            </p:nvSpPr>
            <p:spPr bwMode="auto">
              <a:xfrm>
                <a:off x="2133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3" name="Rectangle 105"/>
              <p:cNvSpPr>
                <a:spLocks noChangeArrowheads="1"/>
              </p:cNvSpPr>
              <p:nvPr/>
            </p:nvSpPr>
            <p:spPr bwMode="auto">
              <a:xfrm>
                <a:off x="215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4" name="Rectangle 106"/>
              <p:cNvSpPr>
                <a:spLocks noChangeArrowheads="1"/>
              </p:cNvSpPr>
              <p:nvPr/>
            </p:nvSpPr>
            <p:spPr bwMode="auto">
              <a:xfrm>
                <a:off x="217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5" name="Rectangle 107"/>
              <p:cNvSpPr>
                <a:spLocks noChangeArrowheads="1"/>
              </p:cNvSpPr>
              <p:nvPr/>
            </p:nvSpPr>
            <p:spPr bwMode="auto">
              <a:xfrm>
                <a:off x="222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6" name="Rectangle 108"/>
              <p:cNvSpPr>
                <a:spLocks noChangeArrowheads="1"/>
              </p:cNvSpPr>
              <p:nvPr/>
            </p:nvSpPr>
            <p:spPr bwMode="auto">
              <a:xfrm>
                <a:off x="226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7" name="Rectangle 109"/>
              <p:cNvSpPr>
                <a:spLocks noChangeArrowheads="1"/>
              </p:cNvSpPr>
              <p:nvPr/>
            </p:nvSpPr>
            <p:spPr bwMode="auto">
              <a:xfrm>
                <a:off x="2286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8" name="Rectangle 110"/>
              <p:cNvSpPr>
                <a:spLocks noChangeArrowheads="1"/>
              </p:cNvSpPr>
              <p:nvPr/>
            </p:nvSpPr>
            <p:spPr bwMode="auto">
              <a:xfrm>
                <a:off x="231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9" name="Rectangle 111"/>
              <p:cNvSpPr>
                <a:spLocks noChangeArrowheads="1"/>
              </p:cNvSpPr>
              <p:nvPr/>
            </p:nvSpPr>
            <p:spPr bwMode="auto">
              <a:xfrm>
                <a:off x="2357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0" name="Rectangle 112"/>
              <p:cNvSpPr>
                <a:spLocks noChangeArrowheads="1"/>
              </p:cNvSpPr>
              <p:nvPr/>
            </p:nvSpPr>
            <p:spPr bwMode="auto">
              <a:xfrm>
                <a:off x="239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1" name="Rectangle 113"/>
              <p:cNvSpPr>
                <a:spLocks noChangeArrowheads="1"/>
              </p:cNvSpPr>
              <p:nvPr/>
            </p:nvSpPr>
            <p:spPr bwMode="auto">
              <a:xfrm>
                <a:off x="2440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2" name="Rectangle 114"/>
              <p:cNvSpPr>
                <a:spLocks noChangeArrowheads="1"/>
              </p:cNvSpPr>
              <p:nvPr/>
            </p:nvSpPr>
            <p:spPr bwMode="auto">
              <a:xfrm>
                <a:off x="245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3" name="Rectangle 115"/>
              <p:cNvSpPr>
                <a:spLocks noChangeArrowheads="1"/>
              </p:cNvSpPr>
              <p:nvPr/>
            </p:nvSpPr>
            <p:spPr bwMode="auto">
              <a:xfrm>
                <a:off x="2480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4" name="Rectangle 116"/>
              <p:cNvSpPr>
                <a:spLocks noChangeArrowheads="1"/>
              </p:cNvSpPr>
              <p:nvPr/>
            </p:nvSpPr>
            <p:spPr bwMode="auto">
              <a:xfrm>
                <a:off x="2502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5" name="Rectangle 117"/>
              <p:cNvSpPr>
                <a:spLocks noChangeArrowheads="1"/>
              </p:cNvSpPr>
              <p:nvPr/>
            </p:nvSpPr>
            <p:spPr bwMode="auto">
              <a:xfrm>
                <a:off x="251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6" name="Rectangle 118"/>
              <p:cNvSpPr>
                <a:spLocks noChangeArrowheads="1"/>
              </p:cNvSpPr>
              <p:nvPr/>
            </p:nvSpPr>
            <p:spPr bwMode="auto">
              <a:xfrm>
                <a:off x="2563" y="1916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7" name="Rectangle 119"/>
              <p:cNvSpPr>
                <a:spLocks noChangeArrowheads="1"/>
              </p:cNvSpPr>
              <p:nvPr/>
            </p:nvSpPr>
            <p:spPr bwMode="auto">
              <a:xfrm>
                <a:off x="1378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8" name="Rectangle 120"/>
              <p:cNvSpPr>
                <a:spLocks noChangeArrowheads="1"/>
              </p:cNvSpPr>
              <p:nvPr/>
            </p:nvSpPr>
            <p:spPr bwMode="auto">
              <a:xfrm>
                <a:off x="1399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9" name="Rectangle 121"/>
              <p:cNvSpPr>
                <a:spLocks noChangeArrowheads="1"/>
              </p:cNvSpPr>
              <p:nvPr/>
            </p:nvSpPr>
            <p:spPr bwMode="auto">
              <a:xfrm>
                <a:off x="144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0" name="Rectangle 122"/>
              <p:cNvSpPr>
                <a:spLocks noChangeArrowheads="1"/>
              </p:cNvSpPr>
              <p:nvPr/>
            </p:nvSpPr>
            <p:spPr bwMode="auto">
              <a:xfrm>
                <a:off x="1487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1" name="Rectangle 123"/>
              <p:cNvSpPr>
                <a:spLocks noChangeArrowheads="1"/>
              </p:cNvSpPr>
              <p:nvPr/>
            </p:nvSpPr>
            <p:spPr bwMode="auto">
              <a:xfrm>
                <a:off x="1508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2" name="Rectangle 124"/>
              <p:cNvSpPr>
                <a:spLocks noChangeArrowheads="1"/>
              </p:cNvSpPr>
              <p:nvPr/>
            </p:nvSpPr>
            <p:spPr bwMode="auto">
              <a:xfrm>
                <a:off x="152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157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159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5" name="Rectangle 127"/>
              <p:cNvSpPr>
                <a:spLocks noChangeArrowheads="1"/>
              </p:cNvSpPr>
              <p:nvPr/>
            </p:nvSpPr>
            <p:spPr bwMode="auto">
              <a:xfrm>
                <a:off x="161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6" name="Rectangle 128"/>
              <p:cNvSpPr>
                <a:spLocks noChangeArrowheads="1"/>
              </p:cNvSpPr>
              <p:nvPr/>
            </p:nvSpPr>
            <p:spPr bwMode="auto">
              <a:xfrm>
                <a:off x="1636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7" name="Rectangle 129"/>
              <p:cNvSpPr>
                <a:spLocks noChangeArrowheads="1"/>
              </p:cNvSpPr>
              <p:nvPr/>
            </p:nvSpPr>
            <p:spPr bwMode="auto">
              <a:xfrm>
                <a:off x="1679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8" name="Rectangle 130"/>
              <p:cNvSpPr>
                <a:spLocks noChangeArrowheads="1"/>
              </p:cNvSpPr>
              <p:nvPr/>
            </p:nvSpPr>
            <p:spPr bwMode="auto">
              <a:xfrm>
                <a:off x="1723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9" name="Rectangle 131"/>
              <p:cNvSpPr>
                <a:spLocks noChangeArrowheads="1"/>
              </p:cNvSpPr>
              <p:nvPr/>
            </p:nvSpPr>
            <p:spPr bwMode="auto">
              <a:xfrm>
                <a:off x="174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0" name="Rectangle 132"/>
              <p:cNvSpPr>
                <a:spLocks noChangeArrowheads="1"/>
              </p:cNvSpPr>
              <p:nvPr/>
            </p:nvSpPr>
            <p:spPr bwMode="auto">
              <a:xfrm>
                <a:off x="176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1" name="Rectangle 133"/>
              <p:cNvSpPr>
                <a:spLocks noChangeArrowheads="1"/>
              </p:cNvSpPr>
              <p:nvPr/>
            </p:nvSpPr>
            <p:spPr bwMode="auto">
              <a:xfrm>
                <a:off x="178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2" name="Rectangle 134"/>
              <p:cNvSpPr>
                <a:spLocks noChangeArrowheads="1"/>
              </p:cNvSpPr>
              <p:nvPr/>
            </p:nvSpPr>
            <p:spPr bwMode="auto">
              <a:xfrm>
                <a:off x="1828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3" name="Rectangle 135"/>
              <p:cNvSpPr>
                <a:spLocks noChangeArrowheads="1"/>
              </p:cNvSpPr>
              <p:nvPr/>
            </p:nvSpPr>
            <p:spPr bwMode="auto">
              <a:xfrm>
                <a:off x="1849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4" name="Rectangle 136"/>
              <p:cNvSpPr>
                <a:spLocks noChangeArrowheads="1"/>
              </p:cNvSpPr>
              <p:nvPr/>
            </p:nvSpPr>
            <p:spPr bwMode="auto">
              <a:xfrm>
                <a:off x="187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5" name="Rectangle 137"/>
              <p:cNvSpPr>
                <a:spLocks noChangeArrowheads="1"/>
              </p:cNvSpPr>
              <p:nvPr/>
            </p:nvSpPr>
            <p:spPr bwMode="auto">
              <a:xfrm>
                <a:off x="1894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6" name="Rectangle 138"/>
              <p:cNvSpPr>
                <a:spLocks noChangeArrowheads="1"/>
              </p:cNvSpPr>
              <p:nvPr/>
            </p:nvSpPr>
            <p:spPr bwMode="auto">
              <a:xfrm>
                <a:off x="193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7" name="Rectangle 139"/>
              <p:cNvSpPr>
                <a:spLocks noChangeArrowheads="1"/>
              </p:cNvSpPr>
              <p:nvPr/>
            </p:nvSpPr>
            <p:spPr bwMode="auto">
              <a:xfrm>
                <a:off x="198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8" name="Rectangle 140"/>
              <p:cNvSpPr>
                <a:spLocks noChangeArrowheads="1"/>
              </p:cNvSpPr>
              <p:nvPr/>
            </p:nvSpPr>
            <p:spPr bwMode="auto">
              <a:xfrm>
                <a:off x="2003" y="2011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9" name="Rectangle 141"/>
              <p:cNvSpPr>
                <a:spLocks noChangeArrowheads="1"/>
              </p:cNvSpPr>
              <p:nvPr/>
            </p:nvSpPr>
            <p:spPr bwMode="auto">
              <a:xfrm>
                <a:off x="2055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0" name="Rectangle 142"/>
              <p:cNvSpPr>
                <a:spLocks noChangeArrowheads="1"/>
              </p:cNvSpPr>
              <p:nvPr/>
            </p:nvSpPr>
            <p:spPr bwMode="auto">
              <a:xfrm>
                <a:off x="2081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1" name="Rectangle 143"/>
              <p:cNvSpPr>
                <a:spLocks noChangeArrowheads="1"/>
              </p:cNvSpPr>
              <p:nvPr/>
            </p:nvSpPr>
            <p:spPr bwMode="auto">
              <a:xfrm>
                <a:off x="212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2" name="Rectangle 144"/>
              <p:cNvSpPr>
                <a:spLocks noChangeArrowheads="1"/>
              </p:cNvSpPr>
              <p:nvPr/>
            </p:nvSpPr>
            <p:spPr bwMode="auto">
              <a:xfrm>
                <a:off x="2171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3" name="Rectangle 145"/>
              <p:cNvSpPr>
                <a:spLocks noChangeArrowheads="1"/>
              </p:cNvSpPr>
              <p:nvPr/>
            </p:nvSpPr>
            <p:spPr bwMode="auto">
              <a:xfrm>
                <a:off x="2213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4" name="Rectangle 146"/>
              <p:cNvSpPr>
                <a:spLocks noChangeArrowheads="1"/>
              </p:cNvSpPr>
              <p:nvPr/>
            </p:nvSpPr>
            <p:spPr bwMode="auto">
              <a:xfrm>
                <a:off x="2253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5" name="Rectangle 147"/>
              <p:cNvSpPr>
                <a:spLocks noChangeArrowheads="1"/>
              </p:cNvSpPr>
              <p:nvPr/>
            </p:nvSpPr>
            <p:spPr bwMode="auto">
              <a:xfrm>
                <a:off x="2275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6" name="Rectangle 148"/>
              <p:cNvSpPr>
                <a:spLocks noChangeArrowheads="1"/>
              </p:cNvSpPr>
              <p:nvPr/>
            </p:nvSpPr>
            <p:spPr bwMode="auto">
              <a:xfrm>
                <a:off x="2296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7" name="Rectangle 149"/>
              <p:cNvSpPr>
                <a:spLocks noChangeArrowheads="1"/>
              </p:cNvSpPr>
              <p:nvPr/>
            </p:nvSpPr>
            <p:spPr bwMode="auto">
              <a:xfrm>
                <a:off x="232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8" name="Rectangle 150"/>
              <p:cNvSpPr>
                <a:spLocks noChangeArrowheads="1"/>
              </p:cNvSpPr>
              <p:nvPr/>
            </p:nvSpPr>
            <p:spPr bwMode="auto">
              <a:xfrm>
                <a:off x="2367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9" name="Rectangle 151"/>
              <p:cNvSpPr>
                <a:spLocks noChangeArrowheads="1"/>
              </p:cNvSpPr>
              <p:nvPr/>
            </p:nvSpPr>
            <p:spPr bwMode="auto">
              <a:xfrm>
                <a:off x="2409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0" name="Rectangle 152"/>
              <p:cNvSpPr>
                <a:spLocks noChangeArrowheads="1"/>
              </p:cNvSpPr>
              <p:nvPr/>
            </p:nvSpPr>
            <p:spPr bwMode="auto">
              <a:xfrm>
                <a:off x="2428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1" name="Rectangle 153"/>
              <p:cNvSpPr>
                <a:spLocks noChangeArrowheads="1"/>
              </p:cNvSpPr>
              <p:nvPr/>
            </p:nvSpPr>
            <p:spPr bwMode="auto">
              <a:xfrm>
                <a:off x="2466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2" name="Rectangle 154"/>
              <p:cNvSpPr>
                <a:spLocks noChangeArrowheads="1"/>
              </p:cNvSpPr>
              <p:nvPr/>
            </p:nvSpPr>
            <p:spPr bwMode="auto">
              <a:xfrm>
                <a:off x="2490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3" name="Rectangle 155"/>
              <p:cNvSpPr>
                <a:spLocks noChangeArrowheads="1"/>
              </p:cNvSpPr>
              <p:nvPr/>
            </p:nvSpPr>
            <p:spPr bwMode="auto">
              <a:xfrm>
                <a:off x="2532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188" name="Freeform 156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189" name="Freeform 157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686" name="Rectangle 158"/>
              <p:cNvSpPr>
                <a:spLocks noChangeArrowheads="1"/>
              </p:cNvSpPr>
              <p:nvPr/>
            </p:nvSpPr>
            <p:spPr bwMode="auto">
              <a:xfrm>
                <a:off x="211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7" name="Rectangle 159"/>
              <p:cNvSpPr>
                <a:spLocks noChangeArrowheads="1"/>
              </p:cNvSpPr>
              <p:nvPr/>
            </p:nvSpPr>
            <p:spPr bwMode="auto">
              <a:xfrm>
                <a:off x="215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8" name="Rectangle 160"/>
              <p:cNvSpPr>
                <a:spLocks noChangeArrowheads="1"/>
              </p:cNvSpPr>
              <p:nvPr/>
            </p:nvSpPr>
            <p:spPr bwMode="auto">
              <a:xfrm>
                <a:off x="217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9" name="Rectangle 161"/>
              <p:cNvSpPr>
                <a:spLocks noChangeArrowheads="1"/>
              </p:cNvSpPr>
              <p:nvPr/>
            </p:nvSpPr>
            <p:spPr bwMode="auto">
              <a:xfrm>
                <a:off x="2199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0" name="Rectangle 162"/>
              <p:cNvSpPr>
                <a:spLocks noChangeArrowheads="1"/>
              </p:cNvSpPr>
              <p:nvPr/>
            </p:nvSpPr>
            <p:spPr bwMode="auto">
              <a:xfrm>
                <a:off x="225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1" name="Rectangle 163"/>
              <p:cNvSpPr>
                <a:spLocks noChangeArrowheads="1"/>
              </p:cNvSpPr>
              <p:nvPr/>
            </p:nvSpPr>
            <p:spPr bwMode="auto">
              <a:xfrm>
                <a:off x="2296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2" name="Rectangle 164"/>
              <p:cNvSpPr>
                <a:spLocks noChangeArrowheads="1"/>
              </p:cNvSpPr>
              <p:nvPr/>
            </p:nvSpPr>
            <p:spPr bwMode="auto">
              <a:xfrm>
                <a:off x="2312" y="2567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3" name="Rectangle 165"/>
              <p:cNvSpPr>
                <a:spLocks noChangeArrowheads="1"/>
              </p:cNvSpPr>
              <p:nvPr/>
            </p:nvSpPr>
            <p:spPr bwMode="auto">
              <a:xfrm>
                <a:off x="233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4" name="Rectangle 166"/>
              <p:cNvSpPr>
                <a:spLocks noChangeArrowheads="1"/>
              </p:cNvSpPr>
              <p:nvPr/>
            </p:nvSpPr>
            <p:spPr bwMode="auto">
              <a:xfrm>
                <a:off x="235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5" name="Rectangle 167"/>
              <p:cNvSpPr>
                <a:spLocks noChangeArrowheads="1"/>
              </p:cNvSpPr>
              <p:nvPr/>
            </p:nvSpPr>
            <p:spPr bwMode="auto">
              <a:xfrm>
                <a:off x="2379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6" name="Rectangle 168"/>
              <p:cNvSpPr>
                <a:spLocks noChangeArrowheads="1"/>
              </p:cNvSpPr>
              <p:nvPr/>
            </p:nvSpPr>
            <p:spPr bwMode="auto">
              <a:xfrm>
                <a:off x="2400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7" name="Rectangle 169"/>
              <p:cNvSpPr>
                <a:spLocks noChangeArrowheads="1"/>
              </p:cNvSpPr>
              <p:nvPr/>
            </p:nvSpPr>
            <p:spPr bwMode="auto">
              <a:xfrm>
                <a:off x="2445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8" name="Rectangle 170"/>
              <p:cNvSpPr>
                <a:spLocks noChangeArrowheads="1"/>
              </p:cNvSpPr>
              <p:nvPr/>
            </p:nvSpPr>
            <p:spPr bwMode="auto">
              <a:xfrm>
                <a:off x="248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9" name="Rectangle 171"/>
              <p:cNvSpPr>
                <a:spLocks noChangeArrowheads="1"/>
              </p:cNvSpPr>
              <p:nvPr/>
            </p:nvSpPr>
            <p:spPr bwMode="auto">
              <a:xfrm>
                <a:off x="2511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0" name="Rectangle 172"/>
              <p:cNvSpPr>
                <a:spLocks noChangeArrowheads="1"/>
              </p:cNvSpPr>
              <p:nvPr/>
            </p:nvSpPr>
            <p:spPr bwMode="auto">
              <a:xfrm>
                <a:off x="2563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1" name="Rectangle 173"/>
              <p:cNvSpPr>
                <a:spLocks noChangeArrowheads="1"/>
              </p:cNvSpPr>
              <p:nvPr/>
            </p:nvSpPr>
            <p:spPr bwMode="auto">
              <a:xfrm>
                <a:off x="2589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2" name="Rectangle 174"/>
              <p:cNvSpPr>
                <a:spLocks noChangeArrowheads="1"/>
              </p:cNvSpPr>
              <p:nvPr/>
            </p:nvSpPr>
            <p:spPr bwMode="auto">
              <a:xfrm>
                <a:off x="2632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3" name="Rectangle 175"/>
              <p:cNvSpPr>
                <a:spLocks noChangeArrowheads="1"/>
              </p:cNvSpPr>
              <p:nvPr/>
            </p:nvSpPr>
            <p:spPr bwMode="auto">
              <a:xfrm>
                <a:off x="2677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4" name="Rectangle 176"/>
              <p:cNvSpPr>
                <a:spLocks noChangeArrowheads="1"/>
              </p:cNvSpPr>
              <p:nvPr/>
            </p:nvSpPr>
            <p:spPr bwMode="auto">
              <a:xfrm>
                <a:off x="2719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5" name="Rectangle 177"/>
              <p:cNvSpPr>
                <a:spLocks noChangeArrowheads="1"/>
              </p:cNvSpPr>
              <p:nvPr/>
            </p:nvSpPr>
            <p:spPr bwMode="auto">
              <a:xfrm>
                <a:off x="2760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6" name="Rectangle 178"/>
              <p:cNvSpPr>
                <a:spLocks noChangeArrowheads="1"/>
              </p:cNvSpPr>
              <p:nvPr/>
            </p:nvSpPr>
            <p:spPr bwMode="auto">
              <a:xfrm>
                <a:off x="278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7" name="Rectangle 179"/>
              <p:cNvSpPr>
                <a:spLocks noChangeArrowheads="1"/>
              </p:cNvSpPr>
              <p:nvPr/>
            </p:nvSpPr>
            <p:spPr bwMode="auto">
              <a:xfrm>
                <a:off x="2804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8" name="Rectangle 180"/>
              <p:cNvSpPr>
                <a:spLocks noChangeArrowheads="1"/>
              </p:cNvSpPr>
              <p:nvPr/>
            </p:nvSpPr>
            <p:spPr bwMode="auto">
              <a:xfrm>
                <a:off x="28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9" name="Rectangle 181"/>
              <p:cNvSpPr>
                <a:spLocks noChangeArrowheads="1"/>
              </p:cNvSpPr>
              <p:nvPr/>
            </p:nvSpPr>
            <p:spPr bwMode="auto">
              <a:xfrm>
                <a:off x="2873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0" name="Rectangle 182"/>
              <p:cNvSpPr>
                <a:spLocks noChangeArrowheads="1"/>
              </p:cNvSpPr>
              <p:nvPr/>
            </p:nvSpPr>
            <p:spPr bwMode="auto">
              <a:xfrm>
                <a:off x="2918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1" name="Rectangle 183"/>
              <p:cNvSpPr>
                <a:spLocks noChangeArrowheads="1"/>
              </p:cNvSpPr>
              <p:nvPr/>
            </p:nvSpPr>
            <p:spPr bwMode="auto">
              <a:xfrm>
                <a:off x="2935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2" name="Rectangle 184"/>
              <p:cNvSpPr>
                <a:spLocks noChangeArrowheads="1"/>
              </p:cNvSpPr>
              <p:nvPr/>
            </p:nvSpPr>
            <p:spPr bwMode="auto">
              <a:xfrm>
                <a:off x="2975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3" name="Rectangle 185"/>
              <p:cNvSpPr>
                <a:spLocks noChangeArrowheads="1"/>
              </p:cNvSpPr>
              <p:nvPr/>
            </p:nvSpPr>
            <p:spPr bwMode="auto">
              <a:xfrm>
                <a:off x="2996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4" name="Rectangle 186"/>
              <p:cNvSpPr>
                <a:spLocks noChangeArrowheads="1"/>
              </p:cNvSpPr>
              <p:nvPr/>
            </p:nvSpPr>
            <p:spPr bwMode="auto">
              <a:xfrm>
                <a:off x="3041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5" name="Rectangle 187"/>
              <p:cNvSpPr>
                <a:spLocks noChangeArrowheads="1"/>
              </p:cNvSpPr>
              <p:nvPr/>
            </p:nvSpPr>
            <p:spPr bwMode="auto">
              <a:xfrm>
                <a:off x="306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6" name="Rectangle 188"/>
              <p:cNvSpPr>
                <a:spLocks noChangeArrowheads="1"/>
              </p:cNvSpPr>
              <p:nvPr/>
            </p:nvSpPr>
            <p:spPr bwMode="auto">
              <a:xfrm>
                <a:off x="3088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7" name="Rectangle 189"/>
              <p:cNvSpPr>
                <a:spLocks noChangeArrowheads="1"/>
              </p:cNvSpPr>
              <p:nvPr/>
            </p:nvSpPr>
            <p:spPr bwMode="auto">
              <a:xfrm>
                <a:off x="3114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8" name="Rectangle 190"/>
              <p:cNvSpPr>
                <a:spLocks noChangeArrowheads="1"/>
              </p:cNvSpPr>
              <p:nvPr/>
            </p:nvSpPr>
            <p:spPr bwMode="auto">
              <a:xfrm>
                <a:off x="31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9" name="Rectangle 191"/>
              <p:cNvSpPr>
                <a:spLocks noChangeArrowheads="1"/>
              </p:cNvSpPr>
              <p:nvPr/>
            </p:nvSpPr>
            <p:spPr bwMode="auto">
              <a:xfrm>
                <a:off x="3176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0" name="Rectangle 192"/>
              <p:cNvSpPr>
                <a:spLocks noChangeArrowheads="1"/>
              </p:cNvSpPr>
              <p:nvPr/>
            </p:nvSpPr>
            <p:spPr bwMode="auto">
              <a:xfrm>
                <a:off x="322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1" name="Rectangle 193"/>
              <p:cNvSpPr>
                <a:spLocks noChangeArrowheads="1"/>
              </p:cNvSpPr>
              <p:nvPr/>
            </p:nvSpPr>
            <p:spPr bwMode="auto">
              <a:xfrm>
                <a:off x="3242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2" name="Rectangle 194"/>
              <p:cNvSpPr>
                <a:spLocks noChangeArrowheads="1"/>
              </p:cNvSpPr>
              <p:nvPr/>
            </p:nvSpPr>
            <p:spPr bwMode="auto">
              <a:xfrm>
                <a:off x="3263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3" name="Rectangle 195"/>
              <p:cNvSpPr>
                <a:spLocks noChangeArrowheads="1"/>
              </p:cNvSpPr>
              <p:nvPr/>
            </p:nvSpPr>
            <p:spPr bwMode="auto">
              <a:xfrm>
                <a:off x="330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4" name="Rectangle 196"/>
              <p:cNvSpPr>
                <a:spLocks noChangeArrowheads="1"/>
              </p:cNvSpPr>
              <p:nvPr/>
            </p:nvSpPr>
            <p:spPr bwMode="auto">
              <a:xfrm>
                <a:off x="3330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5" name="Rectangle 197"/>
              <p:cNvSpPr>
                <a:spLocks noChangeArrowheads="1"/>
              </p:cNvSpPr>
              <p:nvPr/>
            </p:nvSpPr>
            <p:spPr bwMode="auto">
              <a:xfrm>
                <a:off x="3372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6" name="Rectangle 198"/>
              <p:cNvSpPr>
                <a:spLocks noChangeArrowheads="1"/>
              </p:cNvSpPr>
              <p:nvPr/>
            </p:nvSpPr>
            <p:spPr bwMode="auto">
              <a:xfrm>
                <a:off x="339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231" name="Freeform 199"/>
              <p:cNvSpPr>
                <a:spLocks/>
              </p:cNvSpPr>
              <p:nvPr/>
            </p:nvSpPr>
            <p:spPr bwMode="auto">
              <a:xfrm>
                <a:off x="2660" y="2467"/>
                <a:ext cx="40" cy="40"/>
              </a:xfrm>
              <a:custGeom>
                <a:avLst/>
                <a:gdLst>
                  <a:gd name="T0" fmla="*/ 38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8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8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2" name="Freeform 200"/>
              <p:cNvSpPr>
                <a:spLocks/>
              </p:cNvSpPr>
              <p:nvPr/>
            </p:nvSpPr>
            <p:spPr bwMode="auto">
              <a:xfrm>
                <a:off x="2838" y="2467"/>
                <a:ext cx="40" cy="40"/>
              </a:xfrm>
              <a:custGeom>
                <a:avLst/>
                <a:gdLst>
                  <a:gd name="T0" fmla="*/ 37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7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7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3" name="Freeform 201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4" name="Freeform 202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731" name="Rectangle 203"/>
              <p:cNvSpPr>
                <a:spLocks noChangeArrowheads="1"/>
              </p:cNvSpPr>
              <p:nvPr/>
            </p:nvSpPr>
            <p:spPr bwMode="auto">
              <a:xfrm>
                <a:off x="208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2" name="Rectangle 204"/>
              <p:cNvSpPr>
                <a:spLocks noChangeArrowheads="1"/>
              </p:cNvSpPr>
              <p:nvPr/>
            </p:nvSpPr>
            <p:spPr bwMode="auto">
              <a:xfrm>
                <a:off x="2126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3" name="Rectangle 205"/>
              <p:cNvSpPr>
                <a:spLocks noChangeArrowheads="1"/>
              </p:cNvSpPr>
              <p:nvPr/>
            </p:nvSpPr>
            <p:spPr bwMode="auto">
              <a:xfrm>
                <a:off x="2149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4" name="Rectangle 206"/>
              <p:cNvSpPr>
                <a:spLocks noChangeArrowheads="1"/>
              </p:cNvSpPr>
              <p:nvPr/>
            </p:nvSpPr>
            <p:spPr bwMode="auto">
              <a:xfrm>
                <a:off x="2171" y="2976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5" name="Rectangle 207"/>
              <p:cNvSpPr>
                <a:spLocks noChangeArrowheads="1"/>
              </p:cNvSpPr>
              <p:nvPr/>
            </p:nvSpPr>
            <p:spPr bwMode="auto">
              <a:xfrm>
                <a:off x="222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50736" name="Rectangle 208"/>
            <p:cNvSpPr>
              <a:spLocks noChangeArrowheads="1"/>
            </p:cNvSpPr>
            <p:nvPr/>
          </p:nvSpPr>
          <p:spPr bwMode="auto">
            <a:xfrm>
              <a:off x="2268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7" name="Rectangle 209"/>
            <p:cNvSpPr>
              <a:spLocks noChangeArrowheads="1"/>
            </p:cNvSpPr>
            <p:nvPr/>
          </p:nvSpPr>
          <p:spPr bwMode="auto">
            <a:xfrm>
              <a:off x="2284" y="2976"/>
              <a:ext cx="59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8" name="Rectangle 210"/>
            <p:cNvSpPr>
              <a:spLocks noChangeArrowheads="1"/>
            </p:cNvSpPr>
            <p:nvPr/>
          </p:nvSpPr>
          <p:spPr bwMode="auto">
            <a:xfrm>
              <a:off x="23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9" name="Rectangle 211"/>
            <p:cNvSpPr>
              <a:spLocks noChangeArrowheads="1"/>
            </p:cNvSpPr>
            <p:nvPr/>
          </p:nvSpPr>
          <p:spPr bwMode="auto">
            <a:xfrm>
              <a:off x="232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0" name="Rectangle 212"/>
            <p:cNvSpPr>
              <a:spLocks noChangeArrowheads="1"/>
            </p:cNvSpPr>
            <p:nvPr/>
          </p:nvSpPr>
          <p:spPr bwMode="auto">
            <a:xfrm>
              <a:off x="2350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1" name="Rectangle 213"/>
            <p:cNvSpPr>
              <a:spLocks noChangeArrowheads="1"/>
            </p:cNvSpPr>
            <p:nvPr/>
          </p:nvSpPr>
          <p:spPr bwMode="auto">
            <a:xfrm>
              <a:off x="2372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2" name="Rectangle 214"/>
            <p:cNvSpPr>
              <a:spLocks noChangeArrowheads="1"/>
            </p:cNvSpPr>
            <p:nvPr/>
          </p:nvSpPr>
          <p:spPr bwMode="auto">
            <a:xfrm>
              <a:off x="241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3" name="Rectangle 215"/>
            <p:cNvSpPr>
              <a:spLocks noChangeArrowheads="1"/>
            </p:cNvSpPr>
            <p:nvPr/>
          </p:nvSpPr>
          <p:spPr bwMode="auto">
            <a:xfrm>
              <a:off x="245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4" name="Rectangle 216"/>
            <p:cNvSpPr>
              <a:spLocks noChangeArrowheads="1"/>
            </p:cNvSpPr>
            <p:nvPr/>
          </p:nvSpPr>
          <p:spPr bwMode="auto">
            <a:xfrm>
              <a:off x="2480" y="297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5" name="Rectangle 217"/>
            <p:cNvSpPr>
              <a:spLocks noChangeArrowheads="1"/>
            </p:cNvSpPr>
            <p:nvPr/>
          </p:nvSpPr>
          <p:spPr bwMode="auto">
            <a:xfrm>
              <a:off x="2547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6" name="Rectangle 218"/>
            <p:cNvSpPr>
              <a:spLocks noChangeArrowheads="1"/>
            </p:cNvSpPr>
            <p:nvPr/>
          </p:nvSpPr>
          <p:spPr bwMode="auto">
            <a:xfrm>
              <a:off x="259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7" name="Rectangle 219"/>
            <p:cNvSpPr>
              <a:spLocks noChangeArrowheads="1"/>
            </p:cNvSpPr>
            <p:nvPr/>
          </p:nvSpPr>
          <p:spPr bwMode="auto">
            <a:xfrm>
              <a:off x="2608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8" name="Rectangle 220"/>
            <p:cNvSpPr>
              <a:spLocks noChangeArrowheads="1"/>
            </p:cNvSpPr>
            <p:nvPr/>
          </p:nvSpPr>
          <p:spPr bwMode="auto">
            <a:xfrm>
              <a:off x="26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9" name="Rectangle 221"/>
            <p:cNvSpPr>
              <a:spLocks noChangeArrowheads="1"/>
            </p:cNvSpPr>
            <p:nvPr/>
          </p:nvSpPr>
          <p:spPr bwMode="auto">
            <a:xfrm>
              <a:off x="2648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0" name="Rectangle 222"/>
            <p:cNvSpPr>
              <a:spLocks noChangeArrowheads="1"/>
            </p:cNvSpPr>
            <p:nvPr/>
          </p:nvSpPr>
          <p:spPr bwMode="auto">
            <a:xfrm>
              <a:off x="2691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1" name="Rectangle 223"/>
            <p:cNvSpPr>
              <a:spLocks noChangeArrowheads="1"/>
            </p:cNvSpPr>
            <p:nvPr/>
          </p:nvSpPr>
          <p:spPr bwMode="auto">
            <a:xfrm>
              <a:off x="2710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2" name="Rectangle 224"/>
            <p:cNvSpPr>
              <a:spLocks noChangeArrowheads="1"/>
            </p:cNvSpPr>
            <p:nvPr/>
          </p:nvSpPr>
          <p:spPr bwMode="auto">
            <a:xfrm>
              <a:off x="2726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3" name="Rectangle 225"/>
            <p:cNvSpPr>
              <a:spLocks noChangeArrowheads="1"/>
            </p:cNvSpPr>
            <p:nvPr/>
          </p:nvSpPr>
          <p:spPr bwMode="auto">
            <a:xfrm>
              <a:off x="276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4" name="Rectangle 226"/>
            <p:cNvSpPr>
              <a:spLocks noChangeArrowheads="1"/>
            </p:cNvSpPr>
            <p:nvPr/>
          </p:nvSpPr>
          <p:spPr bwMode="auto">
            <a:xfrm>
              <a:off x="279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5" name="Rectangle 227"/>
            <p:cNvSpPr>
              <a:spLocks noChangeArrowheads="1"/>
            </p:cNvSpPr>
            <p:nvPr/>
          </p:nvSpPr>
          <p:spPr bwMode="auto">
            <a:xfrm>
              <a:off x="281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6" name="Rectangle 228"/>
            <p:cNvSpPr>
              <a:spLocks noChangeArrowheads="1"/>
            </p:cNvSpPr>
            <p:nvPr/>
          </p:nvSpPr>
          <p:spPr bwMode="auto">
            <a:xfrm>
              <a:off x="2845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7" name="Rectangle 229"/>
            <p:cNvSpPr>
              <a:spLocks noChangeArrowheads="1"/>
            </p:cNvSpPr>
            <p:nvPr/>
          </p:nvSpPr>
          <p:spPr bwMode="auto">
            <a:xfrm>
              <a:off x="288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8" name="Rectangle 230"/>
            <p:cNvSpPr>
              <a:spLocks noChangeArrowheads="1"/>
            </p:cNvSpPr>
            <p:nvPr/>
          </p:nvSpPr>
          <p:spPr bwMode="auto">
            <a:xfrm>
              <a:off x="293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9" name="Rectangle 231"/>
            <p:cNvSpPr>
              <a:spLocks noChangeArrowheads="1"/>
            </p:cNvSpPr>
            <p:nvPr/>
          </p:nvSpPr>
          <p:spPr bwMode="auto">
            <a:xfrm>
              <a:off x="2949" y="2976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0" name="Rectangle 232"/>
            <p:cNvSpPr>
              <a:spLocks noChangeArrowheads="1"/>
            </p:cNvSpPr>
            <p:nvPr/>
          </p:nvSpPr>
          <p:spPr bwMode="auto">
            <a:xfrm>
              <a:off x="298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1" name="Rectangle 233"/>
            <p:cNvSpPr>
              <a:spLocks noChangeArrowheads="1"/>
            </p:cNvSpPr>
            <p:nvPr/>
          </p:nvSpPr>
          <p:spPr bwMode="auto">
            <a:xfrm>
              <a:off x="3010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2" name="Rectangle 234"/>
            <p:cNvSpPr>
              <a:spLocks noChangeArrowheads="1"/>
            </p:cNvSpPr>
            <p:nvPr/>
          </p:nvSpPr>
          <p:spPr bwMode="auto">
            <a:xfrm>
              <a:off x="3055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3" name="Rectangle 235"/>
            <p:cNvSpPr>
              <a:spLocks noChangeArrowheads="1"/>
            </p:cNvSpPr>
            <p:nvPr/>
          </p:nvSpPr>
          <p:spPr bwMode="auto">
            <a:xfrm>
              <a:off x="3081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4" name="Rectangle 236"/>
            <p:cNvSpPr>
              <a:spLocks noChangeArrowheads="1"/>
            </p:cNvSpPr>
            <p:nvPr/>
          </p:nvSpPr>
          <p:spPr bwMode="auto">
            <a:xfrm>
              <a:off x="3103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5" name="Rectangle 237"/>
            <p:cNvSpPr>
              <a:spLocks noChangeArrowheads="1"/>
            </p:cNvSpPr>
            <p:nvPr/>
          </p:nvSpPr>
          <p:spPr bwMode="auto">
            <a:xfrm>
              <a:off x="31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6" name="Rectangle 238"/>
            <p:cNvSpPr>
              <a:spLocks noChangeArrowheads="1"/>
            </p:cNvSpPr>
            <p:nvPr/>
          </p:nvSpPr>
          <p:spPr bwMode="auto">
            <a:xfrm>
              <a:off x="314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7" name="Rectangle 239"/>
            <p:cNvSpPr>
              <a:spLocks noChangeArrowheads="1"/>
            </p:cNvSpPr>
            <p:nvPr/>
          </p:nvSpPr>
          <p:spPr bwMode="auto">
            <a:xfrm>
              <a:off x="3190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8" name="Rectangle 240"/>
            <p:cNvSpPr>
              <a:spLocks noChangeArrowheads="1"/>
            </p:cNvSpPr>
            <p:nvPr/>
          </p:nvSpPr>
          <p:spPr bwMode="auto">
            <a:xfrm>
              <a:off x="323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9" name="Rectangle 241"/>
            <p:cNvSpPr>
              <a:spLocks noChangeArrowheads="1"/>
            </p:cNvSpPr>
            <p:nvPr/>
          </p:nvSpPr>
          <p:spPr bwMode="auto">
            <a:xfrm>
              <a:off x="3256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0" name="Rectangle 242"/>
            <p:cNvSpPr>
              <a:spLocks noChangeArrowheads="1"/>
            </p:cNvSpPr>
            <p:nvPr/>
          </p:nvSpPr>
          <p:spPr bwMode="auto">
            <a:xfrm>
              <a:off x="3278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1" name="Rectangle 243"/>
            <p:cNvSpPr>
              <a:spLocks noChangeArrowheads="1"/>
            </p:cNvSpPr>
            <p:nvPr/>
          </p:nvSpPr>
          <p:spPr bwMode="auto">
            <a:xfrm>
              <a:off x="3323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2" name="Rectangle 244"/>
            <p:cNvSpPr>
              <a:spLocks noChangeArrowheads="1"/>
            </p:cNvSpPr>
            <p:nvPr/>
          </p:nvSpPr>
          <p:spPr bwMode="auto">
            <a:xfrm>
              <a:off x="334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3" name="Rectangle 245"/>
            <p:cNvSpPr>
              <a:spLocks noChangeArrowheads="1"/>
            </p:cNvSpPr>
            <p:nvPr/>
          </p:nvSpPr>
          <p:spPr bwMode="auto">
            <a:xfrm>
              <a:off x="3386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4" name="Rectangle 246"/>
            <p:cNvSpPr>
              <a:spLocks noChangeArrowheads="1"/>
            </p:cNvSpPr>
            <p:nvPr/>
          </p:nvSpPr>
          <p:spPr bwMode="auto">
            <a:xfrm>
              <a:off x="34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36" name="Freeform 247"/>
            <p:cNvSpPr>
              <a:spLocks/>
            </p:cNvSpPr>
            <p:nvPr/>
          </p:nvSpPr>
          <p:spPr bwMode="auto">
            <a:xfrm>
              <a:off x="2748" y="28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3 h 40"/>
                <a:gd name="T4" fmla="*/ 21 w 40"/>
                <a:gd name="T5" fmla="*/ 40 h 40"/>
                <a:gd name="T6" fmla="*/ 40 w 40"/>
                <a:gd name="T7" fmla="*/ 3 h 40"/>
                <a:gd name="T8" fmla="*/ 40 w 40"/>
                <a:gd name="T9" fmla="*/ 3 h 40"/>
                <a:gd name="T10" fmla="*/ 40 w 40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0"/>
                <a:gd name="T20" fmla="*/ 40 w 4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0">
                  <a:moveTo>
                    <a:pt x="40" y="0"/>
                  </a:moveTo>
                  <a:lnTo>
                    <a:pt x="0" y="3"/>
                  </a:lnTo>
                  <a:lnTo>
                    <a:pt x="21" y="40"/>
                  </a:lnTo>
                  <a:lnTo>
                    <a:pt x="40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7" name="Line 248"/>
            <p:cNvSpPr>
              <a:spLocks noChangeShapeType="1"/>
            </p:cNvSpPr>
            <p:nvPr/>
          </p:nvSpPr>
          <p:spPr bwMode="auto">
            <a:xfrm>
              <a:off x="2767" y="271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249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353 w 707"/>
                <a:gd name="T13" fmla="*/ 0 h 4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7"/>
                <a:gd name="T22" fmla="*/ 0 h 485"/>
                <a:gd name="T23" fmla="*/ 707 w 707"/>
                <a:gd name="T24" fmla="*/ 485 h 4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9" name="Freeform 250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7"/>
                <a:gd name="T19" fmla="*/ 0 h 485"/>
                <a:gd name="T20" fmla="*/ 707 w 707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0" name="Freeform 251"/>
            <p:cNvSpPr>
              <a:spLocks/>
            </p:cNvSpPr>
            <p:nvPr/>
          </p:nvSpPr>
          <p:spPr bwMode="auto">
            <a:xfrm>
              <a:off x="2748" y="3285"/>
              <a:ext cx="40" cy="41"/>
            </a:xfrm>
            <a:custGeom>
              <a:avLst/>
              <a:gdLst>
                <a:gd name="T0" fmla="*/ 40 w 40"/>
                <a:gd name="T1" fmla="*/ 0 h 41"/>
                <a:gd name="T2" fmla="*/ 0 w 40"/>
                <a:gd name="T3" fmla="*/ 0 h 41"/>
                <a:gd name="T4" fmla="*/ 21 w 40"/>
                <a:gd name="T5" fmla="*/ 41 h 41"/>
                <a:gd name="T6" fmla="*/ 40 w 40"/>
                <a:gd name="T7" fmla="*/ 0 h 41"/>
                <a:gd name="T8" fmla="*/ 40 w 40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1"/>
                <a:gd name="T17" fmla="*/ 40 w 4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1">
                  <a:moveTo>
                    <a:pt x="40" y="0"/>
                  </a:moveTo>
                  <a:lnTo>
                    <a:pt x="0" y="0"/>
                  </a:lnTo>
                  <a:lnTo>
                    <a:pt x="21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1" name="Line 252"/>
            <p:cNvSpPr>
              <a:spLocks noChangeShapeType="1"/>
            </p:cNvSpPr>
            <p:nvPr/>
          </p:nvSpPr>
          <p:spPr bwMode="auto">
            <a:xfrm>
              <a:off x="2767" y="312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781" name="Rectangle 253"/>
            <p:cNvSpPr>
              <a:spLocks noChangeArrowheads="1"/>
            </p:cNvSpPr>
            <p:nvPr/>
          </p:nvSpPr>
          <p:spPr bwMode="auto">
            <a:xfrm>
              <a:off x="248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2" name="Rectangle 254"/>
            <p:cNvSpPr>
              <a:spLocks noChangeArrowheads="1"/>
            </p:cNvSpPr>
            <p:nvPr/>
          </p:nvSpPr>
          <p:spPr bwMode="auto">
            <a:xfrm>
              <a:off x="2525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3" name="Rectangle 255"/>
            <p:cNvSpPr>
              <a:spLocks noChangeArrowheads="1"/>
            </p:cNvSpPr>
            <p:nvPr/>
          </p:nvSpPr>
          <p:spPr bwMode="auto">
            <a:xfrm>
              <a:off x="257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4" name="Rectangle 256"/>
            <p:cNvSpPr>
              <a:spLocks noChangeArrowheads="1"/>
            </p:cNvSpPr>
            <p:nvPr/>
          </p:nvSpPr>
          <p:spPr bwMode="auto">
            <a:xfrm>
              <a:off x="261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5" name="Rectangle 257"/>
            <p:cNvSpPr>
              <a:spLocks noChangeArrowheads="1"/>
            </p:cNvSpPr>
            <p:nvPr/>
          </p:nvSpPr>
          <p:spPr bwMode="auto">
            <a:xfrm>
              <a:off x="265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6" name="Rectangle 258"/>
            <p:cNvSpPr>
              <a:spLocks noChangeArrowheads="1"/>
            </p:cNvSpPr>
            <p:nvPr/>
          </p:nvSpPr>
          <p:spPr bwMode="auto">
            <a:xfrm>
              <a:off x="2679" y="352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7" name="Rectangle 259"/>
            <p:cNvSpPr>
              <a:spLocks noChangeArrowheads="1"/>
            </p:cNvSpPr>
            <p:nvPr/>
          </p:nvSpPr>
          <p:spPr bwMode="auto">
            <a:xfrm>
              <a:off x="2705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8" name="Rectangle 260"/>
            <p:cNvSpPr>
              <a:spLocks noChangeArrowheads="1"/>
            </p:cNvSpPr>
            <p:nvPr/>
          </p:nvSpPr>
          <p:spPr bwMode="auto">
            <a:xfrm>
              <a:off x="2748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9" name="Rectangle 261"/>
            <p:cNvSpPr>
              <a:spLocks noChangeArrowheads="1"/>
            </p:cNvSpPr>
            <p:nvPr/>
          </p:nvSpPr>
          <p:spPr bwMode="auto">
            <a:xfrm>
              <a:off x="279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0" name="Rectangle 262"/>
            <p:cNvSpPr>
              <a:spLocks noChangeArrowheads="1"/>
            </p:cNvSpPr>
            <p:nvPr/>
          </p:nvSpPr>
          <p:spPr bwMode="auto">
            <a:xfrm>
              <a:off x="283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1" name="Rectangle 263"/>
            <p:cNvSpPr>
              <a:spLocks noChangeArrowheads="1"/>
            </p:cNvSpPr>
            <p:nvPr/>
          </p:nvSpPr>
          <p:spPr bwMode="auto">
            <a:xfrm>
              <a:off x="2859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2" name="Rectangle 264"/>
            <p:cNvSpPr>
              <a:spLocks noChangeArrowheads="1"/>
            </p:cNvSpPr>
            <p:nvPr/>
          </p:nvSpPr>
          <p:spPr bwMode="auto">
            <a:xfrm>
              <a:off x="2875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3" name="Rectangle 265"/>
            <p:cNvSpPr>
              <a:spLocks noChangeArrowheads="1"/>
            </p:cNvSpPr>
            <p:nvPr/>
          </p:nvSpPr>
          <p:spPr bwMode="auto">
            <a:xfrm>
              <a:off x="2897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4" name="Rectangle 266"/>
            <p:cNvSpPr>
              <a:spLocks noChangeArrowheads="1"/>
            </p:cNvSpPr>
            <p:nvPr/>
          </p:nvSpPr>
          <p:spPr bwMode="auto">
            <a:xfrm>
              <a:off x="2916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5" name="Rectangle 267"/>
            <p:cNvSpPr>
              <a:spLocks noChangeArrowheads="1"/>
            </p:cNvSpPr>
            <p:nvPr/>
          </p:nvSpPr>
          <p:spPr bwMode="auto">
            <a:xfrm>
              <a:off x="2958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6" name="Rectangle 268"/>
            <p:cNvSpPr>
              <a:spLocks noChangeArrowheads="1"/>
            </p:cNvSpPr>
            <p:nvPr/>
          </p:nvSpPr>
          <p:spPr bwMode="auto">
            <a:xfrm>
              <a:off x="3003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58" name="Freeform 269"/>
            <p:cNvSpPr>
              <a:spLocks/>
            </p:cNvSpPr>
            <p:nvPr/>
          </p:nvSpPr>
          <p:spPr bwMode="auto">
            <a:xfrm>
              <a:off x="2748" y="39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0 h 40"/>
                <a:gd name="T4" fmla="*/ 21 w 40"/>
                <a:gd name="T5" fmla="*/ 40 h 40"/>
                <a:gd name="T6" fmla="*/ 40 w 40"/>
                <a:gd name="T7" fmla="*/ 0 h 40"/>
                <a:gd name="T8" fmla="*/ 4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40" y="0"/>
                  </a:moveTo>
                  <a:lnTo>
                    <a:pt x="0" y="0"/>
                  </a:lnTo>
                  <a:lnTo>
                    <a:pt x="21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59" name="Line 270"/>
            <p:cNvSpPr>
              <a:spLocks noChangeShapeType="1"/>
            </p:cNvSpPr>
            <p:nvPr/>
          </p:nvSpPr>
          <p:spPr bwMode="auto">
            <a:xfrm>
              <a:off x="2767" y="3813"/>
              <a:ext cx="2" cy="18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271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589 w 710"/>
                <a:gd name="T89" fmla="*/ 234 h 2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0"/>
                <a:gd name="T136" fmla="*/ 0 h 236"/>
                <a:gd name="T137" fmla="*/ 710 w 710"/>
                <a:gd name="T138" fmla="*/ 236 h 2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  <a:lnTo>
                    <a:pt x="589" y="234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61" name="Freeform 272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0"/>
                <a:gd name="T133" fmla="*/ 0 h 236"/>
                <a:gd name="T134" fmla="*/ 710 w 710"/>
                <a:gd name="T135" fmla="*/ 236 h 2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01" name="Rectangle 273"/>
            <p:cNvSpPr>
              <a:spLocks noChangeArrowheads="1"/>
            </p:cNvSpPr>
            <p:nvPr/>
          </p:nvSpPr>
          <p:spPr bwMode="auto">
            <a:xfrm>
              <a:off x="2684" y="707"/>
              <a:ext cx="9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2" name="Rectangle 274"/>
            <p:cNvSpPr>
              <a:spLocks noChangeArrowheads="1"/>
            </p:cNvSpPr>
            <p:nvPr/>
          </p:nvSpPr>
          <p:spPr bwMode="auto">
            <a:xfrm>
              <a:off x="2736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3" name="Rectangle 275"/>
            <p:cNvSpPr>
              <a:spLocks noChangeArrowheads="1"/>
            </p:cNvSpPr>
            <p:nvPr/>
          </p:nvSpPr>
          <p:spPr bwMode="auto">
            <a:xfrm>
              <a:off x="2760" y="70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4" name="Rectangle 276"/>
            <p:cNvSpPr>
              <a:spLocks noChangeArrowheads="1"/>
            </p:cNvSpPr>
            <p:nvPr/>
          </p:nvSpPr>
          <p:spPr bwMode="auto">
            <a:xfrm>
              <a:off x="2802" y="70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5" name="Rectangle 277"/>
            <p:cNvSpPr>
              <a:spLocks noChangeArrowheads="1"/>
            </p:cNvSpPr>
            <p:nvPr/>
          </p:nvSpPr>
          <p:spPr bwMode="auto">
            <a:xfrm>
              <a:off x="2828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6" name="Rectangle 278"/>
            <p:cNvSpPr>
              <a:spLocks noChangeArrowheads="1"/>
            </p:cNvSpPr>
            <p:nvPr/>
          </p:nvSpPr>
          <p:spPr bwMode="auto">
            <a:xfrm>
              <a:off x="3133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7" name="Rectangle 279"/>
            <p:cNvSpPr>
              <a:spLocks noChangeArrowheads="1"/>
            </p:cNvSpPr>
            <p:nvPr/>
          </p:nvSpPr>
          <p:spPr bwMode="auto">
            <a:xfrm>
              <a:off x="320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8" name="Rectangle 280"/>
            <p:cNvSpPr>
              <a:spLocks noChangeArrowheads="1"/>
            </p:cNvSpPr>
            <p:nvPr/>
          </p:nvSpPr>
          <p:spPr bwMode="auto">
            <a:xfrm>
              <a:off x="324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9" name="Rectangle 281"/>
            <p:cNvSpPr>
              <a:spLocks noChangeArrowheads="1"/>
            </p:cNvSpPr>
            <p:nvPr/>
          </p:nvSpPr>
          <p:spPr bwMode="auto">
            <a:xfrm>
              <a:off x="32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0" name="Rectangle 282"/>
            <p:cNvSpPr>
              <a:spLocks noChangeArrowheads="1"/>
            </p:cNvSpPr>
            <p:nvPr/>
          </p:nvSpPr>
          <p:spPr bwMode="auto">
            <a:xfrm>
              <a:off x="328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1" name="Rectangle 283"/>
            <p:cNvSpPr>
              <a:spLocks noChangeArrowheads="1"/>
            </p:cNvSpPr>
            <p:nvPr/>
          </p:nvSpPr>
          <p:spPr bwMode="auto">
            <a:xfrm>
              <a:off x="329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2" name="Rectangle 284"/>
            <p:cNvSpPr>
              <a:spLocks noChangeArrowheads="1"/>
            </p:cNvSpPr>
            <p:nvPr/>
          </p:nvSpPr>
          <p:spPr bwMode="auto">
            <a:xfrm>
              <a:off x="334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3" name="Rectangle 285"/>
            <p:cNvSpPr>
              <a:spLocks noChangeArrowheads="1"/>
            </p:cNvSpPr>
            <p:nvPr/>
          </p:nvSpPr>
          <p:spPr bwMode="auto">
            <a:xfrm>
              <a:off x="3360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4" name="Rectangle 286"/>
            <p:cNvSpPr>
              <a:spLocks noChangeArrowheads="1"/>
            </p:cNvSpPr>
            <p:nvPr/>
          </p:nvSpPr>
          <p:spPr bwMode="auto">
            <a:xfrm>
              <a:off x="337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5" name="Rectangle 287"/>
            <p:cNvSpPr>
              <a:spLocks noChangeArrowheads="1"/>
            </p:cNvSpPr>
            <p:nvPr/>
          </p:nvSpPr>
          <p:spPr bwMode="auto">
            <a:xfrm>
              <a:off x="342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6" name="Rectangle 288"/>
            <p:cNvSpPr>
              <a:spLocks noChangeArrowheads="1"/>
            </p:cNvSpPr>
            <p:nvPr/>
          </p:nvSpPr>
          <p:spPr bwMode="auto">
            <a:xfrm>
              <a:off x="344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7" name="Rectangle 289"/>
            <p:cNvSpPr>
              <a:spLocks noChangeArrowheads="1"/>
            </p:cNvSpPr>
            <p:nvPr/>
          </p:nvSpPr>
          <p:spPr bwMode="auto">
            <a:xfrm>
              <a:off x="349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8" name="Rectangle 290"/>
            <p:cNvSpPr>
              <a:spLocks noChangeArrowheads="1"/>
            </p:cNvSpPr>
            <p:nvPr/>
          </p:nvSpPr>
          <p:spPr bwMode="auto">
            <a:xfrm>
              <a:off x="3514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9" name="Rectangle 291"/>
            <p:cNvSpPr>
              <a:spLocks noChangeArrowheads="1"/>
            </p:cNvSpPr>
            <p:nvPr/>
          </p:nvSpPr>
          <p:spPr bwMode="auto">
            <a:xfrm>
              <a:off x="35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0" name="Rectangle 292"/>
            <p:cNvSpPr>
              <a:spLocks noChangeArrowheads="1"/>
            </p:cNvSpPr>
            <p:nvPr/>
          </p:nvSpPr>
          <p:spPr bwMode="auto">
            <a:xfrm>
              <a:off x="358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1" name="Rectangle 293"/>
            <p:cNvSpPr>
              <a:spLocks noChangeArrowheads="1"/>
            </p:cNvSpPr>
            <p:nvPr/>
          </p:nvSpPr>
          <p:spPr bwMode="auto">
            <a:xfrm>
              <a:off x="1894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2" name="Rectangle 294"/>
            <p:cNvSpPr>
              <a:spLocks noChangeArrowheads="1"/>
            </p:cNvSpPr>
            <p:nvPr/>
          </p:nvSpPr>
          <p:spPr bwMode="auto">
            <a:xfrm>
              <a:off x="196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3" name="Rectangle 295"/>
            <p:cNvSpPr>
              <a:spLocks noChangeArrowheads="1"/>
            </p:cNvSpPr>
            <p:nvPr/>
          </p:nvSpPr>
          <p:spPr bwMode="auto">
            <a:xfrm>
              <a:off x="200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4" name="Rectangle 296"/>
            <p:cNvSpPr>
              <a:spLocks noChangeArrowheads="1"/>
            </p:cNvSpPr>
            <p:nvPr/>
          </p:nvSpPr>
          <p:spPr bwMode="auto">
            <a:xfrm>
              <a:off x="20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5" name="Rectangle 297"/>
            <p:cNvSpPr>
              <a:spLocks noChangeArrowheads="1"/>
            </p:cNvSpPr>
            <p:nvPr/>
          </p:nvSpPr>
          <p:spPr bwMode="auto">
            <a:xfrm>
              <a:off x="204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6" name="Rectangle 298"/>
            <p:cNvSpPr>
              <a:spLocks noChangeArrowheads="1"/>
            </p:cNvSpPr>
            <p:nvPr/>
          </p:nvSpPr>
          <p:spPr bwMode="auto">
            <a:xfrm>
              <a:off x="205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7" name="Rectangle 299"/>
            <p:cNvSpPr>
              <a:spLocks noChangeArrowheads="1"/>
            </p:cNvSpPr>
            <p:nvPr/>
          </p:nvSpPr>
          <p:spPr bwMode="auto">
            <a:xfrm>
              <a:off x="210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8" name="Rectangle 300"/>
            <p:cNvSpPr>
              <a:spLocks noChangeArrowheads="1"/>
            </p:cNvSpPr>
            <p:nvPr/>
          </p:nvSpPr>
          <p:spPr bwMode="auto">
            <a:xfrm>
              <a:off x="2121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9" name="Rectangle 301"/>
            <p:cNvSpPr>
              <a:spLocks noChangeArrowheads="1"/>
            </p:cNvSpPr>
            <p:nvPr/>
          </p:nvSpPr>
          <p:spPr bwMode="auto">
            <a:xfrm>
              <a:off x="2140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0" name="Rectangle 302"/>
            <p:cNvSpPr>
              <a:spLocks noChangeArrowheads="1"/>
            </p:cNvSpPr>
            <p:nvPr/>
          </p:nvSpPr>
          <p:spPr bwMode="auto">
            <a:xfrm>
              <a:off x="218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1" name="Rectangle 303"/>
            <p:cNvSpPr>
              <a:spLocks noChangeArrowheads="1"/>
            </p:cNvSpPr>
            <p:nvPr/>
          </p:nvSpPr>
          <p:spPr bwMode="auto">
            <a:xfrm>
              <a:off x="220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2" name="Rectangle 304"/>
            <p:cNvSpPr>
              <a:spLocks noChangeArrowheads="1"/>
            </p:cNvSpPr>
            <p:nvPr/>
          </p:nvSpPr>
          <p:spPr bwMode="auto">
            <a:xfrm>
              <a:off x="225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3" name="Rectangle 305"/>
            <p:cNvSpPr>
              <a:spLocks noChangeArrowheads="1"/>
            </p:cNvSpPr>
            <p:nvPr/>
          </p:nvSpPr>
          <p:spPr bwMode="auto">
            <a:xfrm>
              <a:off x="2275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4" name="Rectangle 306"/>
            <p:cNvSpPr>
              <a:spLocks noChangeArrowheads="1"/>
            </p:cNvSpPr>
            <p:nvPr/>
          </p:nvSpPr>
          <p:spPr bwMode="auto">
            <a:xfrm>
              <a:off x="23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5" name="Rectangle 307"/>
            <p:cNvSpPr>
              <a:spLocks noChangeArrowheads="1"/>
            </p:cNvSpPr>
            <p:nvPr/>
          </p:nvSpPr>
          <p:spPr bwMode="auto">
            <a:xfrm>
              <a:off x="234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97" name="Freeform 308"/>
            <p:cNvSpPr>
              <a:spLocks/>
            </p:cNvSpPr>
            <p:nvPr/>
          </p:nvSpPr>
          <p:spPr bwMode="auto">
            <a:xfrm>
              <a:off x="2804" y="953"/>
              <a:ext cx="1205" cy="2621"/>
            </a:xfrm>
            <a:custGeom>
              <a:avLst/>
              <a:gdLst>
                <a:gd name="T0" fmla="*/ 0 w 1205"/>
                <a:gd name="T1" fmla="*/ 0 h 2621"/>
                <a:gd name="T2" fmla="*/ 1205 w 1205"/>
                <a:gd name="T3" fmla="*/ 0 h 2621"/>
                <a:gd name="T4" fmla="*/ 1205 w 1205"/>
                <a:gd name="T5" fmla="*/ 2621 h 2621"/>
                <a:gd name="T6" fmla="*/ 317 w 1205"/>
                <a:gd name="T7" fmla="*/ 2621 h 26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2621"/>
                <a:gd name="T14" fmla="*/ 1205 w 1205"/>
                <a:gd name="T15" fmla="*/ 2621 h 26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2621">
                  <a:moveTo>
                    <a:pt x="0" y="0"/>
                  </a:moveTo>
                  <a:lnTo>
                    <a:pt x="1205" y="0"/>
                  </a:lnTo>
                  <a:lnTo>
                    <a:pt x="1205" y="2621"/>
                  </a:lnTo>
                  <a:lnTo>
                    <a:pt x="317" y="26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98" name="Freeform 309"/>
            <p:cNvSpPr>
              <a:spLocks/>
            </p:cNvSpPr>
            <p:nvPr/>
          </p:nvSpPr>
          <p:spPr bwMode="auto">
            <a:xfrm>
              <a:off x="2774" y="934"/>
              <a:ext cx="40" cy="38"/>
            </a:xfrm>
            <a:custGeom>
              <a:avLst/>
              <a:gdLst>
                <a:gd name="T0" fmla="*/ 38 w 40"/>
                <a:gd name="T1" fmla="*/ 38 h 38"/>
                <a:gd name="T2" fmla="*/ 40 w 40"/>
                <a:gd name="T3" fmla="*/ 0 h 38"/>
                <a:gd name="T4" fmla="*/ 0 w 40"/>
                <a:gd name="T5" fmla="*/ 19 h 38"/>
                <a:gd name="T6" fmla="*/ 40 w 40"/>
                <a:gd name="T7" fmla="*/ 38 h 38"/>
                <a:gd name="T8" fmla="*/ 40 w 40"/>
                <a:gd name="T9" fmla="*/ 38 h 38"/>
                <a:gd name="T10" fmla="*/ 38 w 40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38"/>
                <a:gd name="T20" fmla="*/ 40 w 40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38">
                  <a:moveTo>
                    <a:pt x="38" y="38"/>
                  </a:moveTo>
                  <a:lnTo>
                    <a:pt x="40" y="0"/>
                  </a:lnTo>
                  <a:lnTo>
                    <a:pt x="0" y="19"/>
                  </a:lnTo>
                  <a:lnTo>
                    <a:pt x="40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38" name="Rectangle 310"/>
            <p:cNvSpPr>
              <a:spLocks noChangeArrowheads="1"/>
            </p:cNvSpPr>
            <p:nvPr/>
          </p:nvSpPr>
          <p:spPr bwMode="auto">
            <a:xfrm>
              <a:off x="3133" y="3461"/>
              <a:ext cx="9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9" name="Rectangle 311"/>
            <p:cNvSpPr>
              <a:spLocks noChangeArrowheads="1"/>
            </p:cNvSpPr>
            <p:nvPr/>
          </p:nvSpPr>
          <p:spPr bwMode="auto">
            <a:xfrm>
              <a:off x="3190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0" name="Rectangle 312"/>
            <p:cNvSpPr>
              <a:spLocks noChangeArrowheads="1"/>
            </p:cNvSpPr>
            <p:nvPr/>
          </p:nvSpPr>
          <p:spPr bwMode="auto">
            <a:xfrm>
              <a:off x="32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1" name="Rectangle 313"/>
            <p:cNvSpPr>
              <a:spLocks noChangeArrowheads="1"/>
            </p:cNvSpPr>
            <p:nvPr/>
          </p:nvSpPr>
          <p:spPr bwMode="auto">
            <a:xfrm>
              <a:off x="325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2" name="Rectangle 314"/>
            <p:cNvSpPr>
              <a:spLocks noChangeArrowheads="1"/>
            </p:cNvSpPr>
            <p:nvPr/>
          </p:nvSpPr>
          <p:spPr bwMode="auto">
            <a:xfrm>
              <a:off x="3278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3" name="Rectangle 315"/>
            <p:cNvSpPr>
              <a:spLocks noChangeArrowheads="1"/>
            </p:cNvSpPr>
            <p:nvPr/>
          </p:nvSpPr>
          <p:spPr bwMode="auto">
            <a:xfrm>
              <a:off x="3299" y="3461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4" name="Rectangle 316"/>
            <p:cNvSpPr>
              <a:spLocks noChangeArrowheads="1"/>
            </p:cNvSpPr>
            <p:nvPr/>
          </p:nvSpPr>
          <p:spPr bwMode="auto">
            <a:xfrm>
              <a:off x="334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5" name="Rectangle 317"/>
            <p:cNvSpPr>
              <a:spLocks noChangeArrowheads="1"/>
            </p:cNvSpPr>
            <p:nvPr/>
          </p:nvSpPr>
          <p:spPr bwMode="auto">
            <a:xfrm>
              <a:off x="3367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6" name="Rectangle 318"/>
            <p:cNvSpPr>
              <a:spLocks noChangeArrowheads="1"/>
            </p:cNvSpPr>
            <p:nvPr/>
          </p:nvSpPr>
          <p:spPr bwMode="auto">
            <a:xfrm>
              <a:off x="3412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7" name="Rectangle 319"/>
            <p:cNvSpPr>
              <a:spLocks noChangeArrowheads="1"/>
            </p:cNvSpPr>
            <p:nvPr/>
          </p:nvSpPr>
          <p:spPr bwMode="auto">
            <a:xfrm>
              <a:off x="345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8" name="Rectangle 320"/>
            <p:cNvSpPr>
              <a:spLocks noChangeArrowheads="1"/>
            </p:cNvSpPr>
            <p:nvPr/>
          </p:nvSpPr>
          <p:spPr bwMode="auto">
            <a:xfrm>
              <a:off x="3476" y="346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9" name="Rectangle 321"/>
            <p:cNvSpPr>
              <a:spLocks noChangeArrowheads="1"/>
            </p:cNvSpPr>
            <p:nvPr/>
          </p:nvSpPr>
          <p:spPr bwMode="auto">
            <a:xfrm>
              <a:off x="350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0" name="Rectangle 322"/>
            <p:cNvSpPr>
              <a:spLocks noChangeArrowheads="1"/>
            </p:cNvSpPr>
            <p:nvPr/>
          </p:nvSpPr>
          <p:spPr bwMode="auto">
            <a:xfrm>
              <a:off x="3547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1" name="Rectangle 323"/>
            <p:cNvSpPr>
              <a:spLocks noChangeArrowheads="1"/>
            </p:cNvSpPr>
            <p:nvPr/>
          </p:nvSpPr>
          <p:spPr bwMode="auto">
            <a:xfrm>
              <a:off x="359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2" name="Rectangle 324"/>
            <p:cNvSpPr>
              <a:spLocks noChangeArrowheads="1"/>
            </p:cNvSpPr>
            <p:nvPr/>
          </p:nvSpPr>
          <p:spPr bwMode="auto">
            <a:xfrm>
              <a:off x="36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3" name="Rectangle 325"/>
            <p:cNvSpPr>
              <a:spLocks noChangeArrowheads="1"/>
            </p:cNvSpPr>
            <p:nvPr/>
          </p:nvSpPr>
          <p:spPr bwMode="auto">
            <a:xfrm>
              <a:off x="365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4" name="Rectangle 326"/>
            <p:cNvSpPr>
              <a:spLocks noChangeArrowheads="1"/>
            </p:cNvSpPr>
            <p:nvPr/>
          </p:nvSpPr>
          <p:spPr bwMode="auto">
            <a:xfrm>
              <a:off x="367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5" name="Rectangle 327"/>
            <p:cNvSpPr>
              <a:spLocks noChangeArrowheads="1"/>
            </p:cNvSpPr>
            <p:nvPr/>
          </p:nvSpPr>
          <p:spPr bwMode="auto">
            <a:xfrm>
              <a:off x="369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6" name="Rectangle 328"/>
            <p:cNvSpPr>
              <a:spLocks noChangeArrowheads="1"/>
            </p:cNvSpPr>
            <p:nvPr/>
          </p:nvSpPr>
          <p:spPr bwMode="auto">
            <a:xfrm>
              <a:off x="3713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7" name="Rectangle 329"/>
            <p:cNvSpPr>
              <a:spLocks noChangeArrowheads="1"/>
            </p:cNvSpPr>
            <p:nvPr/>
          </p:nvSpPr>
          <p:spPr bwMode="auto">
            <a:xfrm>
              <a:off x="3758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8" name="Rectangle 330"/>
            <p:cNvSpPr>
              <a:spLocks noChangeArrowheads="1"/>
            </p:cNvSpPr>
            <p:nvPr/>
          </p:nvSpPr>
          <p:spPr bwMode="auto">
            <a:xfrm>
              <a:off x="3800" y="346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9" name="Rectangle 331"/>
            <p:cNvSpPr>
              <a:spLocks noChangeArrowheads="1"/>
            </p:cNvSpPr>
            <p:nvPr/>
          </p:nvSpPr>
          <p:spPr bwMode="auto">
            <a:xfrm>
              <a:off x="2807" y="3811"/>
              <a:ext cx="8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0" name="Rectangle 332"/>
            <p:cNvSpPr>
              <a:spLocks noChangeArrowheads="1"/>
            </p:cNvSpPr>
            <p:nvPr/>
          </p:nvSpPr>
          <p:spPr bwMode="auto">
            <a:xfrm>
              <a:off x="2859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1" name="Rectangle 333"/>
            <p:cNvSpPr>
              <a:spLocks noChangeArrowheads="1"/>
            </p:cNvSpPr>
            <p:nvPr/>
          </p:nvSpPr>
          <p:spPr bwMode="auto">
            <a:xfrm>
              <a:off x="2904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2" name="Rectangle 334"/>
            <p:cNvSpPr>
              <a:spLocks noChangeArrowheads="1"/>
            </p:cNvSpPr>
            <p:nvPr/>
          </p:nvSpPr>
          <p:spPr bwMode="auto">
            <a:xfrm>
              <a:off x="2942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3" name="Rectangle 335"/>
            <p:cNvSpPr>
              <a:spLocks noChangeArrowheads="1"/>
            </p:cNvSpPr>
            <p:nvPr/>
          </p:nvSpPr>
          <p:spPr bwMode="auto">
            <a:xfrm>
              <a:off x="296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4" name="Rectangle 336"/>
            <p:cNvSpPr>
              <a:spLocks noChangeArrowheads="1"/>
            </p:cNvSpPr>
            <p:nvPr/>
          </p:nvSpPr>
          <p:spPr bwMode="auto">
            <a:xfrm>
              <a:off x="2987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5" name="Rectangle 337"/>
            <p:cNvSpPr>
              <a:spLocks noChangeArrowheads="1"/>
            </p:cNvSpPr>
            <p:nvPr/>
          </p:nvSpPr>
          <p:spPr bwMode="auto">
            <a:xfrm>
              <a:off x="300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6" name="Rectangle 338"/>
            <p:cNvSpPr>
              <a:spLocks noChangeArrowheads="1"/>
            </p:cNvSpPr>
            <p:nvPr/>
          </p:nvSpPr>
          <p:spPr bwMode="auto">
            <a:xfrm>
              <a:off x="3053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7" name="Rectangle 339"/>
            <p:cNvSpPr>
              <a:spLocks noChangeArrowheads="1"/>
            </p:cNvSpPr>
            <p:nvPr/>
          </p:nvSpPr>
          <p:spPr bwMode="auto">
            <a:xfrm>
              <a:off x="309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8" name="Rectangle 340"/>
            <p:cNvSpPr>
              <a:spLocks noChangeArrowheads="1"/>
            </p:cNvSpPr>
            <p:nvPr/>
          </p:nvSpPr>
          <p:spPr bwMode="auto">
            <a:xfrm>
              <a:off x="3117" y="381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9" name="Rectangle 341"/>
            <p:cNvSpPr>
              <a:spLocks noChangeArrowheads="1"/>
            </p:cNvSpPr>
            <p:nvPr/>
          </p:nvSpPr>
          <p:spPr bwMode="auto">
            <a:xfrm>
              <a:off x="3145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0" name="Rectangle 342"/>
            <p:cNvSpPr>
              <a:spLocks noChangeArrowheads="1"/>
            </p:cNvSpPr>
            <p:nvPr/>
          </p:nvSpPr>
          <p:spPr bwMode="auto">
            <a:xfrm>
              <a:off x="3188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1" name="Rectangle 343"/>
            <p:cNvSpPr>
              <a:spLocks noChangeArrowheads="1"/>
            </p:cNvSpPr>
            <p:nvPr/>
          </p:nvSpPr>
          <p:spPr bwMode="auto">
            <a:xfrm>
              <a:off x="323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2" name="Rectangle 344"/>
            <p:cNvSpPr>
              <a:spLocks noChangeArrowheads="1"/>
            </p:cNvSpPr>
            <p:nvPr/>
          </p:nvSpPr>
          <p:spPr bwMode="auto">
            <a:xfrm>
              <a:off x="327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3" name="Rectangle 345"/>
            <p:cNvSpPr>
              <a:spLocks noChangeArrowheads="1"/>
            </p:cNvSpPr>
            <p:nvPr/>
          </p:nvSpPr>
          <p:spPr bwMode="auto">
            <a:xfrm>
              <a:off x="329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4" name="Rectangle 346"/>
            <p:cNvSpPr>
              <a:spLocks noChangeArrowheads="1"/>
            </p:cNvSpPr>
            <p:nvPr/>
          </p:nvSpPr>
          <p:spPr bwMode="auto">
            <a:xfrm>
              <a:off x="331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5" name="Rectangle 347"/>
            <p:cNvSpPr>
              <a:spLocks noChangeArrowheads="1"/>
            </p:cNvSpPr>
            <p:nvPr/>
          </p:nvSpPr>
          <p:spPr bwMode="auto">
            <a:xfrm>
              <a:off x="333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6" name="Rectangle 348"/>
            <p:cNvSpPr>
              <a:spLocks noChangeArrowheads="1"/>
            </p:cNvSpPr>
            <p:nvPr/>
          </p:nvSpPr>
          <p:spPr bwMode="auto">
            <a:xfrm>
              <a:off x="335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7" name="Rectangle 349"/>
            <p:cNvSpPr>
              <a:spLocks noChangeArrowheads="1"/>
            </p:cNvSpPr>
            <p:nvPr/>
          </p:nvSpPr>
          <p:spPr bwMode="auto">
            <a:xfrm>
              <a:off x="339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8" name="Rectangle 350"/>
            <p:cNvSpPr>
              <a:spLocks noChangeArrowheads="1"/>
            </p:cNvSpPr>
            <p:nvPr/>
          </p:nvSpPr>
          <p:spPr bwMode="auto">
            <a:xfrm>
              <a:off x="3443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0879" name="Text Box 351"/>
          <p:cNvSpPr txBox="1">
            <a:spLocks noChangeArrowheads="1"/>
          </p:cNvSpPr>
          <p:nvPr/>
        </p:nvSpPr>
        <p:spPr bwMode="auto">
          <a:xfrm>
            <a:off x="6019800" y="63246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4.29 from text</a:t>
            </a:r>
          </a:p>
        </p:txBody>
      </p:sp>
    </p:spTree>
    <p:extLst>
      <p:ext uri="{BB962C8B-B14F-4D97-AF65-F5344CB8AC3E}">
        <p14:creationId xmlns:p14="http://schemas.microsoft.com/office/powerpoint/2010/main" val="57033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1001</a:t>
            </a:r>
            <a:r>
              <a:rPr lang="en-US" altLang="en-US" sz="2000" dirty="0" smtClean="0"/>
              <a:t>		</a:t>
            </a:r>
            <a:r>
              <a:rPr lang="en-US" altLang="en-US" sz="2000" dirty="0" smtClean="0"/>
              <a:t>Initialize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5729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100</a:t>
            </a:r>
            <a:r>
              <a:rPr lang="en-US" altLang="en-US" sz="2000" dirty="0" smtClean="0">
                <a:solidFill>
                  <a:srgbClr val="FF0000"/>
                </a:solidFill>
              </a:rPr>
              <a:t>1</a:t>
            </a:r>
            <a:r>
              <a:rPr lang="en-US" altLang="en-US" sz="2000" dirty="0" smtClean="0"/>
              <a:t>		</a:t>
            </a:r>
            <a:r>
              <a:rPr lang="en-US" altLang="en-US" sz="2000" dirty="0" smtClean="0"/>
              <a:t>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Test the LSB of multiplier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1 indicates Add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239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</a:t>
            </a:r>
            <a:r>
              <a:rPr lang="en-US" altLang="en-US" sz="2000" dirty="0" smtClean="0">
                <a:solidFill>
                  <a:srgbClr val="FF0000"/>
                </a:solidFill>
              </a:rPr>
              <a:t>0000</a:t>
            </a:r>
            <a:r>
              <a:rPr lang="en-US" altLang="en-US" sz="2000" dirty="0" smtClean="0"/>
              <a:t>0000	</a:t>
            </a:r>
            <a:r>
              <a:rPr lang="en-US" altLang="en-US" sz="2000" dirty="0" smtClean="0">
                <a:solidFill>
                  <a:srgbClr val="FF0000"/>
                </a:solidFill>
              </a:rPr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1001</a:t>
            </a:r>
            <a:r>
              <a:rPr lang="en-US" altLang="en-US" sz="2000" dirty="0" smtClean="0"/>
              <a:t>		</a:t>
            </a:r>
            <a:r>
              <a:rPr lang="en-US" altLang="en-US" sz="2000" dirty="0" smtClean="0"/>
              <a:t>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Add the left half of the product 						to the multiplicand.  Store in 						left half of product.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61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1001</a:t>
            </a:r>
            <a:r>
              <a:rPr lang="en-US" altLang="en-US" sz="2000" dirty="0" smtClean="0"/>
              <a:t>		</a:t>
            </a:r>
            <a:r>
              <a:rPr lang="en-US" altLang="en-US" sz="2000" dirty="0" smtClean="0"/>
              <a:t>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1a.	</a:t>
            </a:r>
            <a:r>
              <a:rPr lang="en-US" altLang="en-US" sz="2000" dirty="0" smtClean="0">
                <a:solidFill>
                  <a:srgbClr val="FF0000"/>
                </a:solidFill>
              </a:rPr>
              <a:t>1011</a:t>
            </a:r>
            <a:r>
              <a:rPr lang="en-US" altLang="en-US" sz="2000" dirty="0" smtClean="0"/>
              <a:t>000	1011	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		Add the left half of the product 						to the multiplicand.  Store in 						left half of product.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786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1001</a:t>
            </a:r>
            <a:r>
              <a:rPr lang="en-US" altLang="en-US" sz="2000" dirty="0" smtClean="0"/>
              <a:t>		</a:t>
            </a:r>
            <a:r>
              <a:rPr lang="en-US" altLang="en-US" sz="2000" dirty="0" smtClean="0"/>
              <a:t>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	1a.	</a:t>
            </a:r>
            <a:r>
              <a:rPr lang="en-US" altLang="en-US" sz="2000" dirty="0" smtClean="0">
                <a:solidFill>
                  <a:srgbClr val="FF0000"/>
                </a:solidFill>
              </a:rPr>
              <a:t>1011</a:t>
            </a:r>
            <a:r>
              <a:rPr lang="en-US" altLang="en-US" sz="2000" dirty="0" smtClean="0"/>
              <a:t>000	1011		1001		Add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S</a:t>
            </a:r>
            <a:r>
              <a:rPr lang="en-US" sz="2000" dirty="0" smtClean="0"/>
              <a:t>hift </a:t>
            </a:r>
            <a:r>
              <a:rPr lang="en-US" sz="2000" dirty="0"/>
              <a:t>both the product and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					multiplier </a:t>
            </a:r>
            <a:r>
              <a:rPr lang="en-US" sz="2000" dirty="0"/>
              <a:t>to the right.</a:t>
            </a:r>
          </a:p>
        </p:txBody>
      </p:sp>
    </p:spTree>
    <p:extLst>
      <p:ext uri="{BB962C8B-B14F-4D97-AF65-F5344CB8AC3E}">
        <p14:creationId xmlns:p14="http://schemas.microsoft.com/office/powerpoint/2010/main" val="44675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</a:p>
          <a:p>
            <a:pPr lvl="1"/>
            <a:r>
              <a:rPr lang="en-US" dirty="0" smtClean="0"/>
              <a:t>2’s Complement representation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Subtraction</a:t>
            </a:r>
          </a:p>
          <a:p>
            <a:pPr lvl="1"/>
            <a:endParaRPr lang="en-US" dirty="0"/>
          </a:p>
          <a:p>
            <a:r>
              <a:rPr lang="en-US" dirty="0" smtClean="0"/>
              <a:t>Arithmetic Logic Unit</a:t>
            </a:r>
          </a:p>
          <a:p>
            <a:pPr lvl="1"/>
            <a:r>
              <a:rPr lang="en-US" dirty="0" smtClean="0"/>
              <a:t>Contains Adders to perform addition and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1001</a:t>
            </a:r>
            <a:r>
              <a:rPr lang="en-US" altLang="en-US" sz="2000" dirty="0" smtClean="0"/>
              <a:t>		</a:t>
            </a:r>
            <a:r>
              <a:rPr lang="en-US" altLang="en-US" sz="2000" dirty="0" smtClean="0"/>
              <a:t>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1a.	10110000	1011	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2, 3	01011000	1011		0100		Shifts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		S</a:t>
            </a:r>
            <a:r>
              <a:rPr lang="en-US" sz="2000" dirty="0" smtClean="0"/>
              <a:t>hift </a:t>
            </a:r>
            <a:r>
              <a:rPr lang="en-US" sz="2000" dirty="0"/>
              <a:t>both the product and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					multiplier </a:t>
            </a:r>
            <a:r>
              <a:rPr lang="en-US" sz="2000" dirty="0"/>
              <a:t>to the right.</a:t>
            </a:r>
          </a:p>
        </p:txBody>
      </p:sp>
    </p:spTree>
    <p:extLst>
      <p:ext uri="{BB962C8B-B14F-4D97-AF65-F5344CB8AC3E}">
        <p14:creationId xmlns:p14="http://schemas.microsoft.com/office/powerpoint/2010/main" val="415966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Multiplication Example (11x9)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Multiplier	Action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00000000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1001</a:t>
            </a:r>
            <a:r>
              <a:rPr lang="en-US" altLang="en-US" sz="2000" dirty="0" smtClean="0"/>
              <a:t>		Initialize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1a.	</a:t>
            </a:r>
            <a:r>
              <a:rPr lang="en-US" altLang="en-US" sz="2000" dirty="0" smtClean="0"/>
              <a:t>10110000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1011	</a:t>
            </a:r>
            <a:r>
              <a:rPr lang="en-US" altLang="en-US" sz="2000" dirty="0" smtClean="0"/>
              <a:t>	1001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2,3	</a:t>
            </a:r>
            <a:r>
              <a:rPr lang="en-US" altLang="en-US" sz="2000" dirty="0" smtClean="0"/>
              <a:t>01011000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0100</a:t>
            </a:r>
            <a:r>
              <a:rPr lang="en-US" altLang="en-US" sz="2000" dirty="0" smtClean="0"/>
              <a:t>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1	</a:t>
            </a:r>
            <a:r>
              <a:rPr lang="en-US" altLang="en-US" sz="2000" dirty="0" smtClean="0"/>
              <a:t>01011000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0100</a:t>
            </a:r>
            <a:r>
              <a:rPr lang="en-US" altLang="en-US" sz="2000" dirty="0" smtClean="0"/>
              <a:t>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2,3	</a:t>
            </a:r>
            <a:r>
              <a:rPr lang="en-US" altLang="en-US" sz="2000" dirty="0" smtClean="0"/>
              <a:t>00101100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0010</a:t>
            </a:r>
            <a:r>
              <a:rPr lang="en-US" altLang="en-US" sz="2000" dirty="0" smtClean="0"/>
              <a:t>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		1	</a:t>
            </a:r>
            <a:r>
              <a:rPr lang="en-US" altLang="en-US" sz="2000" dirty="0" smtClean="0"/>
              <a:t>00101100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0010 </a:t>
            </a:r>
            <a:r>
              <a:rPr lang="en-US" altLang="en-US" sz="2000" dirty="0" smtClean="0"/>
              <a:t>		Test-no 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		2,3 	</a:t>
            </a:r>
            <a:r>
              <a:rPr lang="en-US" altLang="en-US" sz="2000" dirty="0" smtClean="0"/>
              <a:t>00010110 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1011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0001</a:t>
            </a:r>
            <a:r>
              <a:rPr lang="en-US" altLang="en-US" sz="2000" dirty="0" smtClean="0"/>
              <a:t>		Shifts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1a.	</a:t>
            </a:r>
            <a:r>
              <a:rPr lang="en-US" altLang="en-US" sz="2000" dirty="0" smtClean="0"/>
              <a:t>11000110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1011 		0001</a:t>
            </a:r>
            <a:r>
              <a:rPr lang="en-US" altLang="en-US" sz="2000" dirty="0" smtClean="0"/>
              <a:t>		Add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2,3	01100011	</a:t>
            </a:r>
            <a:r>
              <a:rPr lang="en-US" altLang="en-US" sz="2000" dirty="0" smtClean="0"/>
              <a:t>1011  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0000</a:t>
            </a:r>
            <a:r>
              <a:rPr lang="en-US" altLang="en-US" sz="2000" dirty="0" smtClean="0"/>
              <a:t>		Shifts</a:t>
            </a:r>
          </a:p>
        </p:txBody>
      </p:sp>
    </p:spTree>
    <p:extLst>
      <p:ext uri="{BB962C8B-B14F-4D97-AF65-F5344CB8AC3E}">
        <p14:creationId xmlns:p14="http://schemas.microsoft.com/office/powerpoint/2010/main" val="351519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475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Multiplication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Algorithm </a:t>
            </a:r>
            <a:br>
              <a:rPr lang="en-US" altLang="en-US" sz="3600" dirty="0" smtClean="0"/>
            </a:br>
            <a:r>
              <a:rPr lang="en-US" altLang="en-US" sz="3600" dirty="0" smtClean="0"/>
              <a:t>Version </a:t>
            </a:r>
            <a:r>
              <a:rPr lang="en-US" altLang="en-US" sz="3600" dirty="0" smtClean="0"/>
              <a:t>2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6394768" y="1871663"/>
            <a:ext cx="3281363" cy="4876800"/>
          </a:xfrm>
          <a:noFill/>
        </p:spPr>
        <p:txBody>
          <a:bodyPr lIns="90488" tIns="44450" rIns="90488" bIns="44450"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u="sng" dirty="0" smtClean="0">
                <a:solidFill>
                  <a:schemeClr val="accent2"/>
                </a:solidFill>
              </a:rPr>
              <a:t>Observation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Sz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Product register wastes space </a:t>
            </a:r>
            <a:r>
              <a:rPr lang="en-US" altLang="en-US" sz="2400" dirty="0" smtClean="0">
                <a:solidFill>
                  <a:schemeClr val="accent2"/>
                </a:solidFill>
              </a:rPr>
              <a:t/>
            </a:r>
            <a:br>
              <a:rPr lang="en-US" altLang="en-US" sz="2400" dirty="0" smtClean="0">
                <a:solidFill>
                  <a:schemeClr val="accent2"/>
                </a:solidFill>
              </a:rPr>
            </a:br>
            <a:r>
              <a:rPr lang="en-US" altLang="en-US" sz="2400" dirty="0" smtClean="0">
                <a:solidFill>
                  <a:schemeClr val="accent2"/>
                </a:solidFill>
              </a:rPr>
              <a:t>(</a:t>
            </a:r>
            <a:r>
              <a:rPr lang="en-US" altLang="en-US" sz="2400" dirty="0" smtClean="0">
                <a:solidFill>
                  <a:schemeClr val="accent2"/>
                </a:solidFill>
              </a:rPr>
              <a:t>lower half = 0)</a:t>
            </a:r>
          </a:p>
          <a:p>
            <a:pPr marL="274320" lvl="1" indent="0" eaLnBrk="1" hangingPunct="1">
              <a:buClr>
                <a:schemeClr val="accent2"/>
              </a:buClr>
              <a:buSzPct val="150000"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Exactly equal to the </a:t>
            </a:r>
            <a:br>
              <a:rPr lang="en-US" altLang="en-US" sz="1800" b="1" dirty="0" smtClean="0">
                <a:solidFill>
                  <a:schemeClr val="accent2"/>
                </a:solidFill>
              </a:rPr>
            </a:br>
            <a:r>
              <a:rPr lang="en-US" altLang="en-US" sz="1800" b="1" dirty="0" smtClean="0">
                <a:solidFill>
                  <a:schemeClr val="accent2"/>
                </a:solidFill>
              </a:rPr>
              <a:t>size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of multiplier left</a:t>
            </a:r>
          </a:p>
          <a:p>
            <a:pPr marL="274320" lvl="1" indent="0" eaLnBrk="1" hangingPunct="1">
              <a:buClr>
                <a:schemeClr val="accent2"/>
              </a:buClr>
              <a:buSzPct val="150000"/>
              <a:buNone/>
            </a:pPr>
            <a:endParaRPr lang="en-US" altLang="en-US" sz="1800" b="1" dirty="0" smtClean="0">
              <a:solidFill>
                <a:schemeClr val="accent2"/>
              </a:solidFill>
            </a:endParaRPr>
          </a:p>
          <a:p>
            <a:pPr marL="274320" lvl="1" indent="0" eaLnBrk="1" hangingPunct="1">
              <a:buClr>
                <a:schemeClr val="accent2"/>
              </a:buClr>
              <a:buSzPct val="150000"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</a:rPr>
              <a:t>We can combine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Multiplier register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/>
            </a:r>
            <a:br>
              <a:rPr lang="en-US" altLang="en-US" sz="1800" b="1" dirty="0" smtClean="0">
                <a:solidFill>
                  <a:schemeClr val="accent2"/>
                </a:solidFill>
              </a:rPr>
            </a:br>
            <a:r>
              <a:rPr lang="en-US" altLang="en-US" sz="1800" b="1" dirty="0" smtClean="0">
                <a:solidFill>
                  <a:schemeClr val="accent2"/>
                </a:solidFill>
              </a:rPr>
              <a:t>and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Product register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733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09913" y="6127750"/>
            <a:ext cx="2212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Yes: 32 repetitions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000250" y="1009650"/>
            <a:ext cx="4364038" cy="5753100"/>
            <a:chOff x="1260" y="636"/>
            <a:chExt cx="2749" cy="3624"/>
          </a:xfrm>
        </p:grpSpPr>
        <p:grpSp>
          <p:nvGrpSpPr>
            <p:cNvPr id="37896" name="Group 7"/>
            <p:cNvGrpSpPr>
              <a:grpSpLocks/>
            </p:cNvGrpSpPr>
            <p:nvPr/>
          </p:nvGrpSpPr>
          <p:grpSpPr bwMode="auto">
            <a:xfrm>
              <a:off x="1260" y="870"/>
              <a:ext cx="2304" cy="3390"/>
              <a:chOff x="1260" y="870"/>
              <a:chExt cx="2304" cy="3390"/>
            </a:xfrm>
          </p:grpSpPr>
          <p:sp>
            <p:nvSpPr>
              <p:cNvPr id="38040" name="Freeform 8"/>
              <p:cNvSpPr>
                <a:spLocks/>
              </p:cNvSpPr>
              <p:nvPr/>
            </p:nvSpPr>
            <p:spPr bwMode="auto">
              <a:xfrm>
                <a:off x="1972" y="2159"/>
                <a:ext cx="707" cy="329"/>
              </a:xfrm>
              <a:custGeom>
                <a:avLst/>
                <a:gdLst>
                  <a:gd name="T0" fmla="*/ 707 w 707"/>
                  <a:gd name="T1" fmla="*/ 329 h 329"/>
                  <a:gd name="T2" fmla="*/ 707 w 707"/>
                  <a:gd name="T3" fmla="*/ 147 h 329"/>
                  <a:gd name="T4" fmla="*/ 0 w 707"/>
                  <a:gd name="T5" fmla="*/ 147 h 329"/>
                  <a:gd name="T6" fmla="*/ 0 w 707"/>
                  <a:gd name="T7" fmla="*/ 0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7"/>
                  <a:gd name="T13" fmla="*/ 0 h 329"/>
                  <a:gd name="T14" fmla="*/ 707 w 707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7" h="329">
                    <a:moveTo>
                      <a:pt x="707" y="329"/>
                    </a:moveTo>
                    <a:lnTo>
                      <a:pt x="707" y="147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1" name="Freeform 9"/>
              <p:cNvSpPr>
                <a:spLocks/>
              </p:cNvSpPr>
              <p:nvPr/>
            </p:nvSpPr>
            <p:spPr bwMode="auto">
              <a:xfrm>
                <a:off x="1972" y="1320"/>
                <a:ext cx="1592" cy="1168"/>
              </a:xfrm>
              <a:custGeom>
                <a:avLst/>
                <a:gdLst>
                  <a:gd name="T0" fmla="*/ 885 w 1592"/>
                  <a:gd name="T1" fmla="*/ 1168 h 1168"/>
                  <a:gd name="T2" fmla="*/ 885 w 1592"/>
                  <a:gd name="T3" fmla="*/ 986 h 1168"/>
                  <a:gd name="T4" fmla="*/ 1592 w 1592"/>
                  <a:gd name="T5" fmla="*/ 986 h 1168"/>
                  <a:gd name="T6" fmla="*/ 1592 w 1592"/>
                  <a:gd name="T7" fmla="*/ 0 h 1168"/>
                  <a:gd name="T8" fmla="*/ 0 w 1592"/>
                  <a:gd name="T9" fmla="*/ 0 h 1168"/>
                  <a:gd name="T10" fmla="*/ 0 w 1592"/>
                  <a:gd name="T11" fmla="*/ 414 h 1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2"/>
                  <a:gd name="T19" fmla="*/ 0 h 1168"/>
                  <a:gd name="T20" fmla="*/ 1592 w 1592"/>
                  <a:gd name="T21" fmla="*/ 1168 h 1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2" h="1168">
                    <a:moveTo>
                      <a:pt x="885" y="1168"/>
                    </a:moveTo>
                    <a:lnTo>
                      <a:pt x="885" y="986"/>
                    </a:lnTo>
                    <a:lnTo>
                      <a:pt x="1592" y="986"/>
                    </a:lnTo>
                    <a:lnTo>
                      <a:pt x="1592" y="0"/>
                    </a:lnTo>
                    <a:lnTo>
                      <a:pt x="0" y="0"/>
                    </a:lnTo>
                    <a:lnTo>
                      <a:pt x="0" y="41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2" name="Freeform 10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589 w 710"/>
                  <a:gd name="T89" fmla="*/ 234 h 2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10"/>
                  <a:gd name="T136" fmla="*/ 0 h 236"/>
                  <a:gd name="T137" fmla="*/ 710 w 710"/>
                  <a:gd name="T138" fmla="*/ 236 h 2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  <a:lnTo>
                      <a:pt x="589" y="23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3" name="Freeform 11"/>
              <p:cNvSpPr>
                <a:spLocks/>
              </p:cNvSpPr>
              <p:nvPr/>
            </p:nvSpPr>
            <p:spPr bwMode="auto">
              <a:xfrm>
                <a:off x="2414" y="4024"/>
                <a:ext cx="710" cy="236"/>
              </a:xfrm>
              <a:custGeom>
                <a:avLst/>
                <a:gdLst>
                  <a:gd name="T0" fmla="*/ 589 w 710"/>
                  <a:gd name="T1" fmla="*/ 234 h 236"/>
                  <a:gd name="T2" fmla="*/ 610 w 710"/>
                  <a:gd name="T3" fmla="*/ 234 h 236"/>
                  <a:gd name="T4" fmla="*/ 629 w 710"/>
                  <a:gd name="T5" fmla="*/ 229 h 236"/>
                  <a:gd name="T6" fmla="*/ 646 w 710"/>
                  <a:gd name="T7" fmla="*/ 222 h 236"/>
                  <a:gd name="T8" fmla="*/ 660 w 710"/>
                  <a:gd name="T9" fmla="*/ 213 h 236"/>
                  <a:gd name="T10" fmla="*/ 674 w 710"/>
                  <a:gd name="T11" fmla="*/ 201 h 236"/>
                  <a:gd name="T12" fmla="*/ 686 w 710"/>
                  <a:gd name="T13" fmla="*/ 186 h 236"/>
                  <a:gd name="T14" fmla="*/ 696 w 710"/>
                  <a:gd name="T15" fmla="*/ 172 h 236"/>
                  <a:gd name="T16" fmla="*/ 703 w 710"/>
                  <a:gd name="T17" fmla="*/ 156 h 236"/>
                  <a:gd name="T18" fmla="*/ 707 w 710"/>
                  <a:gd name="T19" fmla="*/ 137 h 236"/>
                  <a:gd name="T20" fmla="*/ 710 w 710"/>
                  <a:gd name="T21" fmla="*/ 118 h 236"/>
                  <a:gd name="T22" fmla="*/ 707 w 710"/>
                  <a:gd name="T23" fmla="*/ 99 h 236"/>
                  <a:gd name="T24" fmla="*/ 703 w 710"/>
                  <a:gd name="T25" fmla="*/ 80 h 236"/>
                  <a:gd name="T26" fmla="*/ 696 w 710"/>
                  <a:gd name="T27" fmla="*/ 63 h 236"/>
                  <a:gd name="T28" fmla="*/ 686 w 710"/>
                  <a:gd name="T29" fmla="*/ 47 h 236"/>
                  <a:gd name="T30" fmla="*/ 674 w 710"/>
                  <a:gd name="T31" fmla="*/ 33 h 236"/>
                  <a:gd name="T32" fmla="*/ 660 w 710"/>
                  <a:gd name="T33" fmla="*/ 21 h 236"/>
                  <a:gd name="T34" fmla="*/ 646 w 710"/>
                  <a:gd name="T35" fmla="*/ 11 h 236"/>
                  <a:gd name="T36" fmla="*/ 629 w 710"/>
                  <a:gd name="T37" fmla="*/ 4 h 236"/>
                  <a:gd name="T38" fmla="*/ 610 w 710"/>
                  <a:gd name="T39" fmla="*/ 0 h 236"/>
                  <a:gd name="T40" fmla="*/ 592 w 710"/>
                  <a:gd name="T41" fmla="*/ 0 h 236"/>
                  <a:gd name="T42" fmla="*/ 118 w 710"/>
                  <a:gd name="T43" fmla="*/ 0 h 236"/>
                  <a:gd name="T44" fmla="*/ 100 w 710"/>
                  <a:gd name="T45" fmla="*/ 0 h 236"/>
                  <a:gd name="T46" fmla="*/ 81 w 710"/>
                  <a:gd name="T47" fmla="*/ 4 h 236"/>
                  <a:gd name="T48" fmla="*/ 64 w 710"/>
                  <a:gd name="T49" fmla="*/ 11 h 236"/>
                  <a:gd name="T50" fmla="*/ 48 w 710"/>
                  <a:gd name="T51" fmla="*/ 21 h 236"/>
                  <a:gd name="T52" fmla="*/ 33 w 710"/>
                  <a:gd name="T53" fmla="*/ 33 h 236"/>
                  <a:gd name="T54" fmla="*/ 21 w 710"/>
                  <a:gd name="T55" fmla="*/ 47 h 236"/>
                  <a:gd name="T56" fmla="*/ 12 w 710"/>
                  <a:gd name="T57" fmla="*/ 63 h 236"/>
                  <a:gd name="T58" fmla="*/ 5 w 710"/>
                  <a:gd name="T59" fmla="*/ 80 h 236"/>
                  <a:gd name="T60" fmla="*/ 0 w 710"/>
                  <a:gd name="T61" fmla="*/ 99 h 236"/>
                  <a:gd name="T62" fmla="*/ 0 w 710"/>
                  <a:gd name="T63" fmla="*/ 118 h 236"/>
                  <a:gd name="T64" fmla="*/ 0 w 710"/>
                  <a:gd name="T65" fmla="*/ 137 h 236"/>
                  <a:gd name="T66" fmla="*/ 5 w 710"/>
                  <a:gd name="T67" fmla="*/ 156 h 236"/>
                  <a:gd name="T68" fmla="*/ 12 w 710"/>
                  <a:gd name="T69" fmla="*/ 172 h 236"/>
                  <a:gd name="T70" fmla="*/ 21 w 710"/>
                  <a:gd name="T71" fmla="*/ 186 h 236"/>
                  <a:gd name="T72" fmla="*/ 33 w 710"/>
                  <a:gd name="T73" fmla="*/ 201 h 236"/>
                  <a:gd name="T74" fmla="*/ 48 w 710"/>
                  <a:gd name="T75" fmla="*/ 213 h 236"/>
                  <a:gd name="T76" fmla="*/ 64 w 710"/>
                  <a:gd name="T77" fmla="*/ 222 h 236"/>
                  <a:gd name="T78" fmla="*/ 81 w 710"/>
                  <a:gd name="T79" fmla="*/ 229 h 236"/>
                  <a:gd name="T80" fmla="*/ 100 w 710"/>
                  <a:gd name="T81" fmla="*/ 234 h 236"/>
                  <a:gd name="T82" fmla="*/ 118 w 710"/>
                  <a:gd name="T83" fmla="*/ 236 h 236"/>
                  <a:gd name="T84" fmla="*/ 592 w 710"/>
                  <a:gd name="T85" fmla="*/ 236 h 236"/>
                  <a:gd name="T86" fmla="*/ 592 w 710"/>
                  <a:gd name="T87" fmla="*/ 236 h 2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10"/>
                  <a:gd name="T133" fmla="*/ 0 h 236"/>
                  <a:gd name="T134" fmla="*/ 710 w 710"/>
                  <a:gd name="T135" fmla="*/ 236 h 2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10" h="236">
                    <a:moveTo>
                      <a:pt x="589" y="234"/>
                    </a:moveTo>
                    <a:lnTo>
                      <a:pt x="610" y="234"/>
                    </a:lnTo>
                    <a:lnTo>
                      <a:pt x="629" y="229"/>
                    </a:lnTo>
                    <a:lnTo>
                      <a:pt x="646" y="222"/>
                    </a:lnTo>
                    <a:lnTo>
                      <a:pt x="660" y="213"/>
                    </a:lnTo>
                    <a:lnTo>
                      <a:pt x="674" y="201"/>
                    </a:lnTo>
                    <a:lnTo>
                      <a:pt x="686" y="186"/>
                    </a:lnTo>
                    <a:lnTo>
                      <a:pt x="696" y="172"/>
                    </a:lnTo>
                    <a:lnTo>
                      <a:pt x="703" y="156"/>
                    </a:lnTo>
                    <a:lnTo>
                      <a:pt x="707" y="137"/>
                    </a:lnTo>
                    <a:lnTo>
                      <a:pt x="710" y="118"/>
                    </a:lnTo>
                    <a:lnTo>
                      <a:pt x="707" y="99"/>
                    </a:lnTo>
                    <a:lnTo>
                      <a:pt x="703" y="80"/>
                    </a:lnTo>
                    <a:lnTo>
                      <a:pt x="696" y="63"/>
                    </a:lnTo>
                    <a:lnTo>
                      <a:pt x="686" y="47"/>
                    </a:lnTo>
                    <a:lnTo>
                      <a:pt x="674" y="33"/>
                    </a:lnTo>
                    <a:lnTo>
                      <a:pt x="660" y="21"/>
                    </a:lnTo>
                    <a:lnTo>
                      <a:pt x="646" y="11"/>
                    </a:lnTo>
                    <a:lnTo>
                      <a:pt x="629" y="4"/>
                    </a:lnTo>
                    <a:lnTo>
                      <a:pt x="610" y="0"/>
                    </a:lnTo>
                    <a:lnTo>
                      <a:pt x="592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1" y="4"/>
                    </a:lnTo>
                    <a:lnTo>
                      <a:pt x="64" y="11"/>
                    </a:lnTo>
                    <a:lnTo>
                      <a:pt x="48" y="21"/>
                    </a:lnTo>
                    <a:lnTo>
                      <a:pt x="33" y="33"/>
                    </a:lnTo>
                    <a:lnTo>
                      <a:pt x="21" y="47"/>
                    </a:lnTo>
                    <a:lnTo>
                      <a:pt x="12" y="63"/>
                    </a:lnTo>
                    <a:lnTo>
                      <a:pt x="5" y="80"/>
                    </a:lnTo>
                    <a:lnTo>
                      <a:pt x="0" y="99"/>
                    </a:lnTo>
                    <a:lnTo>
                      <a:pt x="0" y="118"/>
                    </a:lnTo>
                    <a:lnTo>
                      <a:pt x="0" y="137"/>
                    </a:lnTo>
                    <a:lnTo>
                      <a:pt x="5" y="156"/>
                    </a:lnTo>
                    <a:lnTo>
                      <a:pt x="12" y="172"/>
                    </a:lnTo>
                    <a:lnTo>
                      <a:pt x="21" y="186"/>
                    </a:lnTo>
                    <a:lnTo>
                      <a:pt x="33" y="201"/>
                    </a:lnTo>
                    <a:lnTo>
                      <a:pt x="48" y="213"/>
                    </a:lnTo>
                    <a:lnTo>
                      <a:pt x="64" y="222"/>
                    </a:lnTo>
                    <a:lnTo>
                      <a:pt x="81" y="229"/>
                    </a:lnTo>
                    <a:lnTo>
                      <a:pt x="100" y="234"/>
                    </a:lnTo>
                    <a:lnTo>
                      <a:pt x="118" y="236"/>
                    </a:lnTo>
                    <a:lnTo>
                      <a:pt x="592" y="236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2677" y="4095"/>
                <a:ext cx="9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2736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2778" y="409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3" name="Rectangle 15"/>
              <p:cNvSpPr>
                <a:spLocks noChangeArrowheads="1"/>
              </p:cNvSpPr>
              <p:nvPr/>
            </p:nvSpPr>
            <p:spPr bwMode="auto">
              <a:xfrm>
                <a:off x="2823" y="409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48" name="Freeform 16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353 w 707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7"/>
                  <a:gd name="T22" fmla="*/ 0 h 487"/>
                  <a:gd name="T23" fmla="*/ 707 w 707"/>
                  <a:gd name="T24" fmla="*/ 487 h 4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49" name="Freeform 17"/>
              <p:cNvSpPr>
                <a:spLocks/>
              </p:cNvSpPr>
              <p:nvPr/>
            </p:nvSpPr>
            <p:spPr bwMode="auto">
              <a:xfrm>
                <a:off x="2414" y="1076"/>
                <a:ext cx="707" cy="487"/>
              </a:xfrm>
              <a:custGeom>
                <a:avLst/>
                <a:gdLst>
                  <a:gd name="T0" fmla="*/ 353 w 707"/>
                  <a:gd name="T1" fmla="*/ 0 h 487"/>
                  <a:gd name="T2" fmla="*/ 0 w 707"/>
                  <a:gd name="T3" fmla="*/ 244 h 487"/>
                  <a:gd name="T4" fmla="*/ 355 w 707"/>
                  <a:gd name="T5" fmla="*/ 487 h 487"/>
                  <a:gd name="T6" fmla="*/ 707 w 707"/>
                  <a:gd name="T7" fmla="*/ 244 h 487"/>
                  <a:gd name="T8" fmla="*/ 355 w 707"/>
                  <a:gd name="T9" fmla="*/ 2 h 487"/>
                  <a:gd name="T10" fmla="*/ 355 w 707"/>
                  <a:gd name="T11" fmla="*/ 2 h 4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7"/>
                  <a:gd name="T19" fmla="*/ 0 h 487"/>
                  <a:gd name="T20" fmla="*/ 707 w 707"/>
                  <a:gd name="T21" fmla="*/ 487 h 4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7" h="487">
                    <a:moveTo>
                      <a:pt x="353" y="0"/>
                    </a:moveTo>
                    <a:lnTo>
                      <a:pt x="0" y="244"/>
                    </a:lnTo>
                    <a:lnTo>
                      <a:pt x="355" y="487"/>
                    </a:lnTo>
                    <a:lnTo>
                      <a:pt x="707" y="244"/>
                    </a:lnTo>
                    <a:lnTo>
                      <a:pt x="355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0" name="Freeform 18"/>
              <p:cNvSpPr>
                <a:spLocks/>
              </p:cNvSpPr>
              <p:nvPr/>
            </p:nvSpPr>
            <p:spPr bwMode="auto">
              <a:xfrm>
                <a:off x="2748" y="1033"/>
                <a:ext cx="40" cy="40"/>
              </a:xfrm>
              <a:custGeom>
                <a:avLst/>
                <a:gdLst>
                  <a:gd name="T0" fmla="*/ 40 w 40"/>
                  <a:gd name="T1" fmla="*/ 0 h 40"/>
                  <a:gd name="T2" fmla="*/ 0 w 40"/>
                  <a:gd name="T3" fmla="*/ 0 h 40"/>
                  <a:gd name="T4" fmla="*/ 21 w 40"/>
                  <a:gd name="T5" fmla="*/ 40 h 40"/>
                  <a:gd name="T6" fmla="*/ 40 w 40"/>
                  <a:gd name="T7" fmla="*/ 0 h 40"/>
                  <a:gd name="T8" fmla="*/ 40 w 4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0"/>
                  <a:gd name="T17" fmla="*/ 40 w 4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0">
                    <a:moveTo>
                      <a:pt x="40" y="0"/>
                    </a:moveTo>
                    <a:lnTo>
                      <a:pt x="0" y="0"/>
                    </a:lnTo>
                    <a:lnTo>
                      <a:pt x="21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51" name="Line 19"/>
              <p:cNvSpPr>
                <a:spLocks noChangeShapeType="1"/>
              </p:cNvSpPr>
              <p:nvPr/>
            </p:nvSpPr>
            <p:spPr bwMode="auto">
              <a:xfrm>
                <a:off x="2767" y="870"/>
                <a:ext cx="2" cy="18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48" name="Rectangle 20"/>
              <p:cNvSpPr>
                <a:spLocks noChangeArrowheads="1"/>
              </p:cNvSpPr>
              <p:nvPr/>
            </p:nvSpPr>
            <p:spPr bwMode="auto">
              <a:xfrm>
                <a:off x="2646" y="1225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49" name="Rectangle 21"/>
              <p:cNvSpPr>
                <a:spLocks noChangeArrowheads="1"/>
              </p:cNvSpPr>
              <p:nvPr/>
            </p:nvSpPr>
            <p:spPr bwMode="auto">
              <a:xfrm>
                <a:off x="2691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0" name="Rectangle 22"/>
              <p:cNvSpPr>
                <a:spLocks noChangeArrowheads="1"/>
              </p:cNvSpPr>
              <p:nvPr/>
            </p:nvSpPr>
            <p:spPr bwMode="auto">
              <a:xfrm>
                <a:off x="2712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1" name="Rectangle 23"/>
              <p:cNvSpPr>
                <a:spLocks noChangeArrowheads="1"/>
              </p:cNvSpPr>
              <p:nvPr/>
            </p:nvSpPr>
            <p:spPr bwMode="auto">
              <a:xfrm>
                <a:off x="2734" y="1225"/>
                <a:ext cx="8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2" name="Rectangle 24"/>
              <p:cNvSpPr>
                <a:spLocks noChangeArrowheads="1"/>
              </p:cNvSpPr>
              <p:nvPr/>
            </p:nvSpPr>
            <p:spPr bwMode="auto">
              <a:xfrm>
                <a:off x="2781" y="1225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3" name="Rectangle 25"/>
              <p:cNvSpPr>
                <a:spLocks noChangeArrowheads="1"/>
              </p:cNvSpPr>
              <p:nvPr/>
            </p:nvSpPr>
            <p:spPr bwMode="auto">
              <a:xfrm>
                <a:off x="2826" y="1225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4" name="Rectangle 26"/>
              <p:cNvSpPr>
                <a:spLocks noChangeArrowheads="1"/>
              </p:cNvSpPr>
              <p:nvPr/>
            </p:nvSpPr>
            <p:spPr bwMode="auto">
              <a:xfrm>
                <a:off x="2866" y="1225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5" name="Rectangle 27"/>
              <p:cNvSpPr>
                <a:spLocks noChangeArrowheads="1"/>
              </p:cNvSpPr>
              <p:nvPr/>
            </p:nvSpPr>
            <p:spPr bwMode="auto">
              <a:xfrm>
                <a:off x="2887" y="1225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6" name="Rectangle 28"/>
              <p:cNvSpPr>
                <a:spLocks noChangeArrowheads="1"/>
              </p:cNvSpPr>
              <p:nvPr/>
            </p:nvSpPr>
            <p:spPr bwMode="auto">
              <a:xfrm>
                <a:off x="2585" y="1320"/>
                <a:ext cx="104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7" name="Rectangle 29"/>
              <p:cNvSpPr>
                <a:spLocks noChangeArrowheads="1"/>
              </p:cNvSpPr>
              <p:nvPr/>
            </p:nvSpPr>
            <p:spPr bwMode="auto">
              <a:xfrm>
                <a:off x="2651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8" name="Rectangle 30"/>
              <p:cNvSpPr>
                <a:spLocks noChangeArrowheads="1"/>
              </p:cNvSpPr>
              <p:nvPr/>
            </p:nvSpPr>
            <p:spPr bwMode="auto">
              <a:xfrm>
                <a:off x="2693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59" name="Rectangle 31"/>
              <p:cNvSpPr>
                <a:spLocks noChangeArrowheads="1"/>
              </p:cNvSpPr>
              <p:nvPr/>
            </p:nvSpPr>
            <p:spPr bwMode="auto">
              <a:xfrm>
                <a:off x="2712" y="1320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0" name="Rectangle 32"/>
              <p:cNvSpPr>
                <a:spLocks noChangeArrowheads="1"/>
              </p:cNvSpPr>
              <p:nvPr/>
            </p:nvSpPr>
            <p:spPr bwMode="auto">
              <a:xfrm>
                <a:off x="2734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1" name="Rectangle 33"/>
              <p:cNvSpPr>
                <a:spLocks noChangeArrowheads="1"/>
              </p:cNvSpPr>
              <p:nvPr/>
            </p:nvSpPr>
            <p:spPr bwMode="auto">
              <a:xfrm>
                <a:off x="2750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2" name="Rectangle 34"/>
              <p:cNvSpPr>
                <a:spLocks noChangeArrowheads="1"/>
              </p:cNvSpPr>
              <p:nvPr/>
            </p:nvSpPr>
            <p:spPr bwMode="auto">
              <a:xfrm>
                <a:off x="2795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3" name="Rectangle 35"/>
              <p:cNvSpPr>
                <a:spLocks noChangeArrowheads="1"/>
              </p:cNvSpPr>
              <p:nvPr/>
            </p:nvSpPr>
            <p:spPr bwMode="auto">
              <a:xfrm>
                <a:off x="2812" y="1320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4" name="Rectangle 36"/>
              <p:cNvSpPr>
                <a:spLocks noChangeArrowheads="1"/>
              </p:cNvSpPr>
              <p:nvPr/>
            </p:nvSpPr>
            <p:spPr bwMode="auto">
              <a:xfrm>
                <a:off x="2831" y="1320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5" name="Rectangle 37"/>
              <p:cNvSpPr>
                <a:spLocks noChangeArrowheads="1"/>
              </p:cNvSpPr>
              <p:nvPr/>
            </p:nvSpPr>
            <p:spPr bwMode="auto">
              <a:xfrm>
                <a:off x="2873" y="1320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66" name="Rectangle 38"/>
              <p:cNvSpPr>
                <a:spLocks noChangeArrowheads="1"/>
              </p:cNvSpPr>
              <p:nvPr/>
            </p:nvSpPr>
            <p:spPr bwMode="auto">
              <a:xfrm>
                <a:off x="2899" y="1320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71" name="Freeform 39"/>
              <p:cNvSpPr>
                <a:spLocks/>
              </p:cNvSpPr>
              <p:nvPr/>
            </p:nvSpPr>
            <p:spPr bwMode="auto">
              <a:xfrm>
                <a:off x="1953" y="1724"/>
                <a:ext cx="38" cy="40"/>
              </a:xfrm>
              <a:custGeom>
                <a:avLst/>
                <a:gdLst>
                  <a:gd name="T0" fmla="*/ 38 w 38"/>
                  <a:gd name="T1" fmla="*/ 0 h 40"/>
                  <a:gd name="T2" fmla="*/ 0 w 38"/>
                  <a:gd name="T3" fmla="*/ 0 h 40"/>
                  <a:gd name="T4" fmla="*/ 19 w 38"/>
                  <a:gd name="T5" fmla="*/ 40 h 40"/>
                  <a:gd name="T6" fmla="*/ 38 w 38"/>
                  <a:gd name="T7" fmla="*/ 0 h 40"/>
                  <a:gd name="T8" fmla="*/ 38 w 3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0"/>
                  <a:gd name="T17" fmla="*/ 38 w 3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2" name="Freeform 40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w 1421"/>
                  <a:gd name="T13" fmla="*/ 388 h 3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1"/>
                  <a:gd name="T22" fmla="*/ 0 h 390"/>
                  <a:gd name="T23" fmla="*/ 1421 w 1421"/>
                  <a:gd name="T24" fmla="*/ 390 h 3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073" name="Freeform 41"/>
              <p:cNvSpPr>
                <a:spLocks/>
              </p:cNvSpPr>
              <p:nvPr/>
            </p:nvSpPr>
            <p:spPr bwMode="auto">
              <a:xfrm>
                <a:off x="1260" y="1769"/>
                <a:ext cx="1421" cy="390"/>
              </a:xfrm>
              <a:custGeom>
                <a:avLst/>
                <a:gdLst>
                  <a:gd name="T0" fmla="*/ 0 w 1421"/>
                  <a:gd name="T1" fmla="*/ 388 h 390"/>
                  <a:gd name="T2" fmla="*/ 2 w 1421"/>
                  <a:gd name="T3" fmla="*/ 0 h 390"/>
                  <a:gd name="T4" fmla="*/ 1421 w 1421"/>
                  <a:gd name="T5" fmla="*/ 0 h 390"/>
                  <a:gd name="T6" fmla="*/ 1421 w 1421"/>
                  <a:gd name="T7" fmla="*/ 390 h 390"/>
                  <a:gd name="T8" fmla="*/ 2 w 1421"/>
                  <a:gd name="T9" fmla="*/ 390 h 390"/>
                  <a:gd name="T10" fmla="*/ 2 w 1421"/>
                  <a:gd name="T11" fmla="*/ 390 h 3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21"/>
                  <a:gd name="T19" fmla="*/ 0 h 390"/>
                  <a:gd name="T20" fmla="*/ 1421 w 1421"/>
                  <a:gd name="T21" fmla="*/ 390 h 3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21" h="390">
                    <a:moveTo>
                      <a:pt x="0" y="388"/>
                    </a:moveTo>
                    <a:lnTo>
                      <a:pt x="2" y="0"/>
                    </a:lnTo>
                    <a:lnTo>
                      <a:pt x="1421" y="0"/>
                    </a:lnTo>
                    <a:lnTo>
                      <a:pt x="1421" y="390"/>
                    </a:lnTo>
                    <a:lnTo>
                      <a:pt x="2" y="39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570" name="Rectangle 42"/>
              <p:cNvSpPr>
                <a:spLocks noChangeArrowheads="1"/>
              </p:cNvSpPr>
              <p:nvPr/>
            </p:nvSpPr>
            <p:spPr bwMode="auto">
              <a:xfrm>
                <a:off x="1317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1" name="Rectangle 43"/>
              <p:cNvSpPr>
                <a:spLocks noChangeArrowheads="1"/>
              </p:cNvSpPr>
              <p:nvPr/>
            </p:nvSpPr>
            <p:spPr bwMode="auto">
              <a:xfrm>
                <a:off x="1362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2" name="Rectangle 44"/>
              <p:cNvSpPr>
                <a:spLocks noChangeArrowheads="1"/>
              </p:cNvSpPr>
              <p:nvPr/>
            </p:nvSpPr>
            <p:spPr bwMode="auto">
              <a:xfrm>
                <a:off x="140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3" name="Rectangle 45"/>
              <p:cNvSpPr>
                <a:spLocks noChangeArrowheads="1"/>
              </p:cNvSpPr>
              <p:nvPr/>
            </p:nvSpPr>
            <p:spPr bwMode="auto">
              <a:xfrm>
                <a:off x="142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4" name="Rectangle 46"/>
              <p:cNvSpPr>
                <a:spLocks noChangeArrowheads="1"/>
              </p:cNvSpPr>
              <p:nvPr/>
            </p:nvSpPr>
            <p:spPr bwMode="auto">
              <a:xfrm>
                <a:off x="1449" y="1824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15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1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1589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1610" y="1824"/>
                <a:ext cx="9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1676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0" name="Rectangle 52"/>
              <p:cNvSpPr>
                <a:spLocks noChangeArrowheads="1"/>
              </p:cNvSpPr>
              <p:nvPr/>
            </p:nvSpPr>
            <p:spPr bwMode="auto">
              <a:xfrm>
                <a:off x="1721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1" name="Rectangle 53"/>
              <p:cNvSpPr>
                <a:spLocks noChangeArrowheads="1"/>
              </p:cNvSpPr>
              <p:nvPr/>
            </p:nvSpPr>
            <p:spPr bwMode="auto">
              <a:xfrm>
                <a:off x="173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2" name="Rectangle 54"/>
              <p:cNvSpPr>
                <a:spLocks noChangeArrowheads="1"/>
              </p:cNvSpPr>
              <p:nvPr/>
            </p:nvSpPr>
            <p:spPr bwMode="auto">
              <a:xfrm>
                <a:off x="175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3" name="Rectangle 55"/>
              <p:cNvSpPr>
                <a:spLocks noChangeArrowheads="1"/>
              </p:cNvSpPr>
              <p:nvPr/>
            </p:nvSpPr>
            <p:spPr bwMode="auto">
              <a:xfrm>
                <a:off x="177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4" name="Rectangle 56"/>
              <p:cNvSpPr>
                <a:spLocks noChangeArrowheads="1"/>
              </p:cNvSpPr>
              <p:nvPr/>
            </p:nvSpPr>
            <p:spPr bwMode="auto">
              <a:xfrm>
                <a:off x="1820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5" name="Rectangle 57"/>
              <p:cNvSpPr>
                <a:spLocks noChangeArrowheads="1"/>
              </p:cNvSpPr>
              <p:nvPr/>
            </p:nvSpPr>
            <p:spPr bwMode="auto">
              <a:xfrm>
                <a:off x="1839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6" name="Rectangle 58"/>
              <p:cNvSpPr>
                <a:spLocks noChangeArrowheads="1"/>
              </p:cNvSpPr>
              <p:nvPr/>
            </p:nvSpPr>
            <p:spPr bwMode="auto">
              <a:xfrm>
                <a:off x="1856" y="1824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7" name="Rectangle 59"/>
              <p:cNvSpPr>
                <a:spLocks noChangeArrowheads="1"/>
              </p:cNvSpPr>
              <p:nvPr/>
            </p:nvSpPr>
            <p:spPr bwMode="auto">
              <a:xfrm>
                <a:off x="1896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8" name="Rectangle 60"/>
              <p:cNvSpPr>
                <a:spLocks noChangeArrowheads="1"/>
              </p:cNvSpPr>
              <p:nvPr/>
            </p:nvSpPr>
            <p:spPr bwMode="auto">
              <a:xfrm>
                <a:off x="193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89" name="Rectangle 61"/>
              <p:cNvSpPr>
                <a:spLocks noChangeArrowheads="1"/>
              </p:cNvSpPr>
              <p:nvPr/>
            </p:nvSpPr>
            <p:spPr bwMode="auto">
              <a:xfrm>
                <a:off x="19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0" name="Rectangle 62"/>
              <p:cNvSpPr>
                <a:spLocks noChangeArrowheads="1"/>
              </p:cNvSpPr>
              <p:nvPr/>
            </p:nvSpPr>
            <p:spPr bwMode="auto">
              <a:xfrm>
                <a:off x="202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1" name="Rectangle 63"/>
              <p:cNvSpPr>
                <a:spLocks noChangeArrowheads="1"/>
              </p:cNvSpPr>
              <p:nvPr/>
            </p:nvSpPr>
            <p:spPr bwMode="auto">
              <a:xfrm>
                <a:off x="2048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2" name="Rectangle 64"/>
              <p:cNvSpPr>
                <a:spLocks noChangeArrowheads="1"/>
              </p:cNvSpPr>
              <p:nvPr/>
            </p:nvSpPr>
            <p:spPr bwMode="auto">
              <a:xfrm>
                <a:off x="207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3" name="Rectangle 65"/>
              <p:cNvSpPr>
                <a:spLocks noChangeArrowheads="1"/>
              </p:cNvSpPr>
              <p:nvPr/>
            </p:nvSpPr>
            <p:spPr bwMode="auto">
              <a:xfrm>
                <a:off x="2114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4" name="Rectangle 66"/>
              <p:cNvSpPr>
                <a:spLocks noChangeArrowheads="1"/>
              </p:cNvSpPr>
              <p:nvPr/>
            </p:nvSpPr>
            <p:spPr bwMode="auto">
              <a:xfrm>
                <a:off x="2135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5" name="Rectangle 67"/>
              <p:cNvSpPr>
                <a:spLocks noChangeArrowheads="1"/>
              </p:cNvSpPr>
              <p:nvPr/>
            </p:nvSpPr>
            <p:spPr bwMode="auto">
              <a:xfrm>
                <a:off x="2159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6" name="Rectangle 68"/>
              <p:cNvSpPr>
                <a:spLocks noChangeArrowheads="1"/>
              </p:cNvSpPr>
              <p:nvPr/>
            </p:nvSpPr>
            <p:spPr bwMode="auto">
              <a:xfrm>
                <a:off x="2201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7" name="Rectangle 69"/>
              <p:cNvSpPr>
                <a:spLocks noChangeArrowheads="1"/>
              </p:cNvSpPr>
              <p:nvPr/>
            </p:nvSpPr>
            <p:spPr bwMode="auto">
              <a:xfrm>
                <a:off x="2246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8" name="Rectangle 70"/>
              <p:cNvSpPr>
                <a:spLocks noChangeArrowheads="1"/>
              </p:cNvSpPr>
              <p:nvPr/>
            </p:nvSpPr>
            <p:spPr bwMode="auto">
              <a:xfrm>
                <a:off x="2268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599" name="Rectangle 71"/>
              <p:cNvSpPr>
                <a:spLocks noChangeArrowheads="1"/>
              </p:cNvSpPr>
              <p:nvPr/>
            </p:nvSpPr>
            <p:spPr bwMode="auto">
              <a:xfrm>
                <a:off x="228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0" name="Rectangle 72"/>
              <p:cNvSpPr>
                <a:spLocks noChangeArrowheads="1"/>
              </p:cNvSpPr>
              <p:nvPr/>
            </p:nvSpPr>
            <p:spPr bwMode="auto">
              <a:xfrm>
                <a:off x="232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1" name="Rectangle 73"/>
              <p:cNvSpPr>
                <a:spLocks noChangeArrowheads="1"/>
              </p:cNvSpPr>
              <p:nvPr/>
            </p:nvSpPr>
            <p:spPr bwMode="auto">
              <a:xfrm>
                <a:off x="2350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2" name="Rectangle 74"/>
              <p:cNvSpPr>
                <a:spLocks noChangeArrowheads="1"/>
              </p:cNvSpPr>
              <p:nvPr/>
            </p:nvSpPr>
            <p:spPr bwMode="auto">
              <a:xfrm>
                <a:off x="2372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3" name="Rectangle 75"/>
              <p:cNvSpPr>
                <a:spLocks noChangeArrowheads="1"/>
              </p:cNvSpPr>
              <p:nvPr/>
            </p:nvSpPr>
            <p:spPr bwMode="auto">
              <a:xfrm>
                <a:off x="2395" y="1824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4" name="Rectangle 76"/>
              <p:cNvSpPr>
                <a:spLocks noChangeArrowheads="1"/>
              </p:cNvSpPr>
              <p:nvPr/>
            </p:nvSpPr>
            <p:spPr bwMode="auto">
              <a:xfrm>
                <a:off x="2438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5" name="Rectangle 77"/>
              <p:cNvSpPr>
                <a:spLocks noChangeArrowheads="1"/>
              </p:cNvSpPr>
              <p:nvPr/>
            </p:nvSpPr>
            <p:spPr bwMode="auto">
              <a:xfrm>
                <a:off x="2483" y="1824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6" name="Rectangle 78"/>
              <p:cNvSpPr>
                <a:spLocks noChangeArrowheads="1"/>
              </p:cNvSpPr>
              <p:nvPr/>
            </p:nvSpPr>
            <p:spPr bwMode="auto">
              <a:xfrm>
                <a:off x="2499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7" name="Rectangle 79"/>
              <p:cNvSpPr>
                <a:spLocks noChangeArrowheads="1"/>
              </p:cNvSpPr>
              <p:nvPr/>
            </p:nvSpPr>
            <p:spPr bwMode="auto">
              <a:xfrm>
                <a:off x="2521" y="1824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8" name="Rectangle 80"/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09" name="Rectangle 81"/>
              <p:cNvSpPr>
                <a:spLocks noChangeArrowheads="1"/>
              </p:cNvSpPr>
              <p:nvPr/>
            </p:nvSpPr>
            <p:spPr bwMode="auto">
              <a:xfrm>
                <a:off x="2587" y="1824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0" name="Rectangle 82"/>
              <p:cNvSpPr>
                <a:spLocks noChangeArrowheads="1"/>
              </p:cNvSpPr>
              <p:nvPr/>
            </p:nvSpPr>
            <p:spPr bwMode="auto">
              <a:xfrm>
                <a:off x="2608" y="1824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1" name="Rectangle 83"/>
              <p:cNvSpPr>
                <a:spLocks noChangeArrowheads="1"/>
              </p:cNvSpPr>
              <p:nvPr/>
            </p:nvSpPr>
            <p:spPr bwMode="auto">
              <a:xfrm>
                <a:off x="137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2" name="Rectangle 84"/>
              <p:cNvSpPr>
                <a:spLocks noChangeArrowheads="1"/>
              </p:cNvSpPr>
              <p:nvPr/>
            </p:nvSpPr>
            <p:spPr bwMode="auto">
              <a:xfrm>
                <a:off x="1397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3" name="Rectangle 85"/>
              <p:cNvSpPr>
                <a:spLocks noChangeArrowheads="1"/>
              </p:cNvSpPr>
              <p:nvPr/>
            </p:nvSpPr>
            <p:spPr bwMode="auto">
              <a:xfrm>
                <a:off x="144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4" name="Rectangle 86"/>
              <p:cNvSpPr>
                <a:spLocks noChangeArrowheads="1"/>
              </p:cNvSpPr>
              <p:nvPr/>
            </p:nvSpPr>
            <p:spPr bwMode="auto">
              <a:xfrm>
                <a:off x="148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5" name="Rectangle 87"/>
              <p:cNvSpPr>
                <a:spLocks noChangeArrowheads="1"/>
              </p:cNvSpPr>
              <p:nvPr/>
            </p:nvSpPr>
            <p:spPr bwMode="auto">
              <a:xfrm>
                <a:off x="150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6" name="Rectangle 88"/>
              <p:cNvSpPr>
                <a:spLocks noChangeArrowheads="1"/>
              </p:cNvSpPr>
              <p:nvPr/>
            </p:nvSpPr>
            <p:spPr bwMode="auto">
              <a:xfrm>
                <a:off x="1551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7" name="Rectangle 89"/>
              <p:cNvSpPr>
                <a:spLocks noChangeArrowheads="1"/>
              </p:cNvSpPr>
              <p:nvPr/>
            </p:nvSpPr>
            <p:spPr bwMode="auto">
              <a:xfrm>
                <a:off x="157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8" name="Rectangle 90"/>
              <p:cNvSpPr>
                <a:spLocks noChangeArrowheads="1"/>
              </p:cNvSpPr>
              <p:nvPr/>
            </p:nvSpPr>
            <p:spPr bwMode="auto">
              <a:xfrm>
                <a:off x="162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19" name="Rectangle 91"/>
              <p:cNvSpPr>
                <a:spLocks noChangeArrowheads="1"/>
              </p:cNvSpPr>
              <p:nvPr/>
            </p:nvSpPr>
            <p:spPr bwMode="auto">
              <a:xfrm>
                <a:off x="1664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0" name="Rectangle 92"/>
              <p:cNvSpPr>
                <a:spLocks noChangeArrowheads="1"/>
              </p:cNvSpPr>
              <p:nvPr/>
            </p:nvSpPr>
            <p:spPr bwMode="auto">
              <a:xfrm>
                <a:off x="1709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1" name="Rectangle 93"/>
              <p:cNvSpPr>
                <a:spLocks noChangeArrowheads="1"/>
              </p:cNvSpPr>
              <p:nvPr/>
            </p:nvSpPr>
            <p:spPr bwMode="auto">
              <a:xfrm>
                <a:off x="174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2" name="Rectangle 94"/>
              <p:cNvSpPr>
                <a:spLocks noChangeArrowheads="1"/>
              </p:cNvSpPr>
              <p:nvPr/>
            </p:nvSpPr>
            <p:spPr bwMode="auto">
              <a:xfrm>
                <a:off x="1771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3" name="Rectangle 95"/>
              <p:cNvSpPr>
                <a:spLocks noChangeArrowheads="1"/>
              </p:cNvSpPr>
              <p:nvPr/>
            </p:nvSpPr>
            <p:spPr bwMode="auto">
              <a:xfrm>
                <a:off x="179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4" name="Rectangle 96"/>
              <p:cNvSpPr>
                <a:spLocks noChangeArrowheads="1"/>
              </p:cNvSpPr>
              <p:nvPr/>
            </p:nvSpPr>
            <p:spPr bwMode="auto">
              <a:xfrm>
                <a:off x="183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5" name="Rectangle 97"/>
              <p:cNvSpPr>
                <a:spLocks noChangeArrowheads="1"/>
              </p:cNvSpPr>
              <p:nvPr/>
            </p:nvSpPr>
            <p:spPr bwMode="auto">
              <a:xfrm>
                <a:off x="188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6" name="Rectangle 98"/>
              <p:cNvSpPr>
                <a:spLocks noChangeArrowheads="1"/>
              </p:cNvSpPr>
              <p:nvPr/>
            </p:nvSpPr>
            <p:spPr bwMode="auto">
              <a:xfrm>
                <a:off x="1922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7" name="Rectangle 99"/>
              <p:cNvSpPr>
                <a:spLocks noChangeArrowheads="1"/>
              </p:cNvSpPr>
              <p:nvPr/>
            </p:nvSpPr>
            <p:spPr bwMode="auto">
              <a:xfrm>
                <a:off x="1946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8" name="Rectangle 100"/>
              <p:cNvSpPr>
                <a:spLocks noChangeArrowheads="1"/>
              </p:cNvSpPr>
              <p:nvPr/>
            </p:nvSpPr>
            <p:spPr bwMode="auto">
              <a:xfrm>
                <a:off x="1988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29" name="Rectangle 101"/>
              <p:cNvSpPr>
                <a:spLocks noChangeArrowheads="1"/>
              </p:cNvSpPr>
              <p:nvPr/>
            </p:nvSpPr>
            <p:spPr bwMode="auto">
              <a:xfrm>
                <a:off x="2007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0" name="Rectangle 102"/>
              <p:cNvSpPr>
                <a:spLocks noChangeArrowheads="1"/>
              </p:cNvSpPr>
              <p:nvPr/>
            </p:nvSpPr>
            <p:spPr bwMode="auto">
              <a:xfrm>
                <a:off x="2050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1" name="Rectangle 103"/>
              <p:cNvSpPr>
                <a:spLocks noChangeArrowheads="1"/>
              </p:cNvSpPr>
              <p:nvPr/>
            </p:nvSpPr>
            <p:spPr bwMode="auto">
              <a:xfrm>
                <a:off x="209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2" name="Rectangle 104"/>
              <p:cNvSpPr>
                <a:spLocks noChangeArrowheads="1"/>
              </p:cNvSpPr>
              <p:nvPr/>
            </p:nvSpPr>
            <p:spPr bwMode="auto">
              <a:xfrm>
                <a:off x="2133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3" name="Rectangle 105"/>
              <p:cNvSpPr>
                <a:spLocks noChangeArrowheads="1"/>
              </p:cNvSpPr>
              <p:nvPr/>
            </p:nvSpPr>
            <p:spPr bwMode="auto">
              <a:xfrm>
                <a:off x="2156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4" name="Rectangle 106"/>
              <p:cNvSpPr>
                <a:spLocks noChangeArrowheads="1"/>
              </p:cNvSpPr>
              <p:nvPr/>
            </p:nvSpPr>
            <p:spPr bwMode="auto">
              <a:xfrm>
                <a:off x="217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5" name="Rectangle 107"/>
              <p:cNvSpPr>
                <a:spLocks noChangeArrowheads="1"/>
              </p:cNvSpPr>
              <p:nvPr/>
            </p:nvSpPr>
            <p:spPr bwMode="auto">
              <a:xfrm>
                <a:off x="2220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6" name="Rectangle 108"/>
              <p:cNvSpPr>
                <a:spLocks noChangeArrowheads="1"/>
              </p:cNvSpPr>
              <p:nvPr/>
            </p:nvSpPr>
            <p:spPr bwMode="auto">
              <a:xfrm>
                <a:off x="2265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7" name="Rectangle 109"/>
              <p:cNvSpPr>
                <a:spLocks noChangeArrowheads="1"/>
              </p:cNvSpPr>
              <p:nvPr/>
            </p:nvSpPr>
            <p:spPr bwMode="auto">
              <a:xfrm>
                <a:off x="2286" y="1916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8" name="Rectangle 110"/>
              <p:cNvSpPr>
                <a:spLocks noChangeArrowheads="1"/>
              </p:cNvSpPr>
              <p:nvPr/>
            </p:nvSpPr>
            <p:spPr bwMode="auto">
              <a:xfrm>
                <a:off x="2312" y="1916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39" name="Rectangle 111"/>
              <p:cNvSpPr>
                <a:spLocks noChangeArrowheads="1"/>
              </p:cNvSpPr>
              <p:nvPr/>
            </p:nvSpPr>
            <p:spPr bwMode="auto">
              <a:xfrm>
                <a:off x="2357" y="1916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0" name="Rectangle 112"/>
              <p:cNvSpPr>
                <a:spLocks noChangeArrowheads="1"/>
              </p:cNvSpPr>
              <p:nvPr/>
            </p:nvSpPr>
            <p:spPr bwMode="auto">
              <a:xfrm>
                <a:off x="2395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1" name="Rectangle 113"/>
              <p:cNvSpPr>
                <a:spLocks noChangeArrowheads="1"/>
              </p:cNvSpPr>
              <p:nvPr/>
            </p:nvSpPr>
            <p:spPr bwMode="auto">
              <a:xfrm>
                <a:off x="2440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2" name="Rectangle 114"/>
              <p:cNvSpPr>
                <a:spLocks noChangeArrowheads="1"/>
              </p:cNvSpPr>
              <p:nvPr/>
            </p:nvSpPr>
            <p:spPr bwMode="auto">
              <a:xfrm>
                <a:off x="2457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3" name="Rectangle 115"/>
              <p:cNvSpPr>
                <a:spLocks noChangeArrowheads="1"/>
              </p:cNvSpPr>
              <p:nvPr/>
            </p:nvSpPr>
            <p:spPr bwMode="auto">
              <a:xfrm>
                <a:off x="2480" y="191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4" name="Rectangle 116"/>
              <p:cNvSpPr>
                <a:spLocks noChangeArrowheads="1"/>
              </p:cNvSpPr>
              <p:nvPr/>
            </p:nvSpPr>
            <p:spPr bwMode="auto">
              <a:xfrm>
                <a:off x="2502" y="1916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 dirty="0" err="1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5" name="Rectangle 117"/>
              <p:cNvSpPr>
                <a:spLocks noChangeArrowheads="1"/>
              </p:cNvSpPr>
              <p:nvPr/>
            </p:nvSpPr>
            <p:spPr bwMode="auto">
              <a:xfrm>
                <a:off x="2518" y="191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6" name="Rectangle 118"/>
              <p:cNvSpPr>
                <a:spLocks noChangeArrowheads="1"/>
              </p:cNvSpPr>
              <p:nvPr/>
            </p:nvSpPr>
            <p:spPr bwMode="auto">
              <a:xfrm>
                <a:off x="2563" y="1916"/>
                <a:ext cx="9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7" name="Rectangle 119"/>
              <p:cNvSpPr>
                <a:spLocks noChangeArrowheads="1"/>
              </p:cNvSpPr>
              <p:nvPr/>
            </p:nvSpPr>
            <p:spPr bwMode="auto">
              <a:xfrm>
                <a:off x="1378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8" name="Rectangle 120"/>
              <p:cNvSpPr>
                <a:spLocks noChangeArrowheads="1"/>
              </p:cNvSpPr>
              <p:nvPr/>
            </p:nvSpPr>
            <p:spPr bwMode="auto">
              <a:xfrm>
                <a:off x="1399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49" name="Rectangle 121"/>
              <p:cNvSpPr>
                <a:spLocks noChangeArrowheads="1"/>
              </p:cNvSpPr>
              <p:nvPr/>
            </p:nvSpPr>
            <p:spPr bwMode="auto">
              <a:xfrm>
                <a:off x="144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0" name="Rectangle 122"/>
              <p:cNvSpPr>
                <a:spLocks noChangeArrowheads="1"/>
              </p:cNvSpPr>
              <p:nvPr/>
            </p:nvSpPr>
            <p:spPr bwMode="auto">
              <a:xfrm>
                <a:off x="1487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1" name="Rectangle 123"/>
              <p:cNvSpPr>
                <a:spLocks noChangeArrowheads="1"/>
              </p:cNvSpPr>
              <p:nvPr/>
            </p:nvSpPr>
            <p:spPr bwMode="auto">
              <a:xfrm>
                <a:off x="1508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2" name="Rectangle 124"/>
              <p:cNvSpPr>
                <a:spLocks noChangeArrowheads="1"/>
              </p:cNvSpPr>
              <p:nvPr/>
            </p:nvSpPr>
            <p:spPr bwMode="auto">
              <a:xfrm>
                <a:off x="152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157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159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5" name="Rectangle 127"/>
              <p:cNvSpPr>
                <a:spLocks noChangeArrowheads="1"/>
              </p:cNvSpPr>
              <p:nvPr/>
            </p:nvSpPr>
            <p:spPr bwMode="auto">
              <a:xfrm>
                <a:off x="161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6" name="Rectangle 128"/>
              <p:cNvSpPr>
                <a:spLocks noChangeArrowheads="1"/>
              </p:cNvSpPr>
              <p:nvPr/>
            </p:nvSpPr>
            <p:spPr bwMode="auto">
              <a:xfrm>
                <a:off x="1636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7" name="Rectangle 129"/>
              <p:cNvSpPr>
                <a:spLocks noChangeArrowheads="1"/>
              </p:cNvSpPr>
              <p:nvPr/>
            </p:nvSpPr>
            <p:spPr bwMode="auto">
              <a:xfrm>
                <a:off x="1679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8" name="Rectangle 130"/>
              <p:cNvSpPr>
                <a:spLocks noChangeArrowheads="1"/>
              </p:cNvSpPr>
              <p:nvPr/>
            </p:nvSpPr>
            <p:spPr bwMode="auto">
              <a:xfrm>
                <a:off x="1723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59" name="Rectangle 131"/>
              <p:cNvSpPr>
                <a:spLocks noChangeArrowheads="1"/>
              </p:cNvSpPr>
              <p:nvPr/>
            </p:nvSpPr>
            <p:spPr bwMode="auto">
              <a:xfrm>
                <a:off x="1740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0" name="Rectangle 132"/>
              <p:cNvSpPr>
                <a:spLocks noChangeArrowheads="1"/>
              </p:cNvSpPr>
              <p:nvPr/>
            </p:nvSpPr>
            <p:spPr bwMode="auto">
              <a:xfrm>
                <a:off x="176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1" name="Rectangle 133"/>
              <p:cNvSpPr>
                <a:spLocks noChangeArrowheads="1"/>
              </p:cNvSpPr>
              <p:nvPr/>
            </p:nvSpPr>
            <p:spPr bwMode="auto">
              <a:xfrm>
                <a:off x="1785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2" name="Rectangle 134"/>
              <p:cNvSpPr>
                <a:spLocks noChangeArrowheads="1"/>
              </p:cNvSpPr>
              <p:nvPr/>
            </p:nvSpPr>
            <p:spPr bwMode="auto">
              <a:xfrm>
                <a:off x="1828" y="2011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3" name="Rectangle 135"/>
              <p:cNvSpPr>
                <a:spLocks noChangeArrowheads="1"/>
              </p:cNvSpPr>
              <p:nvPr/>
            </p:nvSpPr>
            <p:spPr bwMode="auto">
              <a:xfrm>
                <a:off x="1849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4" name="Rectangle 136"/>
              <p:cNvSpPr>
                <a:spLocks noChangeArrowheads="1"/>
              </p:cNvSpPr>
              <p:nvPr/>
            </p:nvSpPr>
            <p:spPr bwMode="auto">
              <a:xfrm>
                <a:off x="1872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5" name="Rectangle 137"/>
              <p:cNvSpPr>
                <a:spLocks noChangeArrowheads="1"/>
              </p:cNvSpPr>
              <p:nvPr/>
            </p:nvSpPr>
            <p:spPr bwMode="auto">
              <a:xfrm>
                <a:off x="1894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6" name="Rectangle 138"/>
              <p:cNvSpPr>
                <a:spLocks noChangeArrowheads="1"/>
              </p:cNvSpPr>
              <p:nvPr/>
            </p:nvSpPr>
            <p:spPr bwMode="auto">
              <a:xfrm>
                <a:off x="193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7" name="Rectangle 139"/>
              <p:cNvSpPr>
                <a:spLocks noChangeArrowheads="1"/>
              </p:cNvSpPr>
              <p:nvPr/>
            </p:nvSpPr>
            <p:spPr bwMode="auto">
              <a:xfrm>
                <a:off x="1981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8" name="Rectangle 140"/>
              <p:cNvSpPr>
                <a:spLocks noChangeArrowheads="1"/>
              </p:cNvSpPr>
              <p:nvPr/>
            </p:nvSpPr>
            <p:spPr bwMode="auto">
              <a:xfrm>
                <a:off x="2003" y="2011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69" name="Rectangle 141"/>
              <p:cNvSpPr>
                <a:spLocks noChangeArrowheads="1"/>
              </p:cNvSpPr>
              <p:nvPr/>
            </p:nvSpPr>
            <p:spPr bwMode="auto">
              <a:xfrm>
                <a:off x="2055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0" name="Rectangle 142"/>
              <p:cNvSpPr>
                <a:spLocks noChangeArrowheads="1"/>
              </p:cNvSpPr>
              <p:nvPr/>
            </p:nvSpPr>
            <p:spPr bwMode="auto">
              <a:xfrm>
                <a:off x="2081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1" name="Rectangle 143"/>
              <p:cNvSpPr>
                <a:spLocks noChangeArrowheads="1"/>
              </p:cNvSpPr>
              <p:nvPr/>
            </p:nvSpPr>
            <p:spPr bwMode="auto">
              <a:xfrm>
                <a:off x="2126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2" name="Rectangle 144"/>
              <p:cNvSpPr>
                <a:spLocks noChangeArrowheads="1"/>
              </p:cNvSpPr>
              <p:nvPr/>
            </p:nvSpPr>
            <p:spPr bwMode="auto">
              <a:xfrm>
                <a:off x="2171" y="2011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3" name="Rectangle 145"/>
              <p:cNvSpPr>
                <a:spLocks noChangeArrowheads="1"/>
              </p:cNvSpPr>
              <p:nvPr/>
            </p:nvSpPr>
            <p:spPr bwMode="auto">
              <a:xfrm>
                <a:off x="2213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4" name="Rectangle 146"/>
              <p:cNvSpPr>
                <a:spLocks noChangeArrowheads="1"/>
              </p:cNvSpPr>
              <p:nvPr/>
            </p:nvSpPr>
            <p:spPr bwMode="auto">
              <a:xfrm>
                <a:off x="2253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5" name="Rectangle 147"/>
              <p:cNvSpPr>
                <a:spLocks noChangeArrowheads="1"/>
              </p:cNvSpPr>
              <p:nvPr/>
            </p:nvSpPr>
            <p:spPr bwMode="auto">
              <a:xfrm>
                <a:off x="2275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6" name="Rectangle 148"/>
              <p:cNvSpPr>
                <a:spLocks noChangeArrowheads="1"/>
              </p:cNvSpPr>
              <p:nvPr/>
            </p:nvSpPr>
            <p:spPr bwMode="auto">
              <a:xfrm>
                <a:off x="2296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7" name="Rectangle 149"/>
              <p:cNvSpPr>
                <a:spLocks noChangeArrowheads="1"/>
              </p:cNvSpPr>
              <p:nvPr/>
            </p:nvSpPr>
            <p:spPr bwMode="auto">
              <a:xfrm>
                <a:off x="2322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8" name="Rectangle 150"/>
              <p:cNvSpPr>
                <a:spLocks noChangeArrowheads="1"/>
              </p:cNvSpPr>
              <p:nvPr/>
            </p:nvSpPr>
            <p:spPr bwMode="auto">
              <a:xfrm>
                <a:off x="2367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79" name="Rectangle 151"/>
              <p:cNvSpPr>
                <a:spLocks noChangeArrowheads="1"/>
              </p:cNvSpPr>
              <p:nvPr/>
            </p:nvSpPr>
            <p:spPr bwMode="auto">
              <a:xfrm>
                <a:off x="2409" y="2011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0" name="Rectangle 152"/>
              <p:cNvSpPr>
                <a:spLocks noChangeArrowheads="1"/>
              </p:cNvSpPr>
              <p:nvPr/>
            </p:nvSpPr>
            <p:spPr bwMode="auto">
              <a:xfrm>
                <a:off x="2428" y="2011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1" name="Rectangle 153"/>
              <p:cNvSpPr>
                <a:spLocks noChangeArrowheads="1"/>
              </p:cNvSpPr>
              <p:nvPr/>
            </p:nvSpPr>
            <p:spPr bwMode="auto">
              <a:xfrm>
                <a:off x="2466" y="2011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2" name="Rectangle 154"/>
              <p:cNvSpPr>
                <a:spLocks noChangeArrowheads="1"/>
              </p:cNvSpPr>
              <p:nvPr/>
            </p:nvSpPr>
            <p:spPr bwMode="auto">
              <a:xfrm>
                <a:off x="2490" y="2011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3" name="Rectangle 155"/>
              <p:cNvSpPr>
                <a:spLocks noChangeArrowheads="1"/>
              </p:cNvSpPr>
              <p:nvPr/>
            </p:nvSpPr>
            <p:spPr bwMode="auto">
              <a:xfrm>
                <a:off x="2532" y="2011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188" name="Freeform 156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189" name="Freeform 157"/>
              <p:cNvSpPr>
                <a:spLocks/>
              </p:cNvSpPr>
              <p:nvPr/>
            </p:nvSpPr>
            <p:spPr bwMode="auto">
              <a:xfrm>
                <a:off x="1998" y="251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686" name="Rectangle 158"/>
              <p:cNvSpPr>
                <a:spLocks noChangeArrowheads="1"/>
              </p:cNvSpPr>
              <p:nvPr/>
            </p:nvSpPr>
            <p:spPr bwMode="auto">
              <a:xfrm>
                <a:off x="211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7" name="Rectangle 159"/>
              <p:cNvSpPr>
                <a:spLocks noChangeArrowheads="1"/>
              </p:cNvSpPr>
              <p:nvPr/>
            </p:nvSpPr>
            <p:spPr bwMode="auto">
              <a:xfrm>
                <a:off x="215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8" name="Rectangle 160"/>
              <p:cNvSpPr>
                <a:spLocks noChangeArrowheads="1"/>
              </p:cNvSpPr>
              <p:nvPr/>
            </p:nvSpPr>
            <p:spPr bwMode="auto">
              <a:xfrm>
                <a:off x="217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89" name="Rectangle 161"/>
              <p:cNvSpPr>
                <a:spLocks noChangeArrowheads="1"/>
              </p:cNvSpPr>
              <p:nvPr/>
            </p:nvSpPr>
            <p:spPr bwMode="auto">
              <a:xfrm>
                <a:off x="2199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0" name="Rectangle 162"/>
              <p:cNvSpPr>
                <a:spLocks noChangeArrowheads="1"/>
              </p:cNvSpPr>
              <p:nvPr/>
            </p:nvSpPr>
            <p:spPr bwMode="auto">
              <a:xfrm>
                <a:off x="2251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1" name="Rectangle 163"/>
              <p:cNvSpPr>
                <a:spLocks noChangeArrowheads="1"/>
              </p:cNvSpPr>
              <p:nvPr/>
            </p:nvSpPr>
            <p:spPr bwMode="auto">
              <a:xfrm>
                <a:off x="2296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2" name="Rectangle 164"/>
              <p:cNvSpPr>
                <a:spLocks noChangeArrowheads="1"/>
              </p:cNvSpPr>
              <p:nvPr/>
            </p:nvSpPr>
            <p:spPr bwMode="auto">
              <a:xfrm>
                <a:off x="2312" y="2567"/>
                <a:ext cx="59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3" name="Rectangle 165"/>
              <p:cNvSpPr>
                <a:spLocks noChangeArrowheads="1"/>
              </p:cNvSpPr>
              <p:nvPr/>
            </p:nvSpPr>
            <p:spPr bwMode="auto">
              <a:xfrm>
                <a:off x="2336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4" name="Rectangle 166"/>
              <p:cNvSpPr>
                <a:spLocks noChangeArrowheads="1"/>
              </p:cNvSpPr>
              <p:nvPr/>
            </p:nvSpPr>
            <p:spPr bwMode="auto">
              <a:xfrm>
                <a:off x="235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5" name="Rectangle 167"/>
              <p:cNvSpPr>
                <a:spLocks noChangeArrowheads="1"/>
              </p:cNvSpPr>
              <p:nvPr/>
            </p:nvSpPr>
            <p:spPr bwMode="auto">
              <a:xfrm>
                <a:off x="2379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6" name="Rectangle 168"/>
              <p:cNvSpPr>
                <a:spLocks noChangeArrowheads="1"/>
              </p:cNvSpPr>
              <p:nvPr/>
            </p:nvSpPr>
            <p:spPr bwMode="auto">
              <a:xfrm>
                <a:off x="2400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7" name="Rectangle 169"/>
              <p:cNvSpPr>
                <a:spLocks noChangeArrowheads="1"/>
              </p:cNvSpPr>
              <p:nvPr/>
            </p:nvSpPr>
            <p:spPr bwMode="auto">
              <a:xfrm>
                <a:off x="2445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8" name="Rectangle 170"/>
              <p:cNvSpPr>
                <a:spLocks noChangeArrowheads="1"/>
              </p:cNvSpPr>
              <p:nvPr/>
            </p:nvSpPr>
            <p:spPr bwMode="auto">
              <a:xfrm>
                <a:off x="248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699" name="Rectangle 171"/>
              <p:cNvSpPr>
                <a:spLocks noChangeArrowheads="1"/>
              </p:cNvSpPr>
              <p:nvPr/>
            </p:nvSpPr>
            <p:spPr bwMode="auto">
              <a:xfrm>
                <a:off x="2511" y="2567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0" name="Rectangle 172"/>
              <p:cNvSpPr>
                <a:spLocks noChangeArrowheads="1"/>
              </p:cNvSpPr>
              <p:nvPr/>
            </p:nvSpPr>
            <p:spPr bwMode="auto">
              <a:xfrm>
                <a:off x="2563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1" name="Rectangle 173"/>
              <p:cNvSpPr>
                <a:spLocks noChangeArrowheads="1"/>
              </p:cNvSpPr>
              <p:nvPr/>
            </p:nvSpPr>
            <p:spPr bwMode="auto">
              <a:xfrm>
                <a:off x="2589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2" name="Rectangle 174"/>
              <p:cNvSpPr>
                <a:spLocks noChangeArrowheads="1"/>
              </p:cNvSpPr>
              <p:nvPr/>
            </p:nvSpPr>
            <p:spPr bwMode="auto">
              <a:xfrm>
                <a:off x="2632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3" name="Rectangle 175"/>
              <p:cNvSpPr>
                <a:spLocks noChangeArrowheads="1"/>
              </p:cNvSpPr>
              <p:nvPr/>
            </p:nvSpPr>
            <p:spPr bwMode="auto">
              <a:xfrm>
                <a:off x="2677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4" name="Rectangle 176"/>
              <p:cNvSpPr>
                <a:spLocks noChangeArrowheads="1"/>
              </p:cNvSpPr>
              <p:nvPr/>
            </p:nvSpPr>
            <p:spPr bwMode="auto">
              <a:xfrm>
                <a:off x="2719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5" name="Rectangle 177"/>
              <p:cNvSpPr>
                <a:spLocks noChangeArrowheads="1"/>
              </p:cNvSpPr>
              <p:nvPr/>
            </p:nvSpPr>
            <p:spPr bwMode="auto">
              <a:xfrm>
                <a:off x="2760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6" name="Rectangle 178"/>
              <p:cNvSpPr>
                <a:spLocks noChangeArrowheads="1"/>
              </p:cNvSpPr>
              <p:nvPr/>
            </p:nvSpPr>
            <p:spPr bwMode="auto">
              <a:xfrm>
                <a:off x="278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7" name="Rectangle 179"/>
              <p:cNvSpPr>
                <a:spLocks noChangeArrowheads="1"/>
              </p:cNvSpPr>
              <p:nvPr/>
            </p:nvSpPr>
            <p:spPr bwMode="auto">
              <a:xfrm>
                <a:off x="2804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8" name="Rectangle 180"/>
              <p:cNvSpPr>
                <a:spLocks noChangeArrowheads="1"/>
              </p:cNvSpPr>
              <p:nvPr/>
            </p:nvSpPr>
            <p:spPr bwMode="auto">
              <a:xfrm>
                <a:off x="28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09" name="Rectangle 181"/>
              <p:cNvSpPr>
                <a:spLocks noChangeArrowheads="1"/>
              </p:cNvSpPr>
              <p:nvPr/>
            </p:nvSpPr>
            <p:spPr bwMode="auto">
              <a:xfrm>
                <a:off x="2873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0" name="Rectangle 182"/>
              <p:cNvSpPr>
                <a:spLocks noChangeArrowheads="1"/>
              </p:cNvSpPr>
              <p:nvPr/>
            </p:nvSpPr>
            <p:spPr bwMode="auto">
              <a:xfrm>
                <a:off x="2918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1" name="Rectangle 183"/>
              <p:cNvSpPr>
                <a:spLocks noChangeArrowheads="1"/>
              </p:cNvSpPr>
              <p:nvPr/>
            </p:nvSpPr>
            <p:spPr bwMode="auto">
              <a:xfrm>
                <a:off x="2935" y="2567"/>
                <a:ext cx="76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2" name="Rectangle 184"/>
              <p:cNvSpPr>
                <a:spLocks noChangeArrowheads="1"/>
              </p:cNvSpPr>
              <p:nvPr/>
            </p:nvSpPr>
            <p:spPr bwMode="auto">
              <a:xfrm>
                <a:off x="2975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3" name="Rectangle 185"/>
              <p:cNvSpPr>
                <a:spLocks noChangeArrowheads="1"/>
              </p:cNvSpPr>
              <p:nvPr/>
            </p:nvSpPr>
            <p:spPr bwMode="auto">
              <a:xfrm>
                <a:off x="2996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4" name="Rectangle 186"/>
              <p:cNvSpPr>
                <a:spLocks noChangeArrowheads="1"/>
              </p:cNvSpPr>
              <p:nvPr/>
            </p:nvSpPr>
            <p:spPr bwMode="auto">
              <a:xfrm>
                <a:off x="3041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5" name="Rectangle 187"/>
              <p:cNvSpPr>
                <a:spLocks noChangeArrowheads="1"/>
              </p:cNvSpPr>
              <p:nvPr/>
            </p:nvSpPr>
            <p:spPr bwMode="auto">
              <a:xfrm>
                <a:off x="3067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6" name="Rectangle 188"/>
              <p:cNvSpPr>
                <a:spLocks noChangeArrowheads="1"/>
              </p:cNvSpPr>
              <p:nvPr/>
            </p:nvSpPr>
            <p:spPr bwMode="auto">
              <a:xfrm>
                <a:off x="3088" y="2567"/>
                <a:ext cx="6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7" name="Rectangle 189"/>
              <p:cNvSpPr>
                <a:spLocks noChangeArrowheads="1"/>
              </p:cNvSpPr>
              <p:nvPr/>
            </p:nvSpPr>
            <p:spPr bwMode="auto">
              <a:xfrm>
                <a:off x="3114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8" name="Rectangle 190"/>
              <p:cNvSpPr>
                <a:spLocks noChangeArrowheads="1"/>
              </p:cNvSpPr>
              <p:nvPr/>
            </p:nvSpPr>
            <p:spPr bwMode="auto">
              <a:xfrm>
                <a:off x="3131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19" name="Rectangle 191"/>
              <p:cNvSpPr>
                <a:spLocks noChangeArrowheads="1"/>
              </p:cNvSpPr>
              <p:nvPr/>
            </p:nvSpPr>
            <p:spPr bwMode="auto">
              <a:xfrm>
                <a:off x="3176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0" name="Rectangle 192"/>
              <p:cNvSpPr>
                <a:spLocks noChangeArrowheads="1"/>
              </p:cNvSpPr>
              <p:nvPr/>
            </p:nvSpPr>
            <p:spPr bwMode="auto">
              <a:xfrm>
                <a:off x="322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1" name="Rectangle 193"/>
              <p:cNvSpPr>
                <a:spLocks noChangeArrowheads="1"/>
              </p:cNvSpPr>
              <p:nvPr/>
            </p:nvSpPr>
            <p:spPr bwMode="auto">
              <a:xfrm>
                <a:off x="3242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2" name="Rectangle 194"/>
              <p:cNvSpPr>
                <a:spLocks noChangeArrowheads="1"/>
              </p:cNvSpPr>
              <p:nvPr/>
            </p:nvSpPr>
            <p:spPr bwMode="auto">
              <a:xfrm>
                <a:off x="3263" y="2567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3" name="Rectangle 195"/>
              <p:cNvSpPr>
                <a:spLocks noChangeArrowheads="1"/>
              </p:cNvSpPr>
              <p:nvPr/>
            </p:nvSpPr>
            <p:spPr bwMode="auto">
              <a:xfrm>
                <a:off x="3308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4" name="Rectangle 196"/>
              <p:cNvSpPr>
                <a:spLocks noChangeArrowheads="1"/>
              </p:cNvSpPr>
              <p:nvPr/>
            </p:nvSpPr>
            <p:spPr bwMode="auto">
              <a:xfrm>
                <a:off x="3330" y="2567"/>
                <a:ext cx="7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5" name="Rectangle 197"/>
              <p:cNvSpPr>
                <a:spLocks noChangeArrowheads="1"/>
              </p:cNvSpPr>
              <p:nvPr/>
            </p:nvSpPr>
            <p:spPr bwMode="auto">
              <a:xfrm>
                <a:off x="3372" y="2567"/>
                <a:ext cx="52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26" name="Rectangle 198"/>
              <p:cNvSpPr>
                <a:spLocks noChangeArrowheads="1"/>
              </p:cNvSpPr>
              <p:nvPr/>
            </p:nvSpPr>
            <p:spPr bwMode="auto">
              <a:xfrm>
                <a:off x="3391" y="2567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231" name="Freeform 199"/>
              <p:cNvSpPr>
                <a:spLocks/>
              </p:cNvSpPr>
              <p:nvPr/>
            </p:nvSpPr>
            <p:spPr bwMode="auto">
              <a:xfrm>
                <a:off x="2660" y="2467"/>
                <a:ext cx="40" cy="40"/>
              </a:xfrm>
              <a:custGeom>
                <a:avLst/>
                <a:gdLst>
                  <a:gd name="T0" fmla="*/ 38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8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8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2" name="Freeform 200"/>
              <p:cNvSpPr>
                <a:spLocks/>
              </p:cNvSpPr>
              <p:nvPr/>
            </p:nvSpPr>
            <p:spPr bwMode="auto">
              <a:xfrm>
                <a:off x="2838" y="2467"/>
                <a:ext cx="40" cy="40"/>
              </a:xfrm>
              <a:custGeom>
                <a:avLst/>
                <a:gdLst>
                  <a:gd name="T0" fmla="*/ 37 w 40"/>
                  <a:gd name="T1" fmla="*/ 0 h 40"/>
                  <a:gd name="T2" fmla="*/ 0 w 40"/>
                  <a:gd name="T3" fmla="*/ 2 h 40"/>
                  <a:gd name="T4" fmla="*/ 19 w 40"/>
                  <a:gd name="T5" fmla="*/ 40 h 40"/>
                  <a:gd name="T6" fmla="*/ 40 w 40"/>
                  <a:gd name="T7" fmla="*/ 2 h 40"/>
                  <a:gd name="T8" fmla="*/ 40 w 40"/>
                  <a:gd name="T9" fmla="*/ 2 h 40"/>
                  <a:gd name="T10" fmla="*/ 37 w 40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40"/>
                  <a:gd name="T20" fmla="*/ 40 w 4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40">
                    <a:moveTo>
                      <a:pt x="37" y="0"/>
                    </a:moveTo>
                    <a:lnTo>
                      <a:pt x="0" y="2"/>
                    </a:lnTo>
                    <a:lnTo>
                      <a:pt x="19" y="40"/>
                    </a:lnTo>
                    <a:lnTo>
                      <a:pt x="40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3" name="Freeform 201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w 1540"/>
                  <a:gd name="T13" fmla="*/ 201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40"/>
                  <a:gd name="T22" fmla="*/ 0 h 201"/>
                  <a:gd name="T23" fmla="*/ 1540 w 1540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234" name="Freeform 202"/>
              <p:cNvSpPr>
                <a:spLocks/>
              </p:cNvSpPr>
              <p:nvPr/>
            </p:nvSpPr>
            <p:spPr bwMode="auto">
              <a:xfrm>
                <a:off x="1998" y="2924"/>
                <a:ext cx="1540" cy="201"/>
              </a:xfrm>
              <a:custGeom>
                <a:avLst/>
                <a:gdLst>
                  <a:gd name="T0" fmla="*/ 0 w 1540"/>
                  <a:gd name="T1" fmla="*/ 201 h 201"/>
                  <a:gd name="T2" fmla="*/ 2 w 1540"/>
                  <a:gd name="T3" fmla="*/ 0 h 201"/>
                  <a:gd name="T4" fmla="*/ 1540 w 1540"/>
                  <a:gd name="T5" fmla="*/ 0 h 201"/>
                  <a:gd name="T6" fmla="*/ 1540 w 1540"/>
                  <a:gd name="T7" fmla="*/ 201 h 201"/>
                  <a:gd name="T8" fmla="*/ 2 w 1540"/>
                  <a:gd name="T9" fmla="*/ 201 h 201"/>
                  <a:gd name="T10" fmla="*/ 2 w 1540"/>
                  <a:gd name="T11" fmla="*/ 201 h 2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0"/>
                  <a:gd name="T19" fmla="*/ 0 h 201"/>
                  <a:gd name="T20" fmla="*/ 1540 w 1540"/>
                  <a:gd name="T21" fmla="*/ 201 h 2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0" h="201">
                    <a:moveTo>
                      <a:pt x="0" y="201"/>
                    </a:moveTo>
                    <a:lnTo>
                      <a:pt x="2" y="0"/>
                    </a:lnTo>
                    <a:lnTo>
                      <a:pt x="1540" y="0"/>
                    </a:lnTo>
                    <a:lnTo>
                      <a:pt x="1540" y="201"/>
                    </a:lnTo>
                    <a:lnTo>
                      <a:pt x="2" y="20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731" name="Rectangle 203"/>
              <p:cNvSpPr>
                <a:spLocks noChangeArrowheads="1"/>
              </p:cNvSpPr>
              <p:nvPr/>
            </p:nvSpPr>
            <p:spPr bwMode="auto">
              <a:xfrm>
                <a:off x="208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2" name="Rectangle 204"/>
              <p:cNvSpPr>
                <a:spLocks noChangeArrowheads="1"/>
              </p:cNvSpPr>
              <p:nvPr/>
            </p:nvSpPr>
            <p:spPr bwMode="auto">
              <a:xfrm>
                <a:off x="2126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3" name="Rectangle 205"/>
              <p:cNvSpPr>
                <a:spLocks noChangeArrowheads="1"/>
              </p:cNvSpPr>
              <p:nvPr/>
            </p:nvSpPr>
            <p:spPr bwMode="auto">
              <a:xfrm>
                <a:off x="2149" y="2976"/>
                <a:ext cx="5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4" name="Rectangle 206"/>
              <p:cNvSpPr>
                <a:spLocks noChangeArrowheads="1"/>
              </p:cNvSpPr>
              <p:nvPr/>
            </p:nvSpPr>
            <p:spPr bwMode="auto">
              <a:xfrm>
                <a:off x="2171" y="2976"/>
                <a:ext cx="9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0735" name="Rectangle 207"/>
              <p:cNvSpPr>
                <a:spLocks noChangeArrowheads="1"/>
              </p:cNvSpPr>
              <p:nvPr/>
            </p:nvSpPr>
            <p:spPr bwMode="auto">
              <a:xfrm>
                <a:off x="2223" y="2976"/>
                <a:ext cx="80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50736" name="Rectangle 208"/>
            <p:cNvSpPr>
              <a:spLocks noChangeArrowheads="1"/>
            </p:cNvSpPr>
            <p:nvPr/>
          </p:nvSpPr>
          <p:spPr bwMode="auto">
            <a:xfrm>
              <a:off x="2268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7" name="Rectangle 209"/>
            <p:cNvSpPr>
              <a:spLocks noChangeArrowheads="1"/>
            </p:cNvSpPr>
            <p:nvPr/>
          </p:nvSpPr>
          <p:spPr bwMode="auto">
            <a:xfrm>
              <a:off x="2284" y="2976"/>
              <a:ext cx="59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8" name="Rectangle 210"/>
            <p:cNvSpPr>
              <a:spLocks noChangeArrowheads="1"/>
            </p:cNvSpPr>
            <p:nvPr/>
          </p:nvSpPr>
          <p:spPr bwMode="auto">
            <a:xfrm>
              <a:off x="23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39" name="Rectangle 211"/>
            <p:cNvSpPr>
              <a:spLocks noChangeArrowheads="1"/>
            </p:cNvSpPr>
            <p:nvPr/>
          </p:nvSpPr>
          <p:spPr bwMode="auto">
            <a:xfrm>
              <a:off x="232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0" name="Rectangle 212"/>
            <p:cNvSpPr>
              <a:spLocks noChangeArrowheads="1"/>
            </p:cNvSpPr>
            <p:nvPr/>
          </p:nvSpPr>
          <p:spPr bwMode="auto">
            <a:xfrm>
              <a:off x="2350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1" name="Rectangle 213"/>
            <p:cNvSpPr>
              <a:spLocks noChangeArrowheads="1"/>
            </p:cNvSpPr>
            <p:nvPr/>
          </p:nvSpPr>
          <p:spPr bwMode="auto">
            <a:xfrm>
              <a:off x="2372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2" name="Rectangle 214"/>
            <p:cNvSpPr>
              <a:spLocks noChangeArrowheads="1"/>
            </p:cNvSpPr>
            <p:nvPr/>
          </p:nvSpPr>
          <p:spPr bwMode="auto">
            <a:xfrm>
              <a:off x="241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3" name="Rectangle 215"/>
            <p:cNvSpPr>
              <a:spLocks noChangeArrowheads="1"/>
            </p:cNvSpPr>
            <p:nvPr/>
          </p:nvSpPr>
          <p:spPr bwMode="auto">
            <a:xfrm>
              <a:off x="245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4" name="Rectangle 216"/>
            <p:cNvSpPr>
              <a:spLocks noChangeArrowheads="1"/>
            </p:cNvSpPr>
            <p:nvPr/>
          </p:nvSpPr>
          <p:spPr bwMode="auto">
            <a:xfrm>
              <a:off x="2480" y="297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5" name="Rectangle 217"/>
            <p:cNvSpPr>
              <a:spLocks noChangeArrowheads="1"/>
            </p:cNvSpPr>
            <p:nvPr/>
          </p:nvSpPr>
          <p:spPr bwMode="auto">
            <a:xfrm>
              <a:off x="2547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6" name="Rectangle 218"/>
            <p:cNvSpPr>
              <a:spLocks noChangeArrowheads="1"/>
            </p:cNvSpPr>
            <p:nvPr/>
          </p:nvSpPr>
          <p:spPr bwMode="auto">
            <a:xfrm>
              <a:off x="259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7" name="Rectangle 219"/>
            <p:cNvSpPr>
              <a:spLocks noChangeArrowheads="1"/>
            </p:cNvSpPr>
            <p:nvPr/>
          </p:nvSpPr>
          <p:spPr bwMode="auto">
            <a:xfrm>
              <a:off x="2608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8" name="Rectangle 220"/>
            <p:cNvSpPr>
              <a:spLocks noChangeArrowheads="1"/>
            </p:cNvSpPr>
            <p:nvPr/>
          </p:nvSpPr>
          <p:spPr bwMode="auto">
            <a:xfrm>
              <a:off x="26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49" name="Rectangle 221"/>
            <p:cNvSpPr>
              <a:spLocks noChangeArrowheads="1"/>
            </p:cNvSpPr>
            <p:nvPr/>
          </p:nvSpPr>
          <p:spPr bwMode="auto">
            <a:xfrm>
              <a:off x="2648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0" name="Rectangle 222"/>
            <p:cNvSpPr>
              <a:spLocks noChangeArrowheads="1"/>
            </p:cNvSpPr>
            <p:nvPr/>
          </p:nvSpPr>
          <p:spPr bwMode="auto">
            <a:xfrm>
              <a:off x="2691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1" name="Rectangle 223"/>
            <p:cNvSpPr>
              <a:spLocks noChangeArrowheads="1"/>
            </p:cNvSpPr>
            <p:nvPr/>
          </p:nvSpPr>
          <p:spPr bwMode="auto">
            <a:xfrm>
              <a:off x="2710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2" name="Rectangle 224"/>
            <p:cNvSpPr>
              <a:spLocks noChangeArrowheads="1"/>
            </p:cNvSpPr>
            <p:nvPr/>
          </p:nvSpPr>
          <p:spPr bwMode="auto">
            <a:xfrm>
              <a:off x="2726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3" name="Rectangle 225"/>
            <p:cNvSpPr>
              <a:spLocks noChangeArrowheads="1"/>
            </p:cNvSpPr>
            <p:nvPr/>
          </p:nvSpPr>
          <p:spPr bwMode="auto">
            <a:xfrm>
              <a:off x="276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4" name="Rectangle 226"/>
            <p:cNvSpPr>
              <a:spLocks noChangeArrowheads="1"/>
            </p:cNvSpPr>
            <p:nvPr/>
          </p:nvSpPr>
          <p:spPr bwMode="auto">
            <a:xfrm>
              <a:off x="2797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5" name="Rectangle 227"/>
            <p:cNvSpPr>
              <a:spLocks noChangeArrowheads="1"/>
            </p:cNvSpPr>
            <p:nvPr/>
          </p:nvSpPr>
          <p:spPr bwMode="auto">
            <a:xfrm>
              <a:off x="2819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6" name="Rectangle 228"/>
            <p:cNvSpPr>
              <a:spLocks noChangeArrowheads="1"/>
            </p:cNvSpPr>
            <p:nvPr/>
          </p:nvSpPr>
          <p:spPr bwMode="auto">
            <a:xfrm>
              <a:off x="2845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7" name="Rectangle 229"/>
            <p:cNvSpPr>
              <a:spLocks noChangeArrowheads="1"/>
            </p:cNvSpPr>
            <p:nvPr/>
          </p:nvSpPr>
          <p:spPr bwMode="auto">
            <a:xfrm>
              <a:off x="288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8" name="Rectangle 230"/>
            <p:cNvSpPr>
              <a:spLocks noChangeArrowheads="1"/>
            </p:cNvSpPr>
            <p:nvPr/>
          </p:nvSpPr>
          <p:spPr bwMode="auto">
            <a:xfrm>
              <a:off x="2932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59" name="Rectangle 231"/>
            <p:cNvSpPr>
              <a:spLocks noChangeArrowheads="1"/>
            </p:cNvSpPr>
            <p:nvPr/>
          </p:nvSpPr>
          <p:spPr bwMode="auto">
            <a:xfrm>
              <a:off x="2949" y="2976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0" name="Rectangle 232"/>
            <p:cNvSpPr>
              <a:spLocks noChangeArrowheads="1"/>
            </p:cNvSpPr>
            <p:nvPr/>
          </p:nvSpPr>
          <p:spPr bwMode="auto">
            <a:xfrm>
              <a:off x="2989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1" name="Rectangle 233"/>
            <p:cNvSpPr>
              <a:spLocks noChangeArrowheads="1"/>
            </p:cNvSpPr>
            <p:nvPr/>
          </p:nvSpPr>
          <p:spPr bwMode="auto">
            <a:xfrm>
              <a:off x="3010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2" name="Rectangle 234"/>
            <p:cNvSpPr>
              <a:spLocks noChangeArrowheads="1"/>
            </p:cNvSpPr>
            <p:nvPr/>
          </p:nvSpPr>
          <p:spPr bwMode="auto">
            <a:xfrm>
              <a:off x="3055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3" name="Rectangle 235"/>
            <p:cNvSpPr>
              <a:spLocks noChangeArrowheads="1"/>
            </p:cNvSpPr>
            <p:nvPr/>
          </p:nvSpPr>
          <p:spPr bwMode="auto">
            <a:xfrm>
              <a:off x="3081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4" name="Rectangle 236"/>
            <p:cNvSpPr>
              <a:spLocks noChangeArrowheads="1"/>
            </p:cNvSpPr>
            <p:nvPr/>
          </p:nvSpPr>
          <p:spPr bwMode="auto">
            <a:xfrm>
              <a:off x="3103" y="297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5" name="Rectangle 237"/>
            <p:cNvSpPr>
              <a:spLocks noChangeArrowheads="1"/>
            </p:cNvSpPr>
            <p:nvPr/>
          </p:nvSpPr>
          <p:spPr bwMode="auto">
            <a:xfrm>
              <a:off x="3129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6" name="Rectangle 238"/>
            <p:cNvSpPr>
              <a:spLocks noChangeArrowheads="1"/>
            </p:cNvSpPr>
            <p:nvPr/>
          </p:nvSpPr>
          <p:spPr bwMode="auto">
            <a:xfrm>
              <a:off x="3147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7" name="Rectangle 239"/>
            <p:cNvSpPr>
              <a:spLocks noChangeArrowheads="1"/>
            </p:cNvSpPr>
            <p:nvPr/>
          </p:nvSpPr>
          <p:spPr bwMode="auto">
            <a:xfrm>
              <a:off x="3190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8" name="Rectangle 240"/>
            <p:cNvSpPr>
              <a:spLocks noChangeArrowheads="1"/>
            </p:cNvSpPr>
            <p:nvPr/>
          </p:nvSpPr>
          <p:spPr bwMode="auto">
            <a:xfrm>
              <a:off x="323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69" name="Rectangle 241"/>
            <p:cNvSpPr>
              <a:spLocks noChangeArrowheads="1"/>
            </p:cNvSpPr>
            <p:nvPr/>
          </p:nvSpPr>
          <p:spPr bwMode="auto">
            <a:xfrm>
              <a:off x="3256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0" name="Rectangle 242"/>
            <p:cNvSpPr>
              <a:spLocks noChangeArrowheads="1"/>
            </p:cNvSpPr>
            <p:nvPr/>
          </p:nvSpPr>
          <p:spPr bwMode="auto">
            <a:xfrm>
              <a:off x="3278" y="297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1" name="Rectangle 243"/>
            <p:cNvSpPr>
              <a:spLocks noChangeArrowheads="1"/>
            </p:cNvSpPr>
            <p:nvPr/>
          </p:nvSpPr>
          <p:spPr bwMode="auto">
            <a:xfrm>
              <a:off x="3323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2" name="Rectangle 244"/>
            <p:cNvSpPr>
              <a:spLocks noChangeArrowheads="1"/>
            </p:cNvSpPr>
            <p:nvPr/>
          </p:nvSpPr>
          <p:spPr bwMode="auto">
            <a:xfrm>
              <a:off x="3344" y="297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3" name="Rectangle 245"/>
            <p:cNvSpPr>
              <a:spLocks noChangeArrowheads="1"/>
            </p:cNvSpPr>
            <p:nvPr/>
          </p:nvSpPr>
          <p:spPr bwMode="auto">
            <a:xfrm>
              <a:off x="3386" y="297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74" name="Rectangle 246"/>
            <p:cNvSpPr>
              <a:spLocks noChangeArrowheads="1"/>
            </p:cNvSpPr>
            <p:nvPr/>
          </p:nvSpPr>
          <p:spPr bwMode="auto">
            <a:xfrm>
              <a:off x="3405" y="297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36" name="Freeform 247"/>
            <p:cNvSpPr>
              <a:spLocks/>
            </p:cNvSpPr>
            <p:nvPr/>
          </p:nvSpPr>
          <p:spPr bwMode="auto">
            <a:xfrm>
              <a:off x="2748" y="28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3 h 40"/>
                <a:gd name="T4" fmla="*/ 21 w 40"/>
                <a:gd name="T5" fmla="*/ 40 h 40"/>
                <a:gd name="T6" fmla="*/ 40 w 40"/>
                <a:gd name="T7" fmla="*/ 3 h 40"/>
                <a:gd name="T8" fmla="*/ 40 w 40"/>
                <a:gd name="T9" fmla="*/ 3 h 40"/>
                <a:gd name="T10" fmla="*/ 40 w 40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0"/>
                <a:gd name="T20" fmla="*/ 40 w 4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0">
                  <a:moveTo>
                    <a:pt x="40" y="0"/>
                  </a:moveTo>
                  <a:lnTo>
                    <a:pt x="0" y="3"/>
                  </a:lnTo>
                  <a:lnTo>
                    <a:pt x="21" y="40"/>
                  </a:lnTo>
                  <a:lnTo>
                    <a:pt x="40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7" name="Line 248"/>
            <p:cNvSpPr>
              <a:spLocks noChangeShapeType="1"/>
            </p:cNvSpPr>
            <p:nvPr/>
          </p:nvSpPr>
          <p:spPr bwMode="auto">
            <a:xfrm>
              <a:off x="2767" y="271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Freeform 249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353 w 707"/>
                <a:gd name="T13" fmla="*/ 0 h 4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7"/>
                <a:gd name="T22" fmla="*/ 0 h 485"/>
                <a:gd name="T23" fmla="*/ 707 w 707"/>
                <a:gd name="T24" fmla="*/ 485 h 4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9" name="Freeform 250"/>
            <p:cNvSpPr>
              <a:spLocks/>
            </p:cNvSpPr>
            <p:nvPr/>
          </p:nvSpPr>
          <p:spPr bwMode="auto">
            <a:xfrm>
              <a:off x="2414" y="3330"/>
              <a:ext cx="707" cy="485"/>
            </a:xfrm>
            <a:custGeom>
              <a:avLst/>
              <a:gdLst>
                <a:gd name="T0" fmla="*/ 353 w 707"/>
                <a:gd name="T1" fmla="*/ 0 h 485"/>
                <a:gd name="T2" fmla="*/ 0 w 707"/>
                <a:gd name="T3" fmla="*/ 244 h 485"/>
                <a:gd name="T4" fmla="*/ 355 w 707"/>
                <a:gd name="T5" fmla="*/ 485 h 485"/>
                <a:gd name="T6" fmla="*/ 707 w 707"/>
                <a:gd name="T7" fmla="*/ 244 h 485"/>
                <a:gd name="T8" fmla="*/ 355 w 707"/>
                <a:gd name="T9" fmla="*/ 0 h 485"/>
                <a:gd name="T10" fmla="*/ 355 w 707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7"/>
                <a:gd name="T19" fmla="*/ 0 h 485"/>
                <a:gd name="T20" fmla="*/ 707 w 707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7" h="485">
                  <a:moveTo>
                    <a:pt x="353" y="0"/>
                  </a:moveTo>
                  <a:lnTo>
                    <a:pt x="0" y="244"/>
                  </a:lnTo>
                  <a:lnTo>
                    <a:pt x="355" y="485"/>
                  </a:lnTo>
                  <a:lnTo>
                    <a:pt x="707" y="244"/>
                  </a:lnTo>
                  <a:lnTo>
                    <a:pt x="3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0" name="Freeform 251"/>
            <p:cNvSpPr>
              <a:spLocks/>
            </p:cNvSpPr>
            <p:nvPr/>
          </p:nvSpPr>
          <p:spPr bwMode="auto">
            <a:xfrm>
              <a:off x="2748" y="3285"/>
              <a:ext cx="40" cy="41"/>
            </a:xfrm>
            <a:custGeom>
              <a:avLst/>
              <a:gdLst>
                <a:gd name="T0" fmla="*/ 40 w 40"/>
                <a:gd name="T1" fmla="*/ 0 h 41"/>
                <a:gd name="T2" fmla="*/ 0 w 40"/>
                <a:gd name="T3" fmla="*/ 0 h 41"/>
                <a:gd name="T4" fmla="*/ 21 w 40"/>
                <a:gd name="T5" fmla="*/ 41 h 41"/>
                <a:gd name="T6" fmla="*/ 40 w 40"/>
                <a:gd name="T7" fmla="*/ 0 h 41"/>
                <a:gd name="T8" fmla="*/ 40 w 40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1"/>
                <a:gd name="T17" fmla="*/ 40 w 4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1">
                  <a:moveTo>
                    <a:pt x="40" y="0"/>
                  </a:moveTo>
                  <a:lnTo>
                    <a:pt x="0" y="0"/>
                  </a:lnTo>
                  <a:lnTo>
                    <a:pt x="21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1" name="Line 252"/>
            <p:cNvSpPr>
              <a:spLocks noChangeShapeType="1"/>
            </p:cNvSpPr>
            <p:nvPr/>
          </p:nvSpPr>
          <p:spPr bwMode="auto">
            <a:xfrm>
              <a:off x="2767" y="3125"/>
              <a:ext cx="2" cy="1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781" name="Rectangle 253"/>
            <p:cNvSpPr>
              <a:spLocks noChangeArrowheads="1"/>
            </p:cNvSpPr>
            <p:nvPr/>
          </p:nvSpPr>
          <p:spPr bwMode="auto">
            <a:xfrm>
              <a:off x="248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2" name="Rectangle 254"/>
            <p:cNvSpPr>
              <a:spLocks noChangeArrowheads="1"/>
            </p:cNvSpPr>
            <p:nvPr/>
          </p:nvSpPr>
          <p:spPr bwMode="auto">
            <a:xfrm>
              <a:off x="2525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3" name="Rectangle 255"/>
            <p:cNvSpPr>
              <a:spLocks noChangeArrowheads="1"/>
            </p:cNvSpPr>
            <p:nvPr/>
          </p:nvSpPr>
          <p:spPr bwMode="auto">
            <a:xfrm>
              <a:off x="2570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4" name="Rectangle 256"/>
            <p:cNvSpPr>
              <a:spLocks noChangeArrowheads="1"/>
            </p:cNvSpPr>
            <p:nvPr/>
          </p:nvSpPr>
          <p:spPr bwMode="auto">
            <a:xfrm>
              <a:off x="261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5" name="Rectangle 257"/>
            <p:cNvSpPr>
              <a:spLocks noChangeArrowheads="1"/>
            </p:cNvSpPr>
            <p:nvPr/>
          </p:nvSpPr>
          <p:spPr bwMode="auto">
            <a:xfrm>
              <a:off x="265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6" name="Rectangle 258"/>
            <p:cNvSpPr>
              <a:spLocks noChangeArrowheads="1"/>
            </p:cNvSpPr>
            <p:nvPr/>
          </p:nvSpPr>
          <p:spPr bwMode="auto">
            <a:xfrm>
              <a:off x="2679" y="352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7" name="Rectangle 259"/>
            <p:cNvSpPr>
              <a:spLocks noChangeArrowheads="1"/>
            </p:cNvSpPr>
            <p:nvPr/>
          </p:nvSpPr>
          <p:spPr bwMode="auto">
            <a:xfrm>
              <a:off x="2705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8" name="Rectangle 260"/>
            <p:cNvSpPr>
              <a:spLocks noChangeArrowheads="1"/>
            </p:cNvSpPr>
            <p:nvPr/>
          </p:nvSpPr>
          <p:spPr bwMode="auto">
            <a:xfrm>
              <a:off x="2748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89" name="Rectangle 261"/>
            <p:cNvSpPr>
              <a:spLocks noChangeArrowheads="1"/>
            </p:cNvSpPr>
            <p:nvPr/>
          </p:nvSpPr>
          <p:spPr bwMode="auto">
            <a:xfrm>
              <a:off x="2793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0" name="Rectangle 262"/>
            <p:cNvSpPr>
              <a:spLocks noChangeArrowheads="1"/>
            </p:cNvSpPr>
            <p:nvPr/>
          </p:nvSpPr>
          <p:spPr bwMode="auto">
            <a:xfrm>
              <a:off x="2838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1" name="Rectangle 263"/>
            <p:cNvSpPr>
              <a:spLocks noChangeArrowheads="1"/>
            </p:cNvSpPr>
            <p:nvPr/>
          </p:nvSpPr>
          <p:spPr bwMode="auto">
            <a:xfrm>
              <a:off x="2859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2" name="Rectangle 264"/>
            <p:cNvSpPr>
              <a:spLocks noChangeArrowheads="1"/>
            </p:cNvSpPr>
            <p:nvPr/>
          </p:nvSpPr>
          <p:spPr bwMode="auto">
            <a:xfrm>
              <a:off x="2875" y="352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3" name="Rectangle 265"/>
            <p:cNvSpPr>
              <a:spLocks noChangeArrowheads="1"/>
            </p:cNvSpPr>
            <p:nvPr/>
          </p:nvSpPr>
          <p:spPr bwMode="auto">
            <a:xfrm>
              <a:off x="2897" y="3527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4" name="Rectangle 266"/>
            <p:cNvSpPr>
              <a:spLocks noChangeArrowheads="1"/>
            </p:cNvSpPr>
            <p:nvPr/>
          </p:nvSpPr>
          <p:spPr bwMode="auto">
            <a:xfrm>
              <a:off x="2916" y="352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5" name="Rectangle 267"/>
            <p:cNvSpPr>
              <a:spLocks noChangeArrowheads="1"/>
            </p:cNvSpPr>
            <p:nvPr/>
          </p:nvSpPr>
          <p:spPr bwMode="auto">
            <a:xfrm>
              <a:off x="2958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796" name="Rectangle 268"/>
            <p:cNvSpPr>
              <a:spLocks noChangeArrowheads="1"/>
            </p:cNvSpPr>
            <p:nvPr/>
          </p:nvSpPr>
          <p:spPr bwMode="auto">
            <a:xfrm>
              <a:off x="3003" y="3527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58" name="Freeform 269"/>
            <p:cNvSpPr>
              <a:spLocks/>
            </p:cNvSpPr>
            <p:nvPr/>
          </p:nvSpPr>
          <p:spPr bwMode="auto">
            <a:xfrm>
              <a:off x="2748" y="397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0 h 40"/>
                <a:gd name="T4" fmla="*/ 21 w 40"/>
                <a:gd name="T5" fmla="*/ 40 h 40"/>
                <a:gd name="T6" fmla="*/ 40 w 40"/>
                <a:gd name="T7" fmla="*/ 0 h 40"/>
                <a:gd name="T8" fmla="*/ 4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40" y="0"/>
                  </a:moveTo>
                  <a:lnTo>
                    <a:pt x="0" y="0"/>
                  </a:lnTo>
                  <a:lnTo>
                    <a:pt x="21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59" name="Line 270"/>
            <p:cNvSpPr>
              <a:spLocks noChangeShapeType="1"/>
            </p:cNvSpPr>
            <p:nvPr/>
          </p:nvSpPr>
          <p:spPr bwMode="auto">
            <a:xfrm>
              <a:off x="2767" y="3813"/>
              <a:ext cx="2" cy="18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Freeform 271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589 w 710"/>
                <a:gd name="T89" fmla="*/ 234 h 2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0"/>
                <a:gd name="T136" fmla="*/ 0 h 236"/>
                <a:gd name="T137" fmla="*/ 710 w 710"/>
                <a:gd name="T138" fmla="*/ 236 h 2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  <a:lnTo>
                    <a:pt x="589" y="234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61" name="Freeform 272"/>
            <p:cNvSpPr>
              <a:spLocks/>
            </p:cNvSpPr>
            <p:nvPr/>
          </p:nvSpPr>
          <p:spPr bwMode="auto">
            <a:xfrm>
              <a:off x="2414" y="636"/>
              <a:ext cx="710" cy="236"/>
            </a:xfrm>
            <a:custGeom>
              <a:avLst/>
              <a:gdLst>
                <a:gd name="T0" fmla="*/ 589 w 710"/>
                <a:gd name="T1" fmla="*/ 234 h 236"/>
                <a:gd name="T2" fmla="*/ 610 w 710"/>
                <a:gd name="T3" fmla="*/ 234 h 236"/>
                <a:gd name="T4" fmla="*/ 629 w 710"/>
                <a:gd name="T5" fmla="*/ 229 h 236"/>
                <a:gd name="T6" fmla="*/ 646 w 710"/>
                <a:gd name="T7" fmla="*/ 222 h 236"/>
                <a:gd name="T8" fmla="*/ 660 w 710"/>
                <a:gd name="T9" fmla="*/ 213 h 236"/>
                <a:gd name="T10" fmla="*/ 674 w 710"/>
                <a:gd name="T11" fmla="*/ 201 h 236"/>
                <a:gd name="T12" fmla="*/ 686 w 710"/>
                <a:gd name="T13" fmla="*/ 187 h 236"/>
                <a:gd name="T14" fmla="*/ 696 w 710"/>
                <a:gd name="T15" fmla="*/ 173 h 236"/>
                <a:gd name="T16" fmla="*/ 703 w 710"/>
                <a:gd name="T17" fmla="*/ 156 h 236"/>
                <a:gd name="T18" fmla="*/ 707 w 710"/>
                <a:gd name="T19" fmla="*/ 137 h 236"/>
                <a:gd name="T20" fmla="*/ 710 w 710"/>
                <a:gd name="T21" fmla="*/ 118 h 236"/>
                <a:gd name="T22" fmla="*/ 707 w 710"/>
                <a:gd name="T23" fmla="*/ 99 h 236"/>
                <a:gd name="T24" fmla="*/ 703 w 710"/>
                <a:gd name="T25" fmla="*/ 80 h 236"/>
                <a:gd name="T26" fmla="*/ 696 w 710"/>
                <a:gd name="T27" fmla="*/ 64 h 236"/>
                <a:gd name="T28" fmla="*/ 686 w 710"/>
                <a:gd name="T29" fmla="*/ 47 h 236"/>
                <a:gd name="T30" fmla="*/ 674 w 710"/>
                <a:gd name="T31" fmla="*/ 33 h 236"/>
                <a:gd name="T32" fmla="*/ 660 w 710"/>
                <a:gd name="T33" fmla="*/ 21 h 236"/>
                <a:gd name="T34" fmla="*/ 646 w 710"/>
                <a:gd name="T35" fmla="*/ 12 h 236"/>
                <a:gd name="T36" fmla="*/ 629 w 710"/>
                <a:gd name="T37" fmla="*/ 5 h 236"/>
                <a:gd name="T38" fmla="*/ 610 w 710"/>
                <a:gd name="T39" fmla="*/ 0 h 236"/>
                <a:gd name="T40" fmla="*/ 592 w 710"/>
                <a:gd name="T41" fmla="*/ 0 h 236"/>
                <a:gd name="T42" fmla="*/ 118 w 710"/>
                <a:gd name="T43" fmla="*/ 0 h 236"/>
                <a:gd name="T44" fmla="*/ 100 w 710"/>
                <a:gd name="T45" fmla="*/ 0 h 236"/>
                <a:gd name="T46" fmla="*/ 81 w 710"/>
                <a:gd name="T47" fmla="*/ 5 h 236"/>
                <a:gd name="T48" fmla="*/ 64 w 710"/>
                <a:gd name="T49" fmla="*/ 12 h 236"/>
                <a:gd name="T50" fmla="*/ 48 w 710"/>
                <a:gd name="T51" fmla="*/ 21 h 236"/>
                <a:gd name="T52" fmla="*/ 33 w 710"/>
                <a:gd name="T53" fmla="*/ 33 h 236"/>
                <a:gd name="T54" fmla="*/ 21 w 710"/>
                <a:gd name="T55" fmla="*/ 47 h 236"/>
                <a:gd name="T56" fmla="*/ 12 w 710"/>
                <a:gd name="T57" fmla="*/ 64 h 236"/>
                <a:gd name="T58" fmla="*/ 5 w 710"/>
                <a:gd name="T59" fmla="*/ 80 h 236"/>
                <a:gd name="T60" fmla="*/ 0 w 710"/>
                <a:gd name="T61" fmla="*/ 99 h 236"/>
                <a:gd name="T62" fmla="*/ 0 w 710"/>
                <a:gd name="T63" fmla="*/ 118 h 236"/>
                <a:gd name="T64" fmla="*/ 0 w 710"/>
                <a:gd name="T65" fmla="*/ 137 h 236"/>
                <a:gd name="T66" fmla="*/ 5 w 710"/>
                <a:gd name="T67" fmla="*/ 156 h 236"/>
                <a:gd name="T68" fmla="*/ 12 w 710"/>
                <a:gd name="T69" fmla="*/ 173 h 236"/>
                <a:gd name="T70" fmla="*/ 21 w 710"/>
                <a:gd name="T71" fmla="*/ 187 h 236"/>
                <a:gd name="T72" fmla="*/ 33 w 710"/>
                <a:gd name="T73" fmla="*/ 201 h 236"/>
                <a:gd name="T74" fmla="*/ 48 w 710"/>
                <a:gd name="T75" fmla="*/ 213 h 236"/>
                <a:gd name="T76" fmla="*/ 64 w 710"/>
                <a:gd name="T77" fmla="*/ 222 h 236"/>
                <a:gd name="T78" fmla="*/ 81 w 710"/>
                <a:gd name="T79" fmla="*/ 229 h 236"/>
                <a:gd name="T80" fmla="*/ 100 w 710"/>
                <a:gd name="T81" fmla="*/ 234 h 236"/>
                <a:gd name="T82" fmla="*/ 118 w 710"/>
                <a:gd name="T83" fmla="*/ 236 h 236"/>
                <a:gd name="T84" fmla="*/ 592 w 710"/>
                <a:gd name="T85" fmla="*/ 236 h 236"/>
                <a:gd name="T86" fmla="*/ 592 w 710"/>
                <a:gd name="T87" fmla="*/ 236 h 2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0"/>
                <a:gd name="T133" fmla="*/ 0 h 236"/>
                <a:gd name="T134" fmla="*/ 710 w 710"/>
                <a:gd name="T135" fmla="*/ 236 h 2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0" h="236">
                  <a:moveTo>
                    <a:pt x="589" y="234"/>
                  </a:moveTo>
                  <a:lnTo>
                    <a:pt x="610" y="234"/>
                  </a:lnTo>
                  <a:lnTo>
                    <a:pt x="629" y="229"/>
                  </a:lnTo>
                  <a:lnTo>
                    <a:pt x="646" y="222"/>
                  </a:lnTo>
                  <a:lnTo>
                    <a:pt x="660" y="213"/>
                  </a:lnTo>
                  <a:lnTo>
                    <a:pt x="674" y="201"/>
                  </a:lnTo>
                  <a:lnTo>
                    <a:pt x="686" y="187"/>
                  </a:lnTo>
                  <a:lnTo>
                    <a:pt x="696" y="173"/>
                  </a:lnTo>
                  <a:lnTo>
                    <a:pt x="703" y="156"/>
                  </a:lnTo>
                  <a:lnTo>
                    <a:pt x="707" y="137"/>
                  </a:lnTo>
                  <a:lnTo>
                    <a:pt x="710" y="118"/>
                  </a:lnTo>
                  <a:lnTo>
                    <a:pt x="707" y="99"/>
                  </a:lnTo>
                  <a:lnTo>
                    <a:pt x="703" y="80"/>
                  </a:lnTo>
                  <a:lnTo>
                    <a:pt x="696" y="64"/>
                  </a:lnTo>
                  <a:lnTo>
                    <a:pt x="686" y="47"/>
                  </a:lnTo>
                  <a:lnTo>
                    <a:pt x="674" y="33"/>
                  </a:lnTo>
                  <a:lnTo>
                    <a:pt x="660" y="21"/>
                  </a:lnTo>
                  <a:lnTo>
                    <a:pt x="646" y="12"/>
                  </a:lnTo>
                  <a:lnTo>
                    <a:pt x="629" y="5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81" y="5"/>
                  </a:lnTo>
                  <a:lnTo>
                    <a:pt x="64" y="12"/>
                  </a:lnTo>
                  <a:lnTo>
                    <a:pt x="48" y="21"/>
                  </a:lnTo>
                  <a:lnTo>
                    <a:pt x="33" y="33"/>
                  </a:lnTo>
                  <a:lnTo>
                    <a:pt x="21" y="47"/>
                  </a:lnTo>
                  <a:lnTo>
                    <a:pt x="12" y="64"/>
                  </a:lnTo>
                  <a:lnTo>
                    <a:pt x="5" y="80"/>
                  </a:lnTo>
                  <a:lnTo>
                    <a:pt x="0" y="99"/>
                  </a:lnTo>
                  <a:lnTo>
                    <a:pt x="0" y="118"/>
                  </a:lnTo>
                  <a:lnTo>
                    <a:pt x="0" y="137"/>
                  </a:lnTo>
                  <a:lnTo>
                    <a:pt x="5" y="156"/>
                  </a:lnTo>
                  <a:lnTo>
                    <a:pt x="12" y="173"/>
                  </a:lnTo>
                  <a:lnTo>
                    <a:pt x="21" y="187"/>
                  </a:lnTo>
                  <a:lnTo>
                    <a:pt x="33" y="201"/>
                  </a:lnTo>
                  <a:lnTo>
                    <a:pt x="48" y="213"/>
                  </a:lnTo>
                  <a:lnTo>
                    <a:pt x="64" y="222"/>
                  </a:lnTo>
                  <a:lnTo>
                    <a:pt x="81" y="229"/>
                  </a:lnTo>
                  <a:lnTo>
                    <a:pt x="100" y="234"/>
                  </a:lnTo>
                  <a:lnTo>
                    <a:pt x="118" y="236"/>
                  </a:lnTo>
                  <a:lnTo>
                    <a:pt x="592" y="23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01" name="Rectangle 273"/>
            <p:cNvSpPr>
              <a:spLocks noChangeArrowheads="1"/>
            </p:cNvSpPr>
            <p:nvPr/>
          </p:nvSpPr>
          <p:spPr bwMode="auto">
            <a:xfrm>
              <a:off x="2684" y="707"/>
              <a:ext cx="9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2" name="Rectangle 274"/>
            <p:cNvSpPr>
              <a:spLocks noChangeArrowheads="1"/>
            </p:cNvSpPr>
            <p:nvPr/>
          </p:nvSpPr>
          <p:spPr bwMode="auto">
            <a:xfrm>
              <a:off x="2736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3" name="Rectangle 275"/>
            <p:cNvSpPr>
              <a:spLocks noChangeArrowheads="1"/>
            </p:cNvSpPr>
            <p:nvPr/>
          </p:nvSpPr>
          <p:spPr bwMode="auto">
            <a:xfrm>
              <a:off x="2760" y="707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4" name="Rectangle 276"/>
            <p:cNvSpPr>
              <a:spLocks noChangeArrowheads="1"/>
            </p:cNvSpPr>
            <p:nvPr/>
          </p:nvSpPr>
          <p:spPr bwMode="auto">
            <a:xfrm>
              <a:off x="2802" y="707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5" name="Rectangle 277"/>
            <p:cNvSpPr>
              <a:spLocks noChangeArrowheads="1"/>
            </p:cNvSpPr>
            <p:nvPr/>
          </p:nvSpPr>
          <p:spPr bwMode="auto">
            <a:xfrm>
              <a:off x="2828" y="707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6" name="Rectangle 278"/>
            <p:cNvSpPr>
              <a:spLocks noChangeArrowheads="1"/>
            </p:cNvSpPr>
            <p:nvPr/>
          </p:nvSpPr>
          <p:spPr bwMode="auto">
            <a:xfrm>
              <a:off x="3133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7" name="Rectangle 279"/>
            <p:cNvSpPr>
              <a:spLocks noChangeArrowheads="1"/>
            </p:cNvSpPr>
            <p:nvPr/>
          </p:nvSpPr>
          <p:spPr bwMode="auto">
            <a:xfrm>
              <a:off x="320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8" name="Rectangle 280"/>
            <p:cNvSpPr>
              <a:spLocks noChangeArrowheads="1"/>
            </p:cNvSpPr>
            <p:nvPr/>
          </p:nvSpPr>
          <p:spPr bwMode="auto">
            <a:xfrm>
              <a:off x="324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09" name="Rectangle 281"/>
            <p:cNvSpPr>
              <a:spLocks noChangeArrowheads="1"/>
            </p:cNvSpPr>
            <p:nvPr/>
          </p:nvSpPr>
          <p:spPr bwMode="auto">
            <a:xfrm>
              <a:off x="32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0" name="Rectangle 282"/>
            <p:cNvSpPr>
              <a:spLocks noChangeArrowheads="1"/>
            </p:cNvSpPr>
            <p:nvPr/>
          </p:nvSpPr>
          <p:spPr bwMode="auto">
            <a:xfrm>
              <a:off x="3282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1" name="Rectangle 283"/>
            <p:cNvSpPr>
              <a:spLocks noChangeArrowheads="1"/>
            </p:cNvSpPr>
            <p:nvPr/>
          </p:nvSpPr>
          <p:spPr bwMode="auto">
            <a:xfrm>
              <a:off x="329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2" name="Rectangle 284"/>
            <p:cNvSpPr>
              <a:spLocks noChangeArrowheads="1"/>
            </p:cNvSpPr>
            <p:nvPr/>
          </p:nvSpPr>
          <p:spPr bwMode="auto">
            <a:xfrm>
              <a:off x="334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3" name="Rectangle 285"/>
            <p:cNvSpPr>
              <a:spLocks noChangeArrowheads="1"/>
            </p:cNvSpPr>
            <p:nvPr/>
          </p:nvSpPr>
          <p:spPr bwMode="auto">
            <a:xfrm>
              <a:off x="3360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4" name="Rectangle 286"/>
            <p:cNvSpPr>
              <a:spLocks noChangeArrowheads="1"/>
            </p:cNvSpPr>
            <p:nvPr/>
          </p:nvSpPr>
          <p:spPr bwMode="auto">
            <a:xfrm>
              <a:off x="337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5" name="Rectangle 287"/>
            <p:cNvSpPr>
              <a:spLocks noChangeArrowheads="1"/>
            </p:cNvSpPr>
            <p:nvPr/>
          </p:nvSpPr>
          <p:spPr bwMode="auto">
            <a:xfrm>
              <a:off x="342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6" name="Rectangle 288"/>
            <p:cNvSpPr>
              <a:spLocks noChangeArrowheads="1"/>
            </p:cNvSpPr>
            <p:nvPr/>
          </p:nvSpPr>
          <p:spPr bwMode="auto">
            <a:xfrm>
              <a:off x="344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7" name="Rectangle 289"/>
            <p:cNvSpPr>
              <a:spLocks noChangeArrowheads="1"/>
            </p:cNvSpPr>
            <p:nvPr/>
          </p:nvSpPr>
          <p:spPr bwMode="auto">
            <a:xfrm>
              <a:off x="349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8" name="Rectangle 290"/>
            <p:cNvSpPr>
              <a:spLocks noChangeArrowheads="1"/>
            </p:cNvSpPr>
            <p:nvPr/>
          </p:nvSpPr>
          <p:spPr bwMode="auto">
            <a:xfrm>
              <a:off x="3514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19" name="Rectangle 291"/>
            <p:cNvSpPr>
              <a:spLocks noChangeArrowheads="1"/>
            </p:cNvSpPr>
            <p:nvPr/>
          </p:nvSpPr>
          <p:spPr bwMode="auto">
            <a:xfrm>
              <a:off x="3561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0" name="Rectangle 292"/>
            <p:cNvSpPr>
              <a:spLocks noChangeArrowheads="1"/>
            </p:cNvSpPr>
            <p:nvPr/>
          </p:nvSpPr>
          <p:spPr bwMode="auto">
            <a:xfrm>
              <a:off x="358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1" name="Rectangle 293"/>
            <p:cNvSpPr>
              <a:spLocks noChangeArrowheads="1"/>
            </p:cNvSpPr>
            <p:nvPr/>
          </p:nvSpPr>
          <p:spPr bwMode="auto">
            <a:xfrm>
              <a:off x="1894" y="1206"/>
              <a:ext cx="10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2" name="Rectangle 294"/>
            <p:cNvSpPr>
              <a:spLocks noChangeArrowheads="1"/>
            </p:cNvSpPr>
            <p:nvPr/>
          </p:nvSpPr>
          <p:spPr bwMode="auto">
            <a:xfrm>
              <a:off x="1960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3" name="Rectangle 295"/>
            <p:cNvSpPr>
              <a:spLocks noChangeArrowheads="1"/>
            </p:cNvSpPr>
            <p:nvPr/>
          </p:nvSpPr>
          <p:spPr bwMode="auto">
            <a:xfrm>
              <a:off x="200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4" name="Rectangle 296"/>
            <p:cNvSpPr>
              <a:spLocks noChangeArrowheads="1"/>
            </p:cNvSpPr>
            <p:nvPr/>
          </p:nvSpPr>
          <p:spPr bwMode="auto">
            <a:xfrm>
              <a:off x="20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5" name="Rectangle 297"/>
            <p:cNvSpPr>
              <a:spLocks noChangeArrowheads="1"/>
            </p:cNvSpPr>
            <p:nvPr/>
          </p:nvSpPr>
          <p:spPr bwMode="auto">
            <a:xfrm>
              <a:off x="2043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6" name="Rectangle 298"/>
            <p:cNvSpPr>
              <a:spLocks noChangeArrowheads="1"/>
            </p:cNvSpPr>
            <p:nvPr/>
          </p:nvSpPr>
          <p:spPr bwMode="auto">
            <a:xfrm>
              <a:off x="2059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7" name="Rectangle 299"/>
            <p:cNvSpPr>
              <a:spLocks noChangeArrowheads="1"/>
            </p:cNvSpPr>
            <p:nvPr/>
          </p:nvSpPr>
          <p:spPr bwMode="auto">
            <a:xfrm>
              <a:off x="2104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8" name="Rectangle 300"/>
            <p:cNvSpPr>
              <a:spLocks noChangeArrowheads="1"/>
            </p:cNvSpPr>
            <p:nvPr/>
          </p:nvSpPr>
          <p:spPr bwMode="auto">
            <a:xfrm>
              <a:off x="2121" y="1206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29" name="Rectangle 301"/>
            <p:cNvSpPr>
              <a:spLocks noChangeArrowheads="1"/>
            </p:cNvSpPr>
            <p:nvPr/>
          </p:nvSpPr>
          <p:spPr bwMode="auto">
            <a:xfrm>
              <a:off x="2140" y="1206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0" name="Rectangle 302"/>
            <p:cNvSpPr>
              <a:spLocks noChangeArrowheads="1"/>
            </p:cNvSpPr>
            <p:nvPr/>
          </p:nvSpPr>
          <p:spPr bwMode="auto">
            <a:xfrm>
              <a:off x="2182" y="1206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1" name="Rectangle 303"/>
            <p:cNvSpPr>
              <a:spLocks noChangeArrowheads="1"/>
            </p:cNvSpPr>
            <p:nvPr/>
          </p:nvSpPr>
          <p:spPr bwMode="auto">
            <a:xfrm>
              <a:off x="2208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2" name="Rectangle 304"/>
            <p:cNvSpPr>
              <a:spLocks noChangeArrowheads="1"/>
            </p:cNvSpPr>
            <p:nvPr/>
          </p:nvSpPr>
          <p:spPr bwMode="auto">
            <a:xfrm>
              <a:off x="2253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3" name="Rectangle 305"/>
            <p:cNvSpPr>
              <a:spLocks noChangeArrowheads="1"/>
            </p:cNvSpPr>
            <p:nvPr/>
          </p:nvSpPr>
          <p:spPr bwMode="auto">
            <a:xfrm>
              <a:off x="2275" y="1206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4" name="Rectangle 306"/>
            <p:cNvSpPr>
              <a:spLocks noChangeArrowheads="1"/>
            </p:cNvSpPr>
            <p:nvPr/>
          </p:nvSpPr>
          <p:spPr bwMode="auto">
            <a:xfrm>
              <a:off x="2322" y="1206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5" name="Rectangle 307"/>
            <p:cNvSpPr>
              <a:spLocks noChangeArrowheads="1"/>
            </p:cNvSpPr>
            <p:nvPr/>
          </p:nvSpPr>
          <p:spPr bwMode="auto">
            <a:xfrm>
              <a:off x="2343" y="1206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7997" name="Freeform 308"/>
            <p:cNvSpPr>
              <a:spLocks/>
            </p:cNvSpPr>
            <p:nvPr/>
          </p:nvSpPr>
          <p:spPr bwMode="auto">
            <a:xfrm>
              <a:off x="2804" y="953"/>
              <a:ext cx="1205" cy="2621"/>
            </a:xfrm>
            <a:custGeom>
              <a:avLst/>
              <a:gdLst>
                <a:gd name="T0" fmla="*/ 0 w 1205"/>
                <a:gd name="T1" fmla="*/ 0 h 2621"/>
                <a:gd name="T2" fmla="*/ 1205 w 1205"/>
                <a:gd name="T3" fmla="*/ 0 h 2621"/>
                <a:gd name="T4" fmla="*/ 1205 w 1205"/>
                <a:gd name="T5" fmla="*/ 2621 h 2621"/>
                <a:gd name="T6" fmla="*/ 317 w 1205"/>
                <a:gd name="T7" fmla="*/ 2621 h 26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2621"/>
                <a:gd name="T14" fmla="*/ 1205 w 1205"/>
                <a:gd name="T15" fmla="*/ 2621 h 26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2621">
                  <a:moveTo>
                    <a:pt x="0" y="0"/>
                  </a:moveTo>
                  <a:lnTo>
                    <a:pt x="1205" y="0"/>
                  </a:lnTo>
                  <a:lnTo>
                    <a:pt x="1205" y="2621"/>
                  </a:lnTo>
                  <a:lnTo>
                    <a:pt x="317" y="26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98" name="Freeform 309"/>
            <p:cNvSpPr>
              <a:spLocks/>
            </p:cNvSpPr>
            <p:nvPr/>
          </p:nvSpPr>
          <p:spPr bwMode="auto">
            <a:xfrm>
              <a:off x="2774" y="934"/>
              <a:ext cx="40" cy="38"/>
            </a:xfrm>
            <a:custGeom>
              <a:avLst/>
              <a:gdLst>
                <a:gd name="T0" fmla="*/ 38 w 40"/>
                <a:gd name="T1" fmla="*/ 38 h 38"/>
                <a:gd name="T2" fmla="*/ 40 w 40"/>
                <a:gd name="T3" fmla="*/ 0 h 38"/>
                <a:gd name="T4" fmla="*/ 0 w 40"/>
                <a:gd name="T5" fmla="*/ 19 h 38"/>
                <a:gd name="T6" fmla="*/ 40 w 40"/>
                <a:gd name="T7" fmla="*/ 38 h 38"/>
                <a:gd name="T8" fmla="*/ 40 w 40"/>
                <a:gd name="T9" fmla="*/ 38 h 38"/>
                <a:gd name="T10" fmla="*/ 38 w 40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38"/>
                <a:gd name="T20" fmla="*/ 40 w 40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38">
                  <a:moveTo>
                    <a:pt x="38" y="38"/>
                  </a:moveTo>
                  <a:lnTo>
                    <a:pt x="40" y="0"/>
                  </a:lnTo>
                  <a:lnTo>
                    <a:pt x="0" y="19"/>
                  </a:lnTo>
                  <a:lnTo>
                    <a:pt x="40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838" name="Rectangle 310"/>
            <p:cNvSpPr>
              <a:spLocks noChangeArrowheads="1"/>
            </p:cNvSpPr>
            <p:nvPr/>
          </p:nvSpPr>
          <p:spPr bwMode="auto">
            <a:xfrm>
              <a:off x="3133" y="3461"/>
              <a:ext cx="9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39" name="Rectangle 311"/>
            <p:cNvSpPr>
              <a:spLocks noChangeArrowheads="1"/>
            </p:cNvSpPr>
            <p:nvPr/>
          </p:nvSpPr>
          <p:spPr bwMode="auto">
            <a:xfrm>
              <a:off x="3190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0" name="Rectangle 312"/>
            <p:cNvSpPr>
              <a:spLocks noChangeArrowheads="1"/>
            </p:cNvSpPr>
            <p:nvPr/>
          </p:nvSpPr>
          <p:spPr bwMode="auto">
            <a:xfrm>
              <a:off x="32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1" name="Rectangle 313"/>
            <p:cNvSpPr>
              <a:spLocks noChangeArrowheads="1"/>
            </p:cNvSpPr>
            <p:nvPr/>
          </p:nvSpPr>
          <p:spPr bwMode="auto">
            <a:xfrm>
              <a:off x="325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2" name="Rectangle 314"/>
            <p:cNvSpPr>
              <a:spLocks noChangeArrowheads="1"/>
            </p:cNvSpPr>
            <p:nvPr/>
          </p:nvSpPr>
          <p:spPr bwMode="auto">
            <a:xfrm>
              <a:off x="3278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3" name="Rectangle 315"/>
            <p:cNvSpPr>
              <a:spLocks noChangeArrowheads="1"/>
            </p:cNvSpPr>
            <p:nvPr/>
          </p:nvSpPr>
          <p:spPr bwMode="auto">
            <a:xfrm>
              <a:off x="3299" y="3461"/>
              <a:ext cx="8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4" name="Rectangle 316"/>
            <p:cNvSpPr>
              <a:spLocks noChangeArrowheads="1"/>
            </p:cNvSpPr>
            <p:nvPr/>
          </p:nvSpPr>
          <p:spPr bwMode="auto">
            <a:xfrm>
              <a:off x="3346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5" name="Rectangle 317"/>
            <p:cNvSpPr>
              <a:spLocks noChangeArrowheads="1"/>
            </p:cNvSpPr>
            <p:nvPr/>
          </p:nvSpPr>
          <p:spPr bwMode="auto">
            <a:xfrm>
              <a:off x="3367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6" name="Rectangle 318"/>
            <p:cNvSpPr>
              <a:spLocks noChangeArrowheads="1"/>
            </p:cNvSpPr>
            <p:nvPr/>
          </p:nvSpPr>
          <p:spPr bwMode="auto">
            <a:xfrm>
              <a:off x="3412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7" name="Rectangle 319"/>
            <p:cNvSpPr>
              <a:spLocks noChangeArrowheads="1"/>
            </p:cNvSpPr>
            <p:nvPr/>
          </p:nvSpPr>
          <p:spPr bwMode="auto">
            <a:xfrm>
              <a:off x="345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8" name="Rectangle 320"/>
            <p:cNvSpPr>
              <a:spLocks noChangeArrowheads="1"/>
            </p:cNvSpPr>
            <p:nvPr/>
          </p:nvSpPr>
          <p:spPr bwMode="auto">
            <a:xfrm>
              <a:off x="3476" y="346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49" name="Rectangle 321"/>
            <p:cNvSpPr>
              <a:spLocks noChangeArrowheads="1"/>
            </p:cNvSpPr>
            <p:nvPr/>
          </p:nvSpPr>
          <p:spPr bwMode="auto">
            <a:xfrm>
              <a:off x="350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0" name="Rectangle 322"/>
            <p:cNvSpPr>
              <a:spLocks noChangeArrowheads="1"/>
            </p:cNvSpPr>
            <p:nvPr/>
          </p:nvSpPr>
          <p:spPr bwMode="auto">
            <a:xfrm>
              <a:off x="3547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1" name="Rectangle 323"/>
            <p:cNvSpPr>
              <a:spLocks noChangeArrowheads="1"/>
            </p:cNvSpPr>
            <p:nvPr/>
          </p:nvSpPr>
          <p:spPr bwMode="auto">
            <a:xfrm>
              <a:off x="3592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2" name="Rectangle 324"/>
            <p:cNvSpPr>
              <a:spLocks noChangeArrowheads="1"/>
            </p:cNvSpPr>
            <p:nvPr/>
          </p:nvSpPr>
          <p:spPr bwMode="auto">
            <a:xfrm>
              <a:off x="363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3" name="Rectangle 325"/>
            <p:cNvSpPr>
              <a:spLocks noChangeArrowheads="1"/>
            </p:cNvSpPr>
            <p:nvPr/>
          </p:nvSpPr>
          <p:spPr bwMode="auto">
            <a:xfrm>
              <a:off x="365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4" name="Rectangle 326"/>
            <p:cNvSpPr>
              <a:spLocks noChangeArrowheads="1"/>
            </p:cNvSpPr>
            <p:nvPr/>
          </p:nvSpPr>
          <p:spPr bwMode="auto">
            <a:xfrm>
              <a:off x="3675" y="346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5" name="Rectangle 327"/>
            <p:cNvSpPr>
              <a:spLocks noChangeArrowheads="1"/>
            </p:cNvSpPr>
            <p:nvPr/>
          </p:nvSpPr>
          <p:spPr bwMode="auto">
            <a:xfrm>
              <a:off x="3696" y="346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6" name="Rectangle 328"/>
            <p:cNvSpPr>
              <a:spLocks noChangeArrowheads="1"/>
            </p:cNvSpPr>
            <p:nvPr/>
          </p:nvSpPr>
          <p:spPr bwMode="auto">
            <a:xfrm>
              <a:off x="3713" y="346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7" name="Rectangle 329"/>
            <p:cNvSpPr>
              <a:spLocks noChangeArrowheads="1"/>
            </p:cNvSpPr>
            <p:nvPr/>
          </p:nvSpPr>
          <p:spPr bwMode="auto">
            <a:xfrm>
              <a:off x="3758" y="346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8" name="Rectangle 330"/>
            <p:cNvSpPr>
              <a:spLocks noChangeArrowheads="1"/>
            </p:cNvSpPr>
            <p:nvPr/>
          </p:nvSpPr>
          <p:spPr bwMode="auto">
            <a:xfrm>
              <a:off x="3800" y="346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59" name="Rectangle 331"/>
            <p:cNvSpPr>
              <a:spLocks noChangeArrowheads="1"/>
            </p:cNvSpPr>
            <p:nvPr/>
          </p:nvSpPr>
          <p:spPr bwMode="auto">
            <a:xfrm>
              <a:off x="2807" y="3811"/>
              <a:ext cx="8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0" name="Rectangle 332"/>
            <p:cNvSpPr>
              <a:spLocks noChangeArrowheads="1"/>
            </p:cNvSpPr>
            <p:nvPr/>
          </p:nvSpPr>
          <p:spPr bwMode="auto">
            <a:xfrm>
              <a:off x="2859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1" name="Rectangle 333"/>
            <p:cNvSpPr>
              <a:spLocks noChangeArrowheads="1"/>
            </p:cNvSpPr>
            <p:nvPr/>
          </p:nvSpPr>
          <p:spPr bwMode="auto">
            <a:xfrm>
              <a:off x="2904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2" name="Rectangle 334"/>
            <p:cNvSpPr>
              <a:spLocks noChangeArrowheads="1"/>
            </p:cNvSpPr>
            <p:nvPr/>
          </p:nvSpPr>
          <p:spPr bwMode="auto">
            <a:xfrm>
              <a:off x="2942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3" name="Rectangle 335"/>
            <p:cNvSpPr>
              <a:spLocks noChangeArrowheads="1"/>
            </p:cNvSpPr>
            <p:nvPr/>
          </p:nvSpPr>
          <p:spPr bwMode="auto">
            <a:xfrm>
              <a:off x="296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4" name="Rectangle 336"/>
            <p:cNvSpPr>
              <a:spLocks noChangeArrowheads="1"/>
            </p:cNvSpPr>
            <p:nvPr/>
          </p:nvSpPr>
          <p:spPr bwMode="auto">
            <a:xfrm>
              <a:off x="2987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5" name="Rectangle 337"/>
            <p:cNvSpPr>
              <a:spLocks noChangeArrowheads="1"/>
            </p:cNvSpPr>
            <p:nvPr/>
          </p:nvSpPr>
          <p:spPr bwMode="auto">
            <a:xfrm>
              <a:off x="300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6" name="Rectangle 338"/>
            <p:cNvSpPr>
              <a:spLocks noChangeArrowheads="1"/>
            </p:cNvSpPr>
            <p:nvPr/>
          </p:nvSpPr>
          <p:spPr bwMode="auto">
            <a:xfrm>
              <a:off x="3053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7" name="Rectangle 339"/>
            <p:cNvSpPr>
              <a:spLocks noChangeArrowheads="1"/>
            </p:cNvSpPr>
            <p:nvPr/>
          </p:nvSpPr>
          <p:spPr bwMode="auto">
            <a:xfrm>
              <a:off x="309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8" name="Rectangle 340"/>
            <p:cNvSpPr>
              <a:spLocks noChangeArrowheads="1"/>
            </p:cNvSpPr>
            <p:nvPr/>
          </p:nvSpPr>
          <p:spPr bwMode="auto">
            <a:xfrm>
              <a:off x="3117" y="3811"/>
              <a:ext cx="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69" name="Rectangle 341"/>
            <p:cNvSpPr>
              <a:spLocks noChangeArrowheads="1"/>
            </p:cNvSpPr>
            <p:nvPr/>
          </p:nvSpPr>
          <p:spPr bwMode="auto">
            <a:xfrm>
              <a:off x="3145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0" name="Rectangle 342"/>
            <p:cNvSpPr>
              <a:spLocks noChangeArrowheads="1"/>
            </p:cNvSpPr>
            <p:nvPr/>
          </p:nvSpPr>
          <p:spPr bwMode="auto">
            <a:xfrm>
              <a:off x="3188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1" name="Rectangle 343"/>
            <p:cNvSpPr>
              <a:spLocks noChangeArrowheads="1"/>
            </p:cNvSpPr>
            <p:nvPr/>
          </p:nvSpPr>
          <p:spPr bwMode="auto">
            <a:xfrm>
              <a:off x="323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2" name="Rectangle 344"/>
            <p:cNvSpPr>
              <a:spLocks noChangeArrowheads="1"/>
            </p:cNvSpPr>
            <p:nvPr/>
          </p:nvSpPr>
          <p:spPr bwMode="auto">
            <a:xfrm>
              <a:off x="327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3" name="Rectangle 345"/>
            <p:cNvSpPr>
              <a:spLocks noChangeArrowheads="1"/>
            </p:cNvSpPr>
            <p:nvPr/>
          </p:nvSpPr>
          <p:spPr bwMode="auto">
            <a:xfrm>
              <a:off x="329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4" name="Rectangle 346"/>
            <p:cNvSpPr>
              <a:spLocks noChangeArrowheads="1"/>
            </p:cNvSpPr>
            <p:nvPr/>
          </p:nvSpPr>
          <p:spPr bwMode="auto">
            <a:xfrm>
              <a:off x="3315" y="3811"/>
              <a:ext cx="5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5" name="Rectangle 347"/>
            <p:cNvSpPr>
              <a:spLocks noChangeArrowheads="1"/>
            </p:cNvSpPr>
            <p:nvPr/>
          </p:nvSpPr>
          <p:spPr bwMode="auto">
            <a:xfrm>
              <a:off x="3337" y="3811"/>
              <a:ext cx="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6" name="Rectangle 348"/>
            <p:cNvSpPr>
              <a:spLocks noChangeArrowheads="1"/>
            </p:cNvSpPr>
            <p:nvPr/>
          </p:nvSpPr>
          <p:spPr bwMode="auto">
            <a:xfrm>
              <a:off x="3353" y="3811"/>
              <a:ext cx="7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7" name="Rectangle 349"/>
            <p:cNvSpPr>
              <a:spLocks noChangeArrowheads="1"/>
            </p:cNvSpPr>
            <p:nvPr/>
          </p:nvSpPr>
          <p:spPr bwMode="auto">
            <a:xfrm>
              <a:off x="3398" y="3811"/>
              <a:ext cx="8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0878" name="Rectangle 350"/>
            <p:cNvSpPr>
              <a:spLocks noChangeArrowheads="1"/>
            </p:cNvSpPr>
            <p:nvPr/>
          </p:nvSpPr>
          <p:spPr bwMode="auto">
            <a:xfrm>
              <a:off x="3443" y="3811"/>
              <a:ext cx="7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0879" name="Text Box 351"/>
          <p:cNvSpPr txBox="1">
            <a:spLocks noChangeArrowheads="1"/>
          </p:cNvSpPr>
          <p:nvPr/>
        </p:nvSpPr>
        <p:spPr bwMode="auto">
          <a:xfrm>
            <a:off x="6019800" y="63246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4.29 from text</a:t>
            </a:r>
          </a:p>
        </p:txBody>
      </p:sp>
    </p:spTree>
    <p:extLst>
      <p:ext uri="{BB962C8B-B14F-4D97-AF65-F5344CB8AC3E}">
        <p14:creationId xmlns:p14="http://schemas.microsoft.com/office/powerpoint/2010/main" val="196324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smtClean="0"/>
              <a:t>Multiplication Hardware Version 3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-bit Multiplicand reg, </a:t>
            </a:r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-bit ALU, </a:t>
            </a:r>
            <a:r>
              <a:rPr lang="en-US" altLang="en-US" smtClean="0">
                <a:solidFill>
                  <a:schemeClr val="accent2"/>
                </a:solidFill>
              </a:rPr>
              <a:t>64</a:t>
            </a:r>
            <a:r>
              <a:rPr lang="en-US" altLang="en-US" smtClean="0"/>
              <a:t>-bit Product reg, (no Multiplier reg)</a:t>
            </a:r>
          </a:p>
        </p:txBody>
      </p:sp>
      <p:pic>
        <p:nvPicPr>
          <p:cNvPr id="38916" name="Picture 4" descr="f0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52650"/>
            <a:ext cx="7086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429000" y="64008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4.31 from text</a:t>
            </a:r>
          </a:p>
        </p:txBody>
      </p:sp>
    </p:spTree>
    <p:extLst>
      <p:ext uri="{BB962C8B-B14F-4D97-AF65-F5344CB8AC3E}">
        <p14:creationId xmlns:p14="http://schemas.microsoft.com/office/powerpoint/2010/main" val="302188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2116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06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Multiplication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Algorithm </a:t>
            </a:r>
            <a:br>
              <a:rPr lang="en-US" altLang="en-US" sz="3600" dirty="0" smtClean="0"/>
            </a:br>
            <a:r>
              <a:rPr lang="en-US" altLang="en-US" sz="3600" dirty="0" smtClean="0"/>
              <a:t>Version </a:t>
            </a:r>
            <a:r>
              <a:rPr lang="en-US" altLang="en-US" sz="3600" dirty="0" smtClean="0"/>
              <a:t>3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1620838" y="1008063"/>
            <a:ext cx="4859337" cy="5680075"/>
            <a:chOff x="1021" y="635"/>
            <a:chExt cx="3061" cy="3578"/>
          </a:xfrm>
        </p:grpSpPr>
        <p:grpSp>
          <p:nvGrpSpPr>
            <p:cNvPr id="39942" name="Group 5"/>
            <p:cNvGrpSpPr>
              <a:grpSpLocks/>
            </p:cNvGrpSpPr>
            <p:nvPr/>
          </p:nvGrpSpPr>
          <p:grpSpPr bwMode="auto">
            <a:xfrm>
              <a:off x="1021" y="895"/>
              <a:ext cx="2566" cy="3318"/>
              <a:chOff x="1021" y="895"/>
              <a:chExt cx="2566" cy="3318"/>
            </a:xfrm>
          </p:grpSpPr>
          <p:sp>
            <p:nvSpPr>
              <p:cNvPr id="40029" name="Freeform 6"/>
              <p:cNvSpPr>
                <a:spLocks/>
              </p:cNvSpPr>
              <p:nvPr/>
            </p:nvSpPr>
            <p:spPr bwMode="auto">
              <a:xfrm>
                <a:off x="1814" y="2331"/>
                <a:ext cx="788" cy="366"/>
              </a:xfrm>
              <a:custGeom>
                <a:avLst/>
                <a:gdLst>
                  <a:gd name="T0" fmla="*/ 788 w 788"/>
                  <a:gd name="T1" fmla="*/ 366 h 366"/>
                  <a:gd name="T2" fmla="*/ 788 w 788"/>
                  <a:gd name="T3" fmla="*/ 163 h 366"/>
                  <a:gd name="T4" fmla="*/ 0 w 788"/>
                  <a:gd name="T5" fmla="*/ 163 h 366"/>
                  <a:gd name="T6" fmla="*/ 0 w 788"/>
                  <a:gd name="T7" fmla="*/ 0 h 3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8"/>
                  <a:gd name="T13" fmla="*/ 0 h 366"/>
                  <a:gd name="T14" fmla="*/ 788 w 788"/>
                  <a:gd name="T15" fmla="*/ 366 h 3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8" h="366">
                    <a:moveTo>
                      <a:pt x="788" y="366"/>
                    </a:moveTo>
                    <a:lnTo>
                      <a:pt x="788" y="163"/>
                    </a:lnTo>
                    <a:lnTo>
                      <a:pt x="0" y="163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0" name="Freeform 7"/>
              <p:cNvSpPr>
                <a:spLocks/>
              </p:cNvSpPr>
              <p:nvPr/>
            </p:nvSpPr>
            <p:spPr bwMode="auto">
              <a:xfrm>
                <a:off x="1814" y="1396"/>
                <a:ext cx="1773" cy="1301"/>
              </a:xfrm>
              <a:custGeom>
                <a:avLst/>
                <a:gdLst>
                  <a:gd name="T0" fmla="*/ 985 w 1773"/>
                  <a:gd name="T1" fmla="*/ 1301 h 1301"/>
                  <a:gd name="T2" fmla="*/ 985 w 1773"/>
                  <a:gd name="T3" fmla="*/ 1098 h 1301"/>
                  <a:gd name="T4" fmla="*/ 1773 w 1773"/>
                  <a:gd name="T5" fmla="*/ 1098 h 1301"/>
                  <a:gd name="T6" fmla="*/ 1773 w 1773"/>
                  <a:gd name="T7" fmla="*/ 0 h 1301"/>
                  <a:gd name="T8" fmla="*/ 0 w 1773"/>
                  <a:gd name="T9" fmla="*/ 0 h 1301"/>
                  <a:gd name="T10" fmla="*/ 0 w 1773"/>
                  <a:gd name="T11" fmla="*/ 460 h 13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3"/>
                  <a:gd name="T19" fmla="*/ 0 h 1301"/>
                  <a:gd name="T20" fmla="*/ 1773 w 1773"/>
                  <a:gd name="T21" fmla="*/ 1301 h 13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3" h="1301">
                    <a:moveTo>
                      <a:pt x="985" y="1301"/>
                    </a:moveTo>
                    <a:lnTo>
                      <a:pt x="985" y="1098"/>
                    </a:lnTo>
                    <a:lnTo>
                      <a:pt x="1773" y="1098"/>
                    </a:lnTo>
                    <a:lnTo>
                      <a:pt x="1773" y="0"/>
                    </a:lnTo>
                    <a:lnTo>
                      <a:pt x="0" y="0"/>
                    </a:lnTo>
                    <a:lnTo>
                      <a:pt x="0" y="46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1" name="Freeform 8"/>
              <p:cNvSpPr>
                <a:spLocks/>
              </p:cNvSpPr>
              <p:nvPr/>
            </p:nvSpPr>
            <p:spPr bwMode="auto">
              <a:xfrm>
                <a:off x="2307" y="3950"/>
                <a:ext cx="790" cy="263"/>
              </a:xfrm>
              <a:custGeom>
                <a:avLst/>
                <a:gdLst>
                  <a:gd name="T0" fmla="*/ 656 w 790"/>
                  <a:gd name="T1" fmla="*/ 261 h 263"/>
                  <a:gd name="T2" fmla="*/ 680 w 790"/>
                  <a:gd name="T3" fmla="*/ 261 h 263"/>
                  <a:gd name="T4" fmla="*/ 701 w 790"/>
                  <a:gd name="T5" fmla="*/ 256 h 263"/>
                  <a:gd name="T6" fmla="*/ 719 w 790"/>
                  <a:gd name="T7" fmla="*/ 248 h 263"/>
                  <a:gd name="T8" fmla="*/ 735 w 790"/>
                  <a:gd name="T9" fmla="*/ 237 h 263"/>
                  <a:gd name="T10" fmla="*/ 751 w 790"/>
                  <a:gd name="T11" fmla="*/ 224 h 263"/>
                  <a:gd name="T12" fmla="*/ 764 w 790"/>
                  <a:gd name="T13" fmla="*/ 208 h 263"/>
                  <a:gd name="T14" fmla="*/ 774 w 790"/>
                  <a:gd name="T15" fmla="*/ 192 h 263"/>
                  <a:gd name="T16" fmla="*/ 782 w 790"/>
                  <a:gd name="T17" fmla="*/ 174 h 263"/>
                  <a:gd name="T18" fmla="*/ 788 w 790"/>
                  <a:gd name="T19" fmla="*/ 153 h 263"/>
                  <a:gd name="T20" fmla="*/ 790 w 790"/>
                  <a:gd name="T21" fmla="*/ 132 h 263"/>
                  <a:gd name="T22" fmla="*/ 788 w 790"/>
                  <a:gd name="T23" fmla="*/ 111 h 263"/>
                  <a:gd name="T24" fmla="*/ 782 w 790"/>
                  <a:gd name="T25" fmla="*/ 90 h 263"/>
                  <a:gd name="T26" fmla="*/ 774 w 790"/>
                  <a:gd name="T27" fmla="*/ 71 h 263"/>
                  <a:gd name="T28" fmla="*/ 764 w 790"/>
                  <a:gd name="T29" fmla="*/ 53 h 263"/>
                  <a:gd name="T30" fmla="*/ 751 w 790"/>
                  <a:gd name="T31" fmla="*/ 37 h 263"/>
                  <a:gd name="T32" fmla="*/ 735 w 790"/>
                  <a:gd name="T33" fmla="*/ 24 h 263"/>
                  <a:gd name="T34" fmla="*/ 719 w 790"/>
                  <a:gd name="T35" fmla="*/ 13 h 263"/>
                  <a:gd name="T36" fmla="*/ 701 w 790"/>
                  <a:gd name="T37" fmla="*/ 5 h 263"/>
                  <a:gd name="T38" fmla="*/ 680 w 790"/>
                  <a:gd name="T39" fmla="*/ 0 h 263"/>
                  <a:gd name="T40" fmla="*/ 658 w 790"/>
                  <a:gd name="T41" fmla="*/ 0 h 263"/>
                  <a:gd name="T42" fmla="*/ 132 w 790"/>
                  <a:gd name="T43" fmla="*/ 0 h 263"/>
                  <a:gd name="T44" fmla="*/ 110 w 790"/>
                  <a:gd name="T45" fmla="*/ 0 h 263"/>
                  <a:gd name="T46" fmla="*/ 89 w 790"/>
                  <a:gd name="T47" fmla="*/ 5 h 263"/>
                  <a:gd name="T48" fmla="*/ 71 w 790"/>
                  <a:gd name="T49" fmla="*/ 13 h 263"/>
                  <a:gd name="T50" fmla="*/ 52 w 790"/>
                  <a:gd name="T51" fmla="*/ 24 h 263"/>
                  <a:gd name="T52" fmla="*/ 37 w 790"/>
                  <a:gd name="T53" fmla="*/ 37 h 263"/>
                  <a:gd name="T54" fmla="*/ 24 w 790"/>
                  <a:gd name="T55" fmla="*/ 53 h 263"/>
                  <a:gd name="T56" fmla="*/ 13 w 790"/>
                  <a:gd name="T57" fmla="*/ 71 h 263"/>
                  <a:gd name="T58" fmla="*/ 5 w 790"/>
                  <a:gd name="T59" fmla="*/ 90 h 263"/>
                  <a:gd name="T60" fmla="*/ 0 w 790"/>
                  <a:gd name="T61" fmla="*/ 111 h 263"/>
                  <a:gd name="T62" fmla="*/ 0 w 790"/>
                  <a:gd name="T63" fmla="*/ 132 h 263"/>
                  <a:gd name="T64" fmla="*/ 0 w 790"/>
                  <a:gd name="T65" fmla="*/ 153 h 263"/>
                  <a:gd name="T66" fmla="*/ 5 w 790"/>
                  <a:gd name="T67" fmla="*/ 174 h 263"/>
                  <a:gd name="T68" fmla="*/ 13 w 790"/>
                  <a:gd name="T69" fmla="*/ 192 h 263"/>
                  <a:gd name="T70" fmla="*/ 24 w 790"/>
                  <a:gd name="T71" fmla="*/ 208 h 263"/>
                  <a:gd name="T72" fmla="*/ 37 w 790"/>
                  <a:gd name="T73" fmla="*/ 224 h 263"/>
                  <a:gd name="T74" fmla="*/ 52 w 790"/>
                  <a:gd name="T75" fmla="*/ 237 h 263"/>
                  <a:gd name="T76" fmla="*/ 71 w 790"/>
                  <a:gd name="T77" fmla="*/ 248 h 263"/>
                  <a:gd name="T78" fmla="*/ 89 w 790"/>
                  <a:gd name="T79" fmla="*/ 256 h 263"/>
                  <a:gd name="T80" fmla="*/ 110 w 790"/>
                  <a:gd name="T81" fmla="*/ 261 h 263"/>
                  <a:gd name="T82" fmla="*/ 132 w 790"/>
                  <a:gd name="T83" fmla="*/ 263 h 263"/>
                  <a:gd name="T84" fmla="*/ 658 w 790"/>
                  <a:gd name="T85" fmla="*/ 263 h 263"/>
                  <a:gd name="T86" fmla="*/ 658 w 790"/>
                  <a:gd name="T87" fmla="*/ 263 h 263"/>
                  <a:gd name="T88" fmla="*/ 656 w 790"/>
                  <a:gd name="T89" fmla="*/ 261 h 26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90"/>
                  <a:gd name="T136" fmla="*/ 0 h 263"/>
                  <a:gd name="T137" fmla="*/ 790 w 790"/>
                  <a:gd name="T138" fmla="*/ 263 h 26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90" h="263">
                    <a:moveTo>
                      <a:pt x="656" y="261"/>
                    </a:moveTo>
                    <a:lnTo>
                      <a:pt x="680" y="261"/>
                    </a:lnTo>
                    <a:lnTo>
                      <a:pt x="701" y="256"/>
                    </a:lnTo>
                    <a:lnTo>
                      <a:pt x="719" y="248"/>
                    </a:lnTo>
                    <a:lnTo>
                      <a:pt x="735" y="237"/>
                    </a:lnTo>
                    <a:lnTo>
                      <a:pt x="751" y="224"/>
                    </a:lnTo>
                    <a:lnTo>
                      <a:pt x="764" y="208"/>
                    </a:lnTo>
                    <a:lnTo>
                      <a:pt x="774" y="192"/>
                    </a:lnTo>
                    <a:lnTo>
                      <a:pt x="782" y="174"/>
                    </a:lnTo>
                    <a:lnTo>
                      <a:pt x="788" y="153"/>
                    </a:lnTo>
                    <a:lnTo>
                      <a:pt x="790" y="132"/>
                    </a:lnTo>
                    <a:lnTo>
                      <a:pt x="788" y="111"/>
                    </a:lnTo>
                    <a:lnTo>
                      <a:pt x="782" y="90"/>
                    </a:lnTo>
                    <a:lnTo>
                      <a:pt x="774" y="71"/>
                    </a:lnTo>
                    <a:lnTo>
                      <a:pt x="764" y="53"/>
                    </a:lnTo>
                    <a:lnTo>
                      <a:pt x="751" y="37"/>
                    </a:lnTo>
                    <a:lnTo>
                      <a:pt x="735" y="24"/>
                    </a:lnTo>
                    <a:lnTo>
                      <a:pt x="719" y="13"/>
                    </a:lnTo>
                    <a:lnTo>
                      <a:pt x="701" y="5"/>
                    </a:lnTo>
                    <a:lnTo>
                      <a:pt x="680" y="0"/>
                    </a:lnTo>
                    <a:lnTo>
                      <a:pt x="658" y="0"/>
                    </a:lnTo>
                    <a:lnTo>
                      <a:pt x="132" y="0"/>
                    </a:lnTo>
                    <a:lnTo>
                      <a:pt x="110" y="0"/>
                    </a:lnTo>
                    <a:lnTo>
                      <a:pt x="89" y="5"/>
                    </a:lnTo>
                    <a:lnTo>
                      <a:pt x="71" y="13"/>
                    </a:lnTo>
                    <a:lnTo>
                      <a:pt x="52" y="24"/>
                    </a:lnTo>
                    <a:lnTo>
                      <a:pt x="37" y="37"/>
                    </a:lnTo>
                    <a:lnTo>
                      <a:pt x="24" y="53"/>
                    </a:lnTo>
                    <a:lnTo>
                      <a:pt x="13" y="71"/>
                    </a:lnTo>
                    <a:lnTo>
                      <a:pt x="5" y="90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5" y="174"/>
                    </a:lnTo>
                    <a:lnTo>
                      <a:pt x="13" y="192"/>
                    </a:lnTo>
                    <a:lnTo>
                      <a:pt x="24" y="208"/>
                    </a:lnTo>
                    <a:lnTo>
                      <a:pt x="37" y="224"/>
                    </a:lnTo>
                    <a:lnTo>
                      <a:pt x="52" y="237"/>
                    </a:lnTo>
                    <a:lnTo>
                      <a:pt x="71" y="248"/>
                    </a:lnTo>
                    <a:lnTo>
                      <a:pt x="89" y="256"/>
                    </a:lnTo>
                    <a:lnTo>
                      <a:pt x="110" y="261"/>
                    </a:lnTo>
                    <a:lnTo>
                      <a:pt x="132" y="263"/>
                    </a:lnTo>
                    <a:lnTo>
                      <a:pt x="658" y="263"/>
                    </a:lnTo>
                    <a:lnTo>
                      <a:pt x="656" y="26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2" name="Freeform 9"/>
              <p:cNvSpPr>
                <a:spLocks/>
              </p:cNvSpPr>
              <p:nvPr/>
            </p:nvSpPr>
            <p:spPr bwMode="auto">
              <a:xfrm>
                <a:off x="2307" y="3950"/>
                <a:ext cx="790" cy="263"/>
              </a:xfrm>
              <a:custGeom>
                <a:avLst/>
                <a:gdLst>
                  <a:gd name="T0" fmla="*/ 656 w 790"/>
                  <a:gd name="T1" fmla="*/ 261 h 263"/>
                  <a:gd name="T2" fmla="*/ 680 w 790"/>
                  <a:gd name="T3" fmla="*/ 261 h 263"/>
                  <a:gd name="T4" fmla="*/ 701 w 790"/>
                  <a:gd name="T5" fmla="*/ 256 h 263"/>
                  <a:gd name="T6" fmla="*/ 719 w 790"/>
                  <a:gd name="T7" fmla="*/ 248 h 263"/>
                  <a:gd name="T8" fmla="*/ 735 w 790"/>
                  <a:gd name="T9" fmla="*/ 237 h 263"/>
                  <a:gd name="T10" fmla="*/ 751 w 790"/>
                  <a:gd name="T11" fmla="*/ 224 h 263"/>
                  <a:gd name="T12" fmla="*/ 764 w 790"/>
                  <a:gd name="T13" fmla="*/ 208 h 263"/>
                  <a:gd name="T14" fmla="*/ 774 w 790"/>
                  <a:gd name="T15" fmla="*/ 192 h 263"/>
                  <a:gd name="T16" fmla="*/ 782 w 790"/>
                  <a:gd name="T17" fmla="*/ 174 h 263"/>
                  <a:gd name="T18" fmla="*/ 788 w 790"/>
                  <a:gd name="T19" fmla="*/ 153 h 263"/>
                  <a:gd name="T20" fmla="*/ 790 w 790"/>
                  <a:gd name="T21" fmla="*/ 132 h 263"/>
                  <a:gd name="T22" fmla="*/ 788 w 790"/>
                  <a:gd name="T23" fmla="*/ 111 h 263"/>
                  <a:gd name="T24" fmla="*/ 782 w 790"/>
                  <a:gd name="T25" fmla="*/ 90 h 263"/>
                  <a:gd name="T26" fmla="*/ 774 w 790"/>
                  <a:gd name="T27" fmla="*/ 71 h 263"/>
                  <a:gd name="T28" fmla="*/ 764 w 790"/>
                  <a:gd name="T29" fmla="*/ 53 h 263"/>
                  <a:gd name="T30" fmla="*/ 751 w 790"/>
                  <a:gd name="T31" fmla="*/ 37 h 263"/>
                  <a:gd name="T32" fmla="*/ 735 w 790"/>
                  <a:gd name="T33" fmla="*/ 24 h 263"/>
                  <a:gd name="T34" fmla="*/ 719 w 790"/>
                  <a:gd name="T35" fmla="*/ 13 h 263"/>
                  <a:gd name="T36" fmla="*/ 701 w 790"/>
                  <a:gd name="T37" fmla="*/ 5 h 263"/>
                  <a:gd name="T38" fmla="*/ 680 w 790"/>
                  <a:gd name="T39" fmla="*/ 0 h 263"/>
                  <a:gd name="T40" fmla="*/ 658 w 790"/>
                  <a:gd name="T41" fmla="*/ 0 h 263"/>
                  <a:gd name="T42" fmla="*/ 132 w 790"/>
                  <a:gd name="T43" fmla="*/ 0 h 263"/>
                  <a:gd name="T44" fmla="*/ 110 w 790"/>
                  <a:gd name="T45" fmla="*/ 0 h 263"/>
                  <a:gd name="T46" fmla="*/ 89 w 790"/>
                  <a:gd name="T47" fmla="*/ 5 h 263"/>
                  <a:gd name="T48" fmla="*/ 71 w 790"/>
                  <a:gd name="T49" fmla="*/ 13 h 263"/>
                  <a:gd name="T50" fmla="*/ 52 w 790"/>
                  <a:gd name="T51" fmla="*/ 24 h 263"/>
                  <a:gd name="T52" fmla="*/ 37 w 790"/>
                  <a:gd name="T53" fmla="*/ 37 h 263"/>
                  <a:gd name="T54" fmla="*/ 24 w 790"/>
                  <a:gd name="T55" fmla="*/ 53 h 263"/>
                  <a:gd name="T56" fmla="*/ 13 w 790"/>
                  <a:gd name="T57" fmla="*/ 71 h 263"/>
                  <a:gd name="T58" fmla="*/ 5 w 790"/>
                  <a:gd name="T59" fmla="*/ 90 h 263"/>
                  <a:gd name="T60" fmla="*/ 0 w 790"/>
                  <a:gd name="T61" fmla="*/ 111 h 263"/>
                  <a:gd name="T62" fmla="*/ 0 w 790"/>
                  <a:gd name="T63" fmla="*/ 132 h 263"/>
                  <a:gd name="T64" fmla="*/ 0 w 790"/>
                  <a:gd name="T65" fmla="*/ 153 h 263"/>
                  <a:gd name="T66" fmla="*/ 5 w 790"/>
                  <a:gd name="T67" fmla="*/ 174 h 263"/>
                  <a:gd name="T68" fmla="*/ 13 w 790"/>
                  <a:gd name="T69" fmla="*/ 192 h 263"/>
                  <a:gd name="T70" fmla="*/ 24 w 790"/>
                  <a:gd name="T71" fmla="*/ 208 h 263"/>
                  <a:gd name="T72" fmla="*/ 37 w 790"/>
                  <a:gd name="T73" fmla="*/ 224 h 263"/>
                  <a:gd name="T74" fmla="*/ 52 w 790"/>
                  <a:gd name="T75" fmla="*/ 237 h 263"/>
                  <a:gd name="T76" fmla="*/ 71 w 790"/>
                  <a:gd name="T77" fmla="*/ 248 h 263"/>
                  <a:gd name="T78" fmla="*/ 89 w 790"/>
                  <a:gd name="T79" fmla="*/ 256 h 263"/>
                  <a:gd name="T80" fmla="*/ 110 w 790"/>
                  <a:gd name="T81" fmla="*/ 261 h 263"/>
                  <a:gd name="T82" fmla="*/ 132 w 790"/>
                  <a:gd name="T83" fmla="*/ 263 h 263"/>
                  <a:gd name="T84" fmla="*/ 658 w 790"/>
                  <a:gd name="T85" fmla="*/ 263 h 263"/>
                  <a:gd name="T86" fmla="*/ 658 w 790"/>
                  <a:gd name="T87" fmla="*/ 263 h 26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90"/>
                  <a:gd name="T133" fmla="*/ 0 h 263"/>
                  <a:gd name="T134" fmla="*/ 790 w 790"/>
                  <a:gd name="T135" fmla="*/ 263 h 26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90" h="263">
                    <a:moveTo>
                      <a:pt x="656" y="261"/>
                    </a:moveTo>
                    <a:lnTo>
                      <a:pt x="680" y="261"/>
                    </a:lnTo>
                    <a:lnTo>
                      <a:pt x="701" y="256"/>
                    </a:lnTo>
                    <a:lnTo>
                      <a:pt x="719" y="248"/>
                    </a:lnTo>
                    <a:lnTo>
                      <a:pt x="735" y="237"/>
                    </a:lnTo>
                    <a:lnTo>
                      <a:pt x="751" y="224"/>
                    </a:lnTo>
                    <a:lnTo>
                      <a:pt x="764" y="208"/>
                    </a:lnTo>
                    <a:lnTo>
                      <a:pt x="774" y="192"/>
                    </a:lnTo>
                    <a:lnTo>
                      <a:pt x="782" y="174"/>
                    </a:lnTo>
                    <a:lnTo>
                      <a:pt x="788" y="153"/>
                    </a:lnTo>
                    <a:lnTo>
                      <a:pt x="790" y="132"/>
                    </a:lnTo>
                    <a:lnTo>
                      <a:pt x="788" y="111"/>
                    </a:lnTo>
                    <a:lnTo>
                      <a:pt x="782" y="90"/>
                    </a:lnTo>
                    <a:lnTo>
                      <a:pt x="774" y="71"/>
                    </a:lnTo>
                    <a:lnTo>
                      <a:pt x="764" y="53"/>
                    </a:lnTo>
                    <a:lnTo>
                      <a:pt x="751" y="37"/>
                    </a:lnTo>
                    <a:lnTo>
                      <a:pt x="735" y="24"/>
                    </a:lnTo>
                    <a:lnTo>
                      <a:pt x="719" y="13"/>
                    </a:lnTo>
                    <a:lnTo>
                      <a:pt x="701" y="5"/>
                    </a:lnTo>
                    <a:lnTo>
                      <a:pt x="680" y="0"/>
                    </a:lnTo>
                    <a:lnTo>
                      <a:pt x="658" y="0"/>
                    </a:lnTo>
                    <a:lnTo>
                      <a:pt x="132" y="0"/>
                    </a:lnTo>
                    <a:lnTo>
                      <a:pt x="110" y="0"/>
                    </a:lnTo>
                    <a:lnTo>
                      <a:pt x="89" y="5"/>
                    </a:lnTo>
                    <a:lnTo>
                      <a:pt x="71" y="13"/>
                    </a:lnTo>
                    <a:lnTo>
                      <a:pt x="52" y="24"/>
                    </a:lnTo>
                    <a:lnTo>
                      <a:pt x="37" y="37"/>
                    </a:lnTo>
                    <a:lnTo>
                      <a:pt x="24" y="53"/>
                    </a:lnTo>
                    <a:lnTo>
                      <a:pt x="13" y="71"/>
                    </a:lnTo>
                    <a:lnTo>
                      <a:pt x="5" y="90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5" y="174"/>
                    </a:lnTo>
                    <a:lnTo>
                      <a:pt x="13" y="192"/>
                    </a:lnTo>
                    <a:lnTo>
                      <a:pt x="24" y="208"/>
                    </a:lnTo>
                    <a:lnTo>
                      <a:pt x="37" y="224"/>
                    </a:lnTo>
                    <a:lnTo>
                      <a:pt x="52" y="237"/>
                    </a:lnTo>
                    <a:lnTo>
                      <a:pt x="71" y="248"/>
                    </a:lnTo>
                    <a:lnTo>
                      <a:pt x="89" y="256"/>
                    </a:lnTo>
                    <a:lnTo>
                      <a:pt x="110" y="261"/>
                    </a:lnTo>
                    <a:lnTo>
                      <a:pt x="132" y="263"/>
                    </a:lnTo>
                    <a:lnTo>
                      <a:pt x="658" y="26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586" name="Rectangle 10"/>
              <p:cNvSpPr>
                <a:spLocks noChangeArrowheads="1"/>
              </p:cNvSpPr>
              <p:nvPr/>
            </p:nvSpPr>
            <p:spPr bwMode="auto">
              <a:xfrm>
                <a:off x="2599" y="4029"/>
                <a:ext cx="10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87" name="Rectangle 11"/>
              <p:cNvSpPr>
                <a:spLocks noChangeArrowheads="1"/>
              </p:cNvSpPr>
              <p:nvPr/>
            </p:nvSpPr>
            <p:spPr bwMode="auto">
              <a:xfrm>
                <a:off x="2665" y="402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88" name="Rectangle 12"/>
              <p:cNvSpPr>
                <a:spLocks noChangeArrowheads="1"/>
              </p:cNvSpPr>
              <p:nvPr/>
            </p:nvSpPr>
            <p:spPr bwMode="auto">
              <a:xfrm>
                <a:off x="2713" y="402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89" name="Rectangle 13"/>
              <p:cNvSpPr>
                <a:spLocks noChangeArrowheads="1"/>
              </p:cNvSpPr>
              <p:nvPr/>
            </p:nvSpPr>
            <p:spPr bwMode="auto">
              <a:xfrm>
                <a:off x="2763" y="402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037" name="Freeform 14"/>
              <p:cNvSpPr>
                <a:spLocks/>
              </p:cNvSpPr>
              <p:nvPr/>
            </p:nvSpPr>
            <p:spPr bwMode="auto">
              <a:xfrm>
                <a:off x="2307" y="1124"/>
                <a:ext cx="788" cy="543"/>
              </a:xfrm>
              <a:custGeom>
                <a:avLst/>
                <a:gdLst>
                  <a:gd name="T0" fmla="*/ 392 w 788"/>
                  <a:gd name="T1" fmla="*/ 0 h 543"/>
                  <a:gd name="T2" fmla="*/ 0 w 788"/>
                  <a:gd name="T3" fmla="*/ 272 h 543"/>
                  <a:gd name="T4" fmla="*/ 395 w 788"/>
                  <a:gd name="T5" fmla="*/ 543 h 543"/>
                  <a:gd name="T6" fmla="*/ 788 w 788"/>
                  <a:gd name="T7" fmla="*/ 272 h 543"/>
                  <a:gd name="T8" fmla="*/ 395 w 788"/>
                  <a:gd name="T9" fmla="*/ 3 h 543"/>
                  <a:gd name="T10" fmla="*/ 395 w 788"/>
                  <a:gd name="T11" fmla="*/ 3 h 543"/>
                  <a:gd name="T12" fmla="*/ 392 w 788"/>
                  <a:gd name="T13" fmla="*/ 0 h 5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8"/>
                  <a:gd name="T22" fmla="*/ 0 h 543"/>
                  <a:gd name="T23" fmla="*/ 788 w 788"/>
                  <a:gd name="T24" fmla="*/ 543 h 5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8" h="543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3"/>
                    </a:lnTo>
                    <a:lnTo>
                      <a:pt x="788" y="272"/>
                    </a:lnTo>
                    <a:lnTo>
                      <a:pt x="395" y="3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8" name="Freeform 15"/>
              <p:cNvSpPr>
                <a:spLocks/>
              </p:cNvSpPr>
              <p:nvPr/>
            </p:nvSpPr>
            <p:spPr bwMode="auto">
              <a:xfrm>
                <a:off x="2307" y="1124"/>
                <a:ext cx="788" cy="543"/>
              </a:xfrm>
              <a:custGeom>
                <a:avLst/>
                <a:gdLst>
                  <a:gd name="T0" fmla="*/ 392 w 788"/>
                  <a:gd name="T1" fmla="*/ 0 h 543"/>
                  <a:gd name="T2" fmla="*/ 0 w 788"/>
                  <a:gd name="T3" fmla="*/ 272 h 543"/>
                  <a:gd name="T4" fmla="*/ 395 w 788"/>
                  <a:gd name="T5" fmla="*/ 543 h 543"/>
                  <a:gd name="T6" fmla="*/ 788 w 788"/>
                  <a:gd name="T7" fmla="*/ 272 h 543"/>
                  <a:gd name="T8" fmla="*/ 395 w 788"/>
                  <a:gd name="T9" fmla="*/ 3 h 543"/>
                  <a:gd name="T10" fmla="*/ 395 w 788"/>
                  <a:gd name="T11" fmla="*/ 3 h 5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8"/>
                  <a:gd name="T19" fmla="*/ 0 h 543"/>
                  <a:gd name="T20" fmla="*/ 788 w 788"/>
                  <a:gd name="T21" fmla="*/ 543 h 5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8" h="543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3"/>
                    </a:lnTo>
                    <a:lnTo>
                      <a:pt x="788" y="272"/>
                    </a:lnTo>
                    <a:lnTo>
                      <a:pt x="395" y="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39" name="Freeform 16"/>
              <p:cNvSpPr>
                <a:spLocks/>
              </p:cNvSpPr>
              <p:nvPr/>
            </p:nvSpPr>
            <p:spPr bwMode="auto">
              <a:xfrm>
                <a:off x="2678" y="1077"/>
                <a:ext cx="45" cy="45"/>
              </a:xfrm>
              <a:custGeom>
                <a:avLst/>
                <a:gdLst>
                  <a:gd name="T0" fmla="*/ 45 w 45"/>
                  <a:gd name="T1" fmla="*/ 0 h 45"/>
                  <a:gd name="T2" fmla="*/ 0 w 45"/>
                  <a:gd name="T3" fmla="*/ 0 h 45"/>
                  <a:gd name="T4" fmla="*/ 24 w 45"/>
                  <a:gd name="T5" fmla="*/ 45 h 45"/>
                  <a:gd name="T6" fmla="*/ 45 w 45"/>
                  <a:gd name="T7" fmla="*/ 0 h 45"/>
                  <a:gd name="T8" fmla="*/ 45 w 45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5"/>
                  <a:gd name="T17" fmla="*/ 45 w 4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5">
                    <a:moveTo>
                      <a:pt x="45" y="0"/>
                    </a:moveTo>
                    <a:lnTo>
                      <a:pt x="0" y="0"/>
                    </a:lnTo>
                    <a:lnTo>
                      <a:pt x="24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40" name="Line 17"/>
              <p:cNvSpPr>
                <a:spLocks noChangeShapeType="1"/>
              </p:cNvSpPr>
              <p:nvPr/>
            </p:nvSpPr>
            <p:spPr bwMode="auto">
              <a:xfrm>
                <a:off x="2699" y="895"/>
                <a:ext cx="3" cy="20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94" name="Rectangle 18"/>
              <p:cNvSpPr>
                <a:spLocks noChangeArrowheads="1"/>
              </p:cNvSpPr>
              <p:nvPr/>
            </p:nvSpPr>
            <p:spPr bwMode="auto">
              <a:xfrm>
                <a:off x="2565" y="1290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5" name="Rectangle 19"/>
              <p:cNvSpPr>
                <a:spLocks noChangeArrowheads="1"/>
              </p:cNvSpPr>
              <p:nvPr/>
            </p:nvSpPr>
            <p:spPr bwMode="auto">
              <a:xfrm>
                <a:off x="2615" y="1290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6" name="Rectangle 20"/>
              <p:cNvSpPr>
                <a:spLocks noChangeArrowheads="1"/>
              </p:cNvSpPr>
              <p:nvPr/>
            </p:nvSpPr>
            <p:spPr bwMode="auto">
              <a:xfrm>
                <a:off x="2639" y="1290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7" name="Rectangle 21"/>
              <p:cNvSpPr>
                <a:spLocks noChangeArrowheads="1"/>
              </p:cNvSpPr>
              <p:nvPr/>
            </p:nvSpPr>
            <p:spPr bwMode="auto">
              <a:xfrm>
                <a:off x="2662" y="1290"/>
                <a:ext cx="9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8" name="Rectangle 22"/>
              <p:cNvSpPr>
                <a:spLocks noChangeArrowheads="1"/>
              </p:cNvSpPr>
              <p:nvPr/>
            </p:nvSpPr>
            <p:spPr bwMode="auto">
              <a:xfrm>
                <a:off x="2715" y="1290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599" name="Rectangle 23"/>
              <p:cNvSpPr>
                <a:spLocks noChangeArrowheads="1"/>
              </p:cNvSpPr>
              <p:nvPr/>
            </p:nvSpPr>
            <p:spPr bwMode="auto">
              <a:xfrm>
                <a:off x="2765" y="1290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0" name="Rectangle 24"/>
              <p:cNvSpPr>
                <a:spLocks noChangeArrowheads="1"/>
              </p:cNvSpPr>
              <p:nvPr/>
            </p:nvSpPr>
            <p:spPr bwMode="auto">
              <a:xfrm>
                <a:off x="2810" y="1290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1" name="Rectangle 25"/>
              <p:cNvSpPr>
                <a:spLocks noChangeArrowheads="1"/>
              </p:cNvSpPr>
              <p:nvPr/>
            </p:nvSpPr>
            <p:spPr bwMode="auto">
              <a:xfrm>
                <a:off x="2834" y="1290"/>
                <a:ext cx="10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2" name="Rectangle 26"/>
              <p:cNvSpPr>
                <a:spLocks noChangeArrowheads="1"/>
              </p:cNvSpPr>
              <p:nvPr/>
            </p:nvSpPr>
            <p:spPr bwMode="auto">
              <a:xfrm>
                <a:off x="2528" y="1395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3" name="Rectangle 27"/>
              <p:cNvSpPr>
                <a:spLocks noChangeArrowheads="1"/>
              </p:cNvSpPr>
              <p:nvPr/>
            </p:nvSpPr>
            <p:spPr bwMode="auto">
              <a:xfrm>
                <a:off x="2589" y="1395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4" name="Rectangle 28"/>
              <p:cNvSpPr>
                <a:spLocks noChangeArrowheads="1"/>
              </p:cNvSpPr>
              <p:nvPr/>
            </p:nvSpPr>
            <p:spPr bwMode="auto">
              <a:xfrm>
                <a:off x="2618" y="1395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5" name="Rectangle 29"/>
              <p:cNvSpPr>
                <a:spLocks noChangeArrowheads="1"/>
              </p:cNvSpPr>
              <p:nvPr/>
            </p:nvSpPr>
            <p:spPr bwMode="auto">
              <a:xfrm>
                <a:off x="2665" y="1395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6" name="Rectangle 30"/>
              <p:cNvSpPr>
                <a:spLocks noChangeArrowheads="1"/>
              </p:cNvSpPr>
              <p:nvPr/>
            </p:nvSpPr>
            <p:spPr bwMode="auto">
              <a:xfrm>
                <a:off x="2715" y="1395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7" name="Rectangle 31"/>
              <p:cNvSpPr>
                <a:spLocks noChangeArrowheads="1"/>
              </p:cNvSpPr>
              <p:nvPr/>
            </p:nvSpPr>
            <p:spPr bwMode="auto">
              <a:xfrm>
                <a:off x="2763" y="1395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8" name="Rectangle 32"/>
              <p:cNvSpPr>
                <a:spLocks noChangeArrowheads="1"/>
              </p:cNvSpPr>
              <p:nvPr/>
            </p:nvSpPr>
            <p:spPr bwMode="auto">
              <a:xfrm>
                <a:off x="2807" y="1395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09" name="Rectangle 33"/>
              <p:cNvSpPr>
                <a:spLocks noChangeArrowheads="1"/>
              </p:cNvSpPr>
              <p:nvPr/>
            </p:nvSpPr>
            <p:spPr bwMode="auto">
              <a:xfrm>
                <a:off x="2831" y="1395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EB75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057" name="Freeform 34"/>
              <p:cNvSpPr>
                <a:spLocks/>
              </p:cNvSpPr>
              <p:nvPr/>
            </p:nvSpPr>
            <p:spPr bwMode="auto">
              <a:xfrm>
                <a:off x="1793" y="1846"/>
                <a:ext cx="42" cy="45"/>
              </a:xfrm>
              <a:custGeom>
                <a:avLst/>
                <a:gdLst>
                  <a:gd name="T0" fmla="*/ 42 w 42"/>
                  <a:gd name="T1" fmla="*/ 0 h 45"/>
                  <a:gd name="T2" fmla="*/ 0 w 42"/>
                  <a:gd name="T3" fmla="*/ 0 h 45"/>
                  <a:gd name="T4" fmla="*/ 21 w 42"/>
                  <a:gd name="T5" fmla="*/ 45 h 45"/>
                  <a:gd name="T6" fmla="*/ 42 w 42"/>
                  <a:gd name="T7" fmla="*/ 0 h 45"/>
                  <a:gd name="T8" fmla="*/ 42 w 42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45"/>
                  <a:gd name="T17" fmla="*/ 42 w 42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45">
                    <a:moveTo>
                      <a:pt x="42" y="0"/>
                    </a:moveTo>
                    <a:lnTo>
                      <a:pt x="0" y="0"/>
                    </a:lnTo>
                    <a:lnTo>
                      <a:pt x="21" y="45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58" name="Freeform 35"/>
              <p:cNvSpPr>
                <a:spLocks/>
              </p:cNvSpPr>
              <p:nvPr/>
            </p:nvSpPr>
            <p:spPr bwMode="auto">
              <a:xfrm>
                <a:off x="1021" y="1896"/>
                <a:ext cx="1584" cy="435"/>
              </a:xfrm>
              <a:custGeom>
                <a:avLst/>
                <a:gdLst>
                  <a:gd name="T0" fmla="*/ 0 w 1584"/>
                  <a:gd name="T1" fmla="*/ 432 h 435"/>
                  <a:gd name="T2" fmla="*/ 3 w 1584"/>
                  <a:gd name="T3" fmla="*/ 0 h 435"/>
                  <a:gd name="T4" fmla="*/ 1584 w 1584"/>
                  <a:gd name="T5" fmla="*/ 0 h 435"/>
                  <a:gd name="T6" fmla="*/ 1584 w 1584"/>
                  <a:gd name="T7" fmla="*/ 435 h 435"/>
                  <a:gd name="T8" fmla="*/ 3 w 1584"/>
                  <a:gd name="T9" fmla="*/ 435 h 435"/>
                  <a:gd name="T10" fmla="*/ 3 w 1584"/>
                  <a:gd name="T11" fmla="*/ 435 h 435"/>
                  <a:gd name="T12" fmla="*/ 0 w 1584"/>
                  <a:gd name="T13" fmla="*/ 432 h 4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84"/>
                  <a:gd name="T22" fmla="*/ 0 h 435"/>
                  <a:gd name="T23" fmla="*/ 1584 w 1584"/>
                  <a:gd name="T24" fmla="*/ 435 h 4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84" h="435">
                    <a:moveTo>
                      <a:pt x="0" y="432"/>
                    </a:moveTo>
                    <a:lnTo>
                      <a:pt x="3" y="0"/>
                    </a:lnTo>
                    <a:lnTo>
                      <a:pt x="1584" y="0"/>
                    </a:lnTo>
                    <a:lnTo>
                      <a:pt x="1584" y="435"/>
                    </a:lnTo>
                    <a:lnTo>
                      <a:pt x="3" y="435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59" name="Freeform 36"/>
              <p:cNvSpPr>
                <a:spLocks/>
              </p:cNvSpPr>
              <p:nvPr/>
            </p:nvSpPr>
            <p:spPr bwMode="auto">
              <a:xfrm>
                <a:off x="1021" y="1896"/>
                <a:ext cx="1584" cy="435"/>
              </a:xfrm>
              <a:custGeom>
                <a:avLst/>
                <a:gdLst>
                  <a:gd name="T0" fmla="*/ 0 w 1584"/>
                  <a:gd name="T1" fmla="*/ 432 h 435"/>
                  <a:gd name="T2" fmla="*/ 3 w 1584"/>
                  <a:gd name="T3" fmla="*/ 0 h 435"/>
                  <a:gd name="T4" fmla="*/ 1584 w 1584"/>
                  <a:gd name="T5" fmla="*/ 0 h 435"/>
                  <a:gd name="T6" fmla="*/ 1584 w 1584"/>
                  <a:gd name="T7" fmla="*/ 435 h 435"/>
                  <a:gd name="T8" fmla="*/ 3 w 1584"/>
                  <a:gd name="T9" fmla="*/ 435 h 435"/>
                  <a:gd name="T10" fmla="*/ 3 w 1584"/>
                  <a:gd name="T11" fmla="*/ 435 h 4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84"/>
                  <a:gd name="T19" fmla="*/ 0 h 435"/>
                  <a:gd name="T20" fmla="*/ 1584 w 1584"/>
                  <a:gd name="T21" fmla="*/ 435 h 4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84" h="435">
                    <a:moveTo>
                      <a:pt x="0" y="432"/>
                    </a:moveTo>
                    <a:lnTo>
                      <a:pt x="3" y="0"/>
                    </a:lnTo>
                    <a:lnTo>
                      <a:pt x="1584" y="0"/>
                    </a:lnTo>
                    <a:lnTo>
                      <a:pt x="1584" y="435"/>
                    </a:lnTo>
                    <a:lnTo>
                      <a:pt x="3" y="4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613" name="Rectangle 37"/>
              <p:cNvSpPr>
                <a:spLocks noChangeArrowheads="1"/>
              </p:cNvSpPr>
              <p:nvPr/>
            </p:nvSpPr>
            <p:spPr bwMode="auto">
              <a:xfrm>
                <a:off x="1084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4" name="Rectangle 38"/>
              <p:cNvSpPr>
                <a:spLocks noChangeArrowheads="1"/>
              </p:cNvSpPr>
              <p:nvPr/>
            </p:nvSpPr>
            <p:spPr bwMode="auto">
              <a:xfrm>
                <a:off x="1134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5" name="Rectangle 39"/>
              <p:cNvSpPr>
                <a:spLocks noChangeArrowheads="1"/>
              </p:cNvSpPr>
              <p:nvPr/>
            </p:nvSpPr>
            <p:spPr bwMode="auto">
              <a:xfrm>
                <a:off x="1182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6" name="Rectangle 40"/>
              <p:cNvSpPr>
                <a:spLocks noChangeArrowheads="1"/>
              </p:cNvSpPr>
              <p:nvPr/>
            </p:nvSpPr>
            <p:spPr bwMode="auto">
              <a:xfrm>
                <a:off x="1208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7" name="Rectangle 41"/>
              <p:cNvSpPr>
                <a:spLocks noChangeArrowheads="1"/>
              </p:cNvSpPr>
              <p:nvPr/>
            </p:nvSpPr>
            <p:spPr bwMode="auto">
              <a:xfrm>
                <a:off x="1232" y="1956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8" name="Rectangle 42"/>
              <p:cNvSpPr>
                <a:spLocks noChangeArrowheads="1"/>
              </p:cNvSpPr>
              <p:nvPr/>
            </p:nvSpPr>
            <p:spPr bwMode="auto">
              <a:xfrm>
                <a:off x="1290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19" name="Rectangle 43"/>
              <p:cNvSpPr>
                <a:spLocks noChangeArrowheads="1"/>
              </p:cNvSpPr>
              <p:nvPr/>
            </p:nvSpPr>
            <p:spPr bwMode="auto">
              <a:xfrm>
                <a:off x="1337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0" name="Rectangle 44"/>
              <p:cNvSpPr>
                <a:spLocks noChangeArrowheads="1"/>
              </p:cNvSpPr>
              <p:nvPr/>
            </p:nvSpPr>
            <p:spPr bwMode="auto">
              <a:xfrm>
                <a:off x="1387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1" name="Rectangle 45"/>
              <p:cNvSpPr>
                <a:spLocks noChangeArrowheads="1"/>
              </p:cNvSpPr>
              <p:nvPr/>
            </p:nvSpPr>
            <p:spPr bwMode="auto">
              <a:xfrm>
                <a:off x="1411" y="1956"/>
                <a:ext cx="11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1485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3" name="Rectangle 47"/>
              <p:cNvSpPr>
                <a:spLocks noChangeArrowheads="1"/>
              </p:cNvSpPr>
              <p:nvPr/>
            </p:nvSpPr>
            <p:spPr bwMode="auto">
              <a:xfrm>
                <a:off x="1535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1553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1577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6" name="Rectangle 50"/>
              <p:cNvSpPr>
                <a:spLocks noChangeArrowheads="1"/>
              </p:cNvSpPr>
              <p:nvPr/>
            </p:nvSpPr>
            <p:spPr bwMode="auto">
              <a:xfrm>
                <a:off x="1598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7" name="Rectangle 51"/>
              <p:cNvSpPr>
                <a:spLocks noChangeArrowheads="1"/>
              </p:cNvSpPr>
              <p:nvPr/>
            </p:nvSpPr>
            <p:spPr bwMode="auto">
              <a:xfrm>
                <a:off x="1646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8" name="Rectangle 52"/>
              <p:cNvSpPr>
                <a:spLocks noChangeArrowheads="1"/>
              </p:cNvSpPr>
              <p:nvPr/>
            </p:nvSpPr>
            <p:spPr bwMode="auto">
              <a:xfrm>
                <a:off x="1667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29" name="Rectangle 53"/>
              <p:cNvSpPr>
                <a:spLocks noChangeArrowheads="1"/>
              </p:cNvSpPr>
              <p:nvPr/>
            </p:nvSpPr>
            <p:spPr bwMode="auto">
              <a:xfrm>
                <a:off x="1685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0" name="Rectangle 54"/>
              <p:cNvSpPr>
                <a:spLocks noChangeArrowheads="1"/>
              </p:cNvSpPr>
              <p:nvPr/>
            </p:nvSpPr>
            <p:spPr bwMode="auto">
              <a:xfrm>
                <a:off x="1730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1777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2" name="Rectangle 56"/>
              <p:cNvSpPr>
                <a:spLocks noChangeArrowheads="1"/>
              </p:cNvSpPr>
              <p:nvPr/>
            </p:nvSpPr>
            <p:spPr bwMode="auto">
              <a:xfrm>
                <a:off x="1827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1875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1898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5" name="Rectangle 59"/>
              <p:cNvSpPr>
                <a:spLocks noChangeArrowheads="1"/>
              </p:cNvSpPr>
              <p:nvPr/>
            </p:nvSpPr>
            <p:spPr bwMode="auto">
              <a:xfrm>
                <a:off x="1925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6" name="Rectangle 60"/>
              <p:cNvSpPr>
                <a:spLocks noChangeArrowheads="1"/>
              </p:cNvSpPr>
              <p:nvPr/>
            </p:nvSpPr>
            <p:spPr bwMode="auto">
              <a:xfrm>
                <a:off x="1972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7" name="Rectangle 61"/>
              <p:cNvSpPr>
                <a:spLocks noChangeArrowheads="1"/>
              </p:cNvSpPr>
              <p:nvPr/>
            </p:nvSpPr>
            <p:spPr bwMode="auto">
              <a:xfrm>
                <a:off x="1996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8" name="Rectangle 62"/>
              <p:cNvSpPr>
                <a:spLocks noChangeArrowheads="1"/>
              </p:cNvSpPr>
              <p:nvPr/>
            </p:nvSpPr>
            <p:spPr bwMode="auto">
              <a:xfrm>
                <a:off x="2022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39" name="Rectangle 63"/>
              <p:cNvSpPr>
                <a:spLocks noChangeArrowheads="1"/>
              </p:cNvSpPr>
              <p:nvPr/>
            </p:nvSpPr>
            <p:spPr bwMode="auto">
              <a:xfrm>
                <a:off x="2070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0" name="Rectangle 64"/>
              <p:cNvSpPr>
                <a:spLocks noChangeArrowheads="1"/>
              </p:cNvSpPr>
              <p:nvPr/>
            </p:nvSpPr>
            <p:spPr bwMode="auto">
              <a:xfrm>
                <a:off x="2120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1" name="Rectangle 65"/>
              <p:cNvSpPr>
                <a:spLocks noChangeArrowheads="1"/>
              </p:cNvSpPr>
              <p:nvPr/>
            </p:nvSpPr>
            <p:spPr bwMode="auto">
              <a:xfrm>
                <a:off x="2143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2" name="Rectangle 66"/>
              <p:cNvSpPr>
                <a:spLocks noChangeArrowheads="1"/>
              </p:cNvSpPr>
              <p:nvPr/>
            </p:nvSpPr>
            <p:spPr bwMode="auto">
              <a:xfrm>
                <a:off x="2162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3" name="Rectangle 67"/>
              <p:cNvSpPr>
                <a:spLocks noChangeArrowheads="1"/>
              </p:cNvSpPr>
              <p:nvPr/>
            </p:nvSpPr>
            <p:spPr bwMode="auto">
              <a:xfrm>
                <a:off x="2212" y="1956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4" name="Rectangle 68"/>
              <p:cNvSpPr>
                <a:spLocks noChangeArrowheads="1"/>
              </p:cNvSpPr>
              <p:nvPr/>
            </p:nvSpPr>
            <p:spPr bwMode="auto">
              <a:xfrm>
                <a:off x="2236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5" name="Rectangle 69"/>
              <p:cNvSpPr>
                <a:spLocks noChangeArrowheads="1"/>
              </p:cNvSpPr>
              <p:nvPr/>
            </p:nvSpPr>
            <p:spPr bwMode="auto">
              <a:xfrm>
                <a:off x="2259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6" name="Rectangle 70"/>
              <p:cNvSpPr>
                <a:spLocks noChangeArrowheads="1"/>
              </p:cNvSpPr>
              <p:nvPr/>
            </p:nvSpPr>
            <p:spPr bwMode="auto">
              <a:xfrm>
                <a:off x="2286" y="1956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7" name="Rectangle 71"/>
              <p:cNvSpPr>
                <a:spLocks noChangeArrowheads="1"/>
              </p:cNvSpPr>
              <p:nvPr/>
            </p:nvSpPr>
            <p:spPr bwMode="auto">
              <a:xfrm>
                <a:off x="2333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8" name="Rectangle 72"/>
              <p:cNvSpPr>
                <a:spLocks noChangeArrowheads="1"/>
              </p:cNvSpPr>
              <p:nvPr/>
            </p:nvSpPr>
            <p:spPr bwMode="auto">
              <a:xfrm>
                <a:off x="2383" y="1956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49" name="Rectangle 73"/>
              <p:cNvSpPr>
                <a:spLocks noChangeArrowheads="1"/>
              </p:cNvSpPr>
              <p:nvPr/>
            </p:nvSpPr>
            <p:spPr bwMode="auto">
              <a:xfrm>
                <a:off x="2402" y="1956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0" name="Rectangle 74"/>
              <p:cNvSpPr>
                <a:spLocks noChangeArrowheads="1"/>
              </p:cNvSpPr>
              <p:nvPr/>
            </p:nvSpPr>
            <p:spPr bwMode="auto">
              <a:xfrm>
                <a:off x="2425" y="1956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1" name="Rectangle 75"/>
              <p:cNvSpPr>
                <a:spLocks noChangeArrowheads="1"/>
              </p:cNvSpPr>
              <p:nvPr/>
            </p:nvSpPr>
            <p:spPr bwMode="auto">
              <a:xfrm>
                <a:off x="2452" y="1956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2" name="Rectangle 76"/>
              <p:cNvSpPr>
                <a:spLocks noChangeArrowheads="1"/>
              </p:cNvSpPr>
              <p:nvPr/>
            </p:nvSpPr>
            <p:spPr bwMode="auto">
              <a:xfrm>
                <a:off x="2499" y="1956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3" name="Rectangle 77"/>
              <p:cNvSpPr>
                <a:spLocks noChangeArrowheads="1"/>
              </p:cNvSpPr>
              <p:nvPr/>
            </p:nvSpPr>
            <p:spPr bwMode="auto">
              <a:xfrm>
                <a:off x="2523" y="1956"/>
                <a:ext cx="10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4" name="Rectangle 78"/>
              <p:cNvSpPr>
                <a:spLocks noChangeArrowheads="1"/>
              </p:cNvSpPr>
              <p:nvPr/>
            </p:nvSpPr>
            <p:spPr bwMode="auto">
              <a:xfrm>
                <a:off x="1150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5" name="Rectangle 79"/>
              <p:cNvSpPr>
                <a:spLocks noChangeArrowheads="1"/>
              </p:cNvSpPr>
              <p:nvPr/>
            </p:nvSpPr>
            <p:spPr bwMode="auto">
              <a:xfrm>
                <a:off x="1174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6" name="Rectangle 80"/>
              <p:cNvSpPr>
                <a:spLocks noChangeArrowheads="1"/>
              </p:cNvSpPr>
              <p:nvPr/>
            </p:nvSpPr>
            <p:spPr bwMode="auto">
              <a:xfrm>
                <a:off x="122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7" name="Rectangle 81"/>
              <p:cNvSpPr>
                <a:spLocks noChangeArrowheads="1"/>
              </p:cNvSpPr>
              <p:nvPr/>
            </p:nvSpPr>
            <p:spPr bwMode="auto">
              <a:xfrm>
                <a:off x="1271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8" name="Rectangle 82"/>
              <p:cNvSpPr>
                <a:spLocks noChangeArrowheads="1"/>
              </p:cNvSpPr>
              <p:nvPr/>
            </p:nvSpPr>
            <p:spPr bwMode="auto">
              <a:xfrm>
                <a:off x="1295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59" name="Rectangle 83"/>
              <p:cNvSpPr>
                <a:spLocks noChangeArrowheads="1"/>
              </p:cNvSpPr>
              <p:nvPr/>
            </p:nvSpPr>
            <p:spPr bwMode="auto">
              <a:xfrm>
                <a:off x="1345" y="2059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0" name="Rectangle 84"/>
              <p:cNvSpPr>
                <a:spLocks noChangeArrowheads="1"/>
              </p:cNvSpPr>
              <p:nvPr/>
            </p:nvSpPr>
            <p:spPr bwMode="auto">
              <a:xfrm>
                <a:off x="137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1" name="Rectangle 85"/>
              <p:cNvSpPr>
                <a:spLocks noChangeArrowheads="1"/>
              </p:cNvSpPr>
              <p:nvPr/>
            </p:nvSpPr>
            <p:spPr bwMode="auto">
              <a:xfrm>
                <a:off x="1424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2" name="Rectangle 86"/>
              <p:cNvSpPr>
                <a:spLocks noChangeArrowheads="1"/>
              </p:cNvSpPr>
              <p:nvPr/>
            </p:nvSpPr>
            <p:spPr bwMode="auto">
              <a:xfrm>
                <a:off x="1472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3" name="Rectangle 87"/>
              <p:cNvSpPr>
                <a:spLocks noChangeArrowheads="1"/>
              </p:cNvSpPr>
              <p:nvPr/>
            </p:nvSpPr>
            <p:spPr bwMode="auto">
              <a:xfrm>
                <a:off x="1522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4" name="Rectangle 88"/>
              <p:cNvSpPr>
                <a:spLocks noChangeArrowheads="1"/>
              </p:cNvSpPr>
              <p:nvPr/>
            </p:nvSpPr>
            <p:spPr bwMode="auto">
              <a:xfrm>
                <a:off x="1564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5" name="Rectangle 89"/>
              <p:cNvSpPr>
                <a:spLocks noChangeArrowheads="1"/>
              </p:cNvSpPr>
              <p:nvPr/>
            </p:nvSpPr>
            <p:spPr bwMode="auto">
              <a:xfrm>
                <a:off x="1590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6" name="Rectangle 90"/>
              <p:cNvSpPr>
                <a:spLocks noChangeArrowheads="1"/>
              </p:cNvSpPr>
              <p:nvPr/>
            </p:nvSpPr>
            <p:spPr bwMode="auto">
              <a:xfrm>
                <a:off x="161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7" name="Rectangle 91"/>
              <p:cNvSpPr>
                <a:spLocks noChangeArrowheads="1"/>
              </p:cNvSpPr>
              <p:nvPr/>
            </p:nvSpPr>
            <p:spPr bwMode="auto">
              <a:xfrm>
                <a:off x="1661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8" name="Rectangle 92"/>
              <p:cNvSpPr>
                <a:spLocks noChangeArrowheads="1"/>
              </p:cNvSpPr>
              <p:nvPr/>
            </p:nvSpPr>
            <p:spPr bwMode="auto">
              <a:xfrm>
                <a:off x="1711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69" name="Rectangle 93"/>
              <p:cNvSpPr>
                <a:spLocks noChangeArrowheads="1"/>
              </p:cNvSpPr>
              <p:nvPr/>
            </p:nvSpPr>
            <p:spPr bwMode="auto">
              <a:xfrm>
                <a:off x="1759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0" name="Rectangle 94"/>
              <p:cNvSpPr>
                <a:spLocks noChangeArrowheads="1"/>
              </p:cNvSpPr>
              <p:nvPr/>
            </p:nvSpPr>
            <p:spPr bwMode="auto">
              <a:xfrm>
                <a:off x="1785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1" name="Rectangle 95"/>
              <p:cNvSpPr>
                <a:spLocks noChangeArrowheads="1"/>
              </p:cNvSpPr>
              <p:nvPr/>
            </p:nvSpPr>
            <p:spPr bwMode="auto">
              <a:xfrm>
                <a:off x="1833" y="2059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2" name="Rectangle 96"/>
              <p:cNvSpPr>
                <a:spLocks noChangeArrowheads="1"/>
              </p:cNvSpPr>
              <p:nvPr/>
            </p:nvSpPr>
            <p:spPr bwMode="auto">
              <a:xfrm>
                <a:off x="185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3" name="Rectangle 97"/>
              <p:cNvSpPr>
                <a:spLocks noChangeArrowheads="1"/>
              </p:cNvSpPr>
              <p:nvPr/>
            </p:nvSpPr>
            <p:spPr bwMode="auto">
              <a:xfrm>
                <a:off x="1901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4" name="Rectangle 98"/>
              <p:cNvSpPr>
                <a:spLocks noChangeArrowheads="1"/>
              </p:cNvSpPr>
              <p:nvPr/>
            </p:nvSpPr>
            <p:spPr bwMode="auto">
              <a:xfrm>
                <a:off x="1946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5" name="Rectangle 99"/>
              <p:cNvSpPr>
                <a:spLocks noChangeArrowheads="1"/>
              </p:cNvSpPr>
              <p:nvPr/>
            </p:nvSpPr>
            <p:spPr bwMode="auto">
              <a:xfrm>
                <a:off x="1993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6" name="Rectangle 100"/>
              <p:cNvSpPr>
                <a:spLocks noChangeArrowheads="1"/>
              </p:cNvSpPr>
              <p:nvPr/>
            </p:nvSpPr>
            <p:spPr bwMode="auto">
              <a:xfrm>
                <a:off x="2020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7" name="Rectangle 101"/>
              <p:cNvSpPr>
                <a:spLocks noChangeArrowheads="1"/>
              </p:cNvSpPr>
              <p:nvPr/>
            </p:nvSpPr>
            <p:spPr bwMode="auto">
              <a:xfrm>
                <a:off x="2043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8" name="Rectangle 102"/>
              <p:cNvSpPr>
                <a:spLocks noChangeArrowheads="1"/>
              </p:cNvSpPr>
              <p:nvPr/>
            </p:nvSpPr>
            <p:spPr bwMode="auto">
              <a:xfrm>
                <a:off x="2091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79" name="Rectangle 103"/>
              <p:cNvSpPr>
                <a:spLocks noChangeArrowheads="1"/>
              </p:cNvSpPr>
              <p:nvPr/>
            </p:nvSpPr>
            <p:spPr bwMode="auto">
              <a:xfrm>
                <a:off x="2141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0" name="Rectangle 104"/>
              <p:cNvSpPr>
                <a:spLocks noChangeArrowheads="1"/>
              </p:cNvSpPr>
              <p:nvPr/>
            </p:nvSpPr>
            <p:spPr bwMode="auto">
              <a:xfrm>
                <a:off x="2165" y="2059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1" name="Rectangle 105"/>
              <p:cNvSpPr>
                <a:spLocks noChangeArrowheads="1"/>
              </p:cNvSpPr>
              <p:nvPr/>
            </p:nvSpPr>
            <p:spPr bwMode="auto">
              <a:xfrm>
                <a:off x="219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2" name="Rectangle 106"/>
              <p:cNvSpPr>
                <a:spLocks noChangeArrowheads="1"/>
              </p:cNvSpPr>
              <p:nvPr/>
            </p:nvSpPr>
            <p:spPr bwMode="auto">
              <a:xfrm>
                <a:off x="2244" y="2059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3" name="Rectangle 107"/>
              <p:cNvSpPr>
                <a:spLocks noChangeArrowheads="1"/>
              </p:cNvSpPr>
              <p:nvPr/>
            </p:nvSpPr>
            <p:spPr bwMode="auto">
              <a:xfrm>
                <a:off x="2286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4" name="Rectangle 108"/>
              <p:cNvSpPr>
                <a:spLocks noChangeArrowheads="1"/>
              </p:cNvSpPr>
              <p:nvPr/>
            </p:nvSpPr>
            <p:spPr bwMode="auto">
              <a:xfrm>
                <a:off x="2336" y="2059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5" name="Rectangle 109"/>
              <p:cNvSpPr>
                <a:spLocks noChangeArrowheads="1"/>
              </p:cNvSpPr>
              <p:nvPr/>
            </p:nvSpPr>
            <p:spPr bwMode="auto">
              <a:xfrm>
                <a:off x="2354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6" name="Rectangle 110"/>
              <p:cNvSpPr>
                <a:spLocks noChangeArrowheads="1"/>
              </p:cNvSpPr>
              <p:nvPr/>
            </p:nvSpPr>
            <p:spPr bwMode="auto">
              <a:xfrm>
                <a:off x="2381" y="2059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7" name="Rectangle 111"/>
              <p:cNvSpPr>
                <a:spLocks noChangeArrowheads="1"/>
              </p:cNvSpPr>
              <p:nvPr/>
            </p:nvSpPr>
            <p:spPr bwMode="auto">
              <a:xfrm>
                <a:off x="2404" y="2059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8" name="Rectangle 112"/>
              <p:cNvSpPr>
                <a:spLocks noChangeArrowheads="1"/>
              </p:cNvSpPr>
              <p:nvPr/>
            </p:nvSpPr>
            <p:spPr bwMode="auto">
              <a:xfrm>
                <a:off x="2423" y="2059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89" name="Rectangle 113"/>
              <p:cNvSpPr>
                <a:spLocks noChangeArrowheads="1"/>
              </p:cNvSpPr>
              <p:nvPr/>
            </p:nvSpPr>
            <p:spPr bwMode="auto">
              <a:xfrm>
                <a:off x="2473" y="2059"/>
                <a:ext cx="105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0" name="Rectangle 114"/>
              <p:cNvSpPr>
                <a:spLocks noChangeArrowheads="1"/>
              </p:cNvSpPr>
              <p:nvPr/>
            </p:nvSpPr>
            <p:spPr bwMode="auto">
              <a:xfrm>
                <a:off x="1153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1" name="Rectangle 115"/>
              <p:cNvSpPr>
                <a:spLocks noChangeArrowheads="1"/>
              </p:cNvSpPr>
              <p:nvPr/>
            </p:nvSpPr>
            <p:spPr bwMode="auto">
              <a:xfrm>
                <a:off x="1177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2" name="Rectangle 116"/>
              <p:cNvSpPr>
                <a:spLocks noChangeArrowheads="1"/>
              </p:cNvSpPr>
              <p:nvPr/>
            </p:nvSpPr>
            <p:spPr bwMode="auto">
              <a:xfrm>
                <a:off x="1224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3" name="Rectangle 117"/>
              <p:cNvSpPr>
                <a:spLocks noChangeArrowheads="1"/>
              </p:cNvSpPr>
              <p:nvPr/>
            </p:nvSpPr>
            <p:spPr bwMode="auto">
              <a:xfrm>
                <a:off x="1274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4" name="Rectangle 118"/>
              <p:cNvSpPr>
                <a:spLocks noChangeArrowheads="1"/>
              </p:cNvSpPr>
              <p:nvPr/>
            </p:nvSpPr>
            <p:spPr bwMode="auto">
              <a:xfrm>
                <a:off x="1298" y="2164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5" name="Rectangle 119"/>
              <p:cNvSpPr>
                <a:spLocks noChangeArrowheads="1"/>
              </p:cNvSpPr>
              <p:nvPr/>
            </p:nvSpPr>
            <p:spPr bwMode="auto">
              <a:xfrm>
                <a:off x="1316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6" name="Rectangle 120"/>
              <p:cNvSpPr>
                <a:spLocks noChangeArrowheads="1"/>
              </p:cNvSpPr>
              <p:nvPr/>
            </p:nvSpPr>
            <p:spPr bwMode="auto">
              <a:xfrm>
                <a:off x="1366" y="2164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7" name="Rectangle 121"/>
              <p:cNvSpPr>
                <a:spLocks noChangeArrowheads="1"/>
              </p:cNvSpPr>
              <p:nvPr/>
            </p:nvSpPr>
            <p:spPr bwMode="auto">
              <a:xfrm>
                <a:off x="1390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8" name="Rectangle 122"/>
              <p:cNvSpPr>
                <a:spLocks noChangeArrowheads="1"/>
              </p:cNvSpPr>
              <p:nvPr/>
            </p:nvSpPr>
            <p:spPr bwMode="auto">
              <a:xfrm>
                <a:off x="1414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699" name="Rectangle 123"/>
              <p:cNvSpPr>
                <a:spLocks noChangeArrowheads="1"/>
              </p:cNvSpPr>
              <p:nvPr/>
            </p:nvSpPr>
            <p:spPr bwMode="auto">
              <a:xfrm>
                <a:off x="1440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0" name="Rectangle 124"/>
              <p:cNvSpPr>
                <a:spLocks noChangeArrowheads="1"/>
              </p:cNvSpPr>
              <p:nvPr/>
            </p:nvSpPr>
            <p:spPr bwMode="auto">
              <a:xfrm>
                <a:off x="1487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1" name="Rectangle 125"/>
              <p:cNvSpPr>
                <a:spLocks noChangeArrowheads="1"/>
              </p:cNvSpPr>
              <p:nvPr/>
            </p:nvSpPr>
            <p:spPr bwMode="auto">
              <a:xfrm>
                <a:off x="1538" y="2164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2" name="Rectangle 126"/>
              <p:cNvSpPr>
                <a:spLocks noChangeArrowheads="1"/>
              </p:cNvSpPr>
              <p:nvPr/>
            </p:nvSpPr>
            <p:spPr bwMode="auto">
              <a:xfrm>
                <a:off x="1556" y="2164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3" name="Rectangle 127"/>
              <p:cNvSpPr>
                <a:spLocks noChangeArrowheads="1"/>
              </p:cNvSpPr>
              <p:nvPr/>
            </p:nvSpPr>
            <p:spPr bwMode="auto">
              <a:xfrm>
                <a:off x="1580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4" name="Rectangle 128"/>
              <p:cNvSpPr>
                <a:spLocks noChangeArrowheads="1"/>
              </p:cNvSpPr>
              <p:nvPr/>
            </p:nvSpPr>
            <p:spPr bwMode="auto">
              <a:xfrm>
                <a:off x="1606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5" name="Rectangle 129"/>
              <p:cNvSpPr>
                <a:spLocks noChangeArrowheads="1"/>
              </p:cNvSpPr>
              <p:nvPr/>
            </p:nvSpPr>
            <p:spPr bwMode="auto">
              <a:xfrm>
                <a:off x="1653" y="2164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6" name="Rectangle 130"/>
              <p:cNvSpPr>
                <a:spLocks noChangeArrowheads="1"/>
              </p:cNvSpPr>
              <p:nvPr/>
            </p:nvSpPr>
            <p:spPr bwMode="auto">
              <a:xfrm>
                <a:off x="1677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7" name="Rectangle 131"/>
              <p:cNvSpPr>
                <a:spLocks noChangeArrowheads="1"/>
              </p:cNvSpPr>
              <p:nvPr/>
            </p:nvSpPr>
            <p:spPr bwMode="auto">
              <a:xfrm>
                <a:off x="1704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8" name="Rectangle 132"/>
              <p:cNvSpPr>
                <a:spLocks noChangeArrowheads="1"/>
              </p:cNvSpPr>
              <p:nvPr/>
            </p:nvSpPr>
            <p:spPr bwMode="auto">
              <a:xfrm>
                <a:off x="1727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09" name="Rectangle 133"/>
              <p:cNvSpPr>
                <a:spLocks noChangeArrowheads="1"/>
              </p:cNvSpPr>
              <p:nvPr/>
            </p:nvSpPr>
            <p:spPr bwMode="auto">
              <a:xfrm>
                <a:off x="1775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0" name="Rectangle 134"/>
              <p:cNvSpPr>
                <a:spLocks noChangeArrowheads="1"/>
              </p:cNvSpPr>
              <p:nvPr/>
            </p:nvSpPr>
            <p:spPr bwMode="auto">
              <a:xfrm>
                <a:off x="1825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1" name="Rectangle 135"/>
              <p:cNvSpPr>
                <a:spLocks noChangeArrowheads="1"/>
              </p:cNvSpPr>
              <p:nvPr/>
            </p:nvSpPr>
            <p:spPr bwMode="auto">
              <a:xfrm>
                <a:off x="1848" y="2164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2" name="Rectangle 136"/>
              <p:cNvSpPr>
                <a:spLocks noChangeArrowheads="1"/>
              </p:cNvSpPr>
              <p:nvPr/>
            </p:nvSpPr>
            <p:spPr bwMode="auto">
              <a:xfrm>
                <a:off x="1906" y="2164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3" name="Rectangle 137"/>
              <p:cNvSpPr>
                <a:spLocks noChangeArrowheads="1"/>
              </p:cNvSpPr>
              <p:nvPr/>
            </p:nvSpPr>
            <p:spPr bwMode="auto">
              <a:xfrm>
                <a:off x="1935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4" name="Rectangle 138"/>
              <p:cNvSpPr>
                <a:spLocks noChangeArrowheads="1"/>
              </p:cNvSpPr>
              <p:nvPr/>
            </p:nvSpPr>
            <p:spPr bwMode="auto">
              <a:xfrm>
                <a:off x="1985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5" name="Rectangle 139"/>
              <p:cNvSpPr>
                <a:spLocks noChangeArrowheads="1"/>
              </p:cNvSpPr>
              <p:nvPr/>
            </p:nvSpPr>
            <p:spPr bwMode="auto">
              <a:xfrm>
                <a:off x="2035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6" name="Rectangle 140"/>
              <p:cNvSpPr>
                <a:spLocks noChangeArrowheads="1"/>
              </p:cNvSpPr>
              <p:nvPr/>
            </p:nvSpPr>
            <p:spPr bwMode="auto">
              <a:xfrm>
                <a:off x="2083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7" name="Rectangle 141"/>
              <p:cNvSpPr>
                <a:spLocks noChangeArrowheads="1"/>
              </p:cNvSpPr>
              <p:nvPr/>
            </p:nvSpPr>
            <p:spPr bwMode="auto">
              <a:xfrm>
                <a:off x="2128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8" name="Rectangle 142"/>
              <p:cNvSpPr>
                <a:spLocks noChangeArrowheads="1"/>
              </p:cNvSpPr>
              <p:nvPr/>
            </p:nvSpPr>
            <p:spPr bwMode="auto">
              <a:xfrm>
                <a:off x="2151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19" name="Rectangle 143"/>
              <p:cNvSpPr>
                <a:spLocks noChangeArrowheads="1"/>
              </p:cNvSpPr>
              <p:nvPr/>
            </p:nvSpPr>
            <p:spPr bwMode="auto">
              <a:xfrm>
                <a:off x="2175" y="2164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0" name="Rectangle 144"/>
              <p:cNvSpPr>
                <a:spLocks noChangeArrowheads="1"/>
              </p:cNvSpPr>
              <p:nvPr/>
            </p:nvSpPr>
            <p:spPr bwMode="auto">
              <a:xfrm>
                <a:off x="2204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1" name="Rectangle 145"/>
              <p:cNvSpPr>
                <a:spLocks noChangeArrowheads="1"/>
              </p:cNvSpPr>
              <p:nvPr/>
            </p:nvSpPr>
            <p:spPr bwMode="auto">
              <a:xfrm>
                <a:off x="2254" y="2164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2" name="Rectangle 146"/>
              <p:cNvSpPr>
                <a:spLocks noChangeArrowheads="1"/>
              </p:cNvSpPr>
              <p:nvPr/>
            </p:nvSpPr>
            <p:spPr bwMode="auto">
              <a:xfrm>
                <a:off x="2302" y="2164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3" name="Rectangle 147"/>
              <p:cNvSpPr>
                <a:spLocks noChangeArrowheads="1"/>
              </p:cNvSpPr>
              <p:nvPr/>
            </p:nvSpPr>
            <p:spPr bwMode="auto">
              <a:xfrm>
                <a:off x="2323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4" name="Rectangle 148"/>
              <p:cNvSpPr>
                <a:spLocks noChangeArrowheads="1"/>
              </p:cNvSpPr>
              <p:nvPr/>
            </p:nvSpPr>
            <p:spPr bwMode="auto">
              <a:xfrm>
                <a:off x="2365" y="2164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5" name="Rectangle 149"/>
              <p:cNvSpPr>
                <a:spLocks noChangeArrowheads="1"/>
              </p:cNvSpPr>
              <p:nvPr/>
            </p:nvSpPr>
            <p:spPr bwMode="auto">
              <a:xfrm>
                <a:off x="2391" y="2164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26" name="Rectangle 150"/>
              <p:cNvSpPr>
                <a:spLocks noChangeArrowheads="1"/>
              </p:cNvSpPr>
              <p:nvPr/>
            </p:nvSpPr>
            <p:spPr bwMode="auto">
              <a:xfrm>
                <a:off x="2439" y="2164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174" name="Freeform 151"/>
              <p:cNvSpPr>
                <a:spLocks/>
              </p:cNvSpPr>
              <p:nvPr/>
            </p:nvSpPr>
            <p:spPr bwMode="auto">
              <a:xfrm>
                <a:off x="1843" y="2726"/>
                <a:ext cx="1715" cy="223"/>
              </a:xfrm>
              <a:custGeom>
                <a:avLst/>
                <a:gdLst>
                  <a:gd name="T0" fmla="*/ 0 w 1715"/>
                  <a:gd name="T1" fmla="*/ 223 h 223"/>
                  <a:gd name="T2" fmla="*/ 3 w 1715"/>
                  <a:gd name="T3" fmla="*/ 0 h 223"/>
                  <a:gd name="T4" fmla="*/ 1715 w 1715"/>
                  <a:gd name="T5" fmla="*/ 0 h 223"/>
                  <a:gd name="T6" fmla="*/ 1715 w 1715"/>
                  <a:gd name="T7" fmla="*/ 223 h 223"/>
                  <a:gd name="T8" fmla="*/ 3 w 1715"/>
                  <a:gd name="T9" fmla="*/ 223 h 223"/>
                  <a:gd name="T10" fmla="*/ 3 w 1715"/>
                  <a:gd name="T11" fmla="*/ 223 h 223"/>
                  <a:gd name="T12" fmla="*/ 0 w 1715"/>
                  <a:gd name="T13" fmla="*/ 223 h 2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15"/>
                  <a:gd name="T22" fmla="*/ 0 h 223"/>
                  <a:gd name="T23" fmla="*/ 1715 w 1715"/>
                  <a:gd name="T24" fmla="*/ 223 h 2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15" h="223">
                    <a:moveTo>
                      <a:pt x="0" y="223"/>
                    </a:moveTo>
                    <a:lnTo>
                      <a:pt x="3" y="0"/>
                    </a:lnTo>
                    <a:lnTo>
                      <a:pt x="1715" y="0"/>
                    </a:lnTo>
                    <a:lnTo>
                      <a:pt x="1715" y="223"/>
                    </a:lnTo>
                    <a:lnTo>
                      <a:pt x="3" y="223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75" name="Freeform 152"/>
              <p:cNvSpPr>
                <a:spLocks/>
              </p:cNvSpPr>
              <p:nvPr/>
            </p:nvSpPr>
            <p:spPr bwMode="auto">
              <a:xfrm>
                <a:off x="1843" y="2726"/>
                <a:ext cx="1715" cy="223"/>
              </a:xfrm>
              <a:custGeom>
                <a:avLst/>
                <a:gdLst>
                  <a:gd name="T0" fmla="*/ 0 w 1715"/>
                  <a:gd name="T1" fmla="*/ 223 h 223"/>
                  <a:gd name="T2" fmla="*/ 3 w 1715"/>
                  <a:gd name="T3" fmla="*/ 0 h 223"/>
                  <a:gd name="T4" fmla="*/ 1715 w 1715"/>
                  <a:gd name="T5" fmla="*/ 0 h 223"/>
                  <a:gd name="T6" fmla="*/ 1715 w 1715"/>
                  <a:gd name="T7" fmla="*/ 223 h 223"/>
                  <a:gd name="T8" fmla="*/ 3 w 1715"/>
                  <a:gd name="T9" fmla="*/ 223 h 223"/>
                  <a:gd name="T10" fmla="*/ 3 w 1715"/>
                  <a:gd name="T11" fmla="*/ 223 h 2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5"/>
                  <a:gd name="T19" fmla="*/ 0 h 223"/>
                  <a:gd name="T20" fmla="*/ 1715 w 1715"/>
                  <a:gd name="T21" fmla="*/ 223 h 2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5" h="223">
                    <a:moveTo>
                      <a:pt x="0" y="223"/>
                    </a:moveTo>
                    <a:lnTo>
                      <a:pt x="3" y="0"/>
                    </a:lnTo>
                    <a:lnTo>
                      <a:pt x="1715" y="0"/>
                    </a:lnTo>
                    <a:lnTo>
                      <a:pt x="1715" y="223"/>
                    </a:lnTo>
                    <a:lnTo>
                      <a:pt x="3" y="22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729" name="Rectangle 153"/>
              <p:cNvSpPr>
                <a:spLocks noChangeArrowheads="1"/>
              </p:cNvSpPr>
              <p:nvPr/>
            </p:nvSpPr>
            <p:spPr bwMode="auto">
              <a:xfrm>
                <a:off x="1970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0" name="Rectangle 154"/>
              <p:cNvSpPr>
                <a:spLocks noChangeArrowheads="1"/>
              </p:cNvSpPr>
              <p:nvPr/>
            </p:nvSpPr>
            <p:spPr bwMode="auto">
              <a:xfrm>
                <a:off x="2020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1" name="Rectangle 155"/>
              <p:cNvSpPr>
                <a:spLocks noChangeArrowheads="1"/>
              </p:cNvSpPr>
              <p:nvPr/>
            </p:nvSpPr>
            <p:spPr bwMode="auto">
              <a:xfrm>
                <a:off x="2043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2" name="Rectangle 156"/>
              <p:cNvSpPr>
                <a:spLocks noChangeArrowheads="1"/>
              </p:cNvSpPr>
              <p:nvPr/>
            </p:nvSpPr>
            <p:spPr bwMode="auto">
              <a:xfrm>
                <a:off x="2067" y="2783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3" name="Rectangle 157"/>
              <p:cNvSpPr>
                <a:spLocks noChangeArrowheads="1"/>
              </p:cNvSpPr>
              <p:nvPr/>
            </p:nvSpPr>
            <p:spPr bwMode="auto">
              <a:xfrm>
                <a:off x="2125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4" name="Rectangle 158"/>
              <p:cNvSpPr>
                <a:spLocks noChangeArrowheads="1"/>
              </p:cNvSpPr>
              <p:nvPr/>
            </p:nvSpPr>
            <p:spPr bwMode="auto">
              <a:xfrm>
                <a:off x="2175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5" name="Rectangle 159"/>
              <p:cNvSpPr>
                <a:spLocks noChangeArrowheads="1"/>
              </p:cNvSpPr>
              <p:nvPr/>
            </p:nvSpPr>
            <p:spPr bwMode="auto">
              <a:xfrm>
                <a:off x="2194" y="2783"/>
                <a:ext cx="66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6" name="Rectangle 160"/>
              <p:cNvSpPr>
                <a:spLocks noChangeArrowheads="1"/>
              </p:cNvSpPr>
              <p:nvPr/>
            </p:nvSpPr>
            <p:spPr bwMode="auto">
              <a:xfrm>
                <a:off x="2220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7" name="Rectangle 161"/>
              <p:cNvSpPr>
                <a:spLocks noChangeArrowheads="1"/>
              </p:cNvSpPr>
              <p:nvPr/>
            </p:nvSpPr>
            <p:spPr bwMode="auto">
              <a:xfrm>
                <a:off x="2244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8" name="Rectangle 162"/>
              <p:cNvSpPr>
                <a:spLocks noChangeArrowheads="1"/>
              </p:cNvSpPr>
              <p:nvPr/>
            </p:nvSpPr>
            <p:spPr bwMode="auto">
              <a:xfrm>
                <a:off x="2267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39" name="Rectangle 163"/>
              <p:cNvSpPr>
                <a:spLocks noChangeArrowheads="1"/>
              </p:cNvSpPr>
              <p:nvPr/>
            </p:nvSpPr>
            <p:spPr bwMode="auto">
              <a:xfrm>
                <a:off x="2291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0" name="Rectangle 164"/>
              <p:cNvSpPr>
                <a:spLocks noChangeArrowheads="1"/>
              </p:cNvSpPr>
              <p:nvPr/>
            </p:nvSpPr>
            <p:spPr bwMode="auto">
              <a:xfrm>
                <a:off x="2341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1" name="Rectangle 165"/>
              <p:cNvSpPr>
                <a:spLocks noChangeArrowheads="1"/>
              </p:cNvSpPr>
              <p:nvPr/>
            </p:nvSpPr>
            <p:spPr bwMode="auto">
              <a:xfrm>
                <a:off x="2388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2" name="Rectangle 166"/>
              <p:cNvSpPr>
                <a:spLocks noChangeArrowheads="1"/>
              </p:cNvSpPr>
              <p:nvPr/>
            </p:nvSpPr>
            <p:spPr bwMode="auto">
              <a:xfrm>
                <a:off x="2415" y="2783"/>
                <a:ext cx="9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3" name="Rectangle 167"/>
              <p:cNvSpPr>
                <a:spLocks noChangeArrowheads="1"/>
              </p:cNvSpPr>
              <p:nvPr/>
            </p:nvSpPr>
            <p:spPr bwMode="auto">
              <a:xfrm>
                <a:off x="2473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4" name="Rectangle 168"/>
              <p:cNvSpPr>
                <a:spLocks noChangeArrowheads="1"/>
              </p:cNvSpPr>
              <p:nvPr/>
            </p:nvSpPr>
            <p:spPr bwMode="auto">
              <a:xfrm>
                <a:off x="2502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5" name="Rectangle 169"/>
              <p:cNvSpPr>
                <a:spLocks noChangeArrowheads="1"/>
              </p:cNvSpPr>
              <p:nvPr/>
            </p:nvSpPr>
            <p:spPr bwMode="auto">
              <a:xfrm>
                <a:off x="2549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6" name="Rectangle 170"/>
              <p:cNvSpPr>
                <a:spLocks noChangeArrowheads="1"/>
              </p:cNvSpPr>
              <p:nvPr/>
            </p:nvSpPr>
            <p:spPr bwMode="auto">
              <a:xfrm>
                <a:off x="2599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7" name="Rectangle 171"/>
              <p:cNvSpPr>
                <a:spLocks noChangeArrowheads="1"/>
              </p:cNvSpPr>
              <p:nvPr/>
            </p:nvSpPr>
            <p:spPr bwMode="auto">
              <a:xfrm>
                <a:off x="2647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8" name="Rectangle 172"/>
              <p:cNvSpPr>
                <a:spLocks noChangeArrowheads="1"/>
              </p:cNvSpPr>
              <p:nvPr/>
            </p:nvSpPr>
            <p:spPr bwMode="auto">
              <a:xfrm>
                <a:off x="2691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49" name="Rectangle 173"/>
              <p:cNvSpPr>
                <a:spLocks noChangeArrowheads="1"/>
              </p:cNvSpPr>
              <p:nvPr/>
            </p:nvSpPr>
            <p:spPr bwMode="auto">
              <a:xfrm>
                <a:off x="2715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0" name="Rectangle 174"/>
              <p:cNvSpPr>
                <a:spLocks noChangeArrowheads="1"/>
              </p:cNvSpPr>
              <p:nvPr/>
            </p:nvSpPr>
            <p:spPr bwMode="auto">
              <a:xfrm>
                <a:off x="2742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1" name="Rectangle 175"/>
              <p:cNvSpPr>
                <a:spLocks noChangeArrowheads="1"/>
              </p:cNvSpPr>
              <p:nvPr/>
            </p:nvSpPr>
            <p:spPr bwMode="auto">
              <a:xfrm>
                <a:off x="2770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2" name="Rectangle 176"/>
              <p:cNvSpPr>
                <a:spLocks noChangeArrowheads="1"/>
              </p:cNvSpPr>
              <p:nvPr/>
            </p:nvSpPr>
            <p:spPr bwMode="auto">
              <a:xfrm>
                <a:off x="2818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3" name="Rectangle 177"/>
              <p:cNvSpPr>
                <a:spLocks noChangeArrowheads="1"/>
              </p:cNvSpPr>
              <p:nvPr/>
            </p:nvSpPr>
            <p:spPr bwMode="auto">
              <a:xfrm>
                <a:off x="2868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4" name="Rectangle 178"/>
              <p:cNvSpPr>
                <a:spLocks noChangeArrowheads="1"/>
              </p:cNvSpPr>
              <p:nvPr/>
            </p:nvSpPr>
            <p:spPr bwMode="auto">
              <a:xfrm>
                <a:off x="2886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5" name="Rectangle 179"/>
              <p:cNvSpPr>
                <a:spLocks noChangeArrowheads="1"/>
              </p:cNvSpPr>
              <p:nvPr/>
            </p:nvSpPr>
            <p:spPr bwMode="auto">
              <a:xfrm>
                <a:off x="2931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6" name="Rectangle 180"/>
              <p:cNvSpPr>
                <a:spLocks noChangeArrowheads="1"/>
              </p:cNvSpPr>
              <p:nvPr/>
            </p:nvSpPr>
            <p:spPr bwMode="auto">
              <a:xfrm>
                <a:off x="2955" y="2783"/>
                <a:ext cx="84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7" name="Rectangle 181"/>
              <p:cNvSpPr>
                <a:spLocks noChangeArrowheads="1"/>
              </p:cNvSpPr>
              <p:nvPr/>
            </p:nvSpPr>
            <p:spPr bwMode="auto">
              <a:xfrm>
                <a:off x="3005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8" name="Rectangle 182"/>
              <p:cNvSpPr>
                <a:spLocks noChangeArrowheads="1"/>
              </p:cNvSpPr>
              <p:nvPr/>
            </p:nvSpPr>
            <p:spPr bwMode="auto">
              <a:xfrm>
                <a:off x="3034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59" name="Rectangle 183"/>
              <p:cNvSpPr>
                <a:spLocks noChangeArrowheads="1"/>
              </p:cNvSpPr>
              <p:nvPr/>
            </p:nvSpPr>
            <p:spPr bwMode="auto">
              <a:xfrm>
                <a:off x="3058" y="2783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0" name="Rectangle 184"/>
              <p:cNvSpPr>
                <a:spLocks noChangeArrowheads="1"/>
              </p:cNvSpPr>
              <p:nvPr/>
            </p:nvSpPr>
            <p:spPr bwMode="auto">
              <a:xfrm>
                <a:off x="3087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1" name="Rectangle 185"/>
              <p:cNvSpPr>
                <a:spLocks noChangeArrowheads="1"/>
              </p:cNvSpPr>
              <p:nvPr/>
            </p:nvSpPr>
            <p:spPr bwMode="auto">
              <a:xfrm>
                <a:off x="3105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2" name="Rectangle 186"/>
              <p:cNvSpPr>
                <a:spLocks noChangeArrowheads="1"/>
              </p:cNvSpPr>
              <p:nvPr/>
            </p:nvSpPr>
            <p:spPr bwMode="auto">
              <a:xfrm>
                <a:off x="3155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3" name="Rectangle 187"/>
              <p:cNvSpPr>
                <a:spLocks noChangeArrowheads="1"/>
              </p:cNvSpPr>
              <p:nvPr/>
            </p:nvSpPr>
            <p:spPr bwMode="auto">
              <a:xfrm>
                <a:off x="3205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4" name="Rectangle 188"/>
              <p:cNvSpPr>
                <a:spLocks noChangeArrowheads="1"/>
              </p:cNvSpPr>
              <p:nvPr/>
            </p:nvSpPr>
            <p:spPr bwMode="auto">
              <a:xfrm>
                <a:off x="3229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5" name="Rectangle 189"/>
              <p:cNvSpPr>
                <a:spLocks noChangeArrowheads="1"/>
              </p:cNvSpPr>
              <p:nvPr/>
            </p:nvSpPr>
            <p:spPr bwMode="auto">
              <a:xfrm>
                <a:off x="3253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6" name="Rectangle 190"/>
              <p:cNvSpPr>
                <a:spLocks noChangeArrowheads="1"/>
              </p:cNvSpPr>
              <p:nvPr/>
            </p:nvSpPr>
            <p:spPr bwMode="auto">
              <a:xfrm>
                <a:off x="3303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7" name="Rectangle 191"/>
              <p:cNvSpPr>
                <a:spLocks noChangeArrowheads="1"/>
              </p:cNvSpPr>
              <p:nvPr/>
            </p:nvSpPr>
            <p:spPr bwMode="auto">
              <a:xfrm>
                <a:off x="3326" y="2783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8" name="Rectangle 192"/>
              <p:cNvSpPr>
                <a:spLocks noChangeArrowheads="1"/>
              </p:cNvSpPr>
              <p:nvPr/>
            </p:nvSpPr>
            <p:spPr bwMode="auto">
              <a:xfrm>
                <a:off x="3374" y="2783"/>
                <a:ext cx="5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69" name="Rectangle 193"/>
              <p:cNvSpPr>
                <a:spLocks noChangeArrowheads="1"/>
              </p:cNvSpPr>
              <p:nvPr/>
            </p:nvSpPr>
            <p:spPr bwMode="auto">
              <a:xfrm>
                <a:off x="3395" y="2783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0217" name="Freeform 194"/>
              <p:cNvSpPr>
                <a:spLocks/>
              </p:cNvSpPr>
              <p:nvPr/>
            </p:nvSpPr>
            <p:spPr bwMode="auto">
              <a:xfrm>
                <a:off x="2581" y="2673"/>
                <a:ext cx="45" cy="45"/>
              </a:xfrm>
              <a:custGeom>
                <a:avLst/>
                <a:gdLst>
                  <a:gd name="T0" fmla="*/ 42 w 45"/>
                  <a:gd name="T1" fmla="*/ 0 h 45"/>
                  <a:gd name="T2" fmla="*/ 0 w 45"/>
                  <a:gd name="T3" fmla="*/ 2 h 45"/>
                  <a:gd name="T4" fmla="*/ 21 w 45"/>
                  <a:gd name="T5" fmla="*/ 45 h 45"/>
                  <a:gd name="T6" fmla="*/ 45 w 45"/>
                  <a:gd name="T7" fmla="*/ 2 h 45"/>
                  <a:gd name="T8" fmla="*/ 45 w 45"/>
                  <a:gd name="T9" fmla="*/ 2 h 45"/>
                  <a:gd name="T10" fmla="*/ 42 w 45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45"/>
                  <a:gd name="T20" fmla="*/ 45 w 45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45">
                    <a:moveTo>
                      <a:pt x="42" y="0"/>
                    </a:moveTo>
                    <a:lnTo>
                      <a:pt x="0" y="2"/>
                    </a:lnTo>
                    <a:lnTo>
                      <a:pt x="21" y="45"/>
                    </a:lnTo>
                    <a:lnTo>
                      <a:pt x="45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8" name="Freeform 195"/>
              <p:cNvSpPr>
                <a:spLocks/>
              </p:cNvSpPr>
              <p:nvPr/>
            </p:nvSpPr>
            <p:spPr bwMode="auto">
              <a:xfrm>
                <a:off x="2778" y="2673"/>
                <a:ext cx="45" cy="45"/>
              </a:xfrm>
              <a:custGeom>
                <a:avLst/>
                <a:gdLst>
                  <a:gd name="T0" fmla="*/ 43 w 45"/>
                  <a:gd name="T1" fmla="*/ 0 h 45"/>
                  <a:gd name="T2" fmla="*/ 0 w 45"/>
                  <a:gd name="T3" fmla="*/ 2 h 45"/>
                  <a:gd name="T4" fmla="*/ 21 w 45"/>
                  <a:gd name="T5" fmla="*/ 45 h 45"/>
                  <a:gd name="T6" fmla="*/ 45 w 45"/>
                  <a:gd name="T7" fmla="*/ 2 h 45"/>
                  <a:gd name="T8" fmla="*/ 45 w 45"/>
                  <a:gd name="T9" fmla="*/ 2 h 45"/>
                  <a:gd name="T10" fmla="*/ 43 w 45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45"/>
                  <a:gd name="T20" fmla="*/ 45 w 45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45">
                    <a:moveTo>
                      <a:pt x="43" y="0"/>
                    </a:moveTo>
                    <a:lnTo>
                      <a:pt x="0" y="2"/>
                    </a:lnTo>
                    <a:lnTo>
                      <a:pt x="21" y="45"/>
                    </a:lnTo>
                    <a:lnTo>
                      <a:pt x="45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9" name="Freeform 196"/>
              <p:cNvSpPr>
                <a:spLocks/>
              </p:cNvSpPr>
              <p:nvPr/>
            </p:nvSpPr>
            <p:spPr bwMode="auto">
              <a:xfrm>
                <a:off x="2307" y="3178"/>
                <a:ext cx="788" cy="540"/>
              </a:xfrm>
              <a:custGeom>
                <a:avLst/>
                <a:gdLst>
                  <a:gd name="T0" fmla="*/ 392 w 788"/>
                  <a:gd name="T1" fmla="*/ 0 h 540"/>
                  <a:gd name="T2" fmla="*/ 0 w 788"/>
                  <a:gd name="T3" fmla="*/ 272 h 540"/>
                  <a:gd name="T4" fmla="*/ 395 w 788"/>
                  <a:gd name="T5" fmla="*/ 540 h 540"/>
                  <a:gd name="T6" fmla="*/ 788 w 788"/>
                  <a:gd name="T7" fmla="*/ 272 h 540"/>
                  <a:gd name="T8" fmla="*/ 395 w 788"/>
                  <a:gd name="T9" fmla="*/ 0 h 540"/>
                  <a:gd name="T10" fmla="*/ 395 w 788"/>
                  <a:gd name="T11" fmla="*/ 0 h 540"/>
                  <a:gd name="T12" fmla="*/ 392 w 788"/>
                  <a:gd name="T13" fmla="*/ 0 h 5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8"/>
                  <a:gd name="T22" fmla="*/ 0 h 540"/>
                  <a:gd name="T23" fmla="*/ 788 w 788"/>
                  <a:gd name="T24" fmla="*/ 540 h 5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8" h="540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0"/>
                    </a:lnTo>
                    <a:lnTo>
                      <a:pt x="788" y="272"/>
                    </a:lnTo>
                    <a:lnTo>
                      <a:pt x="395" y="0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0" name="Freeform 197"/>
              <p:cNvSpPr>
                <a:spLocks/>
              </p:cNvSpPr>
              <p:nvPr/>
            </p:nvSpPr>
            <p:spPr bwMode="auto">
              <a:xfrm>
                <a:off x="2307" y="3178"/>
                <a:ext cx="788" cy="540"/>
              </a:xfrm>
              <a:custGeom>
                <a:avLst/>
                <a:gdLst>
                  <a:gd name="T0" fmla="*/ 392 w 788"/>
                  <a:gd name="T1" fmla="*/ 0 h 540"/>
                  <a:gd name="T2" fmla="*/ 0 w 788"/>
                  <a:gd name="T3" fmla="*/ 272 h 540"/>
                  <a:gd name="T4" fmla="*/ 395 w 788"/>
                  <a:gd name="T5" fmla="*/ 540 h 540"/>
                  <a:gd name="T6" fmla="*/ 788 w 788"/>
                  <a:gd name="T7" fmla="*/ 272 h 540"/>
                  <a:gd name="T8" fmla="*/ 395 w 788"/>
                  <a:gd name="T9" fmla="*/ 0 h 540"/>
                  <a:gd name="T10" fmla="*/ 395 w 788"/>
                  <a:gd name="T11" fmla="*/ 0 h 5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88"/>
                  <a:gd name="T19" fmla="*/ 0 h 540"/>
                  <a:gd name="T20" fmla="*/ 788 w 788"/>
                  <a:gd name="T21" fmla="*/ 540 h 5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88" h="540">
                    <a:moveTo>
                      <a:pt x="392" y="0"/>
                    </a:moveTo>
                    <a:lnTo>
                      <a:pt x="0" y="272"/>
                    </a:lnTo>
                    <a:lnTo>
                      <a:pt x="395" y="540"/>
                    </a:lnTo>
                    <a:lnTo>
                      <a:pt x="788" y="272"/>
                    </a:lnTo>
                    <a:lnTo>
                      <a:pt x="395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1" name="Freeform 198"/>
              <p:cNvSpPr>
                <a:spLocks/>
              </p:cNvSpPr>
              <p:nvPr/>
            </p:nvSpPr>
            <p:spPr bwMode="auto">
              <a:xfrm>
                <a:off x="2678" y="3128"/>
                <a:ext cx="45" cy="45"/>
              </a:xfrm>
              <a:custGeom>
                <a:avLst/>
                <a:gdLst>
                  <a:gd name="T0" fmla="*/ 45 w 45"/>
                  <a:gd name="T1" fmla="*/ 0 h 45"/>
                  <a:gd name="T2" fmla="*/ 0 w 45"/>
                  <a:gd name="T3" fmla="*/ 0 h 45"/>
                  <a:gd name="T4" fmla="*/ 24 w 45"/>
                  <a:gd name="T5" fmla="*/ 45 h 45"/>
                  <a:gd name="T6" fmla="*/ 45 w 45"/>
                  <a:gd name="T7" fmla="*/ 0 h 45"/>
                  <a:gd name="T8" fmla="*/ 45 w 45"/>
                  <a:gd name="T9" fmla="*/ 0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5"/>
                  <a:gd name="T17" fmla="*/ 45 w 45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5">
                    <a:moveTo>
                      <a:pt x="45" y="0"/>
                    </a:moveTo>
                    <a:lnTo>
                      <a:pt x="0" y="0"/>
                    </a:lnTo>
                    <a:lnTo>
                      <a:pt x="24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2" name="Line 199"/>
              <p:cNvSpPr>
                <a:spLocks noChangeShapeType="1"/>
              </p:cNvSpPr>
              <p:nvPr/>
            </p:nvSpPr>
            <p:spPr bwMode="auto">
              <a:xfrm>
                <a:off x="2699" y="2949"/>
                <a:ext cx="3" cy="20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776" name="Rectangle 200"/>
              <p:cNvSpPr>
                <a:spLocks noChangeArrowheads="1"/>
              </p:cNvSpPr>
              <p:nvPr/>
            </p:nvSpPr>
            <p:spPr bwMode="auto">
              <a:xfrm>
                <a:off x="2381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77" name="Rectangle 201"/>
              <p:cNvSpPr>
                <a:spLocks noChangeArrowheads="1"/>
              </p:cNvSpPr>
              <p:nvPr/>
            </p:nvSpPr>
            <p:spPr bwMode="auto">
              <a:xfrm>
                <a:off x="2431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78" name="Rectangle 202"/>
              <p:cNvSpPr>
                <a:spLocks noChangeArrowheads="1"/>
              </p:cNvSpPr>
              <p:nvPr/>
            </p:nvSpPr>
            <p:spPr bwMode="auto">
              <a:xfrm>
                <a:off x="2481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79" name="Rectangle 203"/>
              <p:cNvSpPr>
                <a:spLocks noChangeArrowheads="1"/>
              </p:cNvSpPr>
              <p:nvPr/>
            </p:nvSpPr>
            <p:spPr bwMode="auto">
              <a:xfrm>
                <a:off x="2528" y="3397"/>
                <a:ext cx="8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80" name="Rectangle 204"/>
              <p:cNvSpPr>
                <a:spLocks noChangeArrowheads="1"/>
              </p:cNvSpPr>
              <p:nvPr/>
            </p:nvSpPr>
            <p:spPr bwMode="auto">
              <a:xfrm>
                <a:off x="2578" y="3397"/>
                <a:ext cx="63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2781" name="Rectangle 205"/>
              <p:cNvSpPr>
                <a:spLocks noChangeArrowheads="1"/>
              </p:cNvSpPr>
              <p:nvPr/>
            </p:nvSpPr>
            <p:spPr bwMode="auto">
              <a:xfrm>
                <a:off x="2602" y="3397"/>
                <a:ext cx="68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1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52782" name="Rectangle 206"/>
            <p:cNvSpPr>
              <a:spLocks noChangeArrowheads="1"/>
            </p:cNvSpPr>
            <p:nvPr/>
          </p:nvSpPr>
          <p:spPr bwMode="auto">
            <a:xfrm>
              <a:off x="2631" y="3397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3" name="Rectangle 207"/>
            <p:cNvSpPr>
              <a:spLocks noChangeArrowheads="1"/>
            </p:cNvSpPr>
            <p:nvPr/>
          </p:nvSpPr>
          <p:spPr bwMode="auto">
            <a:xfrm>
              <a:off x="2678" y="3397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4" name="Rectangle 208"/>
            <p:cNvSpPr>
              <a:spLocks noChangeArrowheads="1"/>
            </p:cNvSpPr>
            <p:nvPr/>
          </p:nvSpPr>
          <p:spPr bwMode="auto">
            <a:xfrm>
              <a:off x="2728" y="3397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5" name="Rectangle 209"/>
            <p:cNvSpPr>
              <a:spLocks noChangeArrowheads="1"/>
            </p:cNvSpPr>
            <p:nvPr/>
          </p:nvSpPr>
          <p:spPr bwMode="auto">
            <a:xfrm>
              <a:off x="2778" y="3397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6" name="Rectangle 210"/>
            <p:cNvSpPr>
              <a:spLocks noChangeArrowheads="1"/>
            </p:cNvSpPr>
            <p:nvPr/>
          </p:nvSpPr>
          <p:spPr bwMode="auto">
            <a:xfrm>
              <a:off x="2802" y="3397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7" name="Rectangle 211"/>
            <p:cNvSpPr>
              <a:spLocks noChangeArrowheads="1"/>
            </p:cNvSpPr>
            <p:nvPr/>
          </p:nvSpPr>
          <p:spPr bwMode="auto">
            <a:xfrm>
              <a:off x="2821" y="3397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8" name="Rectangle 212"/>
            <p:cNvSpPr>
              <a:spLocks noChangeArrowheads="1"/>
            </p:cNvSpPr>
            <p:nvPr/>
          </p:nvSpPr>
          <p:spPr bwMode="auto">
            <a:xfrm>
              <a:off x="2844" y="3397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89" name="Rectangle 213"/>
            <p:cNvSpPr>
              <a:spLocks noChangeArrowheads="1"/>
            </p:cNvSpPr>
            <p:nvPr/>
          </p:nvSpPr>
          <p:spPr bwMode="auto">
            <a:xfrm>
              <a:off x="2865" y="3397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0" name="Rectangle 214"/>
            <p:cNvSpPr>
              <a:spLocks noChangeArrowheads="1"/>
            </p:cNvSpPr>
            <p:nvPr/>
          </p:nvSpPr>
          <p:spPr bwMode="auto">
            <a:xfrm>
              <a:off x="2913" y="3397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1" name="Rectangle 215"/>
            <p:cNvSpPr>
              <a:spLocks noChangeArrowheads="1"/>
            </p:cNvSpPr>
            <p:nvPr/>
          </p:nvSpPr>
          <p:spPr bwMode="auto">
            <a:xfrm>
              <a:off x="2963" y="3397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9953" name="Freeform 216"/>
            <p:cNvSpPr>
              <a:spLocks/>
            </p:cNvSpPr>
            <p:nvPr/>
          </p:nvSpPr>
          <p:spPr bwMode="auto">
            <a:xfrm>
              <a:off x="2678" y="3897"/>
              <a:ext cx="45" cy="45"/>
            </a:xfrm>
            <a:custGeom>
              <a:avLst/>
              <a:gdLst>
                <a:gd name="T0" fmla="*/ 45 w 45"/>
                <a:gd name="T1" fmla="*/ 0 h 45"/>
                <a:gd name="T2" fmla="*/ 0 w 45"/>
                <a:gd name="T3" fmla="*/ 0 h 45"/>
                <a:gd name="T4" fmla="*/ 24 w 45"/>
                <a:gd name="T5" fmla="*/ 45 h 45"/>
                <a:gd name="T6" fmla="*/ 45 w 45"/>
                <a:gd name="T7" fmla="*/ 0 h 45"/>
                <a:gd name="T8" fmla="*/ 45 w 4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45"/>
                <a:gd name="T17" fmla="*/ 45 w 4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45">
                  <a:moveTo>
                    <a:pt x="45" y="0"/>
                  </a:moveTo>
                  <a:lnTo>
                    <a:pt x="0" y="0"/>
                  </a:lnTo>
                  <a:lnTo>
                    <a:pt x="24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Line 217"/>
            <p:cNvSpPr>
              <a:spLocks noChangeShapeType="1"/>
            </p:cNvSpPr>
            <p:nvPr/>
          </p:nvSpPr>
          <p:spPr bwMode="auto">
            <a:xfrm>
              <a:off x="2699" y="3716"/>
              <a:ext cx="3" cy="2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218"/>
            <p:cNvSpPr>
              <a:spLocks/>
            </p:cNvSpPr>
            <p:nvPr/>
          </p:nvSpPr>
          <p:spPr bwMode="auto">
            <a:xfrm>
              <a:off x="2307" y="635"/>
              <a:ext cx="790" cy="263"/>
            </a:xfrm>
            <a:custGeom>
              <a:avLst/>
              <a:gdLst>
                <a:gd name="T0" fmla="*/ 656 w 790"/>
                <a:gd name="T1" fmla="*/ 260 h 263"/>
                <a:gd name="T2" fmla="*/ 680 w 790"/>
                <a:gd name="T3" fmla="*/ 260 h 263"/>
                <a:gd name="T4" fmla="*/ 701 w 790"/>
                <a:gd name="T5" fmla="*/ 255 h 263"/>
                <a:gd name="T6" fmla="*/ 719 w 790"/>
                <a:gd name="T7" fmla="*/ 247 h 263"/>
                <a:gd name="T8" fmla="*/ 735 w 790"/>
                <a:gd name="T9" fmla="*/ 237 h 263"/>
                <a:gd name="T10" fmla="*/ 751 w 790"/>
                <a:gd name="T11" fmla="*/ 223 h 263"/>
                <a:gd name="T12" fmla="*/ 764 w 790"/>
                <a:gd name="T13" fmla="*/ 208 h 263"/>
                <a:gd name="T14" fmla="*/ 774 w 790"/>
                <a:gd name="T15" fmla="*/ 192 h 263"/>
                <a:gd name="T16" fmla="*/ 782 w 790"/>
                <a:gd name="T17" fmla="*/ 171 h 263"/>
                <a:gd name="T18" fmla="*/ 788 w 790"/>
                <a:gd name="T19" fmla="*/ 152 h 263"/>
                <a:gd name="T20" fmla="*/ 790 w 790"/>
                <a:gd name="T21" fmla="*/ 131 h 263"/>
                <a:gd name="T22" fmla="*/ 788 w 790"/>
                <a:gd name="T23" fmla="*/ 110 h 263"/>
                <a:gd name="T24" fmla="*/ 782 w 790"/>
                <a:gd name="T25" fmla="*/ 89 h 263"/>
                <a:gd name="T26" fmla="*/ 774 w 790"/>
                <a:gd name="T27" fmla="*/ 71 h 263"/>
                <a:gd name="T28" fmla="*/ 764 w 790"/>
                <a:gd name="T29" fmla="*/ 52 h 263"/>
                <a:gd name="T30" fmla="*/ 751 w 790"/>
                <a:gd name="T31" fmla="*/ 36 h 263"/>
                <a:gd name="T32" fmla="*/ 735 w 790"/>
                <a:gd name="T33" fmla="*/ 23 h 263"/>
                <a:gd name="T34" fmla="*/ 719 w 790"/>
                <a:gd name="T35" fmla="*/ 13 h 263"/>
                <a:gd name="T36" fmla="*/ 701 w 790"/>
                <a:gd name="T37" fmla="*/ 5 h 263"/>
                <a:gd name="T38" fmla="*/ 680 w 790"/>
                <a:gd name="T39" fmla="*/ 0 h 263"/>
                <a:gd name="T40" fmla="*/ 658 w 790"/>
                <a:gd name="T41" fmla="*/ 0 h 263"/>
                <a:gd name="T42" fmla="*/ 132 w 790"/>
                <a:gd name="T43" fmla="*/ 0 h 263"/>
                <a:gd name="T44" fmla="*/ 110 w 790"/>
                <a:gd name="T45" fmla="*/ 0 h 263"/>
                <a:gd name="T46" fmla="*/ 89 w 790"/>
                <a:gd name="T47" fmla="*/ 5 h 263"/>
                <a:gd name="T48" fmla="*/ 71 w 790"/>
                <a:gd name="T49" fmla="*/ 13 h 263"/>
                <a:gd name="T50" fmla="*/ 52 w 790"/>
                <a:gd name="T51" fmla="*/ 23 h 263"/>
                <a:gd name="T52" fmla="*/ 37 w 790"/>
                <a:gd name="T53" fmla="*/ 36 h 263"/>
                <a:gd name="T54" fmla="*/ 24 w 790"/>
                <a:gd name="T55" fmla="*/ 52 h 263"/>
                <a:gd name="T56" fmla="*/ 13 w 790"/>
                <a:gd name="T57" fmla="*/ 71 h 263"/>
                <a:gd name="T58" fmla="*/ 5 w 790"/>
                <a:gd name="T59" fmla="*/ 89 h 263"/>
                <a:gd name="T60" fmla="*/ 0 w 790"/>
                <a:gd name="T61" fmla="*/ 110 h 263"/>
                <a:gd name="T62" fmla="*/ 0 w 790"/>
                <a:gd name="T63" fmla="*/ 131 h 263"/>
                <a:gd name="T64" fmla="*/ 0 w 790"/>
                <a:gd name="T65" fmla="*/ 152 h 263"/>
                <a:gd name="T66" fmla="*/ 5 w 790"/>
                <a:gd name="T67" fmla="*/ 171 h 263"/>
                <a:gd name="T68" fmla="*/ 13 w 790"/>
                <a:gd name="T69" fmla="*/ 192 h 263"/>
                <a:gd name="T70" fmla="*/ 24 w 790"/>
                <a:gd name="T71" fmla="*/ 208 h 263"/>
                <a:gd name="T72" fmla="*/ 37 w 790"/>
                <a:gd name="T73" fmla="*/ 223 h 263"/>
                <a:gd name="T74" fmla="*/ 52 w 790"/>
                <a:gd name="T75" fmla="*/ 237 h 263"/>
                <a:gd name="T76" fmla="*/ 71 w 790"/>
                <a:gd name="T77" fmla="*/ 247 h 263"/>
                <a:gd name="T78" fmla="*/ 89 w 790"/>
                <a:gd name="T79" fmla="*/ 255 h 263"/>
                <a:gd name="T80" fmla="*/ 110 w 790"/>
                <a:gd name="T81" fmla="*/ 260 h 263"/>
                <a:gd name="T82" fmla="*/ 132 w 790"/>
                <a:gd name="T83" fmla="*/ 263 h 263"/>
                <a:gd name="T84" fmla="*/ 658 w 790"/>
                <a:gd name="T85" fmla="*/ 263 h 263"/>
                <a:gd name="T86" fmla="*/ 658 w 790"/>
                <a:gd name="T87" fmla="*/ 263 h 263"/>
                <a:gd name="T88" fmla="*/ 656 w 790"/>
                <a:gd name="T89" fmla="*/ 260 h 26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90"/>
                <a:gd name="T136" fmla="*/ 0 h 263"/>
                <a:gd name="T137" fmla="*/ 790 w 790"/>
                <a:gd name="T138" fmla="*/ 263 h 26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90" h="263">
                  <a:moveTo>
                    <a:pt x="656" y="260"/>
                  </a:moveTo>
                  <a:lnTo>
                    <a:pt x="680" y="260"/>
                  </a:lnTo>
                  <a:lnTo>
                    <a:pt x="701" y="255"/>
                  </a:lnTo>
                  <a:lnTo>
                    <a:pt x="719" y="247"/>
                  </a:lnTo>
                  <a:lnTo>
                    <a:pt x="735" y="237"/>
                  </a:lnTo>
                  <a:lnTo>
                    <a:pt x="751" y="223"/>
                  </a:lnTo>
                  <a:lnTo>
                    <a:pt x="764" y="208"/>
                  </a:lnTo>
                  <a:lnTo>
                    <a:pt x="774" y="192"/>
                  </a:lnTo>
                  <a:lnTo>
                    <a:pt x="782" y="171"/>
                  </a:lnTo>
                  <a:lnTo>
                    <a:pt x="788" y="152"/>
                  </a:lnTo>
                  <a:lnTo>
                    <a:pt x="790" y="131"/>
                  </a:lnTo>
                  <a:lnTo>
                    <a:pt x="788" y="110"/>
                  </a:lnTo>
                  <a:lnTo>
                    <a:pt x="782" y="89"/>
                  </a:lnTo>
                  <a:lnTo>
                    <a:pt x="774" y="71"/>
                  </a:lnTo>
                  <a:lnTo>
                    <a:pt x="764" y="52"/>
                  </a:lnTo>
                  <a:lnTo>
                    <a:pt x="751" y="36"/>
                  </a:lnTo>
                  <a:lnTo>
                    <a:pt x="735" y="23"/>
                  </a:lnTo>
                  <a:lnTo>
                    <a:pt x="719" y="13"/>
                  </a:lnTo>
                  <a:lnTo>
                    <a:pt x="701" y="5"/>
                  </a:lnTo>
                  <a:lnTo>
                    <a:pt x="680" y="0"/>
                  </a:lnTo>
                  <a:lnTo>
                    <a:pt x="658" y="0"/>
                  </a:lnTo>
                  <a:lnTo>
                    <a:pt x="132" y="0"/>
                  </a:lnTo>
                  <a:lnTo>
                    <a:pt x="110" y="0"/>
                  </a:lnTo>
                  <a:lnTo>
                    <a:pt x="89" y="5"/>
                  </a:lnTo>
                  <a:lnTo>
                    <a:pt x="71" y="13"/>
                  </a:lnTo>
                  <a:lnTo>
                    <a:pt x="52" y="23"/>
                  </a:lnTo>
                  <a:lnTo>
                    <a:pt x="37" y="36"/>
                  </a:lnTo>
                  <a:lnTo>
                    <a:pt x="24" y="52"/>
                  </a:lnTo>
                  <a:lnTo>
                    <a:pt x="13" y="71"/>
                  </a:lnTo>
                  <a:lnTo>
                    <a:pt x="5" y="89"/>
                  </a:lnTo>
                  <a:lnTo>
                    <a:pt x="0" y="110"/>
                  </a:lnTo>
                  <a:lnTo>
                    <a:pt x="0" y="131"/>
                  </a:lnTo>
                  <a:lnTo>
                    <a:pt x="0" y="152"/>
                  </a:lnTo>
                  <a:lnTo>
                    <a:pt x="5" y="171"/>
                  </a:lnTo>
                  <a:lnTo>
                    <a:pt x="13" y="192"/>
                  </a:lnTo>
                  <a:lnTo>
                    <a:pt x="24" y="208"/>
                  </a:lnTo>
                  <a:lnTo>
                    <a:pt x="37" y="223"/>
                  </a:lnTo>
                  <a:lnTo>
                    <a:pt x="52" y="237"/>
                  </a:lnTo>
                  <a:lnTo>
                    <a:pt x="71" y="247"/>
                  </a:lnTo>
                  <a:lnTo>
                    <a:pt x="89" y="255"/>
                  </a:lnTo>
                  <a:lnTo>
                    <a:pt x="110" y="260"/>
                  </a:lnTo>
                  <a:lnTo>
                    <a:pt x="132" y="263"/>
                  </a:lnTo>
                  <a:lnTo>
                    <a:pt x="658" y="263"/>
                  </a:lnTo>
                  <a:lnTo>
                    <a:pt x="656" y="26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6" name="Freeform 219"/>
            <p:cNvSpPr>
              <a:spLocks/>
            </p:cNvSpPr>
            <p:nvPr/>
          </p:nvSpPr>
          <p:spPr bwMode="auto">
            <a:xfrm>
              <a:off x="2307" y="635"/>
              <a:ext cx="790" cy="263"/>
            </a:xfrm>
            <a:custGeom>
              <a:avLst/>
              <a:gdLst>
                <a:gd name="T0" fmla="*/ 656 w 790"/>
                <a:gd name="T1" fmla="*/ 260 h 263"/>
                <a:gd name="T2" fmla="*/ 680 w 790"/>
                <a:gd name="T3" fmla="*/ 260 h 263"/>
                <a:gd name="T4" fmla="*/ 701 w 790"/>
                <a:gd name="T5" fmla="*/ 255 h 263"/>
                <a:gd name="T6" fmla="*/ 719 w 790"/>
                <a:gd name="T7" fmla="*/ 247 h 263"/>
                <a:gd name="T8" fmla="*/ 735 w 790"/>
                <a:gd name="T9" fmla="*/ 237 h 263"/>
                <a:gd name="T10" fmla="*/ 751 w 790"/>
                <a:gd name="T11" fmla="*/ 223 h 263"/>
                <a:gd name="T12" fmla="*/ 764 w 790"/>
                <a:gd name="T13" fmla="*/ 208 h 263"/>
                <a:gd name="T14" fmla="*/ 774 w 790"/>
                <a:gd name="T15" fmla="*/ 192 h 263"/>
                <a:gd name="T16" fmla="*/ 782 w 790"/>
                <a:gd name="T17" fmla="*/ 171 h 263"/>
                <a:gd name="T18" fmla="*/ 788 w 790"/>
                <a:gd name="T19" fmla="*/ 152 h 263"/>
                <a:gd name="T20" fmla="*/ 790 w 790"/>
                <a:gd name="T21" fmla="*/ 131 h 263"/>
                <a:gd name="T22" fmla="*/ 788 w 790"/>
                <a:gd name="T23" fmla="*/ 110 h 263"/>
                <a:gd name="T24" fmla="*/ 782 w 790"/>
                <a:gd name="T25" fmla="*/ 89 h 263"/>
                <a:gd name="T26" fmla="*/ 774 w 790"/>
                <a:gd name="T27" fmla="*/ 71 h 263"/>
                <a:gd name="T28" fmla="*/ 764 w 790"/>
                <a:gd name="T29" fmla="*/ 52 h 263"/>
                <a:gd name="T30" fmla="*/ 751 w 790"/>
                <a:gd name="T31" fmla="*/ 36 h 263"/>
                <a:gd name="T32" fmla="*/ 735 w 790"/>
                <a:gd name="T33" fmla="*/ 23 h 263"/>
                <a:gd name="T34" fmla="*/ 719 w 790"/>
                <a:gd name="T35" fmla="*/ 13 h 263"/>
                <a:gd name="T36" fmla="*/ 701 w 790"/>
                <a:gd name="T37" fmla="*/ 5 h 263"/>
                <a:gd name="T38" fmla="*/ 680 w 790"/>
                <a:gd name="T39" fmla="*/ 0 h 263"/>
                <a:gd name="T40" fmla="*/ 658 w 790"/>
                <a:gd name="T41" fmla="*/ 0 h 263"/>
                <a:gd name="T42" fmla="*/ 132 w 790"/>
                <a:gd name="T43" fmla="*/ 0 h 263"/>
                <a:gd name="T44" fmla="*/ 110 w 790"/>
                <a:gd name="T45" fmla="*/ 0 h 263"/>
                <a:gd name="T46" fmla="*/ 89 w 790"/>
                <a:gd name="T47" fmla="*/ 5 h 263"/>
                <a:gd name="T48" fmla="*/ 71 w 790"/>
                <a:gd name="T49" fmla="*/ 13 h 263"/>
                <a:gd name="T50" fmla="*/ 52 w 790"/>
                <a:gd name="T51" fmla="*/ 23 h 263"/>
                <a:gd name="T52" fmla="*/ 37 w 790"/>
                <a:gd name="T53" fmla="*/ 36 h 263"/>
                <a:gd name="T54" fmla="*/ 24 w 790"/>
                <a:gd name="T55" fmla="*/ 52 h 263"/>
                <a:gd name="T56" fmla="*/ 13 w 790"/>
                <a:gd name="T57" fmla="*/ 71 h 263"/>
                <a:gd name="T58" fmla="*/ 5 w 790"/>
                <a:gd name="T59" fmla="*/ 89 h 263"/>
                <a:gd name="T60" fmla="*/ 0 w 790"/>
                <a:gd name="T61" fmla="*/ 110 h 263"/>
                <a:gd name="T62" fmla="*/ 0 w 790"/>
                <a:gd name="T63" fmla="*/ 131 h 263"/>
                <a:gd name="T64" fmla="*/ 0 w 790"/>
                <a:gd name="T65" fmla="*/ 152 h 263"/>
                <a:gd name="T66" fmla="*/ 5 w 790"/>
                <a:gd name="T67" fmla="*/ 171 h 263"/>
                <a:gd name="T68" fmla="*/ 13 w 790"/>
                <a:gd name="T69" fmla="*/ 192 h 263"/>
                <a:gd name="T70" fmla="*/ 24 w 790"/>
                <a:gd name="T71" fmla="*/ 208 h 263"/>
                <a:gd name="T72" fmla="*/ 37 w 790"/>
                <a:gd name="T73" fmla="*/ 223 h 263"/>
                <a:gd name="T74" fmla="*/ 52 w 790"/>
                <a:gd name="T75" fmla="*/ 237 h 263"/>
                <a:gd name="T76" fmla="*/ 71 w 790"/>
                <a:gd name="T77" fmla="*/ 247 h 263"/>
                <a:gd name="T78" fmla="*/ 89 w 790"/>
                <a:gd name="T79" fmla="*/ 255 h 263"/>
                <a:gd name="T80" fmla="*/ 110 w 790"/>
                <a:gd name="T81" fmla="*/ 260 h 263"/>
                <a:gd name="T82" fmla="*/ 132 w 790"/>
                <a:gd name="T83" fmla="*/ 263 h 263"/>
                <a:gd name="T84" fmla="*/ 658 w 790"/>
                <a:gd name="T85" fmla="*/ 263 h 263"/>
                <a:gd name="T86" fmla="*/ 658 w 790"/>
                <a:gd name="T87" fmla="*/ 263 h 2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90"/>
                <a:gd name="T133" fmla="*/ 0 h 263"/>
                <a:gd name="T134" fmla="*/ 790 w 790"/>
                <a:gd name="T135" fmla="*/ 263 h 2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90" h="263">
                  <a:moveTo>
                    <a:pt x="656" y="260"/>
                  </a:moveTo>
                  <a:lnTo>
                    <a:pt x="680" y="260"/>
                  </a:lnTo>
                  <a:lnTo>
                    <a:pt x="701" y="255"/>
                  </a:lnTo>
                  <a:lnTo>
                    <a:pt x="719" y="247"/>
                  </a:lnTo>
                  <a:lnTo>
                    <a:pt x="735" y="237"/>
                  </a:lnTo>
                  <a:lnTo>
                    <a:pt x="751" y="223"/>
                  </a:lnTo>
                  <a:lnTo>
                    <a:pt x="764" y="208"/>
                  </a:lnTo>
                  <a:lnTo>
                    <a:pt x="774" y="192"/>
                  </a:lnTo>
                  <a:lnTo>
                    <a:pt x="782" y="171"/>
                  </a:lnTo>
                  <a:lnTo>
                    <a:pt x="788" y="152"/>
                  </a:lnTo>
                  <a:lnTo>
                    <a:pt x="790" y="131"/>
                  </a:lnTo>
                  <a:lnTo>
                    <a:pt x="788" y="110"/>
                  </a:lnTo>
                  <a:lnTo>
                    <a:pt x="782" y="89"/>
                  </a:lnTo>
                  <a:lnTo>
                    <a:pt x="774" y="71"/>
                  </a:lnTo>
                  <a:lnTo>
                    <a:pt x="764" y="52"/>
                  </a:lnTo>
                  <a:lnTo>
                    <a:pt x="751" y="36"/>
                  </a:lnTo>
                  <a:lnTo>
                    <a:pt x="735" y="23"/>
                  </a:lnTo>
                  <a:lnTo>
                    <a:pt x="719" y="13"/>
                  </a:lnTo>
                  <a:lnTo>
                    <a:pt x="701" y="5"/>
                  </a:lnTo>
                  <a:lnTo>
                    <a:pt x="680" y="0"/>
                  </a:lnTo>
                  <a:lnTo>
                    <a:pt x="658" y="0"/>
                  </a:lnTo>
                  <a:lnTo>
                    <a:pt x="132" y="0"/>
                  </a:lnTo>
                  <a:lnTo>
                    <a:pt x="110" y="0"/>
                  </a:lnTo>
                  <a:lnTo>
                    <a:pt x="89" y="5"/>
                  </a:lnTo>
                  <a:lnTo>
                    <a:pt x="71" y="13"/>
                  </a:lnTo>
                  <a:lnTo>
                    <a:pt x="52" y="23"/>
                  </a:lnTo>
                  <a:lnTo>
                    <a:pt x="37" y="36"/>
                  </a:lnTo>
                  <a:lnTo>
                    <a:pt x="24" y="52"/>
                  </a:lnTo>
                  <a:lnTo>
                    <a:pt x="13" y="71"/>
                  </a:lnTo>
                  <a:lnTo>
                    <a:pt x="5" y="89"/>
                  </a:lnTo>
                  <a:lnTo>
                    <a:pt x="0" y="110"/>
                  </a:lnTo>
                  <a:lnTo>
                    <a:pt x="0" y="131"/>
                  </a:lnTo>
                  <a:lnTo>
                    <a:pt x="0" y="152"/>
                  </a:lnTo>
                  <a:lnTo>
                    <a:pt x="5" y="171"/>
                  </a:lnTo>
                  <a:lnTo>
                    <a:pt x="13" y="192"/>
                  </a:lnTo>
                  <a:lnTo>
                    <a:pt x="24" y="208"/>
                  </a:lnTo>
                  <a:lnTo>
                    <a:pt x="37" y="223"/>
                  </a:lnTo>
                  <a:lnTo>
                    <a:pt x="52" y="237"/>
                  </a:lnTo>
                  <a:lnTo>
                    <a:pt x="71" y="247"/>
                  </a:lnTo>
                  <a:lnTo>
                    <a:pt x="89" y="255"/>
                  </a:lnTo>
                  <a:lnTo>
                    <a:pt x="110" y="260"/>
                  </a:lnTo>
                  <a:lnTo>
                    <a:pt x="132" y="263"/>
                  </a:lnTo>
                  <a:lnTo>
                    <a:pt x="658" y="26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796" name="Rectangle 220"/>
            <p:cNvSpPr>
              <a:spLocks noChangeArrowheads="1"/>
            </p:cNvSpPr>
            <p:nvPr/>
          </p:nvSpPr>
          <p:spPr bwMode="auto">
            <a:xfrm>
              <a:off x="2607" y="713"/>
              <a:ext cx="9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7" name="Rectangle 221"/>
            <p:cNvSpPr>
              <a:spLocks noChangeArrowheads="1"/>
            </p:cNvSpPr>
            <p:nvPr/>
          </p:nvSpPr>
          <p:spPr bwMode="auto">
            <a:xfrm>
              <a:off x="2665" y="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8" name="Rectangle 222"/>
            <p:cNvSpPr>
              <a:spLocks noChangeArrowheads="1"/>
            </p:cNvSpPr>
            <p:nvPr/>
          </p:nvSpPr>
          <p:spPr bwMode="auto">
            <a:xfrm>
              <a:off x="2691" y="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799" name="Rectangle 223"/>
            <p:cNvSpPr>
              <a:spLocks noChangeArrowheads="1"/>
            </p:cNvSpPr>
            <p:nvPr/>
          </p:nvSpPr>
          <p:spPr bwMode="auto">
            <a:xfrm>
              <a:off x="2739" y="713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0" name="Rectangle 224"/>
            <p:cNvSpPr>
              <a:spLocks noChangeArrowheads="1"/>
            </p:cNvSpPr>
            <p:nvPr/>
          </p:nvSpPr>
          <p:spPr bwMode="auto">
            <a:xfrm>
              <a:off x="2768" y="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1" name="Rectangle 225"/>
            <p:cNvSpPr>
              <a:spLocks noChangeArrowheads="1"/>
            </p:cNvSpPr>
            <p:nvPr/>
          </p:nvSpPr>
          <p:spPr bwMode="auto">
            <a:xfrm>
              <a:off x="3108" y="1269"/>
              <a:ext cx="9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2" name="Rectangle 226"/>
            <p:cNvSpPr>
              <a:spLocks noChangeArrowheads="1"/>
            </p:cNvSpPr>
            <p:nvPr/>
          </p:nvSpPr>
          <p:spPr bwMode="auto">
            <a:xfrm>
              <a:off x="3166" y="1269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3" name="Rectangle 227"/>
            <p:cNvSpPr>
              <a:spLocks noChangeArrowheads="1"/>
            </p:cNvSpPr>
            <p:nvPr/>
          </p:nvSpPr>
          <p:spPr bwMode="auto">
            <a:xfrm>
              <a:off x="3195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4" name="Rectangle 228"/>
            <p:cNvSpPr>
              <a:spLocks noChangeArrowheads="1"/>
            </p:cNvSpPr>
            <p:nvPr/>
          </p:nvSpPr>
          <p:spPr bwMode="auto">
            <a:xfrm>
              <a:off x="3245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5" name="Rectangle 229"/>
            <p:cNvSpPr>
              <a:spLocks noChangeArrowheads="1"/>
            </p:cNvSpPr>
            <p:nvPr/>
          </p:nvSpPr>
          <p:spPr bwMode="auto">
            <a:xfrm>
              <a:off x="3292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6" name="Rectangle 230"/>
            <p:cNvSpPr>
              <a:spLocks noChangeArrowheads="1"/>
            </p:cNvSpPr>
            <p:nvPr/>
          </p:nvSpPr>
          <p:spPr bwMode="auto">
            <a:xfrm>
              <a:off x="3342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7" name="Rectangle 231"/>
            <p:cNvSpPr>
              <a:spLocks noChangeArrowheads="1"/>
            </p:cNvSpPr>
            <p:nvPr/>
          </p:nvSpPr>
          <p:spPr bwMode="auto">
            <a:xfrm>
              <a:off x="3387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8" name="Rectangle 232"/>
            <p:cNvSpPr>
              <a:spLocks noChangeArrowheads="1"/>
            </p:cNvSpPr>
            <p:nvPr/>
          </p:nvSpPr>
          <p:spPr bwMode="auto">
            <a:xfrm>
              <a:off x="3411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09" name="Rectangle 233"/>
            <p:cNvSpPr>
              <a:spLocks noChangeArrowheads="1"/>
            </p:cNvSpPr>
            <p:nvPr/>
          </p:nvSpPr>
          <p:spPr bwMode="auto">
            <a:xfrm>
              <a:off x="3458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0" name="Rectangle 234"/>
            <p:cNvSpPr>
              <a:spLocks noChangeArrowheads="1"/>
            </p:cNvSpPr>
            <p:nvPr/>
          </p:nvSpPr>
          <p:spPr bwMode="auto">
            <a:xfrm>
              <a:off x="3484" y="1269"/>
              <a:ext cx="9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1" name="Rectangle 235"/>
            <p:cNvSpPr>
              <a:spLocks noChangeArrowheads="1"/>
            </p:cNvSpPr>
            <p:nvPr/>
          </p:nvSpPr>
          <p:spPr bwMode="auto">
            <a:xfrm>
              <a:off x="3534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2" name="Rectangle 236"/>
            <p:cNvSpPr>
              <a:spLocks noChangeArrowheads="1"/>
            </p:cNvSpPr>
            <p:nvPr/>
          </p:nvSpPr>
          <p:spPr bwMode="auto">
            <a:xfrm>
              <a:off x="3558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3" name="Rectangle 237"/>
            <p:cNvSpPr>
              <a:spLocks noChangeArrowheads="1"/>
            </p:cNvSpPr>
            <p:nvPr/>
          </p:nvSpPr>
          <p:spPr bwMode="auto">
            <a:xfrm>
              <a:off x="1793" y="1269"/>
              <a:ext cx="9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4" name="Rectangle 238"/>
            <p:cNvSpPr>
              <a:spLocks noChangeArrowheads="1"/>
            </p:cNvSpPr>
            <p:nvPr/>
          </p:nvSpPr>
          <p:spPr bwMode="auto">
            <a:xfrm>
              <a:off x="1851" y="1269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5" name="Rectangle 239"/>
            <p:cNvSpPr>
              <a:spLocks noChangeArrowheads="1"/>
            </p:cNvSpPr>
            <p:nvPr/>
          </p:nvSpPr>
          <p:spPr bwMode="auto">
            <a:xfrm>
              <a:off x="1880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6" name="Rectangle 240"/>
            <p:cNvSpPr>
              <a:spLocks noChangeArrowheads="1"/>
            </p:cNvSpPr>
            <p:nvPr/>
          </p:nvSpPr>
          <p:spPr bwMode="auto">
            <a:xfrm>
              <a:off x="1930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7" name="Rectangle 241"/>
            <p:cNvSpPr>
              <a:spLocks noChangeArrowheads="1"/>
            </p:cNvSpPr>
            <p:nvPr/>
          </p:nvSpPr>
          <p:spPr bwMode="auto">
            <a:xfrm>
              <a:off x="1977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8" name="Rectangle 242"/>
            <p:cNvSpPr>
              <a:spLocks noChangeArrowheads="1"/>
            </p:cNvSpPr>
            <p:nvPr/>
          </p:nvSpPr>
          <p:spPr bwMode="auto">
            <a:xfrm>
              <a:off x="2028" y="1269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19" name="Rectangle 243"/>
            <p:cNvSpPr>
              <a:spLocks noChangeArrowheads="1"/>
            </p:cNvSpPr>
            <p:nvPr/>
          </p:nvSpPr>
          <p:spPr bwMode="auto">
            <a:xfrm>
              <a:off x="2070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0" name="Rectangle 244"/>
            <p:cNvSpPr>
              <a:spLocks noChangeArrowheads="1"/>
            </p:cNvSpPr>
            <p:nvPr/>
          </p:nvSpPr>
          <p:spPr bwMode="auto">
            <a:xfrm>
              <a:off x="2096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1" name="Rectangle 245"/>
            <p:cNvSpPr>
              <a:spLocks noChangeArrowheads="1"/>
            </p:cNvSpPr>
            <p:nvPr/>
          </p:nvSpPr>
          <p:spPr bwMode="auto">
            <a:xfrm>
              <a:off x="2143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2" name="Rectangle 246"/>
            <p:cNvSpPr>
              <a:spLocks noChangeArrowheads="1"/>
            </p:cNvSpPr>
            <p:nvPr/>
          </p:nvSpPr>
          <p:spPr bwMode="auto">
            <a:xfrm>
              <a:off x="2167" y="1269"/>
              <a:ext cx="9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3" name="Rectangle 247"/>
            <p:cNvSpPr>
              <a:spLocks noChangeArrowheads="1"/>
            </p:cNvSpPr>
            <p:nvPr/>
          </p:nvSpPr>
          <p:spPr bwMode="auto">
            <a:xfrm>
              <a:off x="2220" y="1269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4" name="Rectangle 248"/>
            <p:cNvSpPr>
              <a:spLocks noChangeArrowheads="1"/>
            </p:cNvSpPr>
            <p:nvPr/>
          </p:nvSpPr>
          <p:spPr bwMode="auto">
            <a:xfrm>
              <a:off x="2244" y="1269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9986" name="Freeform 249"/>
            <p:cNvSpPr>
              <a:spLocks/>
            </p:cNvSpPr>
            <p:nvPr/>
          </p:nvSpPr>
          <p:spPr bwMode="auto">
            <a:xfrm>
              <a:off x="2742" y="987"/>
              <a:ext cx="1340" cy="2463"/>
            </a:xfrm>
            <a:custGeom>
              <a:avLst/>
              <a:gdLst>
                <a:gd name="T0" fmla="*/ 0 w 1340"/>
                <a:gd name="T1" fmla="*/ 0 h 2463"/>
                <a:gd name="T2" fmla="*/ 1340 w 1340"/>
                <a:gd name="T3" fmla="*/ 0 h 2463"/>
                <a:gd name="T4" fmla="*/ 1340 w 1340"/>
                <a:gd name="T5" fmla="*/ 2463 h 2463"/>
                <a:gd name="T6" fmla="*/ 353 w 1340"/>
                <a:gd name="T7" fmla="*/ 2463 h 24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2463"/>
                <a:gd name="T14" fmla="*/ 1340 w 1340"/>
                <a:gd name="T15" fmla="*/ 2463 h 24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2463">
                  <a:moveTo>
                    <a:pt x="0" y="0"/>
                  </a:moveTo>
                  <a:lnTo>
                    <a:pt x="1340" y="0"/>
                  </a:lnTo>
                  <a:lnTo>
                    <a:pt x="1340" y="2463"/>
                  </a:lnTo>
                  <a:lnTo>
                    <a:pt x="353" y="246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7" name="Freeform 250"/>
            <p:cNvSpPr>
              <a:spLocks/>
            </p:cNvSpPr>
            <p:nvPr/>
          </p:nvSpPr>
          <p:spPr bwMode="auto">
            <a:xfrm>
              <a:off x="2707" y="966"/>
              <a:ext cx="45" cy="42"/>
            </a:xfrm>
            <a:custGeom>
              <a:avLst/>
              <a:gdLst>
                <a:gd name="T0" fmla="*/ 42 w 45"/>
                <a:gd name="T1" fmla="*/ 42 h 42"/>
                <a:gd name="T2" fmla="*/ 45 w 45"/>
                <a:gd name="T3" fmla="*/ 0 h 42"/>
                <a:gd name="T4" fmla="*/ 0 w 45"/>
                <a:gd name="T5" fmla="*/ 21 h 42"/>
                <a:gd name="T6" fmla="*/ 45 w 45"/>
                <a:gd name="T7" fmla="*/ 42 h 42"/>
                <a:gd name="T8" fmla="*/ 45 w 45"/>
                <a:gd name="T9" fmla="*/ 42 h 42"/>
                <a:gd name="T10" fmla="*/ 42 w 45"/>
                <a:gd name="T11" fmla="*/ 42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42"/>
                <a:gd name="T20" fmla="*/ 45 w 45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42">
                  <a:moveTo>
                    <a:pt x="42" y="42"/>
                  </a:moveTo>
                  <a:lnTo>
                    <a:pt x="45" y="0"/>
                  </a:lnTo>
                  <a:lnTo>
                    <a:pt x="0" y="21"/>
                  </a:lnTo>
                  <a:lnTo>
                    <a:pt x="45" y="42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827" name="Rectangle 251"/>
            <p:cNvSpPr>
              <a:spLocks noChangeArrowheads="1"/>
            </p:cNvSpPr>
            <p:nvPr/>
          </p:nvSpPr>
          <p:spPr bwMode="auto">
            <a:xfrm>
              <a:off x="3108" y="3323"/>
              <a:ext cx="10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8" name="Rectangle 252"/>
            <p:cNvSpPr>
              <a:spLocks noChangeArrowheads="1"/>
            </p:cNvSpPr>
            <p:nvPr/>
          </p:nvSpPr>
          <p:spPr bwMode="auto">
            <a:xfrm>
              <a:off x="3171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29" name="Rectangle 253"/>
            <p:cNvSpPr>
              <a:spLocks noChangeArrowheads="1"/>
            </p:cNvSpPr>
            <p:nvPr/>
          </p:nvSpPr>
          <p:spPr bwMode="auto">
            <a:xfrm>
              <a:off x="3221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0" name="Rectangle 254"/>
            <p:cNvSpPr>
              <a:spLocks noChangeArrowheads="1"/>
            </p:cNvSpPr>
            <p:nvPr/>
          </p:nvSpPr>
          <p:spPr bwMode="auto">
            <a:xfrm>
              <a:off x="3245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1" name="Rectangle 255"/>
            <p:cNvSpPr>
              <a:spLocks noChangeArrowheads="1"/>
            </p:cNvSpPr>
            <p:nvPr/>
          </p:nvSpPr>
          <p:spPr bwMode="auto">
            <a:xfrm>
              <a:off x="3268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2" name="Rectangle 256"/>
            <p:cNvSpPr>
              <a:spLocks noChangeArrowheads="1"/>
            </p:cNvSpPr>
            <p:nvPr/>
          </p:nvSpPr>
          <p:spPr bwMode="auto">
            <a:xfrm>
              <a:off x="3292" y="3323"/>
              <a:ext cx="9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3" name="Rectangle 257"/>
            <p:cNvSpPr>
              <a:spLocks noChangeArrowheads="1"/>
            </p:cNvSpPr>
            <p:nvPr/>
          </p:nvSpPr>
          <p:spPr bwMode="auto">
            <a:xfrm>
              <a:off x="3345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4" name="Rectangle 258"/>
            <p:cNvSpPr>
              <a:spLocks noChangeArrowheads="1"/>
            </p:cNvSpPr>
            <p:nvPr/>
          </p:nvSpPr>
          <p:spPr bwMode="auto">
            <a:xfrm>
              <a:off x="3369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5" name="Rectangle 259"/>
            <p:cNvSpPr>
              <a:spLocks noChangeArrowheads="1"/>
            </p:cNvSpPr>
            <p:nvPr/>
          </p:nvSpPr>
          <p:spPr bwMode="auto">
            <a:xfrm>
              <a:off x="3419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6" name="Rectangle 260"/>
            <p:cNvSpPr>
              <a:spLocks noChangeArrowheads="1"/>
            </p:cNvSpPr>
            <p:nvPr/>
          </p:nvSpPr>
          <p:spPr bwMode="auto">
            <a:xfrm>
              <a:off x="3466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7" name="Rectangle 261"/>
            <p:cNvSpPr>
              <a:spLocks noChangeArrowheads="1"/>
            </p:cNvSpPr>
            <p:nvPr/>
          </p:nvSpPr>
          <p:spPr bwMode="auto">
            <a:xfrm>
              <a:off x="3490" y="3323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8" name="Rectangle 262"/>
            <p:cNvSpPr>
              <a:spLocks noChangeArrowheads="1"/>
            </p:cNvSpPr>
            <p:nvPr/>
          </p:nvSpPr>
          <p:spPr bwMode="auto">
            <a:xfrm>
              <a:off x="3519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39" name="Rectangle 263"/>
            <p:cNvSpPr>
              <a:spLocks noChangeArrowheads="1"/>
            </p:cNvSpPr>
            <p:nvPr/>
          </p:nvSpPr>
          <p:spPr bwMode="auto">
            <a:xfrm>
              <a:off x="3569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0" name="Rectangle 264"/>
            <p:cNvSpPr>
              <a:spLocks noChangeArrowheads="1"/>
            </p:cNvSpPr>
            <p:nvPr/>
          </p:nvSpPr>
          <p:spPr bwMode="auto">
            <a:xfrm>
              <a:off x="3619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1" name="Rectangle 265"/>
            <p:cNvSpPr>
              <a:spLocks noChangeArrowheads="1"/>
            </p:cNvSpPr>
            <p:nvPr/>
          </p:nvSpPr>
          <p:spPr bwMode="auto">
            <a:xfrm>
              <a:off x="3666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2" name="Rectangle 266"/>
            <p:cNvSpPr>
              <a:spLocks noChangeArrowheads="1"/>
            </p:cNvSpPr>
            <p:nvPr/>
          </p:nvSpPr>
          <p:spPr bwMode="auto">
            <a:xfrm>
              <a:off x="3690" y="332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3" name="Rectangle 267"/>
            <p:cNvSpPr>
              <a:spLocks noChangeArrowheads="1"/>
            </p:cNvSpPr>
            <p:nvPr/>
          </p:nvSpPr>
          <p:spPr bwMode="auto">
            <a:xfrm>
              <a:off x="3711" y="332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4" name="Rectangle 268"/>
            <p:cNvSpPr>
              <a:spLocks noChangeArrowheads="1"/>
            </p:cNvSpPr>
            <p:nvPr/>
          </p:nvSpPr>
          <p:spPr bwMode="auto">
            <a:xfrm>
              <a:off x="3735" y="332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5" name="Rectangle 269"/>
            <p:cNvSpPr>
              <a:spLocks noChangeArrowheads="1"/>
            </p:cNvSpPr>
            <p:nvPr/>
          </p:nvSpPr>
          <p:spPr bwMode="auto">
            <a:xfrm>
              <a:off x="3753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6" name="Rectangle 270"/>
            <p:cNvSpPr>
              <a:spLocks noChangeArrowheads="1"/>
            </p:cNvSpPr>
            <p:nvPr/>
          </p:nvSpPr>
          <p:spPr bwMode="auto">
            <a:xfrm>
              <a:off x="3803" y="332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7" name="Rectangle 271"/>
            <p:cNvSpPr>
              <a:spLocks noChangeArrowheads="1"/>
            </p:cNvSpPr>
            <p:nvPr/>
          </p:nvSpPr>
          <p:spPr bwMode="auto">
            <a:xfrm>
              <a:off x="3851" y="332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8" name="Rectangle 272"/>
            <p:cNvSpPr>
              <a:spLocks noChangeArrowheads="1"/>
            </p:cNvSpPr>
            <p:nvPr/>
          </p:nvSpPr>
          <p:spPr bwMode="auto">
            <a:xfrm>
              <a:off x="2744" y="3713"/>
              <a:ext cx="95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49" name="Rectangle 273"/>
            <p:cNvSpPr>
              <a:spLocks noChangeArrowheads="1"/>
            </p:cNvSpPr>
            <p:nvPr/>
          </p:nvSpPr>
          <p:spPr bwMode="auto">
            <a:xfrm>
              <a:off x="2802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0" name="Rectangle 274"/>
            <p:cNvSpPr>
              <a:spLocks noChangeArrowheads="1"/>
            </p:cNvSpPr>
            <p:nvPr/>
          </p:nvSpPr>
          <p:spPr bwMode="auto">
            <a:xfrm>
              <a:off x="2852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1" name="Rectangle 275"/>
            <p:cNvSpPr>
              <a:spLocks noChangeArrowheads="1"/>
            </p:cNvSpPr>
            <p:nvPr/>
          </p:nvSpPr>
          <p:spPr bwMode="auto">
            <a:xfrm>
              <a:off x="2894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2" name="Rectangle 276"/>
            <p:cNvSpPr>
              <a:spLocks noChangeArrowheads="1"/>
            </p:cNvSpPr>
            <p:nvPr/>
          </p:nvSpPr>
          <p:spPr bwMode="auto">
            <a:xfrm>
              <a:off x="2921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3" name="Rectangle 277"/>
            <p:cNvSpPr>
              <a:spLocks noChangeArrowheads="1"/>
            </p:cNvSpPr>
            <p:nvPr/>
          </p:nvSpPr>
          <p:spPr bwMode="auto">
            <a:xfrm>
              <a:off x="2944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4" name="Rectangle 278"/>
            <p:cNvSpPr>
              <a:spLocks noChangeArrowheads="1"/>
            </p:cNvSpPr>
            <p:nvPr/>
          </p:nvSpPr>
          <p:spPr bwMode="auto">
            <a:xfrm>
              <a:off x="2968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5" name="Rectangle 279"/>
            <p:cNvSpPr>
              <a:spLocks noChangeArrowheads="1"/>
            </p:cNvSpPr>
            <p:nvPr/>
          </p:nvSpPr>
          <p:spPr bwMode="auto">
            <a:xfrm>
              <a:off x="3018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6" name="Rectangle 280"/>
            <p:cNvSpPr>
              <a:spLocks noChangeArrowheads="1"/>
            </p:cNvSpPr>
            <p:nvPr/>
          </p:nvSpPr>
          <p:spPr bwMode="auto">
            <a:xfrm>
              <a:off x="3066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7" name="Rectangle 281"/>
            <p:cNvSpPr>
              <a:spLocks noChangeArrowheads="1"/>
            </p:cNvSpPr>
            <p:nvPr/>
          </p:nvSpPr>
          <p:spPr bwMode="auto">
            <a:xfrm>
              <a:off x="3089" y="3713"/>
              <a:ext cx="6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8" name="Rectangle 282"/>
            <p:cNvSpPr>
              <a:spLocks noChangeArrowheads="1"/>
            </p:cNvSpPr>
            <p:nvPr/>
          </p:nvSpPr>
          <p:spPr bwMode="auto">
            <a:xfrm>
              <a:off x="3121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59" name="Rectangle 283"/>
            <p:cNvSpPr>
              <a:spLocks noChangeArrowheads="1"/>
            </p:cNvSpPr>
            <p:nvPr/>
          </p:nvSpPr>
          <p:spPr bwMode="auto">
            <a:xfrm>
              <a:off x="3168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0" name="Rectangle 284"/>
            <p:cNvSpPr>
              <a:spLocks noChangeArrowheads="1"/>
            </p:cNvSpPr>
            <p:nvPr/>
          </p:nvSpPr>
          <p:spPr bwMode="auto">
            <a:xfrm>
              <a:off x="3218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1" name="Rectangle 285"/>
            <p:cNvSpPr>
              <a:spLocks noChangeArrowheads="1"/>
            </p:cNvSpPr>
            <p:nvPr/>
          </p:nvSpPr>
          <p:spPr bwMode="auto">
            <a:xfrm>
              <a:off x="3266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2" name="Rectangle 286"/>
            <p:cNvSpPr>
              <a:spLocks noChangeArrowheads="1"/>
            </p:cNvSpPr>
            <p:nvPr/>
          </p:nvSpPr>
          <p:spPr bwMode="auto">
            <a:xfrm>
              <a:off x="3289" y="371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3" name="Rectangle 287"/>
            <p:cNvSpPr>
              <a:spLocks noChangeArrowheads="1"/>
            </p:cNvSpPr>
            <p:nvPr/>
          </p:nvSpPr>
          <p:spPr bwMode="auto">
            <a:xfrm>
              <a:off x="3311" y="3713"/>
              <a:ext cx="6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4" name="Rectangle 288"/>
            <p:cNvSpPr>
              <a:spLocks noChangeArrowheads="1"/>
            </p:cNvSpPr>
            <p:nvPr/>
          </p:nvSpPr>
          <p:spPr bwMode="auto">
            <a:xfrm>
              <a:off x="3334" y="3713"/>
              <a:ext cx="58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5" name="Rectangle 289"/>
            <p:cNvSpPr>
              <a:spLocks noChangeArrowheads="1"/>
            </p:cNvSpPr>
            <p:nvPr/>
          </p:nvSpPr>
          <p:spPr bwMode="auto">
            <a:xfrm>
              <a:off x="3353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6" name="Rectangle 290"/>
            <p:cNvSpPr>
              <a:spLocks noChangeArrowheads="1"/>
            </p:cNvSpPr>
            <p:nvPr/>
          </p:nvSpPr>
          <p:spPr bwMode="auto">
            <a:xfrm>
              <a:off x="3403" y="3713"/>
              <a:ext cx="8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867" name="Rectangle 291"/>
            <p:cNvSpPr>
              <a:spLocks noChangeArrowheads="1"/>
            </p:cNvSpPr>
            <p:nvPr/>
          </p:nvSpPr>
          <p:spPr bwMode="auto">
            <a:xfrm>
              <a:off x="3453" y="3713"/>
              <a:ext cx="84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2868" name="Text Box 292"/>
          <p:cNvSpPr txBox="1">
            <a:spLocks noChangeArrowheads="1"/>
          </p:cNvSpPr>
          <p:nvPr/>
        </p:nvSpPr>
        <p:spPr bwMode="auto">
          <a:xfrm>
            <a:off x="6172200" y="60960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4.32 from text</a:t>
            </a:r>
          </a:p>
        </p:txBody>
      </p:sp>
    </p:spTree>
    <p:extLst>
      <p:ext uri="{BB962C8B-B14F-4D97-AF65-F5344CB8AC3E}">
        <p14:creationId xmlns:p14="http://schemas.microsoft.com/office/powerpoint/2010/main" val="1333745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smtClean="0"/>
              <a:t>Multiplication Example (11x9)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u="sng" dirty="0" err="1" smtClean="0"/>
              <a:t>Iter</a:t>
            </a:r>
            <a:r>
              <a:rPr lang="en-US" altLang="en-US" sz="2000" u="sng" dirty="0" smtClean="0"/>
              <a:t>.	Step	Product	Multiplicand	Action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0		0	0000 </a:t>
            </a:r>
            <a:r>
              <a:rPr lang="en-US" altLang="en-US" sz="2000" u="sng" dirty="0" smtClean="0"/>
              <a:t>1001</a:t>
            </a:r>
            <a:r>
              <a:rPr lang="en-US" altLang="en-US" sz="2000" dirty="0" smtClean="0"/>
              <a:t>	    1011		Initialize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		1a.	1011 </a:t>
            </a:r>
            <a:r>
              <a:rPr lang="en-US" altLang="en-US" sz="2000" u="sng" dirty="0" smtClean="0"/>
              <a:t>1001</a:t>
            </a:r>
            <a:r>
              <a:rPr lang="en-US" altLang="en-US" sz="2000" dirty="0" smtClean="0"/>
              <a:t> 	    1011 	</a:t>
            </a:r>
            <a:r>
              <a:rPr lang="en-US" altLang="en-US" sz="2000" dirty="0" smtClean="0"/>
              <a:t>	Add</a:t>
            </a:r>
            <a:endParaRPr lang="en-US" altLang="en-US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1 	</a:t>
            </a:r>
            <a:r>
              <a:rPr lang="en-US" altLang="en-US" sz="2000" dirty="0" smtClean="0"/>
              <a:t>2</a:t>
            </a:r>
            <a:r>
              <a:rPr lang="en-US" altLang="en-US" sz="2000" dirty="0" smtClean="0"/>
              <a:t>	0101 1</a:t>
            </a:r>
            <a:r>
              <a:rPr lang="en-US" altLang="en-US" sz="2000" u="sng" dirty="0" smtClean="0"/>
              <a:t>100</a:t>
            </a:r>
            <a:r>
              <a:rPr lang="en-US" altLang="en-US" sz="2000" dirty="0" smtClean="0"/>
              <a:t> 	    1011 	</a:t>
            </a:r>
            <a:r>
              <a:rPr lang="en-US" altLang="en-US" sz="2000" dirty="0" smtClean="0"/>
              <a:t>	Shift</a:t>
            </a:r>
            <a:endParaRPr lang="en-US" altLang="en-US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 	</a:t>
            </a:r>
            <a:r>
              <a:rPr lang="en-US" altLang="en-US" sz="2000" dirty="0" smtClean="0"/>
              <a:t>1</a:t>
            </a:r>
            <a:r>
              <a:rPr lang="en-US" altLang="en-US" sz="2000" dirty="0" smtClean="0"/>
              <a:t>	0101 1</a:t>
            </a:r>
            <a:r>
              <a:rPr lang="en-US" altLang="en-US" sz="2000" u="sng" dirty="0" smtClean="0"/>
              <a:t>100</a:t>
            </a:r>
            <a:r>
              <a:rPr lang="en-US" altLang="en-US" sz="2000" dirty="0" smtClean="0"/>
              <a:t> 	    1011 	</a:t>
            </a:r>
            <a:r>
              <a:rPr lang="en-US" altLang="en-US" sz="2000" dirty="0" smtClean="0"/>
              <a:t>	Test-no </a:t>
            </a:r>
            <a:r>
              <a:rPr lang="en-US" altLang="en-US" sz="2000" dirty="0" smtClean="0"/>
              <a:t>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2		2	0010 11</a:t>
            </a:r>
            <a:r>
              <a:rPr lang="en-US" altLang="en-US" sz="2000" u="sng" dirty="0" smtClean="0"/>
              <a:t>10</a:t>
            </a:r>
            <a:r>
              <a:rPr lang="en-US" altLang="en-US" sz="2000" dirty="0" smtClean="0"/>
              <a:t>	    1011 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Shift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 	</a:t>
            </a:r>
            <a:r>
              <a:rPr lang="en-US" altLang="en-US" sz="2000" dirty="0" smtClean="0"/>
              <a:t>1</a:t>
            </a:r>
            <a:r>
              <a:rPr lang="en-US" altLang="en-US" sz="2000" dirty="0" smtClean="0"/>
              <a:t>	0010 11</a:t>
            </a:r>
            <a:r>
              <a:rPr lang="en-US" altLang="en-US" sz="2000" u="sng" dirty="0" smtClean="0"/>
              <a:t>10</a:t>
            </a:r>
            <a:r>
              <a:rPr lang="en-US" altLang="en-US" sz="2000" dirty="0" smtClean="0"/>
              <a:t>	    1011 	</a:t>
            </a:r>
            <a:r>
              <a:rPr lang="en-US" altLang="en-US" sz="2000" dirty="0" smtClean="0"/>
              <a:t>	Test-no </a:t>
            </a:r>
            <a:r>
              <a:rPr lang="en-US" altLang="en-US" sz="2000" dirty="0" smtClean="0"/>
              <a:t>add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3 	</a:t>
            </a:r>
            <a:r>
              <a:rPr lang="en-US" altLang="en-US" sz="2000" dirty="0" smtClean="0"/>
              <a:t>2 </a:t>
            </a:r>
            <a:r>
              <a:rPr lang="en-US" altLang="en-US" sz="2000" dirty="0" smtClean="0"/>
              <a:t>	0001 011</a:t>
            </a:r>
            <a:r>
              <a:rPr lang="en-US" altLang="en-US" sz="2000" u="sng" dirty="0" smtClean="0"/>
              <a:t>1</a:t>
            </a:r>
            <a:r>
              <a:rPr lang="en-US" altLang="en-US" sz="2000" dirty="0" smtClean="0"/>
              <a:t>	    1011 	</a:t>
            </a:r>
            <a:r>
              <a:rPr lang="en-US" altLang="en-US" sz="2000" dirty="0" smtClean="0"/>
              <a:t>	Shift</a:t>
            </a:r>
            <a:endParaRPr lang="en-US" altLang="en-US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   	1a.	1100 011</a:t>
            </a:r>
            <a:r>
              <a:rPr lang="en-US" altLang="en-US" sz="2000" u="sng" dirty="0" smtClean="0"/>
              <a:t>1</a:t>
            </a:r>
            <a:r>
              <a:rPr lang="en-US" altLang="en-US" sz="2000" dirty="0" smtClean="0"/>
              <a:t> 	    1011 	</a:t>
            </a:r>
            <a:r>
              <a:rPr lang="en-US" altLang="en-US" sz="2000" dirty="0" smtClean="0"/>
              <a:t>	Add</a:t>
            </a:r>
            <a:endParaRPr lang="en-US" altLang="en-US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2000" dirty="0" smtClean="0"/>
              <a:t>4		2	0110 0011 	    1011 	</a:t>
            </a:r>
            <a:r>
              <a:rPr lang="en-US" altLang="en-US" sz="2000" dirty="0" smtClean="0"/>
              <a:t>	Shift </a:t>
            </a:r>
            <a:r>
              <a:rPr lang="en-US" altLang="en-US" sz="2000" dirty="0" smtClean="0"/>
              <a:t>	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087437" y="6156325"/>
            <a:ext cx="5618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Note: Multiplier in Product Register is underlined</a:t>
            </a:r>
          </a:p>
        </p:txBody>
      </p:sp>
    </p:spTree>
    <p:extLst>
      <p:ext uri="{BB962C8B-B14F-4D97-AF65-F5344CB8AC3E}">
        <p14:creationId xmlns:p14="http://schemas.microsoft.com/office/powerpoint/2010/main" val="355430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compilers replace multiplies by short constants with a series of shifts </a:t>
            </a:r>
            <a:r>
              <a:rPr lang="en-US" dirty="0" smtClean="0"/>
              <a:t>and adds</a:t>
            </a:r>
            <a:r>
              <a:rPr lang="en-US" dirty="0"/>
              <a:t>. Because one bit to the left represents a number twice as large in base 2, </a:t>
            </a:r>
            <a:r>
              <a:rPr lang="en-US" dirty="0" smtClean="0"/>
              <a:t>shifting the </a:t>
            </a:r>
            <a:r>
              <a:rPr lang="en-US" dirty="0"/>
              <a:t>bits left has the same effect as multiplying by a power of 2. </a:t>
            </a:r>
            <a:endParaRPr lang="en-US" dirty="0" smtClean="0"/>
          </a:p>
          <a:p>
            <a:r>
              <a:rPr lang="en-US" dirty="0" smtClean="0"/>
              <a:t>Almost </a:t>
            </a:r>
            <a:r>
              <a:rPr lang="en-US" dirty="0"/>
              <a:t>every compiler will perform the strength reduction </a:t>
            </a:r>
            <a:r>
              <a:rPr lang="en-US" dirty="0" smtClean="0"/>
              <a:t>optimization of </a:t>
            </a:r>
            <a:r>
              <a:rPr lang="en-US" dirty="0"/>
              <a:t>substituting a left shift for a multiply by a power of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compilers replace multiplies by short constants with a series of shifts </a:t>
            </a:r>
            <a:r>
              <a:rPr lang="en-US" dirty="0" smtClean="0"/>
              <a:t>and adds</a:t>
            </a:r>
            <a:r>
              <a:rPr lang="en-US" dirty="0"/>
              <a:t>. Because one bit to the left represents a number twice as large in base 2, </a:t>
            </a:r>
            <a:r>
              <a:rPr lang="en-US" dirty="0" smtClean="0"/>
              <a:t>shifting the </a:t>
            </a:r>
            <a:r>
              <a:rPr lang="en-US" dirty="0"/>
              <a:t>bits left has the same effect as multiplying by a power of 2. </a:t>
            </a:r>
            <a:endParaRPr lang="en-US" dirty="0" smtClean="0"/>
          </a:p>
          <a:p>
            <a:r>
              <a:rPr lang="en-US" dirty="0" smtClean="0"/>
              <a:t>Almost </a:t>
            </a:r>
            <a:r>
              <a:rPr lang="en-US" dirty="0"/>
              <a:t>every compiler will perform the strength reduction </a:t>
            </a:r>
            <a:r>
              <a:rPr lang="en-US" dirty="0" smtClean="0"/>
              <a:t>optimization of </a:t>
            </a:r>
            <a:r>
              <a:rPr lang="en-US" dirty="0"/>
              <a:t>substituting a left shift for a multiply by a power of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4 * 2 = 8</a:t>
            </a:r>
          </a:p>
          <a:p>
            <a:r>
              <a:rPr lang="en-US" dirty="0" smtClean="0"/>
              <a:t>0100 * 0010 = 1000</a:t>
            </a:r>
          </a:p>
          <a:p>
            <a:r>
              <a:rPr lang="en-US" dirty="0" smtClean="0"/>
              <a:t>0100 &lt;&lt; 1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compilers replace multiplies by short constants with a series of shifts </a:t>
            </a:r>
            <a:r>
              <a:rPr lang="en-US" dirty="0" smtClean="0"/>
              <a:t>and adds</a:t>
            </a:r>
            <a:r>
              <a:rPr lang="en-US" dirty="0"/>
              <a:t>. Because one bit to the left represents a number twice as large in base 2, </a:t>
            </a:r>
            <a:r>
              <a:rPr lang="en-US" dirty="0" smtClean="0"/>
              <a:t>shifting the </a:t>
            </a:r>
            <a:r>
              <a:rPr lang="en-US" dirty="0"/>
              <a:t>bits left has the same effect as multiplying by a power of 2. </a:t>
            </a:r>
            <a:endParaRPr lang="en-US" dirty="0" smtClean="0"/>
          </a:p>
          <a:p>
            <a:r>
              <a:rPr lang="en-US" dirty="0" smtClean="0"/>
              <a:t>Almost </a:t>
            </a:r>
            <a:r>
              <a:rPr lang="en-US" dirty="0"/>
              <a:t>every compiler will perform the strength reduction </a:t>
            </a:r>
            <a:r>
              <a:rPr lang="en-US" dirty="0" smtClean="0"/>
              <a:t>optimization of </a:t>
            </a:r>
            <a:r>
              <a:rPr lang="en-US" dirty="0"/>
              <a:t>substituting a left shift for a multiply by a power of 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 </a:t>
            </a:r>
            <a:r>
              <a:rPr lang="en-US" dirty="0"/>
              <a:t>* 4</a:t>
            </a:r>
            <a:r>
              <a:rPr lang="en-US" dirty="0" smtClean="0"/>
              <a:t> </a:t>
            </a:r>
            <a:r>
              <a:rPr lang="en-US" dirty="0"/>
              <a:t>= 8</a:t>
            </a:r>
          </a:p>
          <a:p>
            <a:r>
              <a:rPr lang="en-US" dirty="0" smtClean="0"/>
              <a:t>0010 </a:t>
            </a:r>
            <a:r>
              <a:rPr lang="en-US" dirty="0"/>
              <a:t>* </a:t>
            </a:r>
            <a:r>
              <a:rPr lang="en-US" dirty="0" smtClean="0"/>
              <a:t>0100 </a:t>
            </a:r>
            <a:r>
              <a:rPr lang="en-US" dirty="0"/>
              <a:t>= 1000</a:t>
            </a:r>
          </a:p>
          <a:p>
            <a:r>
              <a:rPr lang="en-US" dirty="0" smtClean="0"/>
              <a:t>0010 </a:t>
            </a:r>
            <a:r>
              <a:rPr lang="en-US" dirty="0"/>
              <a:t>&lt;&lt; </a:t>
            </a:r>
            <a:r>
              <a:rPr lang="en-US" dirty="0" smtClean="0"/>
              <a:t>2 </a:t>
            </a:r>
            <a:r>
              <a:rPr lang="en-US" dirty="0"/>
              <a:t>= 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dirty="0" smtClean="0"/>
              <a:t>Signed Multiplication</a:t>
            </a:r>
            <a:endParaRPr lang="en-US" altLang="en-US" sz="36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dirty="0" smtClean="0"/>
              <a:t>So far, we have multiplied unsigned numbers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dirty="0" smtClean="0"/>
              <a:t>What </a:t>
            </a:r>
            <a:r>
              <a:rPr lang="en-US" altLang="en-US" sz="2400" dirty="0" smtClean="0"/>
              <a:t>about signed multiplication?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dirty="0" smtClean="0"/>
              <a:t>one solution: make both positive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dirty="0" smtClean="0"/>
              <a:t>leave out the sign bit, run for 31 steps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dirty="0" smtClean="0"/>
              <a:t>set sign bit negative if signs of inputs </a:t>
            </a:r>
            <a:r>
              <a:rPr lang="en-US" altLang="en-US" sz="2000" dirty="0" smtClean="0"/>
              <a:t>differ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106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Integer Multiplication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400" dirty="0" smtClean="0"/>
              <a:t>“Paper and pencil” </a:t>
            </a:r>
            <a:r>
              <a:rPr lang="en-US" altLang="en-US" sz="2400" dirty="0" smtClean="0"/>
              <a:t>example</a:t>
            </a:r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  	</a:t>
            </a:r>
            <a:r>
              <a:rPr lang="en-US" altLang="en-US" sz="2000" dirty="0" smtClean="0"/>
              <a:t>Multiplicand</a:t>
            </a:r>
            <a:r>
              <a:rPr lang="en-US" altLang="en-US" sz="2000" dirty="0" smtClean="0">
                <a:latin typeface="Courier New" pitchFamily="49" charset="0"/>
              </a:rPr>
              <a:t>     </a:t>
            </a:r>
            <a:r>
              <a:rPr lang="en-US" altLang="en-US" sz="2000" b="1" dirty="0" smtClean="0">
                <a:latin typeface="Courier New" pitchFamily="49" charset="0"/>
              </a:rPr>
              <a:t>1000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dirty="0" smtClean="0"/>
              <a:t>Multiplier</a:t>
            </a:r>
            <a:r>
              <a:rPr lang="en-US" altLang="en-US" sz="2000" b="1" dirty="0" smtClean="0"/>
              <a:t>   </a:t>
            </a:r>
            <a:r>
              <a:rPr lang="en-US" altLang="en-US" sz="2000" b="1" dirty="0" smtClean="0">
                <a:latin typeface="Courier New" pitchFamily="49" charset="0"/>
              </a:rPr>
              <a:t>    x</a:t>
            </a:r>
            <a:r>
              <a:rPr lang="en-US" altLang="en-US" sz="1200" b="1" u="sng" dirty="0" smtClean="0">
                <a:latin typeface="Courier New" pitchFamily="49" charset="0"/>
              </a:rPr>
              <a:t> </a:t>
            </a:r>
            <a:r>
              <a:rPr lang="en-US" altLang="en-US" sz="2000" b="1" u="sng" dirty="0" smtClean="0">
                <a:latin typeface="Courier New" pitchFamily="49" charset="0"/>
              </a:rPr>
              <a:t>1001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dirty="0" smtClean="0">
                <a:latin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smtClean="0">
                <a:latin typeface="Courier New" pitchFamily="49" charset="0"/>
              </a:rPr>
              <a:t>1000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smtClean="0">
                <a:latin typeface="Courier New" pitchFamily="49" charset="0"/>
              </a:rPr>
              <a:t>0000	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</a:rPr>
              <a:t>0000		</a:t>
            </a:r>
            <a:r>
              <a:rPr lang="en-US" altLang="en-US" sz="2000" b="1" dirty="0" smtClean="0">
                <a:latin typeface="Courier New" pitchFamily="49" charset="0"/>
              </a:rPr>
              <a:t>	</a:t>
            </a:r>
            <a:r>
              <a:rPr lang="en-US" altLang="en-US" sz="2000" dirty="0" smtClean="0"/>
              <a:t>Shift </a:t>
            </a:r>
            <a:r>
              <a:rPr lang="en-US" altLang="en-US" sz="2000" dirty="0" smtClean="0"/>
              <a:t>after each step</a:t>
            </a:r>
            <a:r>
              <a:rPr lang="en-US" altLang="en-US" sz="2000" b="1" dirty="0" smtClean="0">
                <a:latin typeface="Courier New" pitchFamily="49" charset="0"/>
              </a:rPr>
              <a:t/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    </a:t>
            </a:r>
            <a:r>
              <a:rPr lang="en-US" altLang="en-US" sz="2000" b="1" dirty="0" smtClean="0">
                <a:latin typeface="Courier New" pitchFamily="49" charset="0"/>
              </a:rPr>
              <a:t>+ </a:t>
            </a:r>
            <a:r>
              <a:rPr lang="en-US" altLang="en-US" sz="2000" b="1" dirty="0" smtClean="0">
                <a:latin typeface="Courier New" pitchFamily="49" charset="0"/>
              </a:rPr>
              <a:t>1000   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Product</a:t>
            </a:r>
            <a:r>
              <a:rPr lang="en-US" altLang="en-US" sz="2000" b="1" dirty="0" smtClean="0">
                <a:latin typeface="Courier New" pitchFamily="49" charset="0"/>
              </a:rPr>
              <a:t>   </a:t>
            </a:r>
            <a:r>
              <a:rPr lang="en-US" altLang="en-US" sz="2000" b="1" dirty="0" smtClean="0">
                <a:latin typeface="Courier New" pitchFamily="49" charset="0"/>
              </a:rPr>
              <a:t> 01001000</a:t>
            </a:r>
            <a:endParaRPr lang="en-US" altLang="en-US" sz="2000" b="1" dirty="0" smtClean="0">
              <a:latin typeface="Courier New" pitchFamily="49" charset="0"/>
            </a:endParaRP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22098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 smtClean="0"/>
              <a:t>multiply </a:t>
            </a:r>
            <a:r>
              <a:rPr lang="en-US" altLang="en-US" dirty="0"/>
              <a:t>two’s complement signed numbers </a:t>
            </a:r>
          </a:p>
          <a:p>
            <a:pPr>
              <a:lnSpc>
                <a:spcPct val="125000"/>
              </a:lnSpc>
            </a:pPr>
            <a:r>
              <a:rPr lang="en-US" altLang="en-US" dirty="0"/>
              <a:t>uses same hardware as before</a:t>
            </a:r>
          </a:p>
          <a:p>
            <a:pPr>
              <a:lnSpc>
                <a:spcPct val="125000"/>
              </a:lnSpc>
            </a:pPr>
            <a:r>
              <a:rPr lang="en-US" altLang="en-US" dirty="0"/>
              <a:t>can also be used to reduce the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500" dirty="0" smtClean="0"/>
              <a:t>Insight for Booth’s </a:t>
            </a:r>
            <a:r>
              <a:rPr lang="en-US" altLang="en-US" sz="3500" dirty="0" smtClean="0"/>
              <a:t>Algorithm</a:t>
            </a:r>
            <a:endParaRPr lang="en-US" altLang="en-US" sz="35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Example: 2 x 6 = 0010 x 0110: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3200" dirty="0" smtClean="0"/>
              <a:t>			 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>
                <a:latin typeface="Courier New" pitchFamily="49" charset="0"/>
              </a:rPr>
              <a:t>0010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x</a:t>
            </a:r>
            <a:r>
              <a:rPr lang="en-US" altLang="en-US" sz="2000" b="1" u="sng" dirty="0" smtClean="0">
                <a:latin typeface="Courier New" pitchFamily="49" charset="0"/>
              </a:rPr>
              <a:t>	0110</a:t>
            </a:r>
            <a:r>
              <a:rPr lang="en-US" altLang="en-US" sz="2000" b="1" dirty="0" smtClean="0">
                <a:latin typeface="Courier New" pitchFamily="49" charset="0"/>
              </a:rPr>
              <a:t/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+	0000	shift (0 in multiplier)		 	 +   0010 	add (1 in multiplier)			 +  0010	add (1 in multiplier)</a:t>
            </a:r>
            <a:br>
              <a:rPr lang="en-US" altLang="en-US" sz="2000" b="1" dirty="0" smtClean="0">
                <a:latin typeface="Courier New" pitchFamily="49" charset="0"/>
              </a:rPr>
            </a:br>
            <a:r>
              <a:rPr lang="en-US" altLang="en-US" sz="2000" b="1" dirty="0" smtClean="0">
                <a:latin typeface="Courier New" pitchFamily="49" charset="0"/>
              </a:rPr>
              <a:t>		 </a:t>
            </a:r>
            <a:r>
              <a:rPr lang="en-US" altLang="en-US" sz="2000" b="1" u="sng" dirty="0" smtClean="0">
                <a:latin typeface="Courier New" pitchFamily="49" charset="0"/>
              </a:rPr>
              <a:t>+ 0000   </a:t>
            </a:r>
            <a:r>
              <a:rPr lang="en-US" altLang="en-US" sz="2000" b="1" dirty="0" smtClean="0">
                <a:latin typeface="Courier New" pitchFamily="49" charset="0"/>
              </a:rPr>
              <a:t>	shift (0 in multiplier)		        00001100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ALU </a:t>
            </a:r>
            <a:r>
              <a:rPr lang="en-US" altLang="en-US" sz="2400" dirty="0" smtClean="0"/>
              <a:t>can get same result in more than one way:</a:t>
            </a:r>
            <a:r>
              <a:rPr lang="en-US" altLang="en-US" dirty="0" smtClean="0"/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6 x = 4x + 2x or 6x = – 2x + 8 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111 = 1000 – 0001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1111 = 10000 – 00001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1111XXX = 10000XXX – </a:t>
            </a:r>
            <a:r>
              <a:rPr lang="en-US" altLang="en-US" sz="2000" dirty="0" smtClean="0"/>
              <a:t>00001XXX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321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500" dirty="0" smtClean="0"/>
              <a:t>Insight for Booth’s Algorithm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Replace string of 1s in multiplier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initially subtract when we see first 1 (from right)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later, add when we see 0 at left end of the string of 1s.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		 </a:t>
            </a:r>
            <a:r>
              <a:rPr lang="en-US" altLang="en-US" sz="2000" b="1" smtClean="0"/>
              <a:t>	</a:t>
            </a:r>
            <a:r>
              <a:rPr lang="en-US" altLang="en-US" sz="2000" b="1" smtClean="0">
                <a:latin typeface="Courier New" pitchFamily="49" charset="0"/>
              </a:rPr>
              <a:t>0010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x</a:t>
            </a:r>
            <a:r>
              <a:rPr lang="en-US" altLang="en-US" sz="2000" b="1" u="sng" smtClean="0">
                <a:latin typeface="Courier New" pitchFamily="49" charset="0"/>
              </a:rPr>
              <a:t>	0110</a:t>
            </a:r>
            <a:r>
              <a:rPr lang="en-US" altLang="en-US" sz="2000" b="1" smtClean="0">
                <a:latin typeface="Courier New" pitchFamily="49" charset="0"/>
              </a:rPr>
              <a:t/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+	0000	shift (0 in multiplier)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-    0010 	subtract (first 1 in string)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+   0000	shift (within string of 1s)</a:t>
            </a:r>
            <a:br>
              <a:rPr lang="en-US" altLang="en-US" sz="2000" b="1" smtClean="0">
                <a:latin typeface="Courier New" pitchFamily="49" charset="0"/>
              </a:rPr>
            </a:br>
            <a:r>
              <a:rPr lang="en-US" altLang="en-US" sz="2000" b="1" smtClean="0">
                <a:latin typeface="Courier New" pitchFamily="49" charset="0"/>
              </a:rPr>
              <a:t>		</a:t>
            </a:r>
            <a:r>
              <a:rPr lang="en-US" altLang="en-US" sz="2000" b="1" u="sng" smtClean="0">
                <a:latin typeface="Courier New" pitchFamily="49" charset="0"/>
              </a:rPr>
              <a:t>+  0010   </a:t>
            </a:r>
            <a:r>
              <a:rPr lang="en-US" altLang="en-US" sz="2000" b="1" smtClean="0">
                <a:latin typeface="Courier New" pitchFamily="49" charset="0"/>
              </a:rPr>
              <a:t>	add (end of string)		        00001100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Effectively: 2 x 6 = 2 x 8 – 2 x 2</a:t>
            </a:r>
          </a:p>
        </p:txBody>
      </p:sp>
    </p:spTree>
    <p:extLst>
      <p:ext uri="{BB962C8B-B14F-4D97-AF65-F5344CB8AC3E}">
        <p14:creationId xmlns:p14="http://schemas.microsoft.com/office/powerpoint/2010/main" val="10746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Booth’s </a:t>
            </a:r>
            <a:r>
              <a:rPr lang="en-US" altLang="en-US" sz="3600" dirty="0" smtClean="0"/>
              <a:t>Algorithm</a:t>
            </a:r>
            <a:endParaRPr lang="en-US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81600"/>
          </a:xfrm>
          <a:noFill/>
        </p:spPr>
        <p:txBody>
          <a:bodyPr lIns="90488" tIns="44450" rIns="90488" bIns="44450">
            <a:normAutofit/>
          </a:bodyPr>
          <a:lstStyle/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endParaRPr lang="en-US" altLang="en-US" sz="1800" u="sng" dirty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u="sng" dirty="0" smtClean="0"/>
              <a:t>Current</a:t>
            </a:r>
            <a:r>
              <a:rPr lang="en-US" altLang="en-US" sz="2000" u="sng" dirty="0" smtClean="0"/>
              <a:t>	Right	Explanation	</a:t>
            </a:r>
            <a:r>
              <a:rPr lang="en-US" altLang="en-US" sz="2000" u="sng" dirty="0" smtClean="0"/>
              <a:t>            	Example</a:t>
            </a:r>
            <a:endParaRPr lang="en-US" altLang="en-US" sz="2000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1	0	Beginning of a run of 1s	            </a:t>
            </a:r>
            <a:r>
              <a:rPr lang="en-US" altLang="en-US" sz="2000" dirty="0" smtClean="0"/>
              <a:t>	000111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10</a:t>
            </a:r>
            <a:r>
              <a:rPr lang="en-US" altLang="en-US" sz="2000" dirty="0" smtClean="0"/>
              <a:t>00</a:t>
            </a:r>
            <a:endParaRPr lang="en-US" altLang="en-US" sz="2000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1	1	Middle of a run of 1s	</a:t>
            </a:r>
            <a:r>
              <a:rPr lang="en-US" altLang="en-US" sz="2000" dirty="0"/>
              <a:t>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	00011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11</a:t>
            </a:r>
            <a:r>
              <a:rPr lang="en-US" altLang="en-US" sz="2000" dirty="0" smtClean="0"/>
              <a:t>000</a:t>
            </a:r>
            <a:endParaRPr lang="en-US" altLang="en-US" sz="2000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0	1	End of a run of 1s		</a:t>
            </a:r>
            <a:r>
              <a:rPr lang="en-US" altLang="en-US" sz="2000" dirty="0" smtClean="0"/>
              <a:t>00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01</a:t>
            </a:r>
            <a:r>
              <a:rPr lang="en-US" altLang="en-US" sz="2000" dirty="0" smtClean="0"/>
              <a:t>111000</a:t>
            </a:r>
            <a:endParaRPr lang="en-US" altLang="en-US" sz="2000" dirty="0" smtClean="0"/>
          </a:p>
          <a:p>
            <a:pPr marL="203200" indent="-203200" eaLnBrk="1" hangingPunct="1">
              <a:buFont typeface="Wingdings" pitchFamily="2" charset="2"/>
              <a:buNone/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sz="2000" dirty="0" smtClean="0"/>
              <a:t>	0	0	Middle of a run of 0s		</a:t>
            </a:r>
            <a:r>
              <a:rPr lang="en-US" altLang="en-US" sz="2000" dirty="0" smtClean="0"/>
              <a:t>0</a:t>
            </a:r>
            <a:r>
              <a:rPr lang="en-US" altLang="en-US" sz="2000" u="sng" dirty="0" smtClean="0">
                <a:solidFill>
                  <a:schemeClr val="accent2"/>
                </a:solidFill>
              </a:rPr>
              <a:t>00</a:t>
            </a:r>
            <a:r>
              <a:rPr lang="en-US" altLang="en-US" sz="2000" dirty="0" smtClean="0"/>
              <a:t>1111000</a:t>
            </a:r>
            <a:endParaRPr lang="en-US" altLang="en-US" sz="2000" dirty="0" smtClean="0"/>
          </a:p>
        </p:txBody>
      </p:sp>
      <p:pic>
        <p:nvPicPr>
          <p:cNvPr id="45060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3585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10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Booth’s </a:t>
            </a:r>
            <a:r>
              <a:rPr lang="en-US" altLang="en-US" sz="3600" dirty="0" smtClean="0"/>
              <a:t>Algorithm</a:t>
            </a:r>
            <a:endParaRPr lang="en-US" altLang="en-US" sz="36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404938"/>
            <a:ext cx="8261350" cy="4914900"/>
          </a:xfrm>
          <a:noFill/>
        </p:spPr>
        <p:txBody>
          <a:bodyPr lIns="90488" tIns="44450" rIns="90488" bIns="44450"/>
          <a:lstStyle/>
          <a:p>
            <a:pPr marL="457200" indent="-4572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en-US" sz="2400" dirty="0" smtClean="0"/>
              <a:t>Depending </a:t>
            </a:r>
            <a:r>
              <a:rPr lang="en-US" altLang="en-US" sz="2400" dirty="0" smtClean="0"/>
              <a:t>on the current and previous bits, do one of the following:</a:t>
            </a:r>
            <a:br>
              <a:rPr lang="en-US" altLang="en-US" sz="24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00</a:t>
            </a:r>
            <a:r>
              <a:rPr lang="en-US" altLang="en-US" sz="2000" dirty="0" smtClean="0"/>
              <a:t>:	</a:t>
            </a:r>
            <a:r>
              <a:rPr lang="en-US" altLang="en-US" sz="2000" dirty="0" smtClean="0"/>
              <a:t>Middle </a:t>
            </a:r>
            <a:r>
              <a:rPr lang="en-US" altLang="en-US" sz="2000" dirty="0" smtClean="0"/>
              <a:t>of a string of 0s, so no arithmetic operations.</a:t>
            </a:r>
            <a:br>
              <a:rPr lang="en-US" altLang="en-US" sz="20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01</a:t>
            </a:r>
            <a:r>
              <a:rPr lang="en-US" altLang="en-US" sz="2000" dirty="0" smtClean="0"/>
              <a:t>:	</a:t>
            </a:r>
            <a:r>
              <a:rPr lang="en-US" altLang="en-US" sz="2000" dirty="0" smtClean="0"/>
              <a:t>End </a:t>
            </a:r>
            <a:r>
              <a:rPr lang="en-US" altLang="en-US" sz="2000" dirty="0" smtClean="0"/>
              <a:t>of a string of 1s, so add the multiplicand to the left </a:t>
            </a:r>
            <a:r>
              <a:rPr lang="en-US" altLang="en-US" sz="2000" dirty="0" smtClean="0"/>
              <a:t>half </a:t>
            </a:r>
            <a:r>
              <a:rPr lang="en-US" altLang="en-US" sz="2000" dirty="0" smtClean="0"/>
              <a:t>of </a:t>
            </a:r>
            <a:r>
              <a:rPr lang="en-US" altLang="en-US" sz="2000" dirty="0" smtClean="0"/>
              <a:t>	the </a:t>
            </a:r>
            <a:r>
              <a:rPr lang="en-US" altLang="en-US" sz="2000" dirty="0" smtClean="0"/>
              <a:t>product.</a:t>
            </a:r>
            <a:br>
              <a:rPr lang="en-US" altLang="en-US" sz="20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10</a:t>
            </a:r>
            <a:r>
              <a:rPr lang="en-US" altLang="en-US" sz="2000" dirty="0" smtClean="0"/>
              <a:t>:	</a:t>
            </a:r>
            <a:r>
              <a:rPr lang="en-US" altLang="en-US" sz="2000" dirty="0" smtClean="0"/>
              <a:t>Beginning </a:t>
            </a:r>
            <a:r>
              <a:rPr lang="en-US" altLang="en-US" sz="2000" dirty="0" smtClean="0"/>
              <a:t>of a string of 1s, so subtract the </a:t>
            </a:r>
            <a:r>
              <a:rPr lang="en-US" altLang="en-US" sz="2000" dirty="0" smtClean="0"/>
              <a:t>multiplicand from 	the </a:t>
            </a:r>
            <a:r>
              <a:rPr lang="en-US" altLang="en-US" sz="2000" dirty="0" smtClean="0"/>
              <a:t>left half of the product.</a:t>
            </a:r>
            <a:br>
              <a:rPr lang="en-US" altLang="en-US" sz="2000" dirty="0" smtClean="0"/>
            </a:br>
            <a:r>
              <a:rPr lang="en-US" altLang="en-US" sz="2000" dirty="0" smtClean="0">
                <a:solidFill>
                  <a:schemeClr val="accent2"/>
                </a:solidFill>
              </a:rPr>
              <a:t>11</a:t>
            </a:r>
            <a:r>
              <a:rPr lang="en-US" altLang="en-US" sz="2000" dirty="0" smtClean="0"/>
              <a:t>:	</a:t>
            </a:r>
            <a:r>
              <a:rPr lang="en-US" altLang="en-US" sz="2000" dirty="0" smtClean="0"/>
              <a:t>Middle </a:t>
            </a:r>
            <a:r>
              <a:rPr lang="en-US" altLang="en-US" sz="2000" dirty="0" smtClean="0"/>
              <a:t>of a string of 1s, so no arithmetic </a:t>
            </a:r>
            <a:r>
              <a:rPr lang="en-US" altLang="en-US" sz="2000" dirty="0" smtClean="0"/>
              <a:t>operation.</a:t>
            </a:r>
          </a:p>
          <a:p>
            <a:pPr marL="457200" indent="-4572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altLang="en-US" sz="2400" dirty="0" smtClean="0"/>
              <a:t>As </a:t>
            </a:r>
            <a:r>
              <a:rPr lang="en-US" altLang="en-US" sz="2400" dirty="0" smtClean="0"/>
              <a:t>in the previous algorithm, shift the Product register right (arithmetic shift) 1 bit.</a:t>
            </a:r>
          </a:p>
        </p:txBody>
      </p:sp>
    </p:spTree>
    <p:extLst>
      <p:ext uri="{BB962C8B-B14F-4D97-AF65-F5344CB8AC3E}">
        <p14:creationId xmlns:p14="http://schemas.microsoft.com/office/powerpoint/2010/main" val="249788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Booth’s Example (-5 x -6)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tabLst>
                <a:tab pos="685800" algn="l"/>
                <a:tab pos="1371600" algn="l"/>
              </a:tabLst>
            </a:pPr>
            <a:r>
              <a:rPr lang="en-US" altLang="en-US" sz="2400" dirty="0" smtClean="0"/>
              <a:t>Multiplicand = –6 = 1010; –Multiplicand = 6 = 0110</a:t>
            </a:r>
          </a:p>
          <a:p>
            <a:pPr eaLnBrk="1" hangingPunct="1">
              <a:tabLst>
                <a:tab pos="685800" algn="l"/>
                <a:tab pos="1371600" algn="l"/>
              </a:tabLst>
            </a:pPr>
            <a:r>
              <a:rPr lang="en-US" altLang="en-US" sz="2400" dirty="0" smtClean="0"/>
              <a:t>Multiplier = –5 = 1011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u="sng" dirty="0" err="1" smtClean="0"/>
              <a:t>Iter</a:t>
            </a:r>
            <a:r>
              <a:rPr lang="en-US" altLang="en-US" sz="1800" u="sng" dirty="0" smtClean="0"/>
              <a:t>.	Step	</a:t>
            </a:r>
            <a:r>
              <a:rPr lang="en-US" altLang="en-US" sz="1800" dirty="0" smtClean="0"/>
              <a:t>   </a:t>
            </a: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Product</a:t>
            </a:r>
            <a:r>
              <a:rPr lang="en-US" altLang="en-US" sz="1800" u="sng" dirty="0" smtClean="0"/>
              <a:t>		Last	Action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0		0	</a:t>
            </a:r>
            <a:r>
              <a:rPr lang="en-US" altLang="en-US" sz="1800" dirty="0" smtClean="0"/>
              <a:t>	0000 </a:t>
            </a:r>
            <a:r>
              <a:rPr lang="en-US" altLang="en-US" sz="1800" u="sng" dirty="0" smtClean="0"/>
              <a:t>101(1</a:t>
            </a:r>
            <a:r>
              <a:rPr lang="en-US" altLang="en-US" sz="1800" dirty="0" smtClean="0"/>
              <a:t> 0)	   0	Initialize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1		1.10	</a:t>
            </a:r>
            <a:r>
              <a:rPr lang="en-US" altLang="en-US" sz="1800" dirty="0" smtClean="0"/>
              <a:t>	0110 </a:t>
            </a:r>
            <a:r>
              <a:rPr lang="en-US" altLang="en-US" sz="1800" u="sng" dirty="0" smtClean="0"/>
              <a:t>101(1</a:t>
            </a:r>
            <a:r>
              <a:rPr lang="en-US" altLang="en-US" sz="1800" dirty="0" smtClean="0"/>
              <a:t> 0) 	   0 	Start string: Subtract =&gt; Add 0110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1 	</a:t>
            </a:r>
            <a:r>
              <a:rPr lang="en-US" altLang="en-US" sz="1800" dirty="0" smtClean="0"/>
              <a:t>2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0011 </a:t>
            </a:r>
            <a:r>
              <a:rPr lang="en-US" altLang="en-US" sz="1800" dirty="0" smtClean="0"/>
              <a:t>0</a:t>
            </a:r>
            <a:r>
              <a:rPr lang="en-US" altLang="en-US" sz="1800" u="sng" dirty="0" smtClean="0"/>
              <a:t>10(1</a:t>
            </a:r>
            <a:r>
              <a:rPr lang="en-US" altLang="en-US" sz="1800" dirty="0" smtClean="0"/>
              <a:t> 1) 	   1 	Shift arithmetic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2 	</a:t>
            </a:r>
            <a:r>
              <a:rPr lang="en-US" altLang="en-US" sz="1800" dirty="0" smtClean="0"/>
              <a:t>1.11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0011 </a:t>
            </a:r>
            <a:r>
              <a:rPr lang="en-US" altLang="en-US" sz="1800" dirty="0" smtClean="0"/>
              <a:t>0</a:t>
            </a:r>
            <a:r>
              <a:rPr lang="en-US" altLang="en-US" sz="1800" u="sng" dirty="0" smtClean="0"/>
              <a:t>10(1</a:t>
            </a:r>
            <a:r>
              <a:rPr lang="en-US" altLang="en-US" sz="1800" dirty="0" smtClean="0"/>
              <a:t> 1) 	   1 	Middle string: nothing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2		2	</a:t>
            </a:r>
            <a:r>
              <a:rPr lang="en-US" altLang="en-US" sz="1800" dirty="0" smtClean="0"/>
              <a:t>	0001 </a:t>
            </a:r>
            <a:r>
              <a:rPr lang="en-US" altLang="en-US" sz="1800" dirty="0" smtClean="0"/>
              <a:t>1</a:t>
            </a:r>
            <a:r>
              <a:rPr lang="en-US" altLang="en-US" sz="1800" u="sng" dirty="0" smtClean="0"/>
              <a:t>01(0</a:t>
            </a:r>
            <a:r>
              <a:rPr lang="en-US" altLang="en-US" sz="1800" dirty="0" smtClean="0"/>
              <a:t> 1) 	   1 	Shift arithmetic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3 	</a:t>
            </a:r>
            <a:r>
              <a:rPr lang="en-US" altLang="en-US" sz="1800" dirty="0" smtClean="0"/>
              <a:t>1.01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1011 </a:t>
            </a:r>
            <a:r>
              <a:rPr lang="en-US" altLang="en-US" sz="1800" dirty="0" smtClean="0"/>
              <a:t>10</a:t>
            </a:r>
            <a:r>
              <a:rPr lang="en-US" altLang="en-US" sz="1800" u="sng" dirty="0" smtClean="0"/>
              <a:t>1(0</a:t>
            </a:r>
            <a:r>
              <a:rPr lang="en-US" altLang="en-US" sz="1800" dirty="0" smtClean="0"/>
              <a:t> 1) 	   1	End string: add 1010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3 	</a:t>
            </a:r>
            <a:r>
              <a:rPr lang="en-US" altLang="en-US" sz="1800" dirty="0" smtClean="0"/>
              <a:t>2 </a:t>
            </a:r>
            <a:r>
              <a:rPr lang="en-US" altLang="en-US" sz="1800" dirty="0" smtClean="0"/>
              <a:t>	</a:t>
            </a:r>
            <a:r>
              <a:rPr lang="en-US" altLang="en-US" sz="1800" dirty="0" smtClean="0"/>
              <a:t>	1101 </a:t>
            </a:r>
            <a:r>
              <a:rPr lang="en-US" altLang="en-US" sz="1800" dirty="0" smtClean="0"/>
              <a:t>110(</a:t>
            </a:r>
            <a:r>
              <a:rPr lang="en-US" altLang="en-US" sz="1800" u="sng" dirty="0" smtClean="0"/>
              <a:t>1</a:t>
            </a:r>
            <a:r>
              <a:rPr lang="en-US" altLang="en-US" sz="1800" dirty="0" smtClean="0"/>
              <a:t> 0) 	   0 	Shift </a:t>
            </a:r>
            <a:r>
              <a:rPr lang="en-US" altLang="en-US" sz="1800" i="1" dirty="0" smtClean="0"/>
              <a:t>arithmetic</a:t>
            </a: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4	   	1.10	</a:t>
            </a:r>
            <a:r>
              <a:rPr lang="en-US" altLang="en-US" sz="1800" dirty="0" smtClean="0"/>
              <a:t>	0011 </a:t>
            </a:r>
            <a:r>
              <a:rPr lang="en-US" altLang="en-US" sz="1800" dirty="0" smtClean="0"/>
              <a:t>110(</a:t>
            </a:r>
            <a:r>
              <a:rPr lang="en-US" altLang="en-US" sz="1800" u="sng" dirty="0" smtClean="0"/>
              <a:t>1</a:t>
            </a:r>
            <a:r>
              <a:rPr lang="en-US" altLang="en-US" sz="1800" dirty="0" smtClean="0"/>
              <a:t> 0) 	   0 	Start string: Subtract =&gt; add 0110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371600" algn="l"/>
              </a:tabLst>
            </a:pPr>
            <a:r>
              <a:rPr lang="en-US" altLang="en-US" sz="1800" dirty="0" smtClean="0"/>
              <a:t>4		2	</a:t>
            </a:r>
            <a:r>
              <a:rPr lang="en-US" altLang="en-US" sz="1800" dirty="0" smtClean="0"/>
              <a:t>	0001 </a:t>
            </a:r>
            <a:r>
              <a:rPr lang="en-US" altLang="en-US" sz="1800" dirty="0" smtClean="0"/>
              <a:t>1110	 </a:t>
            </a:r>
            <a:r>
              <a:rPr lang="en-US" altLang="en-US" sz="1800" dirty="0" smtClean="0"/>
              <a:t>  </a:t>
            </a:r>
            <a:r>
              <a:rPr lang="en-US" altLang="en-US" sz="1800" dirty="0" smtClean="0"/>
              <a:t>0 	Shift arithmetic 	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55054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Notes: 1. Multiplier in Product Register is underlined.</a:t>
            </a:r>
            <a:b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2. Current/previous bits are in parentheses.</a:t>
            </a:r>
          </a:p>
          <a:p>
            <a:pPr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3. Previous bit is initialized to 0</a:t>
            </a:r>
          </a:p>
        </p:txBody>
      </p:sp>
    </p:spTree>
    <p:extLst>
      <p:ext uri="{BB962C8B-B14F-4D97-AF65-F5344CB8AC3E}">
        <p14:creationId xmlns:p14="http://schemas.microsoft.com/office/powerpoint/2010/main" val="41517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3200" indent="-203200">
              <a:spcBef>
                <a:spcPct val="50000"/>
              </a:spcBef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dirty="0"/>
              <a:t>Originally for speed: </a:t>
            </a:r>
            <a:r>
              <a:rPr lang="en-US" altLang="en-US" dirty="0" smtClean="0"/>
              <a:t>Shifts are </a:t>
            </a:r>
            <a:r>
              <a:rPr lang="en-US" altLang="en-US" dirty="0"/>
              <a:t>faster than </a:t>
            </a:r>
            <a:r>
              <a:rPr lang="en-US" altLang="en-US" dirty="0" smtClean="0"/>
              <a:t>add</a:t>
            </a:r>
          </a:p>
          <a:p>
            <a:pPr marL="203200" indent="-203200">
              <a:spcBef>
                <a:spcPct val="50000"/>
              </a:spcBef>
              <a:tabLst>
                <a:tab pos="1143000" algn="l"/>
                <a:tab pos="2743200" algn="l"/>
                <a:tab pos="5486400" algn="l"/>
              </a:tabLst>
            </a:pPr>
            <a:endParaRPr lang="en-US" altLang="en-US" dirty="0"/>
          </a:p>
          <a:p>
            <a:pPr marL="203200" indent="-203200">
              <a:tabLst>
                <a:tab pos="1143000" algn="l"/>
                <a:tab pos="2743200" algn="l"/>
                <a:tab pos="5486400" algn="l"/>
              </a:tabLst>
            </a:pPr>
            <a:r>
              <a:rPr lang="en-US" altLang="en-US" dirty="0"/>
              <a:t>Key advantage today: Works properly for 2’s complement numbers without requiring special fix for sign!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52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dirty="0" smtClean="0"/>
              <a:t>Division: Paper and Pencil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000" dirty="0" smtClean="0"/>
              <a:t>“Paper and pencil” example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20 </a:t>
            </a:r>
            <a:r>
              <a:rPr lang="en-US" altLang="en-US" sz="2000" dirty="0" smtClean="0"/>
              <a:t>÷ 6 = 3 Remainder 2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      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  00011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Quotient</a:t>
            </a:r>
            <a:r>
              <a:rPr lang="en-US" altLang="en-US" sz="2000" dirty="0" smtClean="0"/>
              <a:t>	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110 10100 	</a:t>
            </a:r>
            <a:r>
              <a:rPr lang="en-US" altLang="en-US" sz="2000" b="1" dirty="0" smtClean="0"/>
              <a:t>Dividend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101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1010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</a:t>
            </a:r>
            <a:r>
              <a:rPr lang="en-US" altLang="en-US" sz="2000" dirty="0" smtClean="0"/>
              <a:t> </a:t>
            </a:r>
            <a:r>
              <a:rPr lang="en-US" altLang="en-US" sz="2000" u="sng" dirty="0" smtClean="0"/>
              <a:t>-    110</a:t>
            </a:r>
            <a:r>
              <a:rPr lang="en-US" altLang="en-US" sz="2000" u="sng" dirty="0" smtClean="0"/>
              <a:t>_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</a:t>
            </a:r>
            <a:r>
              <a:rPr lang="en-US" altLang="en-US" sz="2000" dirty="0" smtClean="0"/>
              <a:t>     1000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</a:t>
            </a:r>
            <a:r>
              <a:rPr lang="en-US" altLang="en-US" sz="2000" dirty="0" smtClean="0"/>
              <a:t>   </a:t>
            </a:r>
            <a:r>
              <a:rPr lang="en-US" altLang="en-US" sz="2000" u="sng" dirty="0" smtClean="0"/>
              <a:t>-    110</a:t>
            </a:r>
            <a:endParaRPr lang="en-US" altLang="en-US" sz="2000" u="sng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</a:t>
            </a:r>
            <a:r>
              <a:rPr lang="en-US" altLang="en-US" sz="2000" dirty="0" smtClean="0"/>
              <a:t>       10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Remainder</a:t>
            </a:r>
            <a:endParaRPr lang="en-US" altLang="en-US" sz="2000" b="1" dirty="0" smtClean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943100" y="3060700"/>
            <a:ext cx="1181100" cy="406400"/>
            <a:chOff x="1172" y="1112"/>
            <a:chExt cx="744" cy="256"/>
          </a:xfrm>
        </p:grpSpPr>
        <p:sp>
          <p:nvSpPr>
            <p:cNvPr id="4102" name="Line 5"/>
            <p:cNvSpPr>
              <a:spLocks noChangeShapeType="1"/>
            </p:cNvSpPr>
            <p:nvPr/>
          </p:nvSpPr>
          <p:spPr bwMode="auto">
            <a:xfrm flipV="1">
              <a:off x="1172" y="1112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184" y="1120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3048000"/>
            <a:ext cx="1247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Divisor</a:t>
            </a:r>
          </a:p>
        </p:txBody>
      </p:sp>
    </p:spTree>
    <p:extLst>
      <p:ext uri="{BB962C8B-B14F-4D97-AF65-F5344CB8AC3E}">
        <p14:creationId xmlns:p14="http://schemas.microsoft.com/office/powerpoint/2010/main" val="111311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mtClean="0"/>
              <a:t>Division: Paper and Pencil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000" dirty="0" smtClean="0"/>
              <a:t>“Paper and pencil” example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20 </a:t>
            </a:r>
            <a:r>
              <a:rPr lang="en-US" altLang="en-US" sz="2000" dirty="0" smtClean="0"/>
              <a:t>÷ 6 = 3 Remainder 2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      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  00011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Quotient</a:t>
            </a:r>
            <a:r>
              <a:rPr lang="en-US" altLang="en-US" sz="2000" dirty="0" smtClean="0"/>
              <a:t>	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110 10100 	</a:t>
            </a:r>
            <a:r>
              <a:rPr lang="en-US" altLang="en-US" sz="2000" b="1" dirty="0" smtClean="0"/>
              <a:t>Dividend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101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1010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</a:t>
            </a:r>
            <a:r>
              <a:rPr lang="en-US" altLang="en-US" sz="2000" dirty="0" smtClean="0"/>
              <a:t> </a:t>
            </a:r>
            <a:r>
              <a:rPr lang="en-US" altLang="en-US" sz="2000" u="sng" dirty="0" smtClean="0"/>
              <a:t>-    110</a:t>
            </a:r>
            <a:r>
              <a:rPr lang="en-US" altLang="en-US" sz="2000" u="sng" dirty="0" smtClean="0"/>
              <a:t>_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</a:t>
            </a:r>
            <a:r>
              <a:rPr lang="en-US" altLang="en-US" sz="2000" dirty="0" smtClean="0"/>
              <a:t>     1000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</a:t>
            </a:r>
            <a:r>
              <a:rPr lang="en-US" altLang="en-US" sz="2000" dirty="0" smtClean="0"/>
              <a:t>   </a:t>
            </a:r>
            <a:r>
              <a:rPr lang="en-US" altLang="en-US" sz="2000" u="sng" dirty="0" smtClean="0"/>
              <a:t>-    110</a:t>
            </a:r>
            <a:endParaRPr lang="en-US" altLang="en-US" sz="2000" u="sng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</a:t>
            </a:r>
            <a:r>
              <a:rPr lang="en-US" altLang="en-US" sz="2000" dirty="0" smtClean="0"/>
              <a:t>       10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Remainder</a:t>
            </a:r>
          </a:p>
          <a:p>
            <a:pPr lvl="2">
              <a:buFont typeface="Wingdings" pitchFamily="2" charset="2"/>
              <a:buNone/>
            </a:pPr>
            <a:endParaRPr lang="en-US" altLang="en-US" sz="2000" b="1" dirty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Dividend = Quotient * Divisor + Remainder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943100" y="3060700"/>
            <a:ext cx="1181100" cy="406400"/>
            <a:chOff x="1172" y="1112"/>
            <a:chExt cx="744" cy="256"/>
          </a:xfrm>
        </p:grpSpPr>
        <p:sp>
          <p:nvSpPr>
            <p:cNvPr id="4102" name="Line 5"/>
            <p:cNvSpPr>
              <a:spLocks noChangeShapeType="1"/>
            </p:cNvSpPr>
            <p:nvPr/>
          </p:nvSpPr>
          <p:spPr bwMode="auto">
            <a:xfrm flipV="1">
              <a:off x="1172" y="1112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184" y="1120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3048000"/>
            <a:ext cx="1247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Divisor</a:t>
            </a:r>
          </a:p>
        </p:txBody>
      </p:sp>
    </p:spTree>
    <p:extLst>
      <p:ext uri="{BB962C8B-B14F-4D97-AF65-F5344CB8AC3E}">
        <p14:creationId xmlns:p14="http://schemas.microsoft.com/office/powerpoint/2010/main" val="270581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mtClean="0"/>
              <a:t>Division: Paper and Pencil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z="2000" dirty="0" smtClean="0"/>
              <a:t>“Paper and pencil” example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20 </a:t>
            </a:r>
            <a:r>
              <a:rPr lang="en-US" altLang="en-US" sz="2000" dirty="0" smtClean="0"/>
              <a:t>÷ 6 = 3 Remainder 2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       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  00011</a:t>
            </a: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Quotient</a:t>
            </a:r>
            <a:r>
              <a:rPr lang="en-US" altLang="en-US" sz="2000" dirty="0" smtClean="0"/>
              <a:t>	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110 10100 	</a:t>
            </a:r>
            <a:r>
              <a:rPr lang="en-US" altLang="en-US" sz="2000" b="1" dirty="0" smtClean="0"/>
              <a:t>Dividend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101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 </a:t>
            </a:r>
            <a:r>
              <a:rPr lang="en-US" altLang="en-US" sz="2000" dirty="0" smtClean="0"/>
              <a:t>   1010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     </a:t>
            </a:r>
            <a:r>
              <a:rPr lang="en-US" altLang="en-US" sz="2000" dirty="0" smtClean="0"/>
              <a:t> </a:t>
            </a:r>
            <a:r>
              <a:rPr lang="en-US" altLang="en-US" sz="2000" u="sng" dirty="0" smtClean="0"/>
              <a:t>-    110</a:t>
            </a:r>
            <a:r>
              <a:rPr lang="en-US" altLang="en-US" sz="2000" u="sng" dirty="0" smtClean="0"/>
              <a:t>_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</a:t>
            </a:r>
            <a:r>
              <a:rPr lang="en-US" altLang="en-US" sz="2000" dirty="0" smtClean="0"/>
              <a:t>     1000</a:t>
            </a:r>
            <a:endParaRPr lang="en-US" altLang="en-US" sz="2000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</a:t>
            </a:r>
            <a:r>
              <a:rPr lang="en-US" altLang="en-US" sz="2000" dirty="0" smtClean="0"/>
              <a:t>   </a:t>
            </a:r>
            <a:r>
              <a:rPr lang="en-US" altLang="en-US" sz="2000" u="sng" dirty="0" smtClean="0"/>
              <a:t>-    110</a:t>
            </a:r>
            <a:endParaRPr lang="en-US" altLang="en-US" sz="2000" u="sng" dirty="0" smtClean="0"/>
          </a:p>
          <a:p>
            <a:pPr lvl="2">
              <a:buFont typeface="Wingdings" pitchFamily="2" charset="2"/>
              <a:buNone/>
            </a:pPr>
            <a:r>
              <a:rPr lang="en-US" altLang="en-US" sz="2000" dirty="0" smtClean="0"/>
              <a:t>	          </a:t>
            </a:r>
            <a:r>
              <a:rPr lang="en-US" altLang="en-US" sz="2000" dirty="0" smtClean="0"/>
              <a:t>       10	</a:t>
            </a:r>
            <a:r>
              <a:rPr lang="en-US" altLang="en-US" sz="2000" b="1" dirty="0" smtClean="0"/>
              <a:t>Remainder</a:t>
            </a:r>
          </a:p>
          <a:p>
            <a:pPr lvl="2">
              <a:buFont typeface="Wingdings" pitchFamily="2" charset="2"/>
              <a:buNone/>
            </a:pPr>
            <a:endParaRPr lang="en-US" altLang="en-US" sz="2000" b="1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943100" y="3060700"/>
            <a:ext cx="1181100" cy="406400"/>
            <a:chOff x="1172" y="1112"/>
            <a:chExt cx="744" cy="256"/>
          </a:xfrm>
        </p:grpSpPr>
        <p:sp>
          <p:nvSpPr>
            <p:cNvPr id="4102" name="Line 5"/>
            <p:cNvSpPr>
              <a:spLocks noChangeShapeType="1"/>
            </p:cNvSpPr>
            <p:nvPr/>
          </p:nvSpPr>
          <p:spPr bwMode="auto">
            <a:xfrm flipV="1">
              <a:off x="1172" y="1112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6"/>
            <p:cNvSpPr>
              <a:spLocks noChangeShapeType="1"/>
            </p:cNvSpPr>
            <p:nvPr/>
          </p:nvSpPr>
          <p:spPr bwMode="auto">
            <a:xfrm>
              <a:off x="1184" y="1120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3048000"/>
            <a:ext cx="1247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Divisor</a:t>
            </a:r>
          </a:p>
        </p:txBody>
      </p:sp>
      <p:sp>
        <p:nvSpPr>
          <p:cNvPr id="2" name="Rectangle 1"/>
          <p:cNvSpPr/>
          <p:nvPr/>
        </p:nvSpPr>
        <p:spPr>
          <a:xfrm>
            <a:off x="4587240" y="3287843"/>
            <a:ext cx="4572000" cy="20562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Algorithm:</a:t>
            </a:r>
            <a:br>
              <a:rPr lang="en-US" altLang="en-US" dirty="0" smtClean="0"/>
            </a:br>
            <a:r>
              <a:rPr lang="en-US" altLang="en-US" dirty="0" smtClean="0"/>
              <a:t>If Partial Remainder &gt; Divisor</a:t>
            </a:r>
            <a:br>
              <a:rPr lang="en-US" altLang="en-US" dirty="0" smtClean="0"/>
            </a:br>
            <a:r>
              <a:rPr lang="en-US" altLang="en-US" dirty="0" smtClean="0"/>
              <a:t> 	</a:t>
            </a:r>
            <a:r>
              <a:rPr lang="en-US" altLang="en-US" dirty="0" smtClean="0"/>
              <a:t>then </a:t>
            </a:r>
            <a:r>
              <a:rPr lang="en-US" altLang="en-US" dirty="0"/>
              <a:t>Quotient bit = 1;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	Remainder </a:t>
            </a:r>
            <a:r>
              <a:rPr lang="en-US" altLang="en-US" dirty="0"/>
              <a:t>= Remainder – </a:t>
            </a:r>
            <a:r>
              <a:rPr lang="en-US" altLang="en-US" dirty="0" smtClean="0"/>
              <a:t>Divisor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else </a:t>
            </a:r>
            <a:r>
              <a:rPr lang="en-US" altLang="en-US" dirty="0"/>
              <a:t>Quotient bit = 0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Shift down next dividend bit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9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Number of bits in the product is larger t</a:t>
            </a:r>
            <a:r>
              <a:rPr lang="en-US" dirty="0" smtClean="0"/>
              <a:t>han </a:t>
            </a:r>
            <a:r>
              <a:rPr lang="en-US" dirty="0"/>
              <a:t>the number in either the multiplicand or the multiplier. </a:t>
            </a:r>
            <a:endParaRPr lang="en-US" dirty="0" smtClean="0"/>
          </a:p>
          <a:p>
            <a:pPr lvl="1"/>
            <a:r>
              <a:rPr lang="en-US" altLang="en-US" dirty="0" smtClean="0"/>
              <a:t>m </a:t>
            </a:r>
            <a:r>
              <a:rPr lang="en-US" altLang="en-US" dirty="0"/>
              <a:t>bits x n bits = </a:t>
            </a:r>
            <a:r>
              <a:rPr lang="en-US" altLang="en-US" dirty="0" err="1"/>
              <a:t>m+n</a:t>
            </a:r>
            <a:r>
              <a:rPr lang="en-US" altLang="en-US" dirty="0"/>
              <a:t> bit </a:t>
            </a:r>
            <a:r>
              <a:rPr lang="en-US" altLang="en-US" dirty="0" smtClean="0"/>
              <a:t>product</a:t>
            </a:r>
          </a:p>
          <a:p>
            <a:pPr lvl="1"/>
            <a:r>
              <a:rPr lang="en-US" altLang="en-US" dirty="0" smtClean="0"/>
              <a:t>Overflow is a possible issue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Binary </a:t>
            </a:r>
            <a:r>
              <a:rPr lang="en-US" altLang="en-US" dirty="0" smtClean="0"/>
              <a:t>rules – “choices”</a:t>
            </a:r>
            <a:endParaRPr lang="en-US" altLang="en-US" dirty="0"/>
          </a:p>
          <a:p>
            <a:pPr lvl="1">
              <a:buNone/>
            </a:pPr>
            <a:r>
              <a:rPr lang="en-US" altLang="en-US" dirty="0"/>
              <a:t>	0 =&gt; place 0 		( 0 x multiplicand)</a:t>
            </a:r>
          </a:p>
          <a:p>
            <a:pPr lvl="1">
              <a:buNone/>
            </a:pPr>
            <a:r>
              <a:rPr lang="en-US" altLang="en-US" dirty="0"/>
              <a:t>	1 =&gt; place a copy  	</a:t>
            </a:r>
            <a:r>
              <a:rPr lang="en-US" altLang="en-US" dirty="0" smtClean="0"/>
              <a:t>	( </a:t>
            </a:r>
            <a:r>
              <a:rPr lang="en-US" altLang="en-US" dirty="0"/>
              <a:t>1 x multiplicand</a:t>
            </a:r>
            <a:r>
              <a:rPr lang="en-US" altLang="en-US" dirty="0" smtClean="0"/>
              <a:t>)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dirty="0"/>
              <a:t>3 versions of unsigned </a:t>
            </a:r>
            <a:r>
              <a:rPr lang="en-US" altLang="en-US" dirty="0" smtClean="0"/>
              <a:t>multiplication hardware</a:t>
            </a:r>
            <a:endParaRPr lang="en-US" altLang="en-US" dirty="0"/>
          </a:p>
          <a:p>
            <a:pPr lvl="1"/>
            <a:r>
              <a:rPr lang="en-US" altLang="en-US" dirty="0"/>
              <a:t>successive refinement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74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If the partial remainder </a:t>
            </a:r>
            <a:r>
              <a:rPr lang="en-US" altLang="en-US" dirty="0"/>
              <a:t>&gt; </a:t>
            </a:r>
            <a:r>
              <a:rPr lang="en-US" altLang="en-US" dirty="0" smtClean="0"/>
              <a:t>divisor</a:t>
            </a:r>
            <a:br>
              <a:rPr lang="en-US" altLang="en-US" dirty="0" smtClean="0"/>
            </a:br>
            <a:r>
              <a:rPr lang="en-US" altLang="en-US" dirty="0" smtClean="0"/>
              <a:t>(The divisor goes into the portion of the dividend 1 time)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	then Quotient bit = 1; </a:t>
            </a:r>
            <a:br>
              <a:rPr lang="en-US" altLang="en-US" dirty="0"/>
            </a:br>
            <a:r>
              <a:rPr lang="en-US" altLang="en-US" dirty="0"/>
              <a:t>  	Remainder = Remainder – Divisor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else </a:t>
            </a:r>
            <a:br>
              <a:rPr lang="en-US" altLang="en-US" dirty="0"/>
            </a:br>
            <a:r>
              <a:rPr lang="en-US" altLang="en-US" dirty="0" smtClean="0"/>
              <a:t>(The divisor does not go into the portion of the dividend)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Quotient </a:t>
            </a:r>
            <a:r>
              <a:rPr lang="en-US" altLang="en-US" dirty="0"/>
              <a:t>bit = 0 </a:t>
            </a:r>
            <a:endParaRPr lang="en-US" altLang="en-US" dirty="0" smtClean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Shift </a:t>
            </a:r>
            <a:r>
              <a:rPr lang="en-US" altLang="en-US" dirty="0"/>
              <a:t>down next dividend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smtClean="0"/>
              <a:t>Division Hardware Version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64-bit Divisor </a:t>
            </a:r>
            <a:r>
              <a:rPr lang="en-US" altLang="en-US" sz="2400" dirty="0" err="1" smtClean="0"/>
              <a:t>reg</a:t>
            </a:r>
            <a:r>
              <a:rPr lang="en-US" altLang="en-US" sz="2400" dirty="0" smtClean="0"/>
              <a:t> (divisor in upper half), 64-bit ALU, 64-bit Remainder </a:t>
            </a:r>
            <a:r>
              <a:rPr lang="en-US" altLang="en-US" sz="2400" dirty="0" err="1" smtClean="0"/>
              <a:t>reg</a:t>
            </a:r>
            <a:r>
              <a:rPr lang="en-US" altLang="en-US" sz="2400" dirty="0" smtClean="0"/>
              <a:t> (</a:t>
            </a:r>
            <a:r>
              <a:rPr lang="en-US" altLang="en-US" sz="2400" dirty="0" smtClean="0"/>
              <a:t>dividend in lower half), 32-bit Quotient reg.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533400" y="2500312"/>
            <a:ext cx="8013700" cy="4129088"/>
            <a:chOff x="312" y="1156"/>
            <a:chExt cx="5048" cy="2601"/>
          </a:xfrm>
        </p:grpSpPr>
        <p:sp>
          <p:nvSpPr>
            <p:cNvPr id="5126" name="Freeform 5"/>
            <p:cNvSpPr>
              <a:spLocks/>
            </p:cNvSpPr>
            <p:nvPr/>
          </p:nvSpPr>
          <p:spPr bwMode="auto">
            <a:xfrm>
              <a:off x="2854" y="3238"/>
              <a:ext cx="69" cy="69"/>
            </a:xfrm>
            <a:custGeom>
              <a:avLst/>
              <a:gdLst>
                <a:gd name="T0" fmla="*/ 69 w 69"/>
                <a:gd name="T1" fmla="*/ 69 h 69"/>
                <a:gd name="T2" fmla="*/ 69 w 69"/>
                <a:gd name="T3" fmla="*/ 0 h 69"/>
                <a:gd name="T4" fmla="*/ 0 w 69"/>
                <a:gd name="T5" fmla="*/ 37 h 69"/>
                <a:gd name="T6" fmla="*/ 69 w 69"/>
                <a:gd name="T7" fmla="*/ 69 h 69"/>
                <a:gd name="T8" fmla="*/ 69 w 69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69"/>
                <a:gd name="T17" fmla="*/ 69 w 69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69">
                  <a:moveTo>
                    <a:pt x="69" y="69"/>
                  </a:moveTo>
                  <a:lnTo>
                    <a:pt x="69" y="0"/>
                  </a:lnTo>
                  <a:lnTo>
                    <a:pt x="0" y="37"/>
                  </a:lnTo>
                  <a:lnTo>
                    <a:pt x="69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7" name="Freeform 6"/>
            <p:cNvSpPr>
              <a:spLocks/>
            </p:cNvSpPr>
            <p:nvPr/>
          </p:nvSpPr>
          <p:spPr bwMode="auto">
            <a:xfrm>
              <a:off x="2899" y="3271"/>
              <a:ext cx="24" cy="4"/>
            </a:xfrm>
            <a:custGeom>
              <a:avLst/>
              <a:gdLst>
                <a:gd name="T0" fmla="*/ 0 w 24"/>
                <a:gd name="T1" fmla="*/ 0 h 4"/>
                <a:gd name="T2" fmla="*/ 24 w 24"/>
                <a:gd name="T3" fmla="*/ 4 h 4"/>
                <a:gd name="T4" fmla="*/ 0 w 24"/>
                <a:gd name="T5" fmla="*/ 0 h 4"/>
                <a:gd name="T6" fmla="*/ 0 60000 65536"/>
                <a:gd name="T7" fmla="*/ 0 60000 65536"/>
                <a:gd name="T8" fmla="*/ 0 60000 65536"/>
                <a:gd name="T9" fmla="*/ 0 w 24"/>
                <a:gd name="T10" fmla="*/ 0 h 4"/>
                <a:gd name="T11" fmla="*/ 24 w 24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4">
                  <a:moveTo>
                    <a:pt x="0" y="0"/>
                  </a:moveTo>
                  <a:lnTo>
                    <a:pt x="2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1423" y="241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1500" y="241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1573" y="2416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618" y="241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1695" y="2416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1723" y="241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1764" y="241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54" name="Rectangle 14"/>
            <p:cNvSpPr>
              <a:spLocks noChangeArrowheads="1"/>
            </p:cNvSpPr>
            <p:nvPr/>
          </p:nvSpPr>
          <p:spPr bwMode="auto">
            <a:xfrm>
              <a:off x="1800" y="241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55" name="Rectangle 15"/>
            <p:cNvSpPr>
              <a:spLocks noChangeArrowheads="1"/>
            </p:cNvSpPr>
            <p:nvPr/>
          </p:nvSpPr>
          <p:spPr bwMode="auto">
            <a:xfrm>
              <a:off x="1889" y="241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56" name="Rectangle 16"/>
            <p:cNvSpPr>
              <a:spLocks noChangeArrowheads="1"/>
            </p:cNvSpPr>
            <p:nvPr/>
          </p:nvSpPr>
          <p:spPr bwMode="auto">
            <a:xfrm>
              <a:off x="1966" y="2416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138" name="Freeform 17"/>
            <p:cNvSpPr>
              <a:spLocks/>
            </p:cNvSpPr>
            <p:nvPr/>
          </p:nvSpPr>
          <p:spPr bwMode="auto">
            <a:xfrm>
              <a:off x="1699" y="2910"/>
              <a:ext cx="69" cy="73"/>
            </a:xfrm>
            <a:custGeom>
              <a:avLst/>
              <a:gdLst>
                <a:gd name="T0" fmla="*/ 65 w 69"/>
                <a:gd name="T1" fmla="*/ 0 h 73"/>
                <a:gd name="T2" fmla="*/ 0 w 69"/>
                <a:gd name="T3" fmla="*/ 4 h 73"/>
                <a:gd name="T4" fmla="*/ 32 w 69"/>
                <a:gd name="T5" fmla="*/ 73 h 73"/>
                <a:gd name="T6" fmla="*/ 69 w 69"/>
                <a:gd name="T7" fmla="*/ 4 h 73"/>
                <a:gd name="T8" fmla="*/ 69 w 69"/>
                <a:gd name="T9" fmla="*/ 4 h 73"/>
                <a:gd name="T10" fmla="*/ 65 w 69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73"/>
                <a:gd name="T20" fmla="*/ 69 w 69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73">
                  <a:moveTo>
                    <a:pt x="65" y="0"/>
                  </a:moveTo>
                  <a:lnTo>
                    <a:pt x="0" y="4"/>
                  </a:lnTo>
                  <a:lnTo>
                    <a:pt x="32" y="73"/>
                  </a:lnTo>
                  <a:lnTo>
                    <a:pt x="69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 flipV="1">
              <a:off x="1731" y="2687"/>
              <a:ext cx="1" cy="252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19"/>
            <p:cNvSpPr>
              <a:spLocks/>
            </p:cNvSpPr>
            <p:nvPr/>
          </p:nvSpPr>
          <p:spPr bwMode="auto">
            <a:xfrm>
              <a:off x="2189" y="2076"/>
              <a:ext cx="69" cy="69"/>
            </a:xfrm>
            <a:custGeom>
              <a:avLst/>
              <a:gdLst>
                <a:gd name="T0" fmla="*/ 65 w 69"/>
                <a:gd name="T1" fmla="*/ 0 h 69"/>
                <a:gd name="T2" fmla="*/ 0 w 69"/>
                <a:gd name="T3" fmla="*/ 4 h 69"/>
                <a:gd name="T4" fmla="*/ 33 w 69"/>
                <a:gd name="T5" fmla="*/ 69 h 69"/>
                <a:gd name="T6" fmla="*/ 69 w 69"/>
                <a:gd name="T7" fmla="*/ 4 h 69"/>
                <a:gd name="T8" fmla="*/ 69 w 69"/>
                <a:gd name="T9" fmla="*/ 4 h 69"/>
                <a:gd name="T10" fmla="*/ 65 w 69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69"/>
                <a:gd name="T20" fmla="*/ 69 w 69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69">
                  <a:moveTo>
                    <a:pt x="65" y="0"/>
                  </a:moveTo>
                  <a:lnTo>
                    <a:pt x="0" y="4"/>
                  </a:lnTo>
                  <a:lnTo>
                    <a:pt x="33" y="69"/>
                  </a:lnTo>
                  <a:lnTo>
                    <a:pt x="69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 flipV="1">
              <a:off x="2222" y="1699"/>
              <a:ext cx="1" cy="40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1"/>
            <p:cNvSpPr>
              <a:spLocks/>
            </p:cNvSpPr>
            <p:nvPr/>
          </p:nvSpPr>
          <p:spPr bwMode="auto">
            <a:xfrm>
              <a:off x="1208" y="2076"/>
              <a:ext cx="65" cy="69"/>
            </a:xfrm>
            <a:custGeom>
              <a:avLst/>
              <a:gdLst>
                <a:gd name="T0" fmla="*/ 65 w 65"/>
                <a:gd name="T1" fmla="*/ 0 h 69"/>
                <a:gd name="T2" fmla="*/ 0 w 65"/>
                <a:gd name="T3" fmla="*/ 4 h 69"/>
                <a:gd name="T4" fmla="*/ 33 w 65"/>
                <a:gd name="T5" fmla="*/ 69 h 69"/>
                <a:gd name="T6" fmla="*/ 65 w 65"/>
                <a:gd name="T7" fmla="*/ 4 h 69"/>
                <a:gd name="T8" fmla="*/ 65 w 65"/>
                <a:gd name="T9" fmla="*/ 4 h 69"/>
                <a:gd name="T10" fmla="*/ 65 w 65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9"/>
                <a:gd name="T20" fmla="*/ 65 w 65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9">
                  <a:moveTo>
                    <a:pt x="65" y="0"/>
                  </a:moveTo>
                  <a:lnTo>
                    <a:pt x="0" y="4"/>
                  </a:lnTo>
                  <a:lnTo>
                    <a:pt x="33" y="69"/>
                  </a:lnTo>
                  <a:lnTo>
                    <a:pt x="6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Freeform 22"/>
            <p:cNvSpPr>
              <a:spLocks/>
            </p:cNvSpPr>
            <p:nvPr/>
          </p:nvSpPr>
          <p:spPr bwMode="auto">
            <a:xfrm>
              <a:off x="2319" y="2388"/>
              <a:ext cx="69" cy="64"/>
            </a:xfrm>
            <a:custGeom>
              <a:avLst/>
              <a:gdLst>
                <a:gd name="T0" fmla="*/ 65 w 69"/>
                <a:gd name="T1" fmla="*/ 64 h 64"/>
                <a:gd name="T2" fmla="*/ 69 w 69"/>
                <a:gd name="T3" fmla="*/ 0 h 64"/>
                <a:gd name="T4" fmla="*/ 0 w 69"/>
                <a:gd name="T5" fmla="*/ 32 h 64"/>
                <a:gd name="T6" fmla="*/ 69 w 69"/>
                <a:gd name="T7" fmla="*/ 64 h 64"/>
                <a:gd name="T8" fmla="*/ 69 w 69"/>
                <a:gd name="T9" fmla="*/ 64 h 64"/>
                <a:gd name="T10" fmla="*/ 65 w 69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64"/>
                <a:gd name="T20" fmla="*/ 69 w 69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64">
                  <a:moveTo>
                    <a:pt x="65" y="64"/>
                  </a:moveTo>
                  <a:lnTo>
                    <a:pt x="69" y="0"/>
                  </a:lnTo>
                  <a:lnTo>
                    <a:pt x="0" y="32"/>
                  </a:lnTo>
                  <a:lnTo>
                    <a:pt x="69" y="64"/>
                  </a:lnTo>
                  <a:lnTo>
                    <a:pt x="6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" name="Freeform 23"/>
            <p:cNvSpPr>
              <a:spLocks/>
            </p:cNvSpPr>
            <p:nvPr/>
          </p:nvSpPr>
          <p:spPr bwMode="auto">
            <a:xfrm>
              <a:off x="2360" y="2420"/>
              <a:ext cx="28" cy="1"/>
            </a:xfrm>
            <a:custGeom>
              <a:avLst/>
              <a:gdLst>
                <a:gd name="T0" fmla="*/ 0 w 28"/>
                <a:gd name="T1" fmla="*/ 0 h 1"/>
                <a:gd name="T2" fmla="*/ 28 w 28"/>
                <a:gd name="T3" fmla="*/ 0 h 1"/>
                <a:gd name="T4" fmla="*/ 0 w 28"/>
                <a:gd name="T5" fmla="*/ 0 h 1"/>
                <a:gd name="T6" fmla="*/ 0 60000 65536"/>
                <a:gd name="T7" fmla="*/ 0 60000 65536"/>
                <a:gd name="T8" fmla="*/ 0 60000 65536"/>
                <a:gd name="T9" fmla="*/ 0 w 28"/>
                <a:gd name="T10" fmla="*/ 0 h 1"/>
                <a:gd name="T11" fmla="*/ 28 w 2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">
                  <a:moveTo>
                    <a:pt x="0" y="0"/>
                  </a:moveTo>
                  <a:lnTo>
                    <a:pt x="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" name="Freeform 24"/>
            <p:cNvSpPr>
              <a:spLocks/>
            </p:cNvSpPr>
            <p:nvPr/>
          </p:nvSpPr>
          <p:spPr bwMode="auto">
            <a:xfrm>
              <a:off x="2360" y="2420"/>
              <a:ext cx="1102" cy="583"/>
            </a:xfrm>
            <a:custGeom>
              <a:avLst/>
              <a:gdLst>
                <a:gd name="T0" fmla="*/ 0 w 1102"/>
                <a:gd name="T1" fmla="*/ 0 h 583"/>
                <a:gd name="T2" fmla="*/ 1102 w 1102"/>
                <a:gd name="T3" fmla="*/ 0 h 583"/>
                <a:gd name="T4" fmla="*/ 1102 w 1102"/>
                <a:gd name="T5" fmla="*/ 583 h 583"/>
                <a:gd name="T6" fmla="*/ 0 60000 65536"/>
                <a:gd name="T7" fmla="*/ 0 60000 65536"/>
                <a:gd name="T8" fmla="*/ 0 60000 65536"/>
                <a:gd name="T9" fmla="*/ 0 w 1102"/>
                <a:gd name="T10" fmla="*/ 0 h 583"/>
                <a:gd name="T11" fmla="*/ 1102 w 1102"/>
                <a:gd name="T12" fmla="*/ 583 h 5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2" h="583">
                  <a:moveTo>
                    <a:pt x="0" y="0"/>
                  </a:moveTo>
                  <a:lnTo>
                    <a:pt x="1102" y="0"/>
                  </a:lnTo>
                  <a:lnTo>
                    <a:pt x="1102" y="583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865" name="Rectangle 25"/>
            <p:cNvSpPr>
              <a:spLocks noChangeArrowheads="1"/>
            </p:cNvSpPr>
            <p:nvPr/>
          </p:nvSpPr>
          <p:spPr bwMode="auto">
            <a:xfrm>
              <a:off x="3608" y="3027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66" name="Rectangle 26"/>
            <p:cNvSpPr>
              <a:spLocks noChangeArrowheads="1"/>
            </p:cNvSpPr>
            <p:nvPr/>
          </p:nvSpPr>
          <p:spPr bwMode="auto">
            <a:xfrm>
              <a:off x="3706" y="3027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67" name="Rectangle 27"/>
            <p:cNvSpPr>
              <a:spLocks noChangeArrowheads="1"/>
            </p:cNvSpPr>
            <p:nvPr/>
          </p:nvSpPr>
          <p:spPr bwMode="auto">
            <a:xfrm>
              <a:off x="3783" y="3027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68" name="Rectangle 28"/>
            <p:cNvSpPr>
              <a:spLocks noChangeArrowheads="1"/>
            </p:cNvSpPr>
            <p:nvPr/>
          </p:nvSpPr>
          <p:spPr bwMode="auto">
            <a:xfrm>
              <a:off x="3856" y="3027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69" name="Rectangle 29"/>
            <p:cNvSpPr>
              <a:spLocks noChangeArrowheads="1"/>
            </p:cNvSpPr>
            <p:nvPr/>
          </p:nvSpPr>
          <p:spPr bwMode="auto">
            <a:xfrm>
              <a:off x="3892" y="3027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70" name="Rectangle 30"/>
            <p:cNvSpPr>
              <a:spLocks noChangeArrowheads="1"/>
            </p:cNvSpPr>
            <p:nvPr/>
          </p:nvSpPr>
          <p:spPr bwMode="auto">
            <a:xfrm>
              <a:off x="3941" y="3027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71" name="Rectangle 31"/>
            <p:cNvSpPr>
              <a:spLocks noChangeArrowheads="1"/>
            </p:cNvSpPr>
            <p:nvPr/>
          </p:nvSpPr>
          <p:spPr bwMode="auto">
            <a:xfrm>
              <a:off x="4014" y="3027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72" name="Rectangle 32"/>
            <p:cNvSpPr>
              <a:spLocks noChangeArrowheads="1"/>
            </p:cNvSpPr>
            <p:nvPr/>
          </p:nvSpPr>
          <p:spPr bwMode="auto">
            <a:xfrm>
              <a:off x="4042" y="3027"/>
              <a:ext cx="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73" name="Rectangle 33"/>
            <p:cNvSpPr>
              <a:spLocks noChangeArrowheads="1"/>
            </p:cNvSpPr>
            <p:nvPr/>
          </p:nvSpPr>
          <p:spPr bwMode="auto">
            <a:xfrm>
              <a:off x="3706" y="3189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74" name="Rectangle 34"/>
            <p:cNvSpPr>
              <a:spLocks noChangeArrowheads="1"/>
            </p:cNvSpPr>
            <p:nvPr/>
          </p:nvSpPr>
          <p:spPr bwMode="auto">
            <a:xfrm>
              <a:off x="3742" y="318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75" name="Rectangle 35"/>
            <p:cNvSpPr>
              <a:spLocks noChangeArrowheads="1"/>
            </p:cNvSpPr>
            <p:nvPr/>
          </p:nvSpPr>
          <p:spPr bwMode="auto">
            <a:xfrm>
              <a:off x="3815" y="3189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76" name="Rectangle 36"/>
            <p:cNvSpPr>
              <a:spLocks noChangeArrowheads="1"/>
            </p:cNvSpPr>
            <p:nvPr/>
          </p:nvSpPr>
          <p:spPr bwMode="auto">
            <a:xfrm>
              <a:off x="3884" y="3189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158" name="Freeform 37"/>
            <p:cNvSpPr>
              <a:spLocks/>
            </p:cNvSpPr>
            <p:nvPr/>
          </p:nvSpPr>
          <p:spPr bwMode="auto">
            <a:xfrm>
              <a:off x="3284" y="2939"/>
              <a:ext cx="1074" cy="506"/>
            </a:xfrm>
            <a:custGeom>
              <a:avLst/>
              <a:gdLst>
                <a:gd name="T0" fmla="*/ 1074 w 1074"/>
                <a:gd name="T1" fmla="*/ 251 h 506"/>
                <a:gd name="T2" fmla="*/ 1070 w 1074"/>
                <a:gd name="T3" fmla="*/ 214 h 506"/>
                <a:gd name="T4" fmla="*/ 1050 w 1074"/>
                <a:gd name="T5" fmla="*/ 174 h 506"/>
                <a:gd name="T6" fmla="*/ 1018 w 1074"/>
                <a:gd name="T7" fmla="*/ 137 h 506"/>
                <a:gd name="T8" fmla="*/ 973 w 1074"/>
                <a:gd name="T9" fmla="*/ 105 h 506"/>
                <a:gd name="T10" fmla="*/ 916 w 1074"/>
                <a:gd name="T11" fmla="*/ 76 h 506"/>
                <a:gd name="T12" fmla="*/ 855 w 1074"/>
                <a:gd name="T13" fmla="*/ 48 h 506"/>
                <a:gd name="T14" fmla="*/ 787 w 1074"/>
                <a:gd name="T15" fmla="*/ 28 h 506"/>
                <a:gd name="T16" fmla="*/ 710 w 1074"/>
                <a:gd name="T17" fmla="*/ 16 h 506"/>
                <a:gd name="T18" fmla="*/ 624 w 1074"/>
                <a:gd name="T19" fmla="*/ 4 h 506"/>
                <a:gd name="T20" fmla="*/ 539 w 1074"/>
                <a:gd name="T21" fmla="*/ 0 h 506"/>
                <a:gd name="T22" fmla="*/ 450 w 1074"/>
                <a:gd name="T23" fmla="*/ 4 h 506"/>
                <a:gd name="T24" fmla="*/ 369 w 1074"/>
                <a:gd name="T25" fmla="*/ 16 h 506"/>
                <a:gd name="T26" fmla="*/ 292 w 1074"/>
                <a:gd name="T27" fmla="*/ 28 h 506"/>
                <a:gd name="T28" fmla="*/ 219 w 1074"/>
                <a:gd name="T29" fmla="*/ 48 h 506"/>
                <a:gd name="T30" fmla="*/ 158 w 1074"/>
                <a:gd name="T31" fmla="*/ 76 h 506"/>
                <a:gd name="T32" fmla="*/ 101 w 1074"/>
                <a:gd name="T33" fmla="*/ 105 h 506"/>
                <a:gd name="T34" fmla="*/ 61 w 1074"/>
                <a:gd name="T35" fmla="*/ 137 h 506"/>
                <a:gd name="T36" fmla="*/ 28 w 1074"/>
                <a:gd name="T37" fmla="*/ 174 h 506"/>
                <a:gd name="T38" fmla="*/ 4 w 1074"/>
                <a:gd name="T39" fmla="*/ 214 h 506"/>
                <a:gd name="T40" fmla="*/ 0 w 1074"/>
                <a:gd name="T41" fmla="*/ 255 h 506"/>
                <a:gd name="T42" fmla="*/ 4 w 1074"/>
                <a:gd name="T43" fmla="*/ 295 h 506"/>
                <a:gd name="T44" fmla="*/ 28 w 1074"/>
                <a:gd name="T45" fmla="*/ 336 h 506"/>
                <a:gd name="T46" fmla="*/ 61 w 1074"/>
                <a:gd name="T47" fmla="*/ 372 h 506"/>
                <a:gd name="T48" fmla="*/ 101 w 1074"/>
                <a:gd name="T49" fmla="*/ 405 h 506"/>
                <a:gd name="T50" fmla="*/ 158 w 1074"/>
                <a:gd name="T51" fmla="*/ 433 h 506"/>
                <a:gd name="T52" fmla="*/ 219 w 1074"/>
                <a:gd name="T53" fmla="*/ 457 h 506"/>
                <a:gd name="T54" fmla="*/ 292 w 1074"/>
                <a:gd name="T55" fmla="*/ 478 h 506"/>
                <a:gd name="T56" fmla="*/ 369 w 1074"/>
                <a:gd name="T57" fmla="*/ 494 h 506"/>
                <a:gd name="T58" fmla="*/ 450 w 1074"/>
                <a:gd name="T59" fmla="*/ 506 h 506"/>
                <a:gd name="T60" fmla="*/ 539 w 1074"/>
                <a:gd name="T61" fmla="*/ 506 h 506"/>
                <a:gd name="T62" fmla="*/ 624 w 1074"/>
                <a:gd name="T63" fmla="*/ 506 h 506"/>
                <a:gd name="T64" fmla="*/ 710 w 1074"/>
                <a:gd name="T65" fmla="*/ 494 h 506"/>
                <a:gd name="T66" fmla="*/ 787 w 1074"/>
                <a:gd name="T67" fmla="*/ 478 h 506"/>
                <a:gd name="T68" fmla="*/ 855 w 1074"/>
                <a:gd name="T69" fmla="*/ 457 h 506"/>
                <a:gd name="T70" fmla="*/ 916 w 1074"/>
                <a:gd name="T71" fmla="*/ 433 h 506"/>
                <a:gd name="T72" fmla="*/ 973 w 1074"/>
                <a:gd name="T73" fmla="*/ 405 h 506"/>
                <a:gd name="T74" fmla="*/ 1018 w 1074"/>
                <a:gd name="T75" fmla="*/ 372 h 506"/>
                <a:gd name="T76" fmla="*/ 1050 w 1074"/>
                <a:gd name="T77" fmla="*/ 336 h 506"/>
                <a:gd name="T78" fmla="*/ 1070 w 1074"/>
                <a:gd name="T79" fmla="*/ 295 h 506"/>
                <a:gd name="T80" fmla="*/ 1074 w 1074"/>
                <a:gd name="T81" fmla="*/ 255 h 506"/>
                <a:gd name="T82" fmla="*/ 1074 w 1074"/>
                <a:gd name="T83" fmla="*/ 255 h 5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4"/>
                <a:gd name="T127" fmla="*/ 0 h 506"/>
                <a:gd name="T128" fmla="*/ 1074 w 1074"/>
                <a:gd name="T129" fmla="*/ 506 h 50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4" h="506">
                  <a:moveTo>
                    <a:pt x="1074" y="251"/>
                  </a:moveTo>
                  <a:lnTo>
                    <a:pt x="1070" y="214"/>
                  </a:lnTo>
                  <a:lnTo>
                    <a:pt x="1050" y="174"/>
                  </a:lnTo>
                  <a:lnTo>
                    <a:pt x="1018" y="137"/>
                  </a:lnTo>
                  <a:lnTo>
                    <a:pt x="973" y="105"/>
                  </a:lnTo>
                  <a:lnTo>
                    <a:pt x="916" y="76"/>
                  </a:lnTo>
                  <a:lnTo>
                    <a:pt x="855" y="48"/>
                  </a:lnTo>
                  <a:lnTo>
                    <a:pt x="787" y="28"/>
                  </a:lnTo>
                  <a:lnTo>
                    <a:pt x="710" y="16"/>
                  </a:lnTo>
                  <a:lnTo>
                    <a:pt x="624" y="4"/>
                  </a:lnTo>
                  <a:lnTo>
                    <a:pt x="539" y="0"/>
                  </a:lnTo>
                  <a:lnTo>
                    <a:pt x="450" y="4"/>
                  </a:lnTo>
                  <a:lnTo>
                    <a:pt x="369" y="16"/>
                  </a:lnTo>
                  <a:lnTo>
                    <a:pt x="292" y="28"/>
                  </a:lnTo>
                  <a:lnTo>
                    <a:pt x="219" y="48"/>
                  </a:lnTo>
                  <a:lnTo>
                    <a:pt x="158" y="76"/>
                  </a:lnTo>
                  <a:lnTo>
                    <a:pt x="101" y="105"/>
                  </a:lnTo>
                  <a:lnTo>
                    <a:pt x="61" y="137"/>
                  </a:lnTo>
                  <a:lnTo>
                    <a:pt x="28" y="174"/>
                  </a:lnTo>
                  <a:lnTo>
                    <a:pt x="4" y="214"/>
                  </a:lnTo>
                  <a:lnTo>
                    <a:pt x="0" y="255"/>
                  </a:lnTo>
                  <a:lnTo>
                    <a:pt x="4" y="295"/>
                  </a:lnTo>
                  <a:lnTo>
                    <a:pt x="28" y="336"/>
                  </a:lnTo>
                  <a:lnTo>
                    <a:pt x="61" y="372"/>
                  </a:lnTo>
                  <a:lnTo>
                    <a:pt x="101" y="405"/>
                  </a:lnTo>
                  <a:lnTo>
                    <a:pt x="158" y="433"/>
                  </a:lnTo>
                  <a:lnTo>
                    <a:pt x="219" y="457"/>
                  </a:lnTo>
                  <a:lnTo>
                    <a:pt x="292" y="478"/>
                  </a:lnTo>
                  <a:lnTo>
                    <a:pt x="369" y="494"/>
                  </a:lnTo>
                  <a:lnTo>
                    <a:pt x="450" y="506"/>
                  </a:lnTo>
                  <a:lnTo>
                    <a:pt x="539" y="506"/>
                  </a:lnTo>
                  <a:lnTo>
                    <a:pt x="624" y="506"/>
                  </a:lnTo>
                  <a:lnTo>
                    <a:pt x="710" y="494"/>
                  </a:lnTo>
                  <a:lnTo>
                    <a:pt x="787" y="478"/>
                  </a:lnTo>
                  <a:lnTo>
                    <a:pt x="855" y="457"/>
                  </a:lnTo>
                  <a:lnTo>
                    <a:pt x="916" y="433"/>
                  </a:lnTo>
                  <a:lnTo>
                    <a:pt x="973" y="405"/>
                  </a:lnTo>
                  <a:lnTo>
                    <a:pt x="1018" y="372"/>
                  </a:lnTo>
                  <a:lnTo>
                    <a:pt x="1050" y="336"/>
                  </a:lnTo>
                  <a:lnTo>
                    <a:pt x="1070" y="295"/>
                  </a:lnTo>
                  <a:lnTo>
                    <a:pt x="1074" y="25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9" name="Freeform 38"/>
            <p:cNvSpPr>
              <a:spLocks/>
            </p:cNvSpPr>
            <p:nvPr/>
          </p:nvSpPr>
          <p:spPr bwMode="auto">
            <a:xfrm>
              <a:off x="3941" y="2217"/>
              <a:ext cx="1115" cy="406"/>
            </a:xfrm>
            <a:custGeom>
              <a:avLst/>
              <a:gdLst>
                <a:gd name="T0" fmla="*/ 1115 w 1115"/>
                <a:gd name="T1" fmla="*/ 406 h 406"/>
                <a:gd name="T2" fmla="*/ 1115 w 1115"/>
                <a:gd name="T3" fmla="*/ 0 h 406"/>
                <a:gd name="T4" fmla="*/ 0 w 1115"/>
                <a:gd name="T5" fmla="*/ 0 h 406"/>
                <a:gd name="T6" fmla="*/ 0 w 1115"/>
                <a:gd name="T7" fmla="*/ 406 h 406"/>
                <a:gd name="T8" fmla="*/ 1115 w 1115"/>
                <a:gd name="T9" fmla="*/ 406 h 406"/>
                <a:gd name="T10" fmla="*/ 1115 w 1115"/>
                <a:gd name="T11" fmla="*/ 406 h 4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5"/>
                <a:gd name="T19" fmla="*/ 0 h 406"/>
                <a:gd name="T20" fmla="*/ 1115 w 1115"/>
                <a:gd name="T21" fmla="*/ 406 h 4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5" h="406">
                  <a:moveTo>
                    <a:pt x="1115" y="406"/>
                  </a:moveTo>
                  <a:lnTo>
                    <a:pt x="1115" y="0"/>
                  </a:lnTo>
                  <a:lnTo>
                    <a:pt x="0" y="0"/>
                  </a:lnTo>
                  <a:lnTo>
                    <a:pt x="0" y="406"/>
                  </a:lnTo>
                  <a:lnTo>
                    <a:pt x="1115" y="40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879" name="Rectangle 39"/>
            <p:cNvSpPr>
              <a:spLocks noChangeArrowheads="1"/>
            </p:cNvSpPr>
            <p:nvPr/>
          </p:nvSpPr>
          <p:spPr bwMode="auto">
            <a:xfrm>
              <a:off x="4249" y="2258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Q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0" name="Rectangle 40"/>
            <p:cNvSpPr>
              <a:spLocks noChangeArrowheads="1"/>
            </p:cNvSpPr>
            <p:nvPr/>
          </p:nvSpPr>
          <p:spPr bwMode="auto">
            <a:xfrm>
              <a:off x="4354" y="22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1" name="Rectangle 41"/>
            <p:cNvSpPr>
              <a:spLocks noChangeArrowheads="1"/>
            </p:cNvSpPr>
            <p:nvPr/>
          </p:nvSpPr>
          <p:spPr bwMode="auto">
            <a:xfrm>
              <a:off x="4427" y="22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2" name="Rectangle 42"/>
            <p:cNvSpPr>
              <a:spLocks noChangeArrowheads="1"/>
            </p:cNvSpPr>
            <p:nvPr/>
          </p:nvSpPr>
          <p:spPr bwMode="auto">
            <a:xfrm>
              <a:off x="4504" y="225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3" name="Rectangle 43"/>
            <p:cNvSpPr>
              <a:spLocks noChangeArrowheads="1"/>
            </p:cNvSpPr>
            <p:nvPr/>
          </p:nvSpPr>
          <p:spPr bwMode="auto">
            <a:xfrm>
              <a:off x="4541" y="225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4" name="Rectangle 44"/>
            <p:cNvSpPr>
              <a:spLocks noChangeArrowheads="1"/>
            </p:cNvSpPr>
            <p:nvPr/>
          </p:nvSpPr>
          <p:spPr bwMode="auto">
            <a:xfrm>
              <a:off x="4569" y="22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5" name="Rectangle 45"/>
            <p:cNvSpPr>
              <a:spLocks noChangeArrowheads="1"/>
            </p:cNvSpPr>
            <p:nvPr/>
          </p:nvSpPr>
          <p:spPr bwMode="auto">
            <a:xfrm>
              <a:off x="4646" y="22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6" name="Rectangle 46"/>
            <p:cNvSpPr>
              <a:spLocks noChangeArrowheads="1"/>
            </p:cNvSpPr>
            <p:nvPr/>
          </p:nvSpPr>
          <p:spPr bwMode="auto">
            <a:xfrm>
              <a:off x="4719" y="225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7" name="Rectangle 47"/>
            <p:cNvSpPr>
              <a:spLocks noChangeArrowheads="1"/>
            </p:cNvSpPr>
            <p:nvPr/>
          </p:nvSpPr>
          <p:spPr bwMode="auto">
            <a:xfrm>
              <a:off x="4476" y="2420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8" name="Rectangle 48"/>
            <p:cNvSpPr>
              <a:spLocks noChangeArrowheads="1"/>
            </p:cNvSpPr>
            <p:nvPr/>
          </p:nvSpPr>
          <p:spPr bwMode="auto">
            <a:xfrm>
              <a:off x="4565" y="242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89" name="Rectangle 49"/>
            <p:cNvSpPr>
              <a:spLocks noChangeArrowheads="1"/>
            </p:cNvSpPr>
            <p:nvPr/>
          </p:nvSpPr>
          <p:spPr bwMode="auto">
            <a:xfrm>
              <a:off x="4642" y="242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0" name="Rectangle 50"/>
            <p:cNvSpPr>
              <a:spLocks noChangeArrowheads="1"/>
            </p:cNvSpPr>
            <p:nvPr/>
          </p:nvSpPr>
          <p:spPr bwMode="auto">
            <a:xfrm>
              <a:off x="4671" y="242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1" name="Rectangle 51"/>
            <p:cNvSpPr>
              <a:spLocks noChangeArrowheads="1"/>
            </p:cNvSpPr>
            <p:nvPr/>
          </p:nvSpPr>
          <p:spPr bwMode="auto">
            <a:xfrm>
              <a:off x="4711" y="242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2" name="Rectangle 52"/>
            <p:cNvSpPr>
              <a:spLocks noChangeArrowheads="1"/>
            </p:cNvSpPr>
            <p:nvPr/>
          </p:nvSpPr>
          <p:spPr bwMode="auto">
            <a:xfrm>
              <a:off x="4748" y="242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3" name="Rectangle 53"/>
            <p:cNvSpPr>
              <a:spLocks noChangeArrowheads="1"/>
            </p:cNvSpPr>
            <p:nvPr/>
          </p:nvSpPr>
          <p:spPr bwMode="auto">
            <a:xfrm>
              <a:off x="4784" y="242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4" name="Rectangle 54"/>
            <p:cNvSpPr>
              <a:spLocks noChangeArrowheads="1"/>
            </p:cNvSpPr>
            <p:nvPr/>
          </p:nvSpPr>
          <p:spPr bwMode="auto">
            <a:xfrm>
              <a:off x="4812" y="242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5" name="Rectangle 55"/>
            <p:cNvSpPr>
              <a:spLocks noChangeArrowheads="1"/>
            </p:cNvSpPr>
            <p:nvPr/>
          </p:nvSpPr>
          <p:spPr bwMode="auto">
            <a:xfrm>
              <a:off x="4889" y="242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6" name="Rectangle 56"/>
            <p:cNvSpPr>
              <a:spLocks noChangeArrowheads="1"/>
            </p:cNvSpPr>
            <p:nvPr/>
          </p:nvSpPr>
          <p:spPr bwMode="auto">
            <a:xfrm>
              <a:off x="4926" y="242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178" name="Freeform 57"/>
            <p:cNvSpPr>
              <a:spLocks/>
            </p:cNvSpPr>
            <p:nvPr/>
          </p:nvSpPr>
          <p:spPr bwMode="auto">
            <a:xfrm>
              <a:off x="616" y="2991"/>
              <a:ext cx="2230" cy="405"/>
            </a:xfrm>
            <a:custGeom>
              <a:avLst/>
              <a:gdLst>
                <a:gd name="T0" fmla="*/ 2230 w 2230"/>
                <a:gd name="T1" fmla="*/ 401 h 405"/>
                <a:gd name="T2" fmla="*/ 2230 w 2230"/>
                <a:gd name="T3" fmla="*/ 0 h 405"/>
                <a:gd name="T4" fmla="*/ 0 w 2230"/>
                <a:gd name="T5" fmla="*/ 0 h 405"/>
                <a:gd name="T6" fmla="*/ 0 w 2230"/>
                <a:gd name="T7" fmla="*/ 405 h 405"/>
                <a:gd name="T8" fmla="*/ 2230 w 2230"/>
                <a:gd name="T9" fmla="*/ 405 h 405"/>
                <a:gd name="T10" fmla="*/ 2230 w 2230"/>
                <a:gd name="T11" fmla="*/ 405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30"/>
                <a:gd name="T19" fmla="*/ 0 h 405"/>
                <a:gd name="T20" fmla="*/ 2230 w 2230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30" h="405">
                  <a:moveTo>
                    <a:pt x="2230" y="401"/>
                  </a:moveTo>
                  <a:lnTo>
                    <a:pt x="2230" y="0"/>
                  </a:lnTo>
                  <a:lnTo>
                    <a:pt x="0" y="0"/>
                  </a:lnTo>
                  <a:lnTo>
                    <a:pt x="0" y="405"/>
                  </a:lnTo>
                  <a:lnTo>
                    <a:pt x="2230" y="40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898" name="Rectangle 58"/>
            <p:cNvSpPr>
              <a:spLocks noChangeArrowheads="1"/>
            </p:cNvSpPr>
            <p:nvPr/>
          </p:nvSpPr>
          <p:spPr bwMode="auto">
            <a:xfrm>
              <a:off x="1411" y="3031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899" name="Rectangle 59"/>
            <p:cNvSpPr>
              <a:spLocks noChangeArrowheads="1"/>
            </p:cNvSpPr>
            <p:nvPr/>
          </p:nvSpPr>
          <p:spPr bwMode="auto">
            <a:xfrm>
              <a:off x="1512" y="30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0" name="Rectangle 60"/>
            <p:cNvSpPr>
              <a:spLocks noChangeArrowheads="1"/>
            </p:cNvSpPr>
            <p:nvPr/>
          </p:nvSpPr>
          <p:spPr bwMode="auto">
            <a:xfrm>
              <a:off x="1585" y="3031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1" name="Rectangle 61"/>
            <p:cNvSpPr>
              <a:spLocks noChangeArrowheads="1"/>
            </p:cNvSpPr>
            <p:nvPr/>
          </p:nvSpPr>
          <p:spPr bwMode="auto">
            <a:xfrm>
              <a:off x="1699" y="30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2" name="Rectangle 62"/>
            <p:cNvSpPr>
              <a:spLocks noChangeArrowheads="1"/>
            </p:cNvSpPr>
            <p:nvPr/>
          </p:nvSpPr>
          <p:spPr bwMode="auto">
            <a:xfrm>
              <a:off x="1772" y="303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3" name="Rectangle 63"/>
            <p:cNvSpPr>
              <a:spLocks noChangeArrowheads="1"/>
            </p:cNvSpPr>
            <p:nvPr/>
          </p:nvSpPr>
          <p:spPr bwMode="auto">
            <a:xfrm>
              <a:off x="1804" y="30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4" name="Rectangle 64"/>
            <p:cNvSpPr>
              <a:spLocks noChangeArrowheads="1"/>
            </p:cNvSpPr>
            <p:nvPr/>
          </p:nvSpPr>
          <p:spPr bwMode="auto">
            <a:xfrm>
              <a:off x="1877" y="30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5" name="Rectangle 65"/>
            <p:cNvSpPr>
              <a:spLocks noChangeArrowheads="1"/>
            </p:cNvSpPr>
            <p:nvPr/>
          </p:nvSpPr>
          <p:spPr bwMode="auto">
            <a:xfrm>
              <a:off x="1954" y="30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6" name="Rectangle 66"/>
            <p:cNvSpPr>
              <a:spLocks noChangeArrowheads="1"/>
            </p:cNvSpPr>
            <p:nvPr/>
          </p:nvSpPr>
          <p:spPr bwMode="auto">
            <a:xfrm>
              <a:off x="2027" y="3031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7" name="Rectangle 67"/>
            <p:cNvSpPr>
              <a:spLocks noChangeArrowheads="1"/>
            </p:cNvSpPr>
            <p:nvPr/>
          </p:nvSpPr>
          <p:spPr bwMode="auto">
            <a:xfrm>
              <a:off x="2465" y="3193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8" name="Rectangle 68"/>
            <p:cNvSpPr>
              <a:spLocks noChangeArrowheads="1"/>
            </p:cNvSpPr>
            <p:nvPr/>
          </p:nvSpPr>
          <p:spPr bwMode="auto">
            <a:xfrm>
              <a:off x="2595" y="3193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09" name="Rectangle 69"/>
            <p:cNvSpPr>
              <a:spLocks noChangeArrowheads="1"/>
            </p:cNvSpPr>
            <p:nvPr/>
          </p:nvSpPr>
          <p:spPr bwMode="auto">
            <a:xfrm>
              <a:off x="2639" y="3193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10" name="Rectangle 70"/>
            <p:cNvSpPr>
              <a:spLocks noChangeArrowheads="1"/>
            </p:cNvSpPr>
            <p:nvPr/>
          </p:nvSpPr>
          <p:spPr bwMode="auto">
            <a:xfrm>
              <a:off x="2668" y="3193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11" name="Rectangle 71"/>
            <p:cNvSpPr>
              <a:spLocks noChangeArrowheads="1"/>
            </p:cNvSpPr>
            <p:nvPr/>
          </p:nvSpPr>
          <p:spPr bwMode="auto">
            <a:xfrm>
              <a:off x="2708" y="319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193" name="Freeform 72"/>
            <p:cNvSpPr>
              <a:spLocks/>
            </p:cNvSpPr>
            <p:nvPr/>
          </p:nvSpPr>
          <p:spPr bwMode="auto">
            <a:xfrm>
              <a:off x="908" y="2153"/>
              <a:ext cx="1646" cy="534"/>
            </a:xfrm>
            <a:custGeom>
              <a:avLst/>
              <a:gdLst>
                <a:gd name="T0" fmla="*/ 1646 w 1646"/>
                <a:gd name="T1" fmla="*/ 0 h 534"/>
                <a:gd name="T2" fmla="*/ 981 w 1646"/>
                <a:gd name="T3" fmla="*/ 0 h 534"/>
                <a:gd name="T4" fmla="*/ 823 w 1646"/>
                <a:gd name="T5" fmla="*/ 170 h 534"/>
                <a:gd name="T6" fmla="*/ 665 w 1646"/>
                <a:gd name="T7" fmla="*/ 0 h 534"/>
                <a:gd name="T8" fmla="*/ 0 w 1646"/>
                <a:gd name="T9" fmla="*/ 0 h 534"/>
                <a:gd name="T10" fmla="*/ 503 w 1646"/>
                <a:gd name="T11" fmla="*/ 534 h 534"/>
                <a:gd name="T12" fmla="*/ 1144 w 1646"/>
                <a:gd name="T13" fmla="*/ 534 h 534"/>
                <a:gd name="T14" fmla="*/ 1646 w 1646"/>
                <a:gd name="T15" fmla="*/ 0 h 534"/>
                <a:gd name="T16" fmla="*/ 1646 w 1646"/>
                <a:gd name="T17" fmla="*/ 0 h 5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46"/>
                <a:gd name="T28" fmla="*/ 0 h 534"/>
                <a:gd name="T29" fmla="*/ 1646 w 1646"/>
                <a:gd name="T30" fmla="*/ 534 h 5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46" h="534">
                  <a:moveTo>
                    <a:pt x="1646" y="0"/>
                  </a:moveTo>
                  <a:lnTo>
                    <a:pt x="981" y="0"/>
                  </a:lnTo>
                  <a:lnTo>
                    <a:pt x="823" y="170"/>
                  </a:lnTo>
                  <a:lnTo>
                    <a:pt x="665" y="0"/>
                  </a:lnTo>
                  <a:lnTo>
                    <a:pt x="0" y="0"/>
                  </a:lnTo>
                  <a:lnTo>
                    <a:pt x="503" y="534"/>
                  </a:lnTo>
                  <a:lnTo>
                    <a:pt x="1144" y="534"/>
                  </a:lnTo>
                  <a:lnTo>
                    <a:pt x="164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94" name="Freeform 73"/>
            <p:cNvSpPr>
              <a:spLocks/>
            </p:cNvSpPr>
            <p:nvPr/>
          </p:nvSpPr>
          <p:spPr bwMode="auto">
            <a:xfrm>
              <a:off x="1107" y="1294"/>
              <a:ext cx="2230" cy="405"/>
            </a:xfrm>
            <a:custGeom>
              <a:avLst/>
              <a:gdLst>
                <a:gd name="T0" fmla="*/ 2230 w 2230"/>
                <a:gd name="T1" fmla="*/ 401 h 405"/>
                <a:gd name="T2" fmla="*/ 2230 w 2230"/>
                <a:gd name="T3" fmla="*/ 0 h 405"/>
                <a:gd name="T4" fmla="*/ 0 w 2230"/>
                <a:gd name="T5" fmla="*/ 0 h 405"/>
                <a:gd name="T6" fmla="*/ 0 w 2230"/>
                <a:gd name="T7" fmla="*/ 405 h 405"/>
                <a:gd name="T8" fmla="*/ 2230 w 2230"/>
                <a:gd name="T9" fmla="*/ 405 h 405"/>
                <a:gd name="T10" fmla="*/ 2230 w 2230"/>
                <a:gd name="T11" fmla="*/ 405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30"/>
                <a:gd name="T19" fmla="*/ 0 h 405"/>
                <a:gd name="T20" fmla="*/ 2230 w 2230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30" h="405">
                  <a:moveTo>
                    <a:pt x="2230" y="401"/>
                  </a:moveTo>
                  <a:lnTo>
                    <a:pt x="2230" y="0"/>
                  </a:lnTo>
                  <a:lnTo>
                    <a:pt x="0" y="0"/>
                  </a:lnTo>
                  <a:lnTo>
                    <a:pt x="0" y="405"/>
                  </a:lnTo>
                  <a:lnTo>
                    <a:pt x="2230" y="405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14" name="Rectangle 74"/>
            <p:cNvSpPr>
              <a:spLocks noChangeArrowheads="1"/>
            </p:cNvSpPr>
            <p:nvPr/>
          </p:nvSpPr>
          <p:spPr bwMode="auto">
            <a:xfrm>
              <a:off x="2023" y="1334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15" name="Rectangle 75"/>
            <p:cNvSpPr>
              <a:spLocks noChangeArrowheads="1"/>
            </p:cNvSpPr>
            <p:nvPr/>
          </p:nvSpPr>
          <p:spPr bwMode="auto">
            <a:xfrm>
              <a:off x="2120" y="1334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16" name="Rectangle 76"/>
            <p:cNvSpPr>
              <a:spLocks noChangeArrowheads="1"/>
            </p:cNvSpPr>
            <p:nvPr/>
          </p:nvSpPr>
          <p:spPr bwMode="auto">
            <a:xfrm>
              <a:off x="2149" y="1334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17" name="Rectangle 77"/>
            <p:cNvSpPr>
              <a:spLocks noChangeArrowheads="1"/>
            </p:cNvSpPr>
            <p:nvPr/>
          </p:nvSpPr>
          <p:spPr bwMode="auto">
            <a:xfrm>
              <a:off x="2218" y="1334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18" name="Rectangle 78"/>
            <p:cNvSpPr>
              <a:spLocks noChangeArrowheads="1"/>
            </p:cNvSpPr>
            <p:nvPr/>
          </p:nvSpPr>
          <p:spPr bwMode="auto">
            <a:xfrm>
              <a:off x="2246" y="1334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19" name="Rectangle 79"/>
            <p:cNvSpPr>
              <a:spLocks noChangeArrowheads="1"/>
            </p:cNvSpPr>
            <p:nvPr/>
          </p:nvSpPr>
          <p:spPr bwMode="auto">
            <a:xfrm>
              <a:off x="2315" y="133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0" name="Rectangle 80"/>
            <p:cNvSpPr>
              <a:spLocks noChangeArrowheads="1"/>
            </p:cNvSpPr>
            <p:nvPr/>
          </p:nvSpPr>
          <p:spPr bwMode="auto">
            <a:xfrm>
              <a:off x="2388" y="1334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1" name="Rectangle 81"/>
            <p:cNvSpPr>
              <a:spLocks noChangeArrowheads="1"/>
            </p:cNvSpPr>
            <p:nvPr/>
          </p:nvSpPr>
          <p:spPr bwMode="auto">
            <a:xfrm>
              <a:off x="2688" y="149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 dirty="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2" name="Rectangle 82"/>
            <p:cNvSpPr>
              <a:spLocks noChangeArrowheads="1"/>
            </p:cNvSpPr>
            <p:nvPr/>
          </p:nvSpPr>
          <p:spPr bwMode="auto">
            <a:xfrm>
              <a:off x="2777" y="149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3" name="Rectangle 83"/>
            <p:cNvSpPr>
              <a:spLocks noChangeArrowheads="1"/>
            </p:cNvSpPr>
            <p:nvPr/>
          </p:nvSpPr>
          <p:spPr bwMode="auto">
            <a:xfrm>
              <a:off x="2854" y="1496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4" name="Rectangle 84"/>
            <p:cNvSpPr>
              <a:spLocks noChangeArrowheads="1"/>
            </p:cNvSpPr>
            <p:nvPr/>
          </p:nvSpPr>
          <p:spPr bwMode="auto">
            <a:xfrm>
              <a:off x="2883" y="149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5" name="Rectangle 85"/>
            <p:cNvSpPr>
              <a:spLocks noChangeArrowheads="1"/>
            </p:cNvSpPr>
            <p:nvPr/>
          </p:nvSpPr>
          <p:spPr bwMode="auto">
            <a:xfrm>
              <a:off x="2919" y="149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6" name="Rectangle 86"/>
            <p:cNvSpPr>
              <a:spLocks noChangeArrowheads="1"/>
            </p:cNvSpPr>
            <p:nvPr/>
          </p:nvSpPr>
          <p:spPr bwMode="auto">
            <a:xfrm>
              <a:off x="2956" y="149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7" name="Rectangle 87"/>
            <p:cNvSpPr>
              <a:spLocks noChangeArrowheads="1"/>
            </p:cNvSpPr>
            <p:nvPr/>
          </p:nvSpPr>
          <p:spPr bwMode="auto">
            <a:xfrm>
              <a:off x="2996" y="1496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8" name="Rectangle 88"/>
            <p:cNvSpPr>
              <a:spLocks noChangeArrowheads="1"/>
            </p:cNvSpPr>
            <p:nvPr/>
          </p:nvSpPr>
          <p:spPr bwMode="auto">
            <a:xfrm>
              <a:off x="3041" y="1496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29" name="Rectangle 89"/>
            <p:cNvSpPr>
              <a:spLocks noChangeArrowheads="1"/>
            </p:cNvSpPr>
            <p:nvPr/>
          </p:nvSpPr>
          <p:spPr bwMode="auto">
            <a:xfrm>
              <a:off x="3069" y="149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30" name="Rectangle 90"/>
            <p:cNvSpPr>
              <a:spLocks noChangeArrowheads="1"/>
            </p:cNvSpPr>
            <p:nvPr/>
          </p:nvSpPr>
          <p:spPr bwMode="auto">
            <a:xfrm>
              <a:off x="3146" y="149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31" name="Rectangle 91"/>
            <p:cNvSpPr>
              <a:spLocks noChangeArrowheads="1"/>
            </p:cNvSpPr>
            <p:nvPr/>
          </p:nvSpPr>
          <p:spPr bwMode="auto">
            <a:xfrm>
              <a:off x="3219" y="149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13" name="Freeform 92"/>
            <p:cNvSpPr>
              <a:spLocks/>
            </p:cNvSpPr>
            <p:nvPr/>
          </p:nvSpPr>
          <p:spPr bwMode="auto">
            <a:xfrm>
              <a:off x="3349" y="1541"/>
              <a:ext cx="65" cy="69"/>
            </a:xfrm>
            <a:custGeom>
              <a:avLst/>
              <a:gdLst>
                <a:gd name="T0" fmla="*/ 65 w 65"/>
                <a:gd name="T1" fmla="*/ 69 h 69"/>
                <a:gd name="T2" fmla="*/ 65 w 65"/>
                <a:gd name="T3" fmla="*/ 0 h 69"/>
                <a:gd name="T4" fmla="*/ 0 w 65"/>
                <a:gd name="T5" fmla="*/ 36 h 69"/>
                <a:gd name="T6" fmla="*/ 65 w 65"/>
                <a:gd name="T7" fmla="*/ 69 h 69"/>
                <a:gd name="T8" fmla="*/ 65 w 65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9"/>
                <a:gd name="T17" fmla="*/ 65 w 65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9">
                  <a:moveTo>
                    <a:pt x="65" y="69"/>
                  </a:moveTo>
                  <a:lnTo>
                    <a:pt x="65" y="0"/>
                  </a:lnTo>
                  <a:lnTo>
                    <a:pt x="0" y="36"/>
                  </a:lnTo>
                  <a:lnTo>
                    <a:pt x="65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4" name="Freeform 93"/>
            <p:cNvSpPr>
              <a:spLocks/>
            </p:cNvSpPr>
            <p:nvPr/>
          </p:nvSpPr>
          <p:spPr bwMode="auto">
            <a:xfrm>
              <a:off x="3389" y="1573"/>
              <a:ext cx="25" cy="4"/>
            </a:xfrm>
            <a:custGeom>
              <a:avLst/>
              <a:gdLst>
                <a:gd name="T0" fmla="*/ 0 w 25"/>
                <a:gd name="T1" fmla="*/ 0 h 4"/>
                <a:gd name="T2" fmla="*/ 25 w 25"/>
                <a:gd name="T3" fmla="*/ 4 h 4"/>
                <a:gd name="T4" fmla="*/ 0 w 25"/>
                <a:gd name="T5" fmla="*/ 0 h 4"/>
                <a:gd name="T6" fmla="*/ 0 60000 65536"/>
                <a:gd name="T7" fmla="*/ 0 60000 65536"/>
                <a:gd name="T8" fmla="*/ 0 60000 65536"/>
                <a:gd name="T9" fmla="*/ 0 w 25"/>
                <a:gd name="T10" fmla="*/ 0 h 4"/>
                <a:gd name="T11" fmla="*/ 25 w 2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4">
                  <a:moveTo>
                    <a:pt x="0" y="0"/>
                  </a:moveTo>
                  <a:lnTo>
                    <a:pt x="2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5" name="Freeform 94"/>
            <p:cNvSpPr>
              <a:spLocks/>
            </p:cNvSpPr>
            <p:nvPr/>
          </p:nvSpPr>
          <p:spPr bwMode="auto">
            <a:xfrm>
              <a:off x="3389" y="1573"/>
              <a:ext cx="252" cy="1382"/>
            </a:xfrm>
            <a:custGeom>
              <a:avLst/>
              <a:gdLst>
                <a:gd name="T0" fmla="*/ 0 w 252"/>
                <a:gd name="T1" fmla="*/ 0 h 1382"/>
                <a:gd name="T2" fmla="*/ 252 w 252"/>
                <a:gd name="T3" fmla="*/ 4 h 1382"/>
                <a:gd name="T4" fmla="*/ 252 w 252"/>
                <a:gd name="T5" fmla="*/ 1382 h 1382"/>
                <a:gd name="T6" fmla="*/ 0 60000 65536"/>
                <a:gd name="T7" fmla="*/ 0 60000 65536"/>
                <a:gd name="T8" fmla="*/ 0 60000 65536"/>
                <a:gd name="T9" fmla="*/ 0 w 252"/>
                <a:gd name="T10" fmla="*/ 0 h 1382"/>
                <a:gd name="T11" fmla="*/ 252 w 252"/>
                <a:gd name="T12" fmla="*/ 1382 h 13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1382">
                  <a:moveTo>
                    <a:pt x="0" y="0"/>
                  </a:moveTo>
                  <a:lnTo>
                    <a:pt x="252" y="4"/>
                  </a:lnTo>
                  <a:lnTo>
                    <a:pt x="252" y="138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6" name="Line 95"/>
            <p:cNvSpPr>
              <a:spLocks noChangeShapeType="1"/>
            </p:cNvSpPr>
            <p:nvPr/>
          </p:nvSpPr>
          <p:spPr bwMode="auto">
            <a:xfrm>
              <a:off x="2911" y="3271"/>
              <a:ext cx="401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96"/>
            <p:cNvSpPr>
              <a:spLocks/>
            </p:cNvSpPr>
            <p:nvPr/>
          </p:nvSpPr>
          <p:spPr bwMode="auto">
            <a:xfrm>
              <a:off x="5068" y="2465"/>
              <a:ext cx="65" cy="68"/>
            </a:xfrm>
            <a:custGeom>
              <a:avLst/>
              <a:gdLst>
                <a:gd name="T0" fmla="*/ 65 w 65"/>
                <a:gd name="T1" fmla="*/ 68 h 68"/>
                <a:gd name="T2" fmla="*/ 65 w 65"/>
                <a:gd name="T3" fmla="*/ 0 h 68"/>
                <a:gd name="T4" fmla="*/ 0 w 65"/>
                <a:gd name="T5" fmla="*/ 36 h 68"/>
                <a:gd name="T6" fmla="*/ 65 w 65"/>
                <a:gd name="T7" fmla="*/ 68 h 68"/>
                <a:gd name="T8" fmla="*/ 65 w 65"/>
                <a:gd name="T9" fmla="*/ 68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8"/>
                <a:gd name="T17" fmla="*/ 65 w 65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8">
                  <a:moveTo>
                    <a:pt x="65" y="68"/>
                  </a:moveTo>
                  <a:lnTo>
                    <a:pt x="65" y="0"/>
                  </a:lnTo>
                  <a:lnTo>
                    <a:pt x="0" y="36"/>
                  </a:lnTo>
                  <a:lnTo>
                    <a:pt x="65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8" name="Freeform 97"/>
            <p:cNvSpPr>
              <a:spLocks/>
            </p:cNvSpPr>
            <p:nvPr/>
          </p:nvSpPr>
          <p:spPr bwMode="auto">
            <a:xfrm>
              <a:off x="5108" y="2497"/>
              <a:ext cx="25" cy="4"/>
            </a:xfrm>
            <a:custGeom>
              <a:avLst/>
              <a:gdLst>
                <a:gd name="T0" fmla="*/ 0 w 25"/>
                <a:gd name="T1" fmla="*/ 0 h 4"/>
                <a:gd name="T2" fmla="*/ 25 w 25"/>
                <a:gd name="T3" fmla="*/ 4 h 4"/>
                <a:gd name="T4" fmla="*/ 0 w 25"/>
                <a:gd name="T5" fmla="*/ 0 h 4"/>
                <a:gd name="T6" fmla="*/ 0 60000 65536"/>
                <a:gd name="T7" fmla="*/ 0 60000 65536"/>
                <a:gd name="T8" fmla="*/ 0 60000 65536"/>
                <a:gd name="T9" fmla="*/ 0 w 25"/>
                <a:gd name="T10" fmla="*/ 0 h 4"/>
                <a:gd name="T11" fmla="*/ 25 w 2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4">
                  <a:moveTo>
                    <a:pt x="0" y="0"/>
                  </a:moveTo>
                  <a:lnTo>
                    <a:pt x="2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19" name="Freeform 98"/>
            <p:cNvSpPr>
              <a:spLocks/>
            </p:cNvSpPr>
            <p:nvPr/>
          </p:nvSpPr>
          <p:spPr bwMode="auto">
            <a:xfrm>
              <a:off x="4358" y="2497"/>
              <a:ext cx="1002" cy="697"/>
            </a:xfrm>
            <a:custGeom>
              <a:avLst/>
              <a:gdLst>
                <a:gd name="T0" fmla="*/ 750 w 1002"/>
                <a:gd name="T1" fmla="*/ 0 h 697"/>
                <a:gd name="T2" fmla="*/ 1002 w 1002"/>
                <a:gd name="T3" fmla="*/ 4 h 697"/>
                <a:gd name="T4" fmla="*/ 1002 w 1002"/>
                <a:gd name="T5" fmla="*/ 697 h 697"/>
                <a:gd name="T6" fmla="*/ 0 w 1002"/>
                <a:gd name="T7" fmla="*/ 697 h 6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2"/>
                <a:gd name="T13" fmla="*/ 0 h 697"/>
                <a:gd name="T14" fmla="*/ 1002 w 1002"/>
                <a:gd name="T15" fmla="*/ 697 h 6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2" h="697">
                  <a:moveTo>
                    <a:pt x="750" y="0"/>
                  </a:moveTo>
                  <a:lnTo>
                    <a:pt x="1002" y="4"/>
                  </a:lnTo>
                  <a:lnTo>
                    <a:pt x="1002" y="697"/>
                  </a:lnTo>
                  <a:lnTo>
                    <a:pt x="0" y="69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0" name="Line 99"/>
            <p:cNvSpPr>
              <a:spLocks noChangeShapeType="1"/>
            </p:cNvSpPr>
            <p:nvPr/>
          </p:nvSpPr>
          <p:spPr bwMode="auto">
            <a:xfrm flipV="1">
              <a:off x="1731" y="3396"/>
              <a:ext cx="1" cy="35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100"/>
            <p:cNvSpPr>
              <a:spLocks/>
            </p:cNvSpPr>
            <p:nvPr/>
          </p:nvSpPr>
          <p:spPr bwMode="auto">
            <a:xfrm>
              <a:off x="4350" y="2080"/>
              <a:ext cx="65" cy="69"/>
            </a:xfrm>
            <a:custGeom>
              <a:avLst/>
              <a:gdLst>
                <a:gd name="T0" fmla="*/ 65 w 65"/>
                <a:gd name="T1" fmla="*/ 0 h 69"/>
                <a:gd name="T2" fmla="*/ 65 w 65"/>
                <a:gd name="T3" fmla="*/ 69 h 69"/>
                <a:gd name="T4" fmla="*/ 0 w 65"/>
                <a:gd name="T5" fmla="*/ 36 h 69"/>
                <a:gd name="T6" fmla="*/ 65 w 65"/>
                <a:gd name="T7" fmla="*/ 4 h 69"/>
                <a:gd name="T8" fmla="*/ 65 w 65"/>
                <a:gd name="T9" fmla="*/ 4 h 69"/>
                <a:gd name="T10" fmla="*/ 65 w 65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9"/>
                <a:gd name="T20" fmla="*/ 65 w 65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9">
                  <a:moveTo>
                    <a:pt x="65" y="0"/>
                  </a:moveTo>
                  <a:lnTo>
                    <a:pt x="65" y="69"/>
                  </a:lnTo>
                  <a:lnTo>
                    <a:pt x="0" y="36"/>
                  </a:lnTo>
                  <a:lnTo>
                    <a:pt x="6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2" name="Freeform 101"/>
            <p:cNvSpPr>
              <a:spLocks/>
            </p:cNvSpPr>
            <p:nvPr/>
          </p:nvSpPr>
          <p:spPr bwMode="auto">
            <a:xfrm>
              <a:off x="4391" y="2112"/>
              <a:ext cx="24" cy="4"/>
            </a:xfrm>
            <a:custGeom>
              <a:avLst/>
              <a:gdLst>
                <a:gd name="T0" fmla="*/ 0 w 24"/>
                <a:gd name="T1" fmla="*/ 0 h 4"/>
                <a:gd name="T2" fmla="*/ 24 w 24"/>
                <a:gd name="T3" fmla="*/ 4 h 4"/>
                <a:gd name="T4" fmla="*/ 0 w 24"/>
                <a:gd name="T5" fmla="*/ 0 h 4"/>
                <a:gd name="T6" fmla="*/ 0 60000 65536"/>
                <a:gd name="T7" fmla="*/ 0 60000 65536"/>
                <a:gd name="T8" fmla="*/ 0 60000 65536"/>
                <a:gd name="T9" fmla="*/ 0 w 24"/>
                <a:gd name="T10" fmla="*/ 0 h 4"/>
                <a:gd name="T11" fmla="*/ 24 w 24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4">
                  <a:moveTo>
                    <a:pt x="0" y="0"/>
                  </a:moveTo>
                  <a:lnTo>
                    <a:pt x="2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3" name="Line 102"/>
            <p:cNvSpPr>
              <a:spLocks noChangeShapeType="1"/>
            </p:cNvSpPr>
            <p:nvPr/>
          </p:nvSpPr>
          <p:spPr bwMode="auto">
            <a:xfrm>
              <a:off x="4391" y="2116"/>
              <a:ext cx="25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103"/>
            <p:cNvSpPr>
              <a:spLocks/>
            </p:cNvSpPr>
            <p:nvPr/>
          </p:nvSpPr>
          <p:spPr bwMode="auto">
            <a:xfrm>
              <a:off x="2303" y="1156"/>
              <a:ext cx="69" cy="69"/>
            </a:xfrm>
            <a:custGeom>
              <a:avLst/>
              <a:gdLst>
                <a:gd name="T0" fmla="*/ 0 w 69"/>
                <a:gd name="T1" fmla="*/ 0 h 69"/>
                <a:gd name="T2" fmla="*/ 4 w 69"/>
                <a:gd name="T3" fmla="*/ 69 h 69"/>
                <a:gd name="T4" fmla="*/ 69 w 69"/>
                <a:gd name="T5" fmla="*/ 37 h 69"/>
                <a:gd name="T6" fmla="*/ 4 w 69"/>
                <a:gd name="T7" fmla="*/ 0 h 69"/>
                <a:gd name="T8" fmla="*/ 4 w 69"/>
                <a:gd name="T9" fmla="*/ 0 h 69"/>
                <a:gd name="T10" fmla="*/ 0 w 69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69"/>
                <a:gd name="T20" fmla="*/ 69 w 69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69">
                  <a:moveTo>
                    <a:pt x="0" y="0"/>
                  </a:moveTo>
                  <a:lnTo>
                    <a:pt x="4" y="69"/>
                  </a:lnTo>
                  <a:lnTo>
                    <a:pt x="69" y="37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" name="Freeform 104"/>
            <p:cNvSpPr>
              <a:spLocks/>
            </p:cNvSpPr>
            <p:nvPr/>
          </p:nvSpPr>
          <p:spPr bwMode="auto">
            <a:xfrm>
              <a:off x="2307" y="1188"/>
              <a:ext cx="24" cy="5"/>
            </a:xfrm>
            <a:custGeom>
              <a:avLst/>
              <a:gdLst>
                <a:gd name="T0" fmla="*/ 24 w 24"/>
                <a:gd name="T1" fmla="*/ 0 h 5"/>
                <a:gd name="T2" fmla="*/ 0 w 24"/>
                <a:gd name="T3" fmla="*/ 5 h 5"/>
                <a:gd name="T4" fmla="*/ 24 w 24"/>
                <a:gd name="T5" fmla="*/ 0 h 5"/>
                <a:gd name="T6" fmla="*/ 0 60000 65536"/>
                <a:gd name="T7" fmla="*/ 0 60000 65536"/>
                <a:gd name="T8" fmla="*/ 0 60000 65536"/>
                <a:gd name="T9" fmla="*/ 0 w 24"/>
                <a:gd name="T10" fmla="*/ 0 h 5"/>
                <a:gd name="T11" fmla="*/ 24 w 24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" h="5">
                  <a:moveTo>
                    <a:pt x="24" y="0"/>
                  </a:moveTo>
                  <a:lnTo>
                    <a:pt x="0" y="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" name="Line 105"/>
            <p:cNvSpPr>
              <a:spLocks noChangeShapeType="1"/>
            </p:cNvSpPr>
            <p:nvPr/>
          </p:nvSpPr>
          <p:spPr bwMode="auto">
            <a:xfrm flipH="1">
              <a:off x="2072" y="1188"/>
              <a:ext cx="255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6" name="Rectangle 106"/>
            <p:cNvSpPr>
              <a:spLocks noChangeArrowheads="1"/>
            </p:cNvSpPr>
            <p:nvPr/>
          </p:nvSpPr>
          <p:spPr bwMode="auto">
            <a:xfrm>
              <a:off x="2291" y="17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47" name="Rectangle 107"/>
            <p:cNvSpPr>
              <a:spLocks noChangeArrowheads="1"/>
            </p:cNvSpPr>
            <p:nvPr/>
          </p:nvSpPr>
          <p:spPr bwMode="auto">
            <a:xfrm>
              <a:off x="2364" y="17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48" name="Rectangle 108"/>
            <p:cNvSpPr>
              <a:spLocks noChangeArrowheads="1"/>
            </p:cNvSpPr>
            <p:nvPr/>
          </p:nvSpPr>
          <p:spPr bwMode="auto">
            <a:xfrm>
              <a:off x="2441" y="173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49" name="Rectangle 109"/>
            <p:cNvSpPr>
              <a:spLocks noChangeArrowheads="1"/>
            </p:cNvSpPr>
            <p:nvPr/>
          </p:nvSpPr>
          <p:spPr bwMode="auto">
            <a:xfrm>
              <a:off x="2477" y="17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0" name="Rectangle 110"/>
            <p:cNvSpPr>
              <a:spLocks noChangeArrowheads="1"/>
            </p:cNvSpPr>
            <p:nvPr/>
          </p:nvSpPr>
          <p:spPr bwMode="auto">
            <a:xfrm>
              <a:off x="2550" y="173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1" name="Rectangle 111"/>
            <p:cNvSpPr>
              <a:spLocks noChangeArrowheads="1"/>
            </p:cNvSpPr>
            <p:nvPr/>
          </p:nvSpPr>
          <p:spPr bwMode="auto">
            <a:xfrm>
              <a:off x="2583" y="173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2" name="Rectangle 112"/>
            <p:cNvSpPr>
              <a:spLocks noChangeArrowheads="1"/>
            </p:cNvSpPr>
            <p:nvPr/>
          </p:nvSpPr>
          <p:spPr bwMode="auto">
            <a:xfrm>
              <a:off x="2619" y="173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3" name="Rectangle 113"/>
            <p:cNvSpPr>
              <a:spLocks noChangeArrowheads="1"/>
            </p:cNvSpPr>
            <p:nvPr/>
          </p:nvSpPr>
          <p:spPr bwMode="auto">
            <a:xfrm>
              <a:off x="1796" y="342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4" name="Rectangle 114"/>
            <p:cNvSpPr>
              <a:spLocks noChangeArrowheads="1"/>
            </p:cNvSpPr>
            <p:nvPr/>
          </p:nvSpPr>
          <p:spPr bwMode="auto">
            <a:xfrm>
              <a:off x="1873" y="342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5" name="Rectangle 115"/>
            <p:cNvSpPr>
              <a:spLocks noChangeArrowheads="1"/>
            </p:cNvSpPr>
            <p:nvPr/>
          </p:nvSpPr>
          <p:spPr bwMode="auto">
            <a:xfrm>
              <a:off x="1950" y="342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6" name="Rectangle 116"/>
            <p:cNvSpPr>
              <a:spLocks noChangeArrowheads="1"/>
            </p:cNvSpPr>
            <p:nvPr/>
          </p:nvSpPr>
          <p:spPr bwMode="auto">
            <a:xfrm>
              <a:off x="1987" y="342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7" name="Rectangle 117"/>
            <p:cNvSpPr>
              <a:spLocks noChangeArrowheads="1"/>
            </p:cNvSpPr>
            <p:nvPr/>
          </p:nvSpPr>
          <p:spPr bwMode="auto">
            <a:xfrm>
              <a:off x="2060" y="342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8" name="Rectangle 118"/>
            <p:cNvSpPr>
              <a:spLocks noChangeArrowheads="1"/>
            </p:cNvSpPr>
            <p:nvPr/>
          </p:nvSpPr>
          <p:spPr bwMode="auto">
            <a:xfrm>
              <a:off x="2092" y="342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59" name="Rectangle 119"/>
            <p:cNvSpPr>
              <a:spLocks noChangeArrowheads="1"/>
            </p:cNvSpPr>
            <p:nvPr/>
          </p:nvSpPr>
          <p:spPr bwMode="auto">
            <a:xfrm>
              <a:off x="2129" y="342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60" name="Rectangle 120"/>
            <p:cNvSpPr>
              <a:spLocks noChangeArrowheads="1"/>
            </p:cNvSpPr>
            <p:nvPr/>
          </p:nvSpPr>
          <p:spPr bwMode="auto">
            <a:xfrm>
              <a:off x="4285" y="265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61" name="Rectangle 121"/>
            <p:cNvSpPr>
              <a:spLocks noChangeArrowheads="1"/>
            </p:cNvSpPr>
            <p:nvPr/>
          </p:nvSpPr>
          <p:spPr bwMode="auto">
            <a:xfrm>
              <a:off x="4362" y="265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62" name="Rectangle 122"/>
            <p:cNvSpPr>
              <a:spLocks noChangeArrowheads="1"/>
            </p:cNvSpPr>
            <p:nvPr/>
          </p:nvSpPr>
          <p:spPr bwMode="auto">
            <a:xfrm>
              <a:off x="4435" y="265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63" name="Rectangle 123"/>
            <p:cNvSpPr>
              <a:spLocks noChangeArrowheads="1"/>
            </p:cNvSpPr>
            <p:nvPr/>
          </p:nvSpPr>
          <p:spPr bwMode="auto">
            <a:xfrm>
              <a:off x="4476" y="265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64" name="Rectangle 124"/>
            <p:cNvSpPr>
              <a:spLocks noChangeArrowheads="1"/>
            </p:cNvSpPr>
            <p:nvPr/>
          </p:nvSpPr>
          <p:spPr bwMode="auto">
            <a:xfrm>
              <a:off x="4549" y="2655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65" name="Rectangle 125"/>
            <p:cNvSpPr>
              <a:spLocks noChangeArrowheads="1"/>
            </p:cNvSpPr>
            <p:nvPr/>
          </p:nvSpPr>
          <p:spPr bwMode="auto">
            <a:xfrm>
              <a:off x="4581" y="265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3966" name="Rectangle 126"/>
            <p:cNvSpPr>
              <a:spLocks noChangeArrowheads="1"/>
            </p:cNvSpPr>
            <p:nvPr/>
          </p:nvSpPr>
          <p:spPr bwMode="auto">
            <a:xfrm>
              <a:off x="4618" y="265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48" name="Freeform 127"/>
            <p:cNvSpPr>
              <a:spLocks/>
            </p:cNvSpPr>
            <p:nvPr/>
          </p:nvSpPr>
          <p:spPr bwMode="auto">
            <a:xfrm>
              <a:off x="3787" y="3453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69 w 69"/>
                <a:gd name="T3" fmla="*/ 69 h 69"/>
                <a:gd name="T4" fmla="*/ 32 w 69"/>
                <a:gd name="T5" fmla="*/ 0 h 69"/>
                <a:gd name="T6" fmla="*/ 0 w 69"/>
                <a:gd name="T7" fmla="*/ 69 h 69"/>
                <a:gd name="T8" fmla="*/ 0 w 69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69"/>
                <a:gd name="T17" fmla="*/ 69 w 69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69">
                  <a:moveTo>
                    <a:pt x="0" y="69"/>
                  </a:moveTo>
                  <a:lnTo>
                    <a:pt x="69" y="69"/>
                  </a:lnTo>
                  <a:lnTo>
                    <a:pt x="32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49" name="Freeform 128"/>
            <p:cNvSpPr>
              <a:spLocks/>
            </p:cNvSpPr>
            <p:nvPr/>
          </p:nvSpPr>
          <p:spPr bwMode="auto">
            <a:xfrm>
              <a:off x="1731" y="3498"/>
              <a:ext cx="2088" cy="259"/>
            </a:xfrm>
            <a:custGeom>
              <a:avLst/>
              <a:gdLst>
                <a:gd name="T0" fmla="*/ 2088 w 2088"/>
                <a:gd name="T1" fmla="*/ 0 h 259"/>
                <a:gd name="T2" fmla="*/ 2088 w 2088"/>
                <a:gd name="T3" fmla="*/ 259 h 259"/>
                <a:gd name="T4" fmla="*/ 0 w 2088"/>
                <a:gd name="T5" fmla="*/ 259 h 259"/>
                <a:gd name="T6" fmla="*/ 0 60000 65536"/>
                <a:gd name="T7" fmla="*/ 0 60000 65536"/>
                <a:gd name="T8" fmla="*/ 0 60000 65536"/>
                <a:gd name="T9" fmla="*/ 0 w 2088"/>
                <a:gd name="T10" fmla="*/ 0 h 259"/>
                <a:gd name="T11" fmla="*/ 2088 w 2088"/>
                <a:gd name="T12" fmla="*/ 259 h 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8" h="259">
                  <a:moveTo>
                    <a:pt x="2088" y="0"/>
                  </a:moveTo>
                  <a:lnTo>
                    <a:pt x="2088" y="259"/>
                  </a:lnTo>
                  <a:lnTo>
                    <a:pt x="0" y="2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50" name="Freeform 129"/>
            <p:cNvSpPr>
              <a:spLocks/>
            </p:cNvSpPr>
            <p:nvPr/>
          </p:nvSpPr>
          <p:spPr bwMode="auto">
            <a:xfrm>
              <a:off x="312" y="1853"/>
              <a:ext cx="1419" cy="1896"/>
            </a:xfrm>
            <a:custGeom>
              <a:avLst/>
              <a:gdLst>
                <a:gd name="T0" fmla="*/ 1419 w 1419"/>
                <a:gd name="T1" fmla="*/ 1896 h 1896"/>
                <a:gd name="T2" fmla="*/ 0 w 1419"/>
                <a:gd name="T3" fmla="*/ 1896 h 1896"/>
                <a:gd name="T4" fmla="*/ 0 w 1419"/>
                <a:gd name="T5" fmla="*/ 0 h 1896"/>
                <a:gd name="T6" fmla="*/ 929 w 1419"/>
                <a:gd name="T7" fmla="*/ 0 h 1896"/>
                <a:gd name="T8" fmla="*/ 929 w 1419"/>
                <a:gd name="T9" fmla="*/ 251 h 1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9"/>
                <a:gd name="T16" fmla="*/ 0 h 1896"/>
                <a:gd name="T17" fmla="*/ 1419 w 1419"/>
                <a:gd name="T18" fmla="*/ 1896 h 1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9" h="1896">
                  <a:moveTo>
                    <a:pt x="1419" y="1896"/>
                  </a:moveTo>
                  <a:lnTo>
                    <a:pt x="0" y="1896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251"/>
                  </a:lnTo>
                </a:path>
              </a:pathLst>
            </a:cu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3970" name="Text Box 130"/>
          <p:cNvSpPr txBox="1">
            <a:spLocks noChangeArrowheads="1"/>
          </p:cNvSpPr>
          <p:nvPr/>
        </p:nvSpPr>
        <p:spPr bwMode="auto">
          <a:xfrm>
            <a:off x="6591300" y="639445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4.36 from text</a:t>
            </a:r>
          </a:p>
        </p:txBody>
      </p:sp>
    </p:spTree>
    <p:extLst>
      <p:ext uri="{BB962C8B-B14F-4D97-AF65-F5344CB8AC3E}">
        <p14:creationId xmlns:p14="http://schemas.microsoft.com/office/powerpoint/2010/main" val="301913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06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Division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Algorithm </a:t>
            </a:r>
            <a:br>
              <a:rPr lang="en-US" altLang="en-US" sz="4000" dirty="0" smtClean="0"/>
            </a:br>
            <a:r>
              <a:rPr lang="en-US" altLang="en-US" sz="4000" dirty="0" smtClean="0"/>
              <a:t>Version </a:t>
            </a:r>
            <a:r>
              <a:rPr lang="en-US" altLang="en-US" sz="4000" dirty="0" smtClean="0"/>
              <a:t>1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072" y="5333894"/>
            <a:ext cx="3276600" cy="1219200"/>
          </a:xfrm>
          <a:solidFill>
            <a:schemeClr val="bg1"/>
          </a:solidFill>
          <a:ln w="12700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2400" smtClean="0"/>
              <a:t>Takes n+1 Steps for n-bit Quotient and Remainder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23963" y="3702050"/>
            <a:ext cx="3082925" cy="65087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FFFFFF"/>
                </a:solidFill>
                <a:latin typeface="Arial" charset="0"/>
              </a:rPr>
              <a:t>2a. Quotient = Quotient &lt;&lt;1;</a:t>
            </a:r>
          </a:p>
          <a:p>
            <a:pPr algn="ctr"/>
            <a:r>
              <a:rPr lang="en-US" altLang="en-US" sz="1800">
                <a:solidFill>
                  <a:srgbClr val="FFFFFF"/>
                </a:solidFill>
                <a:latin typeface="Arial" charset="0"/>
              </a:rPr>
              <a:t>Quotient ++;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498975" y="6505575"/>
            <a:ext cx="862013" cy="217488"/>
          </a:xfrm>
          <a:prstGeom prst="roundRect">
            <a:avLst>
              <a:gd name="adj" fmla="val 46292"/>
            </a:avLst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630738" y="6454775"/>
            <a:ext cx="727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4635500" y="989013"/>
            <a:ext cx="827088" cy="231775"/>
          </a:xfrm>
          <a:prstGeom prst="roundRect">
            <a:avLst>
              <a:gd name="adj" fmla="val 43597"/>
            </a:avLst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746625" y="938213"/>
            <a:ext cx="663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solidFill>
                  <a:srgbClr val="FFFFFF"/>
                </a:solidFill>
                <a:latin typeface="Arial" charset="0"/>
              </a:rPr>
              <a:t>Start</a:t>
            </a:r>
          </a:p>
        </p:txBody>
      </p: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2514600" y="1035050"/>
            <a:ext cx="4699000" cy="5772150"/>
            <a:chOff x="1640" y="684"/>
            <a:chExt cx="2904" cy="3528"/>
          </a:xfrm>
        </p:grpSpPr>
        <p:grpSp>
          <p:nvGrpSpPr>
            <p:cNvPr id="6155" name="Group 10"/>
            <p:cNvGrpSpPr>
              <a:grpSpLocks/>
            </p:cNvGrpSpPr>
            <p:nvPr/>
          </p:nvGrpSpPr>
          <p:grpSpPr bwMode="auto">
            <a:xfrm>
              <a:off x="1640" y="684"/>
              <a:ext cx="2904" cy="3528"/>
              <a:chOff x="1640" y="684"/>
              <a:chExt cx="2904" cy="3528"/>
            </a:xfrm>
          </p:grpSpPr>
          <p:sp>
            <p:nvSpPr>
              <p:cNvPr id="6547" name="Freeform 11"/>
              <p:cNvSpPr>
                <a:spLocks/>
              </p:cNvSpPr>
              <p:nvPr/>
            </p:nvSpPr>
            <p:spPr bwMode="auto">
              <a:xfrm>
                <a:off x="2305" y="2430"/>
                <a:ext cx="661" cy="607"/>
              </a:xfrm>
              <a:custGeom>
                <a:avLst/>
                <a:gdLst>
                  <a:gd name="T0" fmla="*/ 659 w 661"/>
                  <a:gd name="T1" fmla="*/ 607 h 607"/>
                  <a:gd name="T2" fmla="*/ 661 w 661"/>
                  <a:gd name="T3" fmla="*/ 450 h 607"/>
                  <a:gd name="T4" fmla="*/ 0 w 661"/>
                  <a:gd name="T5" fmla="*/ 450 h 607"/>
                  <a:gd name="T6" fmla="*/ 0 w 661"/>
                  <a:gd name="T7" fmla="*/ 0 h 6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1"/>
                  <a:gd name="T13" fmla="*/ 0 h 607"/>
                  <a:gd name="T14" fmla="*/ 661 w 661"/>
                  <a:gd name="T15" fmla="*/ 607 h 6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1" h="607">
                    <a:moveTo>
                      <a:pt x="659" y="607"/>
                    </a:moveTo>
                    <a:lnTo>
                      <a:pt x="661" y="450"/>
                    </a:lnTo>
                    <a:lnTo>
                      <a:pt x="0" y="45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48" name="Freeform 12"/>
              <p:cNvSpPr>
                <a:spLocks/>
              </p:cNvSpPr>
              <p:nvPr/>
            </p:nvSpPr>
            <p:spPr bwMode="auto">
              <a:xfrm>
                <a:off x="3116" y="2754"/>
                <a:ext cx="663" cy="283"/>
              </a:xfrm>
              <a:custGeom>
                <a:avLst/>
                <a:gdLst>
                  <a:gd name="T0" fmla="*/ 0 w 663"/>
                  <a:gd name="T1" fmla="*/ 283 h 283"/>
                  <a:gd name="T2" fmla="*/ 2 w 663"/>
                  <a:gd name="T3" fmla="*/ 126 h 283"/>
                  <a:gd name="T4" fmla="*/ 663 w 663"/>
                  <a:gd name="T5" fmla="*/ 126 h 283"/>
                  <a:gd name="T6" fmla="*/ 663 w 663"/>
                  <a:gd name="T7" fmla="*/ 0 h 2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3"/>
                  <a:gd name="T13" fmla="*/ 0 h 283"/>
                  <a:gd name="T14" fmla="*/ 663 w 663"/>
                  <a:gd name="T15" fmla="*/ 283 h 2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3" h="283">
                    <a:moveTo>
                      <a:pt x="0" y="283"/>
                    </a:moveTo>
                    <a:lnTo>
                      <a:pt x="2" y="126"/>
                    </a:lnTo>
                    <a:lnTo>
                      <a:pt x="663" y="126"/>
                    </a:lnTo>
                    <a:lnTo>
                      <a:pt x="66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49" name="Freeform 13"/>
              <p:cNvSpPr>
                <a:spLocks/>
              </p:cNvSpPr>
              <p:nvPr/>
            </p:nvSpPr>
            <p:spPr bwMode="auto">
              <a:xfrm>
                <a:off x="2303" y="1789"/>
                <a:ext cx="1476" cy="355"/>
              </a:xfrm>
              <a:custGeom>
                <a:avLst/>
                <a:gdLst>
                  <a:gd name="T0" fmla="*/ 1474 w 1476"/>
                  <a:gd name="T1" fmla="*/ 351 h 355"/>
                  <a:gd name="T2" fmla="*/ 1476 w 1476"/>
                  <a:gd name="T3" fmla="*/ 0 h 355"/>
                  <a:gd name="T4" fmla="*/ 0 w 1476"/>
                  <a:gd name="T5" fmla="*/ 0 h 355"/>
                  <a:gd name="T6" fmla="*/ 0 w 1476"/>
                  <a:gd name="T7" fmla="*/ 355 h 3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6"/>
                  <a:gd name="T13" fmla="*/ 0 h 355"/>
                  <a:gd name="T14" fmla="*/ 1476 w 1476"/>
                  <a:gd name="T15" fmla="*/ 355 h 3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6" h="355">
                    <a:moveTo>
                      <a:pt x="1474" y="351"/>
                    </a:moveTo>
                    <a:lnTo>
                      <a:pt x="1476" y="0"/>
                    </a:lnTo>
                    <a:lnTo>
                      <a:pt x="0" y="0"/>
                    </a:lnTo>
                    <a:lnTo>
                      <a:pt x="0" y="35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50" name="Freeform 14"/>
              <p:cNvSpPr>
                <a:spLocks/>
              </p:cNvSpPr>
              <p:nvPr/>
            </p:nvSpPr>
            <p:spPr bwMode="auto">
              <a:xfrm>
                <a:off x="2735" y="4008"/>
                <a:ext cx="612" cy="204"/>
              </a:xfrm>
              <a:custGeom>
                <a:avLst/>
                <a:gdLst>
                  <a:gd name="T0" fmla="*/ 510 w 612"/>
                  <a:gd name="T1" fmla="*/ 202 h 204"/>
                  <a:gd name="T2" fmla="*/ 526 w 612"/>
                  <a:gd name="T3" fmla="*/ 202 h 204"/>
                  <a:gd name="T4" fmla="*/ 543 w 612"/>
                  <a:gd name="T5" fmla="*/ 198 h 204"/>
                  <a:gd name="T6" fmla="*/ 557 w 612"/>
                  <a:gd name="T7" fmla="*/ 192 h 204"/>
                  <a:gd name="T8" fmla="*/ 571 w 612"/>
                  <a:gd name="T9" fmla="*/ 183 h 204"/>
                  <a:gd name="T10" fmla="*/ 581 w 612"/>
                  <a:gd name="T11" fmla="*/ 173 h 204"/>
                  <a:gd name="T12" fmla="*/ 591 w 612"/>
                  <a:gd name="T13" fmla="*/ 161 h 204"/>
                  <a:gd name="T14" fmla="*/ 600 w 612"/>
                  <a:gd name="T15" fmla="*/ 149 h 204"/>
                  <a:gd name="T16" fmla="*/ 608 w 612"/>
                  <a:gd name="T17" fmla="*/ 134 h 204"/>
                  <a:gd name="T18" fmla="*/ 610 w 612"/>
                  <a:gd name="T19" fmla="*/ 118 h 204"/>
                  <a:gd name="T20" fmla="*/ 612 w 612"/>
                  <a:gd name="T21" fmla="*/ 102 h 204"/>
                  <a:gd name="T22" fmla="*/ 610 w 612"/>
                  <a:gd name="T23" fmla="*/ 86 h 204"/>
                  <a:gd name="T24" fmla="*/ 608 w 612"/>
                  <a:gd name="T25" fmla="*/ 69 h 204"/>
                  <a:gd name="T26" fmla="*/ 600 w 612"/>
                  <a:gd name="T27" fmla="*/ 55 h 204"/>
                  <a:gd name="T28" fmla="*/ 591 w 612"/>
                  <a:gd name="T29" fmla="*/ 41 h 204"/>
                  <a:gd name="T30" fmla="*/ 581 w 612"/>
                  <a:gd name="T31" fmla="*/ 28 h 204"/>
                  <a:gd name="T32" fmla="*/ 571 w 612"/>
                  <a:gd name="T33" fmla="*/ 18 h 204"/>
                  <a:gd name="T34" fmla="*/ 557 w 612"/>
                  <a:gd name="T35" fmla="*/ 10 h 204"/>
                  <a:gd name="T36" fmla="*/ 543 w 612"/>
                  <a:gd name="T37" fmla="*/ 4 h 204"/>
                  <a:gd name="T38" fmla="*/ 526 w 612"/>
                  <a:gd name="T39" fmla="*/ 0 h 204"/>
                  <a:gd name="T40" fmla="*/ 510 w 612"/>
                  <a:gd name="T41" fmla="*/ 0 h 204"/>
                  <a:gd name="T42" fmla="*/ 102 w 612"/>
                  <a:gd name="T43" fmla="*/ 0 h 204"/>
                  <a:gd name="T44" fmla="*/ 86 w 612"/>
                  <a:gd name="T45" fmla="*/ 0 h 204"/>
                  <a:gd name="T46" fmla="*/ 69 w 612"/>
                  <a:gd name="T47" fmla="*/ 4 h 204"/>
                  <a:gd name="T48" fmla="*/ 55 w 612"/>
                  <a:gd name="T49" fmla="*/ 10 h 204"/>
                  <a:gd name="T50" fmla="*/ 43 w 612"/>
                  <a:gd name="T51" fmla="*/ 18 h 204"/>
                  <a:gd name="T52" fmla="*/ 31 w 612"/>
                  <a:gd name="T53" fmla="*/ 28 h 204"/>
                  <a:gd name="T54" fmla="*/ 21 w 612"/>
                  <a:gd name="T55" fmla="*/ 41 h 204"/>
                  <a:gd name="T56" fmla="*/ 12 w 612"/>
                  <a:gd name="T57" fmla="*/ 55 h 204"/>
                  <a:gd name="T58" fmla="*/ 6 w 612"/>
                  <a:gd name="T59" fmla="*/ 69 h 204"/>
                  <a:gd name="T60" fmla="*/ 2 w 612"/>
                  <a:gd name="T61" fmla="*/ 86 h 204"/>
                  <a:gd name="T62" fmla="*/ 0 w 612"/>
                  <a:gd name="T63" fmla="*/ 102 h 204"/>
                  <a:gd name="T64" fmla="*/ 2 w 612"/>
                  <a:gd name="T65" fmla="*/ 118 h 204"/>
                  <a:gd name="T66" fmla="*/ 6 w 612"/>
                  <a:gd name="T67" fmla="*/ 134 h 204"/>
                  <a:gd name="T68" fmla="*/ 12 w 612"/>
                  <a:gd name="T69" fmla="*/ 149 h 204"/>
                  <a:gd name="T70" fmla="*/ 21 w 612"/>
                  <a:gd name="T71" fmla="*/ 161 h 204"/>
                  <a:gd name="T72" fmla="*/ 31 w 612"/>
                  <a:gd name="T73" fmla="*/ 173 h 204"/>
                  <a:gd name="T74" fmla="*/ 43 w 612"/>
                  <a:gd name="T75" fmla="*/ 183 h 204"/>
                  <a:gd name="T76" fmla="*/ 55 w 612"/>
                  <a:gd name="T77" fmla="*/ 192 h 204"/>
                  <a:gd name="T78" fmla="*/ 69 w 612"/>
                  <a:gd name="T79" fmla="*/ 198 h 204"/>
                  <a:gd name="T80" fmla="*/ 86 w 612"/>
                  <a:gd name="T81" fmla="*/ 202 h 204"/>
                  <a:gd name="T82" fmla="*/ 102 w 612"/>
                  <a:gd name="T83" fmla="*/ 204 h 204"/>
                  <a:gd name="T84" fmla="*/ 510 w 612"/>
                  <a:gd name="T85" fmla="*/ 204 h 204"/>
                  <a:gd name="T86" fmla="*/ 510 w 612"/>
                  <a:gd name="T87" fmla="*/ 204 h 204"/>
                  <a:gd name="T88" fmla="*/ 510 w 612"/>
                  <a:gd name="T89" fmla="*/ 202 h 20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12"/>
                  <a:gd name="T136" fmla="*/ 0 h 204"/>
                  <a:gd name="T137" fmla="*/ 612 w 612"/>
                  <a:gd name="T138" fmla="*/ 204 h 20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12" h="204">
                    <a:moveTo>
                      <a:pt x="510" y="202"/>
                    </a:moveTo>
                    <a:lnTo>
                      <a:pt x="526" y="202"/>
                    </a:lnTo>
                    <a:lnTo>
                      <a:pt x="543" y="198"/>
                    </a:lnTo>
                    <a:lnTo>
                      <a:pt x="557" y="192"/>
                    </a:lnTo>
                    <a:lnTo>
                      <a:pt x="571" y="183"/>
                    </a:lnTo>
                    <a:lnTo>
                      <a:pt x="581" y="173"/>
                    </a:lnTo>
                    <a:lnTo>
                      <a:pt x="591" y="161"/>
                    </a:lnTo>
                    <a:lnTo>
                      <a:pt x="600" y="149"/>
                    </a:lnTo>
                    <a:lnTo>
                      <a:pt x="608" y="134"/>
                    </a:lnTo>
                    <a:lnTo>
                      <a:pt x="610" y="118"/>
                    </a:lnTo>
                    <a:lnTo>
                      <a:pt x="612" y="102"/>
                    </a:lnTo>
                    <a:lnTo>
                      <a:pt x="610" y="86"/>
                    </a:lnTo>
                    <a:lnTo>
                      <a:pt x="608" y="69"/>
                    </a:lnTo>
                    <a:lnTo>
                      <a:pt x="600" y="55"/>
                    </a:lnTo>
                    <a:lnTo>
                      <a:pt x="591" y="41"/>
                    </a:lnTo>
                    <a:lnTo>
                      <a:pt x="581" y="28"/>
                    </a:lnTo>
                    <a:lnTo>
                      <a:pt x="571" y="18"/>
                    </a:lnTo>
                    <a:lnTo>
                      <a:pt x="557" y="10"/>
                    </a:lnTo>
                    <a:lnTo>
                      <a:pt x="543" y="4"/>
                    </a:lnTo>
                    <a:lnTo>
                      <a:pt x="526" y="0"/>
                    </a:lnTo>
                    <a:lnTo>
                      <a:pt x="510" y="0"/>
                    </a:lnTo>
                    <a:lnTo>
                      <a:pt x="102" y="0"/>
                    </a:lnTo>
                    <a:lnTo>
                      <a:pt x="86" y="0"/>
                    </a:lnTo>
                    <a:lnTo>
                      <a:pt x="69" y="4"/>
                    </a:lnTo>
                    <a:lnTo>
                      <a:pt x="55" y="10"/>
                    </a:lnTo>
                    <a:lnTo>
                      <a:pt x="43" y="18"/>
                    </a:lnTo>
                    <a:lnTo>
                      <a:pt x="31" y="28"/>
                    </a:lnTo>
                    <a:lnTo>
                      <a:pt x="21" y="41"/>
                    </a:lnTo>
                    <a:lnTo>
                      <a:pt x="12" y="55"/>
                    </a:lnTo>
                    <a:lnTo>
                      <a:pt x="6" y="69"/>
                    </a:lnTo>
                    <a:lnTo>
                      <a:pt x="2" y="86"/>
                    </a:lnTo>
                    <a:lnTo>
                      <a:pt x="0" y="102"/>
                    </a:lnTo>
                    <a:lnTo>
                      <a:pt x="2" y="118"/>
                    </a:lnTo>
                    <a:lnTo>
                      <a:pt x="6" y="134"/>
                    </a:lnTo>
                    <a:lnTo>
                      <a:pt x="12" y="149"/>
                    </a:lnTo>
                    <a:lnTo>
                      <a:pt x="21" y="161"/>
                    </a:lnTo>
                    <a:lnTo>
                      <a:pt x="31" y="173"/>
                    </a:lnTo>
                    <a:lnTo>
                      <a:pt x="43" y="183"/>
                    </a:lnTo>
                    <a:lnTo>
                      <a:pt x="55" y="192"/>
                    </a:lnTo>
                    <a:lnTo>
                      <a:pt x="69" y="198"/>
                    </a:lnTo>
                    <a:lnTo>
                      <a:pt x="86" y="202"/>
                    </a:lnTo>
                    <a:lnTo>
                      <a:pt x="102" y="204"/>
                    </a:lnTo>
                    <a:lnTo>
                      <a:pt x="510" y="204"/>
                    </a:lnTo>
                    <a:lnTo>
                      <a:pt x="510" y="202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51" name="Freeform 15"/>
              <p:cNvSpPr>
                <a:spLocks/>
              </p:cNvSpPr>
              <p:nvPr/>
            </p:nvSpPr>
            <p:spPr bwMode="auto">
              <a:xfrm>
                <a:off x="2735" y="4008"/>
                <a:ext cx="612" cy="204"/>
              </a:xfrm>
              <a:custGeom>
                <a:avLst/>
                <a:gdLst>
                  <a:gd name="T0" fmla="*/ 510 w 612"/>
                  <a:gd name="T1" fmla="*/ 202 h 204"/>
                  <a:gd name="T2" fmla="*/ 526 w 612"/>
                  <a:gd name="T3" fmla="*/ 202 h 204"/>
                  <a:gd name="T4" fmla="*/ 543 w 612"/>
                  <a:gd name="T5" fmla="*/ 198 h 204"/>
                  <a:gd name="T6" fmla="*/ 557 w 612"/>
                  <a:gd name="T7" fmla="*/ 192 h 204"/>
                  <a:gd name="T8" fmla="*/ 571 w 612"/>
                  <a:gd name="T9" fmla="*/ 183 h 204"/>
                  <a:gd name="T10" fmla="*/ 581 w 612"/>
                  <a:gd name="T11" fmla="*/ 173 h 204"/>
                  <a:gd name="T12" fmla="*/ 591 w 612"/>
                  <a:gd name="T13" fmla="*/ 161 h 204"/>
                  <a:gd name="T14" fmla="*/ 600 w 612"/>
                  <a:gd name="T15" fmla="*/ 149 h 204"/>
                  <a:gd name="T16" fmla="*/ 608 w 612"/>
                  <a:gd name="T17" fmla="*/ 134 h 204"/>
                  <a:gd name="T18" fmla="*/ 610 w 612"/>
                  <a:gd name="T19" fmla="*/ 118 h 204"/>
                  <a:gd name="T20" fmla="*/ 612 w 612"/>
                  <a:gd name="T21" fmla="*/ 102 h 204"/>
                  <a:gd name="T22" fmla="*/ 610 w 612"/>
                  <a:gd name="T23" fmla="*/ 86 h 204"/>
                  <a:gd name="T24" fmla="*/ 608 w 612"/>
                  <a:gd name="T25" fmla="*/ 69 h 204"/>
                  <a:gd name="T26" fmla="*/ 600 w 612"/>
                  <a:gd name="T27" fmla="*/ 55 h 204"/>
                  <a:gd name="T28" fmla="*/ 591 w 612"/>
                  <a:gd name="T29" fmla="*/ 41 h 204"/>
                  <a:gd name="T30" fmla="*/ 581 w 612"/>
                  <a:gd name="T31" fmla="*/ 28 h 204"/>
                  <a:gd name="T32" fmla="*/ 571 w 612"/>
                  <a:gd name="T33" fmla="*/ 18 h 204"/>
                  <a:gd name="T34" fmla="*/ 557 w 612"/>
                  <a:gd name="T35" fmla="*/ 10 h 204"/>
                  <a:gd name="T36" fmla="*/ 543 w 612"/>
                  <a:gd name="T37" fmla="*/ 4 h 204"/>
                  <a:gd name="T38" fmla="*/ 526 w 612"/>
                  <a:gd name="T39" fmla="*/ 0 h 204"/>
                  <a:gd name="T40" fmla="*/ 510 w 612"/>
                  <a:gd name="T41" fmla="*/ 0 h 204"/>
                  <a:gd name="T42" fmla="*/ 102 w 612"/>
                  <a:gd name="T43" fmla="*/ 0 h 204"/>
                  <a:gd name="T44" fmla="*/ 86 w 612"/>
                  <a:gd name="T45" fmla="*/ 0 h 204"/>
                  <a:gd name="T46" fmla="*/ 69 w 612"/>
                  <a:gd name="T47" fmla="*/ 4 h 204"/>
                  <a:gd name="T48" fmla="*/ 55 w 612"/>
                  <a:gd name="T49" fmla="*/ 10 h 204"/>
                  <a:gd name="T50" fmla="*/ 43 w 612"/>
                  <a:gd name="T51" fmla="*/ 18 h 204"/>
                  <a:gd name="T52" fmla="*/ 31 w 612"/>
                  <a:gd name="T53" fmla="*/ 28 h 204"/>
                  <a:gd name="T54" fmla="*/ 21 w 612"/>
                  <a:gd name="T55" fmla="*/ 41 h 204"/>
                  <a:gd name="T56" fmla="*/ 12 w 612"/>
                  <a:gd name="T57" fmla="*/ 55 h 204"/>
                  <a:gd name="T58" fmla="*/ 6 w 612"/>
                  <a:gd name="T59" fmla="*/ 69 h 204"/>
                  <a:gd name="T60" fmla="*/ 2 w 612"/>
                  <a:gd name="T61" fmla="*/ 86 h 204"/>
                  <a:gd name="T62" fmla="*/ 0 w 612"/>
                  <a:gd name="T63" fmla="*/ 102 h 204"/>
                  <a:gd name="T64" fmla="*/ 2 w 612"/>
                  <a:gd name="T65" fmla="*/ 118 h 204"/>
                  <a:gd name="T66" fmla="*/ 6 w 612"/>
                  <a:gd name="T67" fmla="*/ 134 h 204"/>
                  <a:gd name="T68" fmla="*/ 12 w 612"/>
                  <a:gd name="T69" fmla="*/ 149 h 204"/>
                  <a:gd name="T70" fmla="*/ 21 w 612"/>
                  <a:gd name="T71" fmla="*/ 161 h 204"/>
                  <a:gd name="T72" fmla="*/ 31 w 612"/>
                  <a:gd name="T73" fmla="*/ 173 h 204"/>
                  <a:gd name="T74" fmla="*/ 43 w 612"/>
                  <a:gd name="T75" fmla="*/ 183 h 204"/>
                  <a:gd name="T76" fmla="*/ 55 w 612"/>
                  <a:gd name="T77" fmla="*/ 192 h 204"/>
                  <a:gd name="T78" fmla="*/ 69 w 612"/>
                  <a:gd name="T79" fmla="*/ 198 h 204"/>
                  <a:gd name="T80" fmla="*/ 86 w 612"/>
                  <a:gd name="T81" fmla="*/ 202 h 204"/>
                  <a:gd name="T82" fmla="*/ 102 w 612"/>
                  <a:gd name="T83" fmla="*/ 204 h 204"/>
                  <a:gd name="T84" fmla="*/ 510 w 612"/>
                  <a:gd name="T85" fmla="*/ 204 h 204"/>
                  <a:gd name="T86" fmla="*/ 510 w 612"/>
                  <a:gd name="T87" fmla="*/ 204 h 20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2"/>
                  <a:gd name="T133" fmla="*/ 0 h 204"/>
                  <a:gd name="T134" fmla="*/ 612 w 612"/>
                  <a:gd name="T135" fmla="*/ 204 h 20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2" h="204">
                    <a:moveTo>
                      <a:pt x="510" y="202"/>
                    </a:moveTo>
                    <a:lnTo>
                      <a:pt x="526" y="202"/>
                    </a:lnTo>
                    <a:lnTo>
                      <a:pt x="543" y="198"/>
                    </a:lnTo>
                    <a:lnTo>
                      <a:pt x="557" y="192"/>
                    </a:lnTo>
                    <a:lnTo>
                      <a:pt x="571" y="183"/>
                    </a:lnTo>
                    <a:lnTo>
                      <a:pt x="581" y="173"/>
                    </a:lnTo>
                    <a:lnTo>
                      <a:pt x="591" y="161"/>
                    </a:lnTo>
                    <a:lnTo>
                      <a:pt x="600" y="149"/>
                    </a:lnTo>
                    <a:lnTo>
                      <a:pt x="608" y="134"/>
                    </a:lnTo>
                    <a:lnTo>
                      <a:pt x="610" y="118"/>
                    </a:lnTo>
                    <a:lnTo>
                      <a:pt x="612" y="102"/>
                    </a:lnTo>
                    <a:lnTo>
                      <a:pt x="610" y="86"/>
                    </a:lnTo>
                    <a:lnTo>
                      <a:pt x="608" y="69"/>
                    </a:lnTo>
                    <a:lnTo>
                      <a:pt x="600" y="55"/>
                    </a:lnTo>
                    <a:lnTo>
                      <a:pt x="591" y="41"/>
                    </a:lnTo>
                    <a:lnTo>
                      <a:pt x="581" y="28"/>
                    </a:lnTo>
                    <a:lnTo>
                      <a:pt x="571" y="18"/>
                    </a:lnTo>
                    <a:lnTo>
                      <a:pt x="557" y="10"/>
                    </a:lnTo>
                    <a:lnTo>
                      <a:pt x="543" y="4"/>
                    </a:lnTo>
                    <a:lnTo>
                      <a:pt x="526" y="0"/>
                    </a:lnTo>
                    <a:lnTo>
                      <a:pt x="510" y="0"/>
                    </a:lnTo>
                    <a:lnTo>
                      <a:pt x="102" y="0"/>
                    </a:lnTo>
                    <a:lnTo>
                      <a:pt x="86" y="0"/>
                    </a:lnTo>
                    <a:lnTo>
                      <a:pt x="69" y="4"/>
                    </a:lnTo>
                    <a:lnTo>
                      <a:pt x="55" y="10"/>
                    </a:lnTo>
                    <a:lnTo>
                      <a:pt x="43" y="18"/>
                    </a:lnTo>
                    <a:lnTo>
                      <a:pt x="31" y="28"/>
                    </a:lnTo>
                    <a:lnTo>
                      <a:pt x="21" y="41"/>
                    </a:lnTo>
                    <a:lnTo>
                      <a:pt x="12" y="55"/>
                    </a:lnTo>
                    <a:lnTo>
                      <a:pt x="6" y="69"/>
                    </a:lnTo>
                    <a:lnTo>
                      <a:pt x="2" y="86"/>
                    </a:lnTo>
                    <a:lnTo>
                      <a:pt x="0" y="102"/>
                    </a:lnTo>
                    <a:lnTo>
                      <a:pt x="2" y="118"/>
                    </a:lnTo>
                    <a:lnTo>
                      <a:pt x="6" y="134"/>
                    </a:lnTo>
                    <a:lnTo>
                      <a:pt x="12" y="149"/>
                    </a:lnTo>
                    <a:lnTo>
                      <a:pt x="21" y="161"/>
                    </a:lnTo>
                    <a:lnTo>
                      <a:pt x="31" y="173"/>
                    </a:lnTo>
                    <a:lnTo>
                      <a:pt x="43" y="183"/>
                    </a:lnTo>
                    <a:lnTo>
                      <a:pt x="55" y="192"/>
                    </a:lnTo>
                    <a:lnTo>
                      <a:pt x="69" y="198"/>
                    </a:lnTo>
                    <a:lnTo>
                      <a:pt x="86" y="202"/>
                    </a:lnTo>
                    <a:lnTo>
                      <a:pt x="102" y="204"/>
                    </a:lnTo>
                    <a:lnTo>
                      <a:pt x="510" y="20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880" name="Rectangle 16"/>
              <p:cNvSpPr>
                <a:spLocks noChangeArrowheads="1"/>
              </p:cNvSpPr>
              <p:nvPr/>
            </p:nvSpPr>
            <p:spPr bwMode="auto">
              <a:xfrm>
                <a:off x="2964" y="4069"/>
                <a:ext cx="4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81" name="Rectangle 17"/>
              <p:cNvSpPr>
                <a:spLocks noChangeArrowheads="1"/>
              </p:cNvSpPr>
              <p:nvPr/>
            </p:nvSpPr>
            <p:spPr bwMode="auto">
              <a:xfrm>
                <a:off x="3012" y="4069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82" name="Rectangle 18"/>
              <p:cNvSpPr>
                <a:spLocks noChangeArrowheads="1"/>
              </p:cNvSpPr>
              <p:nvPr/>
            </p:nvSpPr>
            <p:spPr bwMode="auto">
              <a:xfrm>
                <a:off x="3049" y="4069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83" name="Rectangle 19"/>
              <p:cNvSpPr>
                <a:spLocks noChangeArrowheads="1"/>
              </p:cNvSpPr>
              <p:nvPr/>
            </p:nvSpPr>
            <p:spPr bwMode="auto">
              <a:xfrm>
                <a:off x="3088" y="4069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556" name="Freeform 20"/>
              <p:cNvSpPr>
                <a:spLocks/>
              </p:cNvSpPr>
              <p:nvPr/>
            </p:nvSpPr>
            <p:spPr bwMode="auto">
              <a:xfrm>
                <a:off x="2735" y="1579"/>
                <a:ext cx="612" cy="418"/>
              </a:xfrm>
              <a:custGeom>
                <a:avLst/>
                <a:gdLst>
                  <a:gd name="T0" fmla="*/ 306 w 612"/>
                  <a:gd name="T1" fmla="*/ 0 h 418"/>
                  <a:gd name="T2" fmla="*/ 0 w 612"/>
                  <a:gd name="T3" fmla="*/ 208 h 418"/>
                  <a:gd name="T4" fmla="*/ 306 w 612"/>
                  <a:gd name="T5" fmla="*/ 418 h 418"/>
                  <a:gd name="T6" fmla="*/ 612 w 612"/>
                  <a:gd name="T7" fmla="*/ 208 h 418"/>
                  <a:gd name="T8" fmla="*/ 306 w 612"/>
                  <a:gd name="T9" fmla="*/ 0 h 418"/>
                  <a:gd name="T10" fmla="*/ 306 w 612"/>
                  <a:gd name="T11" fmla="*/ 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2"/>
                  <a:gd name="T19" fmla="*/ 0 h 418"/>
                  <a:gd name="T20" fmla="*/ 612 w 612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2" h="418">
                    <a:moveTo>
                      <a:pt x="306" y="0"/>
                    </a:moveTo>
                    <a:lnTo>
                      <a:pt x="0" y="208"/>
                    </a:lnTo>
                    <a:lnTo>
                      <a:pt x="306" y="418"/>
                    </a:lnTo>
                    <a:lnTo>
                      <a:pt x="612" y="208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57" name="Freeform 21"/>
              <p:cNvSpPr>
                <a:spLocks/>
              </p:cNvSpPr>
              <p:nvPr/>
            </p:nvSpPr>
            <p:spPr bwMode="auto">
              <a:xfrm>
                <a:off x="2735" y="1579"/>
                <a:ext cx="612" cy="418"/>
              </a:xfrm>
              <a:custGeom>
                <a:avLst/>
                <a:gdLst>
                  <a:gd name="T0" fmla="*/ 306 w 612"/>
                  <a:gd name="T1" fmla="*/ 0 h 418"/>
                  <a:gd name="T2" fmla="*/ 0 w 612"/>
                  <a:gd name="T3" fmla="*/ 208 h 418"/>
                  <a:gd name="T4" fmla="*/ 306 w 612"/>
                  <a:gd name="T5" fmla="*/ 418 h 418"/>
                  <a:gd name="T6" fmla="*/ 612 w 612"/>
                  <a:gd name="T7" fmla="*/ 208 h 418"/>
                  <a:gd name="T8" fmla="*/ 306 w 612"/>
                  <a:gd name="T9" fmla="*/ 0 h 418"/>
                  <a:gd name="T10" fmla="*/ 306 w 612"/>
                  <a:gd name="T11" fmla="*/ 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2"/>
                  <a:gd name="T19" fmla="*/ 0 h 418"/>
                  <a:gd name="T20" fmla="*/ 612 w 612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2" h="418">
                    <a:moveTo>
                      <a:pt x="306" y="0"/>
                    </a:moveTo>
                    <a:lnTo>
                      <a:pt x="0" y="208"/>
                    </a:lnTo>
                    <a:lnTo>
                      <a:pt x="306" y="418"/>
                    </a:lnTo>
                    <a:lnTo>
                      <a:pt x="612" y="208"/>
                    </a:lnTo>
                    <a:lnTo>
                      <a:pt x="30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58" name="Freeform 22"/>
              <p:cNvSpPr>
                <a:spLocks/>
              </p:cNvSpPr>
              <p:nvPr/>
            </p:nvSpPr>
            <p:spPr bwMode="auto">
              <a:xfrm>
                <a:off x="3025" y="1027"/>
                <a:ext cx="32" cy="34"/>
              </a:xfrm>
              <a:custGeom>
                <a:avLst/>
                <a:gdLst>
                  <a:gd name="T0" fmla="*/ 32 w 32"/>
                  <a:gd name="T1" fmla="*/ 0 h 34"/>
                  <a:gd name="T2" fmla="*/ 0 w 32"/>
                  <a:gd name="T3" fmla="*/ 0 h 34"/>
                  <a:gd name="T4" fmla="*/ 16 w 32"/>
                  <a:gd name="T5" fmla="*/ 34 h 34"/>
                  <a:gd name="T6" fmla="*/ 32 w 32"/>
                  <a:gd name="T7" fmla="*/ 0 h 34"/>
                  <a:gd name="T8" fmla="*/ 32 w 3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4"/>
                  <a:gd name="T17" fmla="*/ 32 w 3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4">
                    <a:moveTo>
                      <a:pt x="32" y="0"/>
                    </a:moveTo>
                    <a:lnTo>
                      <a:pt x="0" y="0"/>
                    </a:lnTo>
                    <a:lnTo>
                      <a:pt x="16" y="3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59" name="Line 23"/>
              <p:cNvSpPr>
                <a:spLocks noChangeShapeType="1"/>
              </p:cNvSpPr>
              <p:nvPr/>
            </p:nvSpPr>
            <p:spPr bwMode="auto">
              <a:xfrm>
                <a:off x="3041" y="886"/>
                <a:ext cx="1" cy="1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8" name="Rectangle 24"/>
              <p:cNvSpPr>
                <a:spLocks noChangeArrowheads="1"/>
              </p:cNvSpPr>
              <p:nvPr/>
            </p:nvSpPr>
            <p:spPr bwMode="auto">
              <a:xfrm>
                <a:off x="2806" y="1747"/>
                <a:ext cx="3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89" name="Rectangle 25"/>
              <p:cNvSpPr>
                <a:spLocks noChangeArrowheads="1"/>
              </p:cNvSpPr>
              <p:nvPr/>
            </p:nvSpPr>
            <p:spPr bwMode="auto">
              <a:xfrm>
                <a:off x="2847" y="1747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0" name="Rectangle 26"/>
              <p:cNvSpPr>
                <a:spLocks noChangeArrowheads="1"/>
              </p:cNvSpPr>
              <p:nvPr/>
            </p:nvSpPr>
            <p:spPr bwMode="auto">
              <a:xfrm>
                <a:off x="2886" y="1747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1" name="Rectangle 27"/>
              <p:cNvSpPr>
                <a:spLocks noChangeArrowheads="1"/>
              </p:cNvSpPr>
              <p:nvPr/>
            </p:nvSpPr>
            <p:spPr bwMode="auto">
              <a:xfrm>
                <a:off x="2921" y="1747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2" name="Rectangle 28"/>
              <p:cNvSpPr>
                <a:spLocks noChangeArrowheads="1"/>
              </p:cNvSpPr>
              <p:nvPr/>
            </p:nvSpPr>
            <p:spPr bwMode="auto">
              <a:xfrm>
                <a:off x="2939" y="1747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3" name="Rectangle 29"/>
              <p:cNvSpPr>
                <a:spLocks noChangeArrowheads="1"/>
              </p:cNvSpPr>
              <p:nvPr/>
            </p:nvSpPr>
            <p:spPr bwMode="auto">
              <a:xfrm>
                <a:off x="2957" y="1747"/>
                <a:ext cx="4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4" name="Rectangle 30"/>
              <p:cNvSpPr>
                <a:spLocks noChangeArrowheads="1"/>
              </p:cNvSpPr>
              <p:nvPr/>
            </p:nvSpPr>
            <p:spPr bwMode="auto">
              <a:xfrm>
                <a:off x="3006" y="1747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5" name="Rectangle 31"/>
              <p:cNvSpPr>
                <a:spLocks noChangeArrowheads="1"/>
              </p:cNvSpPr>
              <p:nvPr/>
            </p:nvSpPr>
            <p:spPr bwMode="auto">
              <a:xfrm>
                <a:off x="3045" y="1747"/>
                <a:ext cx="5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6" name="Rectangle 32"/>
              <p:cNvSpPr>
                <a:spLocks noChangeArrowheads="1"/>
              </p:cNvSpPr>
              <p:nvPr/>
            </p:nvSpPr>
            <p:spPr bwMode="auto">
              <a:xfrm>
                <a:off x="3100" y="1747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7" name="Rectangle 33"/>
              <p:cNvSpPr>
                <a:spLocks noChangeArrowheads="1"/>
              </p:cNvSpPr>
              <p:nvPr/>
            </p:nvSpPr>
            <p:spPr bwMode="auto">
              <a:xfrm>
                <a:off x="3139" y="1747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8" name="Rectangle 34"/>
              <p:cNvSpPr>
                <a:spLocks noChangeArrowheads="1"/>
              </p:cNvSpPr>
              <p:nvPr/>
            </p:nvSpPr>
            <p:spPr bwMode="auto">
              <a:xfrm>
                <a:off x="3153" y="1747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899" name="Rectangle 35"/>
              <p:cNvSpPr>
                <a:spLocks noChangeArrowheads="1"/>
              </p:cNvSpPr>
              <p:nvPr/>
            </p:nvSpPr>
            <p:spPr bwMode="auto">
              <a:xfrm>
                <a:off x="3192" y="1747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00" name="Rectangle 36"/>
              <p:cNvSpPr>
                <a:spLocks noChangeArrowheads="1"/>
              </p:cNvSpPr>
              <p:nvPr/>
            </p:nvSpPr>
            <p:spPr bwMode="auto">
              <a:xfrm>
                <a:off x="3229" y="1747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01" name="Rectangle 37"/>
              <p:cNvSpPr>
                <a:spLocks noChangeArrowheads="1"/>
              </p:cNvSpPr>
              <p:nvPr/>
            </p:nvSpPr>
            <p:spPr bwMode="auto">
              <a:xfrm>
                <a:off x="3267" y="1747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574" name="Freeform 38"/>
              <p:cNvSpPr>
                <a:spLocks/>
              </p:cNvSpPr>
              <p:nvPr/>
            </p:nvSpPr>
            <p:spPr bwMode="auto">
              <a:xfrm>
                <a:off x="2287" y="2136"/>
                <a:ext cx="32" cy="35"/>
              </a:xfrm>
              <a:custGeom>
                <a:avLst/>
                <a:gdLst>
                  <a:gd name="T0" fmla="*/ 32 w 32"/>
                  <a:gd name="T1" fmla="*/ 0 h 35"/>
                  <a:gd name="T2" fmla="*/ 0 w 32"/>
                  <a:gd name="T3" fmla="*/ 0 h 35"/>
                  <a:gd name="T4" fmla="*/ 16 w 32"/>
                  <a:gd name="T5" fmla="*/ 35 h 35"/>
                  <a:gd name="T6" fmla="*/ 32 w 32"/>
                  <a:gd name="T7" fmla="*/ 0 h 35"/>
                  <a:gd name="T8" fmla="*/ 32 w 32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5"/>
                  <a:gd name="T17" fmla="*/ 32 w 32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5">
                    <a:moveTo>
                      <a:pt x="32" y="0"/>
                    </a:moveTo>
                    <a:lnTo>
                      <a:pt x="0" y="0"/>
                    </a:lnTo>
                    <a:lnTo>
                      <a:pt x="16" y="3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75" name="Freeform 39"/>
              <p:cNvSpPr>
                <a:spLocks/>
              </p:cNvSpPr>
              <p:nvPr/>
            </p:nvSpPr>
            <p:spPr bwMode="auto">
              <a:xfrm>
                <a:off x="1640" y="2175"/>
                <a:ext cx="1326" cy="255"/>
              </a:xfrm>
              <a:custGeom>
                <a:avLst/>
                <a:gdLst>
                  <a:gd name="T0" fmla="*/ 0 w 1326"/>
                  <a:gd name="T1" fmla="*/ 255 h 255"/>
                  <a:gd name="T2" fmla="*/ 0 w 1326"/>
                  <a:gd name="T3" fmla="*/ 0 h 255"/>
                  <a:gd name="T4" fmla="*/ 1326 w 1326"/>
                  <a:gd name="T5" fmla="*/ 0 h 255"/>
                  <a:gd name="T6" fmla="*/ 1326 w 1326"/>
                  <a:gd name="T7" fmla="*/ 255 h 255"/>
                  <a:gd name="T8" fmla="*/ 0 w 1326"/>
                  <a:gd name="T9" fmla="*/ 255 h 255"/>
                  <a:gd name="T10" fmla="*/ 0 w 1326"/>
                  <a:gd name="T11" fmla="*/ 255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26"/>
                  <a:gd name="T19" fmla="*/ 0 h 255"/>
                  <a:gd name="T20" fmla="*/ 1326 w 1326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26" h="255">
                    <a:moveTo>
                      <a:pt x="0" y="255"/>
                    </a:moveTo>
                    <a:lnTo>
                      <a:pt x="0" y="0"/>
                    </a:lnTo>
                    <a:lnTo>
                      <a:pt x="1326" y="0"/>
                    </a:lnTo>
                    <a:lnTo>
                      <a:pt x="1326" y="255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76" name="Freeform 40"/>
              <p:cNvSpPr>
                <a:spLocks/>
              </p:cNvSpPr>
              <p:nvPr/>
            </p:nvSpPr>
            <p:spPr bwMode="auto">
              <a:xfrm>
                <a:off x="1640" y="2175"/>
                <a:ext cx="1326" cy="255"/>
              </a:xfrm>
              <a:custGeom>
                <a:avLst/>
                <a:gdLst>
                  <a:gd name="T0" fmla="*/ 0 w 1326"/>
                  <a:gd name="T1" fmla="*/ 255 h 255"/>
                  <a:gd name="T2" fmla="*/ 0 w 1326"/>
                  <a:gd name="T3" fmla="*/ 0 h 255"/>
                  <a:gd name="T4" fmla="*/ 1326 w 1326"/>
                  <a:gd name="T5" fmla="*/ 0 h 255"/>
                  <a:gd name="T6" fmla="*/ 1326 w 1326"/>
                  <a:gd name="T7" fmla="*/ 255 h 255"/>
                  <a:gd name="T8" fmla="*/ 0 w 1326"/>
                  <a:gd name="T9" fmla="*/ 255 h 255"/>
                  <a:gd name="T10" fmla="*/ 0 w 1326"/>
                  <a:gd name="T11" fmla="*/ 255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26"/>
                  <a:gd name="T19" fmla="*/ 0 h 255"/>
                  <a:gd name="T20" fmla="*/ 1326 w 1326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26" h="255">
                    <a:moveTo>
                      <a:pt x="0" y="255"/>
                    </a:moveTo>
                    <a:lnTo>
                      <a:pt x="0" y="0"/>
                    </a:lnTo>
                    <a:lnTo>
                      <a:pt x="1326" y="0"/>
                    </a:lnTo>
                    <a:lnTo>
                      <a:pt x="1326" y="255"/>
                    </a:lnTo>
                    <a:lnTo>
                      <a:pt x="0" y="25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905" name="Rectangle 41"/>
              <p:cNvSpPr>
                <a:spLocks noChangeArrowheads="1"/>
              </p:cNvSpPr>
              <p:nvPr/>
            </p:nvSpPr>
            <p:spPr bwMode="auto">
              <a:xfrm>
                <a:off x="1693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06" name="Rectangle 42"/>
              <p:cNvSpPr>
                <a:spLocks noChangeArrowheads="1"/>
              </p:cNvSpPr>
              <p:nvPr/>
            </p:nvSpPr>
            <p:spPr bwMode="auto">
              <a:xfrm>
                <a:off x="1732" y="2222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07" name="Rectangle 43"/>
              <p:cNvSpPr>
                <a:spLocks noChangeArrowheads="1"/>
              </p:cNvSpPr>
              <p:nvPr/>
            </p:nvSpPr>
            <p:spPr bwMode="auto">
              <a:xfrm>
                <a:off x="1769" y="2222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08" name="Rectangle 44"/>
              <p:cNvSpPr>
                <a:spLocks noChangeArrowheads="1"/>
              </p:cNvSpPr>
              <p:nvPr/>
            </p:nvSpPr>
            <p:spPr bwMode="auto">
              <a:xfrm>
                <a:off x="1787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09" name="Rectangle 45"/>
              <p:cNvSpPr>
                <a:spLocks noChangeArrowheads="1"/>
              </p:cNvSpPr>
              <p:nvPr/>
            </p:nvSpPr>
            <p:spPr bwMode="auto">
              <a:xfrm>
                <a:off x="1807" y="2222"/>
                <a:ext cx="4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0" name="Rectangle 46"/>
              <p:cNvSpPr>
                <a:spLocks noChangeArrowheads="1"/>
              </p:cNvSpPr>
              <p:nvPr/>
            </p:nvSpPr>
            <p:spPr bwMode="auto">
              <a:xfrm>
                <a:off x="1852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1" name="Rectangle 47"/>
              <p:cNvSpPr>
                <a:spLocks noChangeArrowheads="1"/>
              </p:cNvSpPr>
              <p:nvPr/>
            </p:nvSpPr>
            <p:spPr bwMode="auto">
              <a:xfrm>
                <a:off x="1889" y="2222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2" name="Rectangle 48"/>
              <p:cNvSpPr>
                <a:spLocks noChangeArrowheads="1"/>
              </p:cNvSpPr>
              <p:nvPr/>
            </p:nvSpPr>
            <p:spPr bwMode="auto">
              <a:xfrm>
                <a:off x="1905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3" name="Rectangle 49"/>
              <p:cNvSpPr>
                <a:spLocks noChangeArrowheads="1"/>
              </p:cNvSpPr>
              <p:nvPr/>
            </p:nvSpPr>
            <p:spPr bwMode="auto">
              <a:xfrm>
                <a:off x="1924" y="2222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4" name="Rectangle 50"/>
              <p:cNvSpPr>
                <a:spLocks noChangeArrowheads="1"/>
              </p:cNvSpPr>
              <p:nvPr/>
            </p:nvSpPr>
            <p:spPr bwMode="auto">
              <a:xfrm>
                <a:off x="1942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5" name="Rectangle 51"/>
              <p:cNvSpPr>
                <a:spLocks noChangeArrowheads="1"/>
              </p:cNvSpPr>
              <p:nvPr/>
            </p:nvSpPr>
            <p:spPr bwMode="auto">
              <a:xfrm>
                <a:off x="1962" y="2222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6" name="Rectangle 52"/>
              <p:cNvSpPr>
                <a:spLocks noChangeArrowheads="1"/>
              </p:cNvSpPr>
              <p:nvPr/>
            </p:nvSpPr>
            <p:spPr bwMode="auto">
              <a:xfrm>
                <a:off x="1981" y="2222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7" name="Rectangle 53"/>
              <p:cNvSpPr>
                <a:spLocks noChangeArrowheads="1"/>
              </p:cNvSpPr>
              <p:nvPr/>
            </p:nvSpPr>
            <p:spPr bwMode="auto">
              <a:xfrm>
                <a:off x="2017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8" name="Rectangle 54"/>
              <p:cNvSpPr>
                <a:spLocks noChangeArrowheads="1"/>
              </p:cNvSpPr>
              <p:nvPr/>
            </p:nvSpPr>
            <p:spPr bwMode="auto">
              <a:xfrm>
                <a:off x="2056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19" name="Rectangle 55"/>
              <p:cNvSpPr>
                <a:spLocks noChangeArrowheads="1"/>
              </p:cNvSpPr>
              <p:nvPr/>
            </p:nvSpPr>
            <p:spPr bwMode="auto">
              <a:xfrm>
                <a:off x="2074" y="2222"/>
                <a:ext cx="49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Q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0" name="Rectangle 56"/>
              <p:cNvSpPr>
                <a:spLocks noChangeArrowheads="1"/>
              </p:cNvSpPr>
              <p:nvPr/>
            </p:nvSpPr>
            <p:spPr bwMode="auto">
              <a:xfrm>
                <a:off x="2127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1" name="Rectangle 57"/>
              <p:cNvSpPr>
                <a:spLocks noChangeArrowheads="1"/>
              </p:cNvSpPr>
              <p:nvPr/>
            </p:nvSpPr>
            <p:spPr bwMode="auto">
              <a:xfrm>
                <a:off x="2164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2" name="Rectangle 58"/>
              <p:cNvSpPr>
                <a:spLocks noChangeArrowheads="1"/>
              </p:cNvSpPr>
              <p:nvPr/>
            </p:nvSpPr>
            <p:spPr bwMode="auto">
              <a:xfrm>
                <a:off x="2203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3" name="Rectangle 59"/>
              <p:cNvSpPr>
                <a:spLocks noChangeArrowheads="1"/>
              </p:cNvSpPr>
              <p:nvPr/>
            </p:nvSpPr>
            <p:spPr bwMode="auto">
              <a:xfrm>
                <a:off x="2221" y="2222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4" name="Rectangle 60"/>
              <p:cNvSpPr>
                <a:spLocks noChangeArrowheads="1"/>
              </p:cNvSpPr>
              <p:nvPr/>
            </p:nvSpPr>
            <p:spPr bwMode="auto">
              <a:xfrm>
                <a:off x="2238" y="2222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5" name="Rectangle 61"/>
              <p:cNvSpPr>
                <a:spLocks noChangeArrowheads="1"/>
              </p:cNvSpPr>
              <p:nvPr/>
            </p:nvSpPr>
            <p:spPr bwMode="auto">
              <a:xfrm>
                <a:off x="2274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6" name="Rectangle 62"/>
              <p:cNvSpPr>
                <a:spLocks noChangeArrowheads="1"/>
              </p:cNvSpPr>
              <p:nvPr/>
            </p:nvSpPr>
            <p:spPr bwMode="auto">
              <a:xfrm>
                <a:off x="2313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7" name="Rectangle 63"/>
              <p:cNvSpPr>
                <a:spLocks noChangeArrowheads="1"/>
              </p:cNvSpPr>
              <p:nvPr/>
            </p:nvSpPr>
            <p:spPr bwMode="auto">
              <a:xfrm>
                <a:off x="2331" y="2222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8" name="Rectangle 64"/>
              <p:cNvSpPr>
                <a:spLocks noChangeArrowheads="1"/>
              </p:cNvSpPr>
              <p:nvPr/>
            </p:nvSpPr>
            <p:spPr bwMode="auto">
              <a:xfrm>
                <a:off x="2350" y="2222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29" name="Rectangle 65"/>
              <p:cNvSpPr>
                <a:spLocks noChangeArrowheads="1"/>
              </p:cNvSpPr>
              <p:nvPr/>
            </p:nvSpPr>
            <p:spPr bwMode="auto">
              <a:xfrm>
                <a:off x="2372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0" name="Rectangle 66"/>
              <p:cNvSpPr>
                <a:spLocks noChangeArrowheads="1"/>
              </p:cNvSpPr>
              <p:nvPr/>
            </p:nvSpPr>
            <p:spPr bwMode="auto">
              <a:xfrm>
                <a:off x="2411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1" name="Rectangle 67"/>
              <p:cNvSpPr>
                <a:spLocks noChangeArrowheads="1"/>
              </p:cNvSpPr>
              <p:nvPr/>
            </p:nvSpPr>
            <p:spPr bwMode="auto">
              <a:xfrm>
                <a:off x="2448" y="2222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2" name="Rectangle 68"/>
              <p:cNvSpPr>
                <a:spLocks noChangeArrowheads="1"/>
              </p:cNvSpPr>
              <p:nvPr/>
            </p:nvSpPr>
            <p:spPr bwMode="auto">
              <a:xfrm>
                <a:off x="2464" y="2222"/>
                <a:ext cx="3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3" name="Rectangle 69"/>
              <p:cNvSpPr>
                <a:spLocks noChangeArrowheads="1"/>
              </p:cNvSpPr>
              <p:nvPr/>
            </p:nvSpPr>
            <p:spPr bwMode="auto">
              <a:xfrm>
                <a:off x="2497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4" name="Rectangle 70"/>
              <p:cNvSpPr>
                <a:spLocks noChangeArrowheads="1"/>
              </p:cNvSpPr>
              <p:nvPr/>
            </p:nvSpPr>
            <p:spPr bwMode="auto">
              <a:xfrm>
                <a:off x="2517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5" name="Rectangle 71"/>
              <p:cNvSpPr>
                <a:spLocks noChangeArrowheads="1"/>
              </p:cNvSpPr>
              <p:nvPr/>
            </p:nvSpPr>
            <p:spPr bwMode="auto">
              <a:xfrm>
                <a:off x="2554" y="2222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6" name="Rectangle 72"/>
              <p:cNvSpPr>
                <a:spLocks noChangeArrowheads="1"/>
              </p:cNvSpPr>
              <p:nvPr/>
            </p:nvSpPr>
            <p:spPr bwMode="auto">
              <a:xfrm>
                <a:off x="2576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7" name="Rectangle 73"/>
              <p:cNvSpPr>
                <a:spLocks noChangeArrowheads="1"/>
              </p:cNvSpPr>
              <p:nvPr/>
            </p:nvSpPr>
            <p:spPr bwMode="auto">
              <a:xfrm>
                <a:off x="2596" y="2222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8" name="Rectangle 74"/>
              <p:cNvSpPr>
                <a:spLocks noChangeArrowheads="1"/>
              </p:cNvSpPr>
              <p:nvPr/>
            </p:nvSpPr>
            <p:spPr bwMode="auto">
              <a:xfrm>
                <a:off x="2615" y="2222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39" name="Rectangle 75"/>
              <p:cNvSpPr>
                <a:spLocks noChangeArrowheads="1"/>
              </p:cNvSpPr>
              <p:nvPr/>
            </p:nvSpPr>
            <p:spPr bwMode="auto">
              <a:xfrm>
                <a:off x="2652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0" name="Rectangle 76"/>
              <p:cNvSpPr>
                <a:spLocks noChangeArrowheads="1"/>
              </p:cNvSpPr>
              <p:nvPr/>
            </p:nvSpPr>
            <p:spPr bwMode="auto">
              <a:xfrm>
                <a:off x="2672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1" name="Rectangle 77"/>
              <p:cNvSpPr>
                <a:spLocks noChangeArrowheads="1"/>
              </p:cNvSpPr>
              <p:nvPr/>
            </p:nvSpPr>
            <p:spPr bwMode="auto">
              <a:xfrm>
                <a:off x="2690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2" name="Rectangle 78"/>
              <p:cNvSpPr>
                <a:spLocks noChangeArrowheads="1"/>
              </p:cNvSpPr>
              <p:nvPr/>
            </p:nvSpPr>
            <p:spPr bwMode="auto">
              <a:xfrm>
                <a:off x="2727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3" name="Rectangle 79"/>
              <p:cNvSpPr>
                <a:spLocks noChangeArrowheads="1"/>
              </p:cNvSpPr>
              <p:nvPr/>
            </p:nvSpPr>
            <p:spPr bwMode="auto">
              <a:xfrm>
                <a:off x="2766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4" name="Rectangle 80"/>
              <p:cNvSpPr>
                <a:spLocks noChangeArrowheads="1"/>
              </p:cNvSpPr>
              <p:nvPr/>
            </p:nvSpPr>
            <p:spPr bwMode="auto">
              <a:xfrm>
                <a:off x="2784" y="2222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5" name="Rectangle 81"/>
              <p:cNvSpPr>
                <a:spLocks noChangeArrowheads="1"/>
              </p:cNvSpPr>
              <p:nvPr/>
            </p:nvSpPr>
            <p:spPr bwMode="auto">
              <a:xfrm>
                <a:off x="2798" y="2222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6" name="Rectangle 82"/>
              <p:cNvSpPr>
                <a:spLocks noChangeArrowheads="1"/>
              </p:cNvSpPr>
              <p:nvPr/>
            </p:nvSpPr>
            <p:spPr bwMode="auto">
              <a:xfrm>
                <a:off x="2837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7" name="Rectangle 83"/>
              <p:cNvSpPr>
                <a:spLocks noChangeArrowheads="1"/>
              </p:cNvSpPr>
              <p:nvPr/>
            </p:nvSpPr>
            <p:spPr bwMode="auto">
              <a:xfrm>
                <a:off x="2855" y="2222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8" name="Rectangle 84"/>
              <p:cNvSpPr>
                <a:spLocks noChangeArrowheads="1"/>
              </p:cNvSpPr>
              <p:nvPr/>
            </p:nvSpPr>
            <p:spPr bwMode="auto">
              <a:xfrm>
                <a:off x="2874" y="2222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,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49" name="Rectangle 85"/>
              <p:cNvSpPr>
                <a:spLocks noChangeArrowheads="1"/>
              </p:cNvSpPr>
              <p:nvPr/>
            </p:nvSpPr>
            <p:spPr bwMode="auto">
              <a:xfrm>
                <a:off x="2894" y="2222"/>
                <a:ext cx="0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0" name="Rectangle 86"/>
              <p:cNvSpPr>
                <a:spLocks noChangeArrowheads="1"/>
              </p:cNvSpPr>
              <p:nvPr/>
            </p:nvSpPr>
            <p:spPr bwMode="auto">
              <a:xfrm>
                <a:off x="1805" y="2303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1" name="Rectangle 87"/>
              <p:cNvSpPr>
                <a:spLocks noChangeArrowheads="1"/>
              </p:cNvSpPr>
              <p:nvPr/>
            </p:nvSpPr>
            <p:spPr bwMode="auto">
              <a:xfrm>
                <a:off x="1840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2" name="Rectangle 88"/>
              <p:cNvSpPr>
                <a:spLocks noChangeArrowheads="1"/>
              </p:cNvSpPr>
              <p:nvPr/>
            </p:nvSpPr>
            <p:spPr bwMode="auto">
              <a:xfrm>
                <a:off x="1879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3" name="Rectangle 89"/>
              <p:cNvSpPr>
                <a:spLocks noChangeArrowheads="1"/>
              </p:cNvSpPr>
              <p:nvPr/>
            </p:nvSpPr>
            <p:spPr bwMode="auto">
              <a:xfrm>
                <a:off x="1897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4" name="Rectangle 90"/>
              <p:cNvSpPr>
                <a:spLocks noChangeArrowheads="1"/>
              </p:cNvSpPr>
              <p:nvPr/>
            </p:nvSpPr>
            <p:spPr bwMode="auto">
              <a:xfrm>
                <a:off x="1915" y="2303"/>
                <a:ext cx="1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5" name="Rectangle 91"/>
              <p:cNvSpPr>
                <a:spLocks noChangeArrowheads="1"/>
              </p:cNvSpPr>
              <p:nvPr/>
            </p:nvSpPr>
            <p:spPr bwMode="auto">
              <a:xfrm>
                <a:off x="1932" y="230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6" name="Rectangle 92"/>
              <p:cNvSpPr>
                <a:spLocks noChangeArrowheads="1"/>
              </p:cNvSpPr>
              <p:nvPr/>
            </p:nvSpPr>
            <p:spPr bwMode="auto">
              <a:xfrm>
                <a:off x="1968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7" name="Rectangle 93"/>
              <p:cNvSpPr>
                <a:spLocks noChangeArrowheads="1"/>
              </p:cNvSpPr>
              <p:nvPr/>
            </p:nvSpPr>
            <p:spPr bwMode="auto">
              <a:xfrm>
                <a:off x="2007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8" name="Rectangle 94"/>
              <p:cNvSpPr>
                <a:spLocks noChangeArrowheads="1"/>
              </p:cNvSpPr>
              <p:nvPr/>
            </p:nvSpPr>
            <p:spPr bwMode="auto">
              <a:xfrm>
                <a:off x="2026" y="2303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59" name="Rectangle 95"/>
              <p:cNvSpPr>
                <a:spLocks noChangeArrowheads="1"/>
              </p:cNvSpPr>
              <p:nvPr/>
            </p:nvSpPr>
            <p:spPr bwMode="auto">
              <a:xfrm>
                <a:off x="2044" y="230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0" name="Rectangle 96"/>
              <p:cNvSpPr>
                <a:spLocks noChangeArrowheads="1"/>
              </p:cNvSpPr>
              <p:nvPr/>
            </p:nvSpPr>
            <p:spPr bwMode="auto">
              <a:xfrm>
                <a:off x="2083" y="230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1" name="Rectangle 97"/>
              <p:cNvSpPr>
                <a:spLocks noChangeArrowheads="1"/>
              </p:cNvSpPr>
              <p:nvPr/>
            </p:nvSpPr>
            <p:spPr bwMode="auto">
              <a:xfrm>
                <a:off x="2119" y="2303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2" name="Rectangle 98"/>
              <p:cNvSpPr>
                <a:spLocks noChangeArrowheads="1"/>
              </p:cNvSpPr>
              <p:nvPr/>
            </p:nvSpPr>
            <p:spPr bwMode="auto">
              <a:xfrm>
                <a:off x="2138" y="230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3" name="Rectangle 99"/>
              <p:cNvSpPr>
                <a:spLocks noChangeArrowheads="1"/>
              </p:cNvSpPr>
              <p:nvPr/>
            </p:nvSpPr>
            <p:spPr bwMode="auto">
              <a:xfrm>
                <a:off x="2176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4" name="Rectangle 100"/>
              <p:cNvSpPr>
                <a:spLocks noChangeArrowheads="1"/>
              </p:cNvSpPr>
              <p:nvPr/>
            </p:nvSpPr>
            <p:spPr bwMode="auto">
              <a:xfrm>
                <a:off x="2213" y="2303"/>
                <a:ext cx="4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w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5" name="Rectangle 101"/>
              <p:cNvSpPr>
                <a:spLocks noChangeArrowheads="1"/>
              </p:cNvSpPr>
              <p:nvPr/>
            </p:nvSpPr>
            <p:spPr bwMode="auto">
              <a:xfrm>
                <a:off x="2262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6" name="Rectangle 102"/>
              <p:cNvSpPr>
                <a:spLocks noChangeArrowheads="1"/>
              </p:cNvSpPr>
              <p:nvPr/>
            </p:nvSpPr>
            <p:spPr bwMode="auto">
              <a:xfrm>
                <a:off x="2282" y="2303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7" name="Rectangle 103"/>
              <p:cNvSpPr>
                <a:spLocks noChangeArrowheads="1"/>
              </p:cNvSpPr>
              <p:nvPr/>
            </p:nvSpPr>
            <p:spPr bwMode="auto">
              <a:xfrm>
                <a:off x="2305" y="2303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8" name="Rectangle 104"/>
              <p:cNvSpPr>
                <a:spLocks noChangeArrowheads="1"/>
              </p:cNvSpPr>
              <p:nvPr/>
            </p:nvSpPr>
            <p:spPr bwMode="auto">
              <a:xfrm>
                <a:off x="2319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69" name="Rectangle 105"/>
              <p:cNvSpPr>
                <a:spLocks noChangeArrowheads="1"/>
              </p:cNvSpPr>
              <p:nvPr/>
            </p:nvSpPr>
            <p:spPr bwMode="auto">
              <a:xfrm>
                <a:off x="2358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0" name="Rectangle 106"/>
              <p:cNvSpPr>
                <a:spLocks noChangeArrowheads="1"/>
              </p:cNvSpPr>
              <p:nvPr/>
            </p:nvSpPr>
            <p:spPr bwMode="auto">
              <a:xfrm>
                <a:off x="2395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1" name="Rectangle 107"/>
              <p:cNvSpPr>
                <a:spLocks noChangeArrowheads="1"/>
              </p:cNvSpPr>
              <p:nvPr/>
            </p:nvSpPr>
            <p:spPr bwMode="auto">
              <a:xfrm>
                <a:off x="2415" y="2303"/>
                <a:ext cx="5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2" name="Rectangle 108"/>
              <p:cNvSpPr>
                <a:spLocks noChangeArrowheads="1"/>
              </p:cNvSpPr>
              <p:nvPr/>
            </p:nvSpPr>
            <p:spPr bwMode="auto">
              <a:xfrm>
                <a:off x="2470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3" name="Rectangle 109"/>
              <p:cNvSpPr>
                <a:spLocks noChangeArrowheads="1"/>
              </p:cNvSpPr>
              <p:nvPr/>
            </p:nvSpPr>
            <p:spPr bwMode="auto">
              <a:xfrm>
                <a:off x="2509" y="2303"/>
                <a:ext cx="29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4" name="Rectangle 110"/>
              <p:cNvSpPr>
                <a:spLocks noChangeArrowheads="1"/>
              </p:cNvSpPr>
              <p:nvPr/>
            </p:nvSpPr>
            <p:spPr bwMode="auto">
              <a:xfrm>
                <a:off x="2541" y="2303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5" name="Rectangle 111"/>
              <p:cNvSpPr>
                <a:spLocks noChangeArrowheads="1"/>
              </p:cNvSpPr>
              <p:nvPr/>
            </p:nvSpPr>
            <p:spPr bwMode="auto">
              <a:xfrm>
                <a:off x="2562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6" name="Rectangle 112"/>
              <p:cNvSpPr>
                <a:spLocks noChangeArrowheads="1"/>
              </p:cNvSpPr>
              <p:nvPr/>
            </p:nvSpPr>
            <p:spPr bwMode="auto">
              <a:xfrm>
                <a:off x="2580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7" name="Rectangle 113"/>
              <p:cNvSpPr>
                <a:spLocks noChangeArrowheads="1"/>
              </p:cNvSpPr>
              <p:nvPr/>
            </p:nvSpPr>
            <p:spPr bwMode="auto">
              <a:xfrm>
                <a:off x="2617" y="2303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8" name="Rectangle 114"/>
              <p:cNvSpPr>
                <a:spLocks noChangeArrowheads="1"/>
              </p:cNvSpPr>
              <p:nvPr/>
            </p:nvSpPr>
            <p:spPr bwMode="auto">
              <a:xfrm>
                <a:off x="2633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79" name="Rectangle 115"/>
              <p:cNvSpPr>
                <a:spLocks noChangeArrowheads="1"/>
              </p:cNvSpPr>
              <p:nvPr/>
            </p:nvSpPr>
            <p:spPr bwMode="auto">
              <a:xfrm>
                <a:off x="2652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80" name="Rectangle 116"/>
              <p:cNvSpPr>
                <a:spLocks noChangeArrowheads="1"/>
              </p:cNvSpPr>
              <p:nvPr/>
            </p:nvSpPr>
            <p:spPr bwMode="auto">
              <a:xfrm>
                <a:off x="2670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81" name="Rectangle 117"/>
              <p:cNvSpPr>
                <a:spLocks noChangeArrowheads="1"/>
              </p:cNvSpPr>
              <p:nvPr/>
            </p:nvSpPr>
            <p:spPr bwMode="auto">
              <a:xfrm>
                <a:off x="2690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82" name="Rectangle 118"/>
              <p:cNvSpPr>
                <a:spLocks noChangeArrowheads="1"/>
              </p:cNvSpPr>
              <p:nvPr/>
            </p:nvSpPr>
            <p:spPr bwMode="auto">
              <a:xfrm>
                <a:off x="2727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83" name="Rectangle 119"/>
              <p:cNvSpPr>
                <a:spLocks noChangeArrowheads="1"/>
              </p:cNvSpPr>
              <p:nvPr/>
            </p:nvSpPr>
            <p:spPr bwMode="auto">
              <a:xfrm>
                <a:off x="2745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656" name="Freeform 120"/>
              <p:cNvSpPr>
                <a:spLocks/>
              </p:cNvSpPr>
              <p:nvPr/>
            </p:nvSpPr>
            <p:spPr bwMode="auto">
              <a:xfrm>
                <a:off x="2378" y="3058"/>
                <a:ext cx="1326" cy="175"/>
              </a:xfrm>
              <a:custGeom>
                <a:avLst/>
                <a:gdLst>
                  <a:gd name="T0" fmla="*/ 0 w 1326"/>
                  <a:gd name="T1" fmla="*/ 175 h 175"/>
                  <a:gd name="T2" fmla="*/ 0 w 1326"/>
                  <a:gd name="T3" fmla="*/ 0 h 175"/>
                  <a:gd name="T4" fmla="*/ 1326 w 1326"/>
                  <a:gd name="T5" fmla="*/ 0 h 175"/>
                  <a:gd name="T6" fmla="*/ 1326 w 1326"/>
                  <a:gd name="T7" fmla="*/ 175 h 175"/>
                  <a:gd name="T8" fmla="*/ 0 w 1326"/>
                  <a:gd name="T9" fmla="*/ 175 h 175"/>
                  <a:gd name="T10" fmla="*/ 0 w 1326"/>
                  <a:gd name="T11" fmla="*/ 175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26"/>
                  <a:gd name="T19" fmla="*/ 0 h 175"/>
                  <a:gd name="T20" fmla="*/ 1326 w 1326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26" h="175">
                    <a:moveTo>
                      <a:pt x="0" y="175"/>
                    </a:moveTo>
                    <a:lnTo>
                      <a:pt x="0" y="0"/>
                    </a:lnTo>
                    <a:lnTo>
                      <a:pt x="1326" y="0"/>
                    </a:lnTo>
                    <a:lnTo>
                      <a:pt x="1326" y="175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57" name="Freeform 121"/>
              <p:cNvSpPr>
                <a:spLocks/>
              </p:cNvSpPr>
              <p:nvPr/>
            </p:nvSpPr>
            <p:spPr bwMode="auto">
              <a:xfrm>
                <a:off x="2378" y="3058"/>
                <a:ext cx="1326" cy="175"/>
              </a:xfrm>
              <a:custGeom>
                <a:avLst/>
                <a:gdLst>
                  <a:gd name="T0" fmla="*/ 0 w 1326"/>
                  <a:gd name="T1" fmla="*/ 175 h 175"/>
                  <a:gd name="T2" fmla="*/ 0 w 1326"/>
                  <a:gd name="T3" fmla="*/ 0 h 175"/>
                  <a:gd name="T4" fmla="*/ 1326 w 1326"/>
                  <a:gd name="T5" fmla="*/ 0 h 175"/>
                  <a:gd name="T6" fmla="*/ 1326 w 1326"/>
                  <a:gd name="T7" fmla="*/ 175 h 175"/>
                  <a:gd name="T8" fmla="*/ 0 w 1326"/>
                  <a:gd name="T9" fmla="*/ 175 h 175"/>
                  <a:gd name="T10" fmla="*/ 0 w 1326"/>
                  <a:gd name="T11" fmla="*/ 175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26"/>
                  <a:gd name="T19" fmla="*/ 0 h 175"/>
                  <a:gd name="T20" fmla="*/ 1326 w 1326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26" h="175">
                    <a:moveTo>
                      <a:pt x="0" y="175"/>
                    </a:moveTo>
                    <a:lnTo>
                      <a:pt x="0" y="0"/>
                    </a:lnTo>
                    <a:lnTo>
                      <a:pt x="1326" y="0"/>
                    </a:lnTo>
                    <a:lnTo>
                      <a:pt x="1326" y="175"/>
                    </a:lnTo>
                    <a:lnTo>
                      <a:pt x="0" y="17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986" name="Rectangle 122"/>
              <p:cNvSpPr>
                <a:spLocks noChangeArrowheads="1"/>
              </p:cNvSpPr>
              <p:nvPr/>
            </p:nvSpPr>
            <p:spPr bwMode="auto">
              <a:xfrm>
                <a:off x="2486" y="310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87" name="Rectangle 123"/>
              <p:cNvSpPr>
                <a:spLocks noChangeArrowheads="1"/>
              </p:cNvSpPr>
              <p:nvPr/>
            </p:nvSpPr>
            <p:spPr bwMode="auto">
              <a:xfrm>
                <a:off x="2525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88" name="Rectangle 124"/>
              <p:cNvSpPr>
                <a:spLocks noChangeArrowheads="1"/>
              </p:cNvSpPr>
              <p:nvPr/>
            </p:nvSpPr>
            <p:spPr bwMode="auto">
              <a:xfrm>
                <a:off x="2543" y="3105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89" name="Rectangle 125"/>
              <p:cNvSpPr>
                <a:spLocks noChangeArrowheads="1"/>
              </p:cNvSpPr>
              <p:nvPr/>
            </p:nvSpPr>
            <p:spPr bwMode="auto">
              <a:xfrm>
                <a:off x="2562" y="3105"/>
                <a:ext cx="4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0" name="Rectangle 126"/>
              <p:cNvSpPr>
                <a:spLocks noChangeArrowheads="1"/>
              </p:cNvSpPr>
              <p:nvPr/>
            </p:nvSpPr>
            <p:spPr bwMode="auto">
              <a:xfrm>
                <a:off x="2607" y="310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1" name="Rectangle 127"/>
              <p:cNvSpPr>
                <a:spLocks noChangeArrowheads="1"/>
              </p:cNvSpPr>
              <p:nvPr/>
            </p:nvSpPr>
            <p:spPr bwMode="auto">
              <a:xfrm>
                <a:off x="2645" y="3105"/>
                <a:ext cx="1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2" name="Rectangle 128"/>
              <p:cNvSpPr>
                <a:spLocks noChangeArrowheads="1"/>
              </p:cNvSpPr>
              <p:nvPr/>
            </p:nvSpPr>
            <p:spPr bwMode="auto">
              <a:xfrm>
                <a:off x="2660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3" name="Rectangle 129"/>
              <p:cNvSpPr>
                <a:spLocks noChangeArrowheads="1"/>
              </p:cNvSpPr>
              <p:nvPr/>
            </p:nvSpPr>
            <p:spPr bwMode="auto">
              <a:xfrm>
                <a:off x="2678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4" name="Rectangle 130"/>
              <p:cNvSpPr>
                <a:spLocks noChangeArrowheads="1"/>
              </p:cNvSpPr>
              <p:nvPr/>
            </p:nvSpPr>
            <p:spPr bwMode="auto">
              <a:xfrm>
                <a:off x="2698" y="3105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5" name="Rectangle 131"/>
              <p:cNvSpPr>
                <a:spLocks noChangeArrowheads="1"/>
              </p:cNvSpPr>
              <p:nvPr/>
            </p:nvSpPr>
            <p:spPr bwMode="auto">
              <a:xfrm>
                <a:off x="2717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6" name="Rectangle 132"/>
              <p:cNvSpPr>
                <a:spLocks noChangeArrowheads="1"/>
              </p:cNvSpPr>
              <p:nvPr/>
            </p:nvSpPr>
            <p:spPr bwMode="auto">
              <a:xfrm>
                <a:off x="2735" y="310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7" name="Rectangle 133"/>
              <p:cNvSpPr>
                <a:spLocks noChangeArrowheads="1"/>
              </p:cNvSpPr>
              <p:nvPr/>
            </p:nvSpPr>
            <p:spPr bwMode="auto">
              <a:xfrm>
                <a:off x="2774" y="310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8" name="Rectangle 134"/>
              <p:cNvSpPr>
                <a:spLocks noChangeArrowheads="1"/>
              </p:cNvSpPr>
              <p:nvPr/>
            </p:nvSpPr>
            <p:spPr bwMode="auto">
              <a:xfrm>
                <a:off x="2811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4999" name="Rectangle 135"/>
              <p:cNvSpPr>
                <a:spLocks noChangeArrowheads="1"/>
              </p:cNvSpPr>
              <p:nvPr/>
            </p:nvSpPr>
            <p:spPr bwMode="auto">
              <a:xfrm>
                <a:off x="2829" y="3105"/>
                <a:ext cx="4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0" name="Rectangle 136"/>
              <p:cNvSpPr>
                <a:spLocks noChangeArrowheads="1"/>
              </p:cNvSpPr>
              <p:nvPr/>
            </p:nvSpPr>
            <p:spPr bwMode="auto">
              <a:xfrm>
                <a:off x="2880" y="3105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1" name="Rectangle 137"/>
              <p:cNvSpPr>
                <a:spLocks noChangeArrowheads="1"/>
              </p:cNvSpPr>
              <p:nvPr/>
            </p:nvSpPr>
            <p:spPr bwMode="auto">
              <a:xfrm>
                <a:off x="2894" y="3105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v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2" name="Rectangle 138"/>
              <p:cNvSpPr>
                <a:spLocks noChangeArrowheads="1"/>
              </p:cNvSpPr>
              <p:nvPr/>
            </p:nvSpPr>
            <p:spPr bwMode="auto">
              <a:xfrm>
                <a:off x="2929" y="3105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3" name="Rectangle 139"/>
              <p:cNvSpPr>
                <a:spLocks noChangeArrowheads="1"/>
              </p:cNvSpPr>
              <p:nvPr/>
            </p:nvSpPr>
            <p:spPr bwMode="auto">
              <a:xfrm>
                <a:off x="2943" y="3105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4" name="Rectangle 140"/>
              <p:cNvSpPr>
                <a:spLocks noChangeArrowheads="1"/>
              </p:cNvSpPr>
              <p:nvPr/>
            </p:nvSpPr>
            <p:spPr bwMode="auto">
              <a:xfrm>
                <a:off x="2978" y="310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5" name="Rectangle 141"/>
              <p:cNvSpPr>
                <a:spLocks noChangeArrowheads="1"/>
              </p:cNvSpPr>
              <p:nvPr/>
            </p:nvSpPr>
            <p:spPr bwMode="auto">
              <a:xfrm>
                <a:off x="3014" y="3105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6" name="Rectangle 142"/>
              <p:cNvSpPr>
                <a:spLocks noChangeArrowheads="1"/>
              </p:cNvSpPr>
              <p:nvPr/>
            </p:nvSpPr>
            <p:spPr bwMode="auto">
              <a:xfrm>
                <a:off x="3037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7" name="Rectangle 143"/>
              <p:cNvSpPr>
                <a:spLocks noChangeArrowheads="1"/>
              </p:cNvSpPr>
              <p:nvPr/>
            </p:nvSpPr>
            <p:spPr bwMode="auto">
              <a:xfrm>
                <a:off x="3057" y="3105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8" name="Rectangle 144"/>
              <p:cNvSpPr>
                <a:spLocks noChangeArrowheads="1"/>
              </p:cNvSpPr>
              <p:nvPr/>
            </p:nvSpPr>
            <p:spPr bwMode="auto">
              <a:xfrm>
                <a:off x="3080" y="310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09" name="Rectangle 145"/>
              <p:cNvSpPr>
                <a:spLocks noChangeArrowheads="1"/>
              </p:cNvSpPr>
              <p:nvPr/>
            </p:nvSpPr>
            <p:spPr bwMode="auto">
              <a:xfrm>
                <a:off x="3116" y="310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0" name="Rectangle 146"/>
              <p:cNvSpPr>
                <a:spLocks noChangeArrowheads="1"/>
              </p:cNvSpPr>
              <p:nvPr/>
            </p:nvSpPr>
            <p:spPr bwMode="auto">
              <a:xfrm>
                <a:off x="3155" y="3105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1" name="Rectangle 147"/>
              <p:cNvSpPr>
                <a:spLocks noChangeArrowheads="1"/>
              </p:cNvSpPr>
              <p:nvPr/>
            </p:nvSpPr>
            <p:spPr bwMode="auto">
              <a:xfrm>
                <a:off x="3169" y="3105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2" name="Rectangle 148"/>
              <p:cNvSpPr>
                <a:spLocks noChangeArrowheads="1"/>
              </p:cNvSpPr>
              <p:nvPr/>
            </p:nvSpPr>
            <p:spPr bwMode="auto">
              <a:xfrm>
                <a:off x="3204" y="3105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3" name="Rectangle 149"/>
              <p:cNvSpPr>
                <a:spLocks noChangeArrowheads="1"/>
              </p:cNvSpPr>
              <p:nvPr/>
            </p:nvSpPr>
            <p:spPr bwMode="auto">
              <a:xfrm>
                <a:off x="3222" y="310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4" name="Rectangle 150"/>
              <p:cNvSpPr>
                <a:spLocks noChangeArrowheads="1"/>
              </p:cNvSpPr>
              <p:nvPr/>
            </p:nvSpPr>
            <p:spPr bwMode="auto">
              <a:xfrm>
                <a:off x="3261" y="3105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5" name="Rectangle 151"/>
              <p:cNvSpPr>
                <a:spLocks noChangeArrowheads="1"/>
              </p:cNvSpPr>
              <p:nvPr/>
            </p:nvSpPr>
            <p:spPr bwMode="auto">
              <a:xfrm>
                <a:off x="3284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6" name="Rectangle 152"/>
              <p:cNvSpPr>
                <a:spLocks noChangeArrowheads="1"/>
              </p:cNvSpPr>
              <p:nvPr/>
            </p:nvSpPr>
            <p:spPr bwMode="auto">
              <a:xfrm>
                <a:off x="3302" y="3105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7" name="Rectangle 153"/>
              <p:cNvSpPr>
                <a:spLocks noChangeArrowheads="1"/>
              </p:cNvSpPr>
              <p:nvPr/>
            </p:nvSpPr>
            <p:spPr bwMode="auto">
              <a:xfrm>
                <a:off x="3324" y="3105"/>
                <a:ext cx="1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8" name="Rectangle 154"/>
              <p:cNvSpPr>
                <a:spLocks noChangeArrowheads="1"/>
              </p:cNvSpPr>
              <p:nvPr/>
            </p:nvSpPr>
            <p:spPr bwMode="auto">
              <a:xfrm>
                <a:off x="3339" y="310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19" name="Rectangle 155"/>
              <p:cNvSpPr>
                <a:spLocks noChangeArrowheads="1"/>
              </p:cNvSpPr>
              <p:nvPr/>
            </p:nvSpPr>
            <p:spPr bwMode="auto">
              <a:xfrm>
                <a:off x="3377" y="310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20" name="Rectangle 156"/>
              <p:cNvSpPr>
                <a:spLocks noChangeArrowheads="1"/>
              </p:cNvSpPr>
              <p:nvPr/>
            </p:nvSpPr>
            <p:spPr bwMode="auto">
              <a:xfrm>
                <a:off x="3414" y="3105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21" name="Rectangle 157"/>
              <p:cNvSpPr>
                <a:spLocks noChangeArrowheads="1"/>
              </p:cNvSpPr>
              <p:nvPr/>
            </p:nvSpPr>
            <p:spPr bwMode="auto">
              <a:xfrm>
                <a:off x="3435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22" name="Rectangle 158"/>
              <p:cNvSpPr>
                <a:spLocks noChangeArrowheads="1"/>
              </p:cNvSpPr>
              <p:nvPr/>
            </p:nvSpPr>
            <p:spPr bwMode="auto">
              <a:xfrm>
                <a:off x="3453" y="310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23" name="Rectangle 159"/>
              <p:cNvSpPr>
                <a:spLocks noChangeArrowheads="1"/>
              </p:cNvSpPr>
              <p:nvPr/>
            </p:nvSpPr>
            <p:spPr bwMode="auto">
              <a:xfrm>
                <a:off x="3490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24" name="Rectangle 160"/>
              <p:cNvSpPr>
                <a:spLocks noChangeArrowheads="1"/>
              </p:cNvSpPr>
              <p:nvPr/>
            </p:nvSpPr>
            <p:spPr bwMode="auto">
              <a:xfrm>
                <a:off x="3510" y="310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25" name="Rectangle 161"/>
              <p:cNvSpPr>
                <a:spLocks noChangeArrowheads="1"/>
              </p:cNvSpPr>
              <p:nvPr/>
            </p:nvSpPr>
            <p:spPr bwMode="auto">
              <a:xfrm>
                <a:off x="3547" y="3105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26" name="Rectangle 162"/>
              <p:cNvSpPr>
                <a:spLocks noChangeArrowheads="1"/>
              </p:cNvSpPr>
              <p:nvPr/>
            </p:nvSpPr>
            <p:spPr bwMode="auto">
              <a:xfrm>
                <a:off x="3563" y="310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699" name="Freeform 163"/>
              <p:cNvSpPr>
                <a:spLocks/>
              </p:cNvSpPr>
              <p:nvPr/>
            </p:nvSpPr>
            <p:spPr bwMode="auto">
              <a:xfrm>
                <a:off x="2947" y="3019"/>
                <a:ext cx="35" cy="35"/>
              </a:xfrm>
              <a:custGeom>
                <a:avLst/>
                <a:gdLst>
                  <a:gd name="T0" fmla="*/ 35 w 35"/>
                  <a:gd name="T1" fmla="*/ 0 h 35"/>
                  <a:gd name="T2" fmla="*/ 0 w 35"/>
                  <a:gd name="T3" fmla="*/ 0 h 35"/>
                  <a:gd name="T4" fmla="*/ 19 w 35"/>
                  <a:gd name="T5" fmla="*/ 35 h 35"/>
                  <a:gd name="T6" fmla="*/ 35 w 35"/>
                  <a:gd name="T7" fmla="*/ 0 h 35"/>
                  <a:gd name="T8" fmla="*/ 35 w 35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5"/>
                  <a:gd name="T17" fmla="*/ 35 w 3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5">
                    <a:moveTo>
                      <a:pt x="35" y="0"/>
                    </a:moveTo>
                    <a:lnTo>
                      <a:pt x="0" y="0"/>
                    </a:lnTo>
                    <a:lnTo>
                      <a:pt x="1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00" name="Freeform 164"/>
              <p:cNvSpPr>
                <a:spLocks/>
              </p:cNvSpPr>
              <p:nvPr/>
            </p:nvSpPr>
            <p:spPr bwMode="auto">
              <a:xfrm>
                <a:off x="3100" y="3019"/>
                <a:ext cx="35" cy="35"/>
              </a:xfrm>
              <a:custGeom>
                <a:avLst/>
                <a:gdLst>
                  <a:gd name="T0" fmla="*/ 35 w 35"/>
                  <a:gd name="T1" fmla="*/ 0 h 35"/>
                  <a:gd name="T2" fmla="*/ 0 w 35"/>
                  <a:gd name="T3" fmla="*/ 0 h 35"/>
                  <a:gd name="T4" fmla="*/ 18 w 35"/>
                  <a:gd name="T5" fmla="*/ 35 h 35"/>
                  <a:gd name="T6" fmla="*/ 35 w 35"/>
                  <a:gd name="T7" fmla="*/ 0 h 35"/>
                  <a:gd name="T8" fmla="*/ 35 w 35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5"/>
                  <a:gd name="T17" fmla="*/ 35 w 3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5">
                    <a:moveTo>
                      <a:pt x="35" y="0"/>
                    </a:moveTo>
                    <a:lnTo>
                      <a:pt x="0" y="0"/>
                    </a:lnTo>
                    <a:lnTo>
                      <a:pt x="18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01" name="Freeform 165"/>
              <p:cNvSpPr>
                <a:spLocks/>
              </p:cNvSpPr>
              <p:nvPr/>
            </p:nvSpPr>
            <p:spPr bwMode="auto">
              <a:xfrm>
                <a:off x="2735" y="3410"/>
                <a:ext cx="612" cy="418"/>
              </a:xfrm>
              <a:custGeom>
                <a:avLst/>
                <a:gdLst>
                  <a:gd name="T0" fmla="*/ 306 w 612"/>
                  <a:gd name="T1" fmla="*/ 0 h 418"/>
                  <a:gd name="T2" fmla="*/ 0 w 612"/>
                  <a:gd name="T3" fmla="*/ 210 h 418"/>
                  <a:gd name="T4" fmla="*/ 306 w 612"/>
                  <a:gd name="T5" fmla="*/ 418 h 418"/>
                  <a:gd name="T6" fmla="*/ 612 w 612"/>
                  <a:gd name="T7" fmla="*/ 210 h 418"/>
                  <a:gd name="T8" fmla="*/ 306 w 612"/>
                  <a:gd name="T9" fmla="*/ 0 h 418"/>
                  <a:gd name="T10" fmla="*/ 306 w 612"/>
                  <a:gd name="T11" fmla="*/ 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2"/>
                  <a:gd name="T19" fmla="*/ 0 h 418"/>
                  <a:gd name="T20" fmla="*/ 612 w 612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2" h="418">
                    <a:moveTo>
                      <a:pt x="306" y="0"/>
                    </a:moveTo>
                    <a:lnTo>
                      <a:pt x="0" y="210"/>
                    </a:lnTo>
                    <a:lnTo>
                      <a:pt x="306" y="418"/>
                    </a:lnTo>
                    <a:lnTo>
                      <a:pt x="612" y="210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02" name="Freeform 166"/>
              <p:cNvSpPr>
                <a:spLocks/>
              </p:cNvSpPr>
              <p:nvPr/>
            </p:nvSpPr>
            <p:spPr bwMode="auto">
              <a:xfrm>
                <a:off x="2735" y="3410"/>
                <a:ext cx="612" cy="418"/>
              </a:xfrm>
              <a:custGeom>
                <a:avLst/>
                <a:gdLst>
                  <a:gd name="T0" fmla="*/ 306 w 612"/>
                  <a:gd name="T1" fmla="*/ 0 h 418"/>
                  <a:gd name="T2" fmla="*/ 0 w 612"/>
                  <a:gd name="T3" fmla="*/ 210 h 418"/>
                  <a:gd name="T4" fmla="*/ 306 w 612"/>
                  <a:gd name="T5" fmla="*/ 418 h 418"/>
                  <a:gd name="T6" fmla="*/ 612 w 612"/>
                  <a:gd name="T7" fmla="*/ 210 h 418"/>
                  <a:gd name="T8" fmla="*/ 306 w 612"/>
                  <a:gd name="T9" fmla="*/ 0 h 418"/>
                  <a:gd name="T10" fmla="*/ 306 w 612"/>
                  <a:gd name="T11" fmla="*/ 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2"/>
                  <a:gd name="T19" fmla="*/ 0 h 418"/>
                  <a:gd name="T20" fmla="*/ 612 w 612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2" h="418">
                    <a:moveTo>
                      <a:pt x="306" y="0"/>
                    </a:moveTo>
                    <a:lnTo>
                      <a:pt x="0" y="210"/>
                    </a:lnTo>
                    <a:lnTo>
                      <a:pt x="306" y="418"/>
                    </a:lnTo>
                    <a:lnTo>
                      <a:pt x="612" y="210"/>
                    </a:lnTo>
                    <a:lnTo>
                      <a:pt x="306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03" name="Freeform 167"/>
              <p:cNvSpPr>
                <a:spLocks/>
              </p:cNvSpPr>
              <p:nvPr/>
            </p:nvSpPr>
            <p:spPr bwMode="auto">
              <a:xfrm>
                <a:off x="3025" y="3372"/>
                <a:ext cx="32" cy="34"/>
              </a:xfrm>
              <a:custGeom>
                <a:avLst/>
                <a:gdLst>
                  <a:gd name="T0" fmla="*/ 32 w 32"/>
                  <a:gd name="T1" fmla="*/ 0 h 34"/>
                  <a:gd name="T2" fmla="*/ 0 w 32"/>
                  <a:gd name="T3" fmla="*/ 0 h 34"/>
                  <a:gd name="T4" fmla="*/ 16 w 32"/>
                  <a:gd name="T5" fmla="*/ 34 h 34"/>
                  <a:gd name="T6" fmla="*/ 32 w 32"/>
                  <a:gd name="T7" fmla="*/ 0 h 34"/>
                  <a:gd name="T8" fmla="*/ 32 w 32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4"/>
                  <a:gd name="T17" fmla="*/ 32 w 32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4">
                    <a:moveTo>
                      <a:pt x="32" y="0"/>
                    </a:moveTo>
                    <a:lnTo>
                      <a:pt x="0" y="0"/>
                    </a:lnTo>
                    <a:lnTo>
                      <a:pt x="16" y="3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04" name="Line 168"/>
              <p:cNvSpPr>
                <a:spLocks noChangeShapeType="1"/>
              </p:cNvSpPr>
              <p:nvPr/>
            </p:nvSpPr>
            <p:spPr bwMode="auto">
              <a:xfrm>
                <a:off x="3041" y="3233"/>
                <a:ext cx="1" cy="1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33" name="Rectangle 169"/>
              <p:cNvSpPr>
                <a:spLocks noChangeArrowheads="1"/>
              </p:cNvSpPr>
              <p:nvPr/>
            </p:nvSpPr>
            <p:spPr bwMode="auto">
              <a:xfrm>
                <a:off x="2800" y="358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34" name="Rectangle 170"/>
              <p:cNvSpPr>
                <a:spLocks noChangeArrowheads="1"/>
              </p:cNvSpPr>
              <p:nvPr/>
            </p:nvSpPr>
            <p:spPr bwMode="auto">
              <a:xfrm>
                <a:off x="2839" y="358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35" name="Rectangle 171"/>
              <p:cNvSpPr>
                <a:spLocks noChangeArrowheads="1"/>
              </p:cNvSpPr>
              <p:nvPr/>
            </p:nvSpPr>
            <p:spPr bwMode="auto">
              <a:xfrm>
                <a:off x="2876" y="3580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36" name="Rectangle 172"/>
              <p:cNvSpPr>
                <a:spLocks noChangeArrowheads="1"/>
              </p:cNvSpPr>
              <p:nvPr/>
            </p:nvSpPr>
            <p:spPr bwMode="auto">
              <a:xfrm>
                <a:off x="2900" y="358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37" name="Rectangle 173"/>
              <p:cNvSpPr>
                <a:spLocks noChangeArrowheads="1"/>
              </p:cNvSpPr>
              <p:nvPr/>
            </p:nvSpPr>
            <p:spPr bwMode="auto">
              <a:xfrm>
                <a:off x="2937" y="3580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38" name="Rectangle 174"/>
              <p:cNvSpPr>
                <a:spLocks noChangeArrowheads="1"/>
              </p:cNvSpPr>
              <p:nvPr/>
            </p:nvSpPr>
            <p:spPr bwMode="auto">
              <a:xfrm>
                <a:off x="2955" y="3580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39" name="Rectangle 175"/>
              <p:cNvSpPr>
                <a:spLocks noChangeArrowheads="1"/>
              </p:cNvSpPr>
              <p:nvPr/>
            </p:nvSpPr>
            <p:spPr bwMode="auto">
              <a:xfrm>
                <a:off x="2978" y="3580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0" name="Rectangle 176"/>
              <p:cNvSpPr>
                <a:spLocks noChangeArrowheads="1"/>
              </p:cNvSpPr>
              <p:nvPr/>
            </p:nvSpPr>
            <p:spPr bwMode="auto">
              <a:xfrm>
                <a:off x="3017" y="3580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1" name="Rectangle 177"/>
              <p:cNvSpPr>
                <a:spLocks noChangeArrowheads="1"/>
              </p:cNvSpPr>
              <p:nvPr/>
            </p:nvSpPr>
            <p:spPr bwMode="auto">
              <a:xfrm>
                <a:off x="3053" y="358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2" name="Rectangle 178"/>
              <p:cNvSpPr>
                <a:spLocks noChangeArrowheads="1"/>
              </p:cNvSpPr>
              <p:nvPr/>
            </p:nvSpPr>
            <p:spPr bwMode="auto">
              <a:xfrm>
                <a:off x="3092" y="3580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3" name="Rectangle 179"/>
              <p:cNvSpPr>
                <a:spLocks noChangeArrowheads="1"/>
              </p:cNvSpPr>
              <p:nvPr/>
            </p:nvSpPr>
            <p:spPr bwMode="auto">
              <a:xfrm>
                <a:off x="3110" y="3580"/>
                <a:ext cx="1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4" name="Rectangle 180"/>
              <p:cNvSpPr>
                <a:spLocks noChangeArrowheads="1"/>
              </p:cNvSpPr>
              <p:nvPr/>
            </p:nvSpPr>
            <p:spPr bwMode="auto">
              <a:xfrm>
                <a:off x="3127" y="3580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5" name="Rectangle 181"/>
              <p:cNvSpPr>
                <a:spLocks noChangeArrowheads="1"/>
              </p:cNvSpPr>
              <p:nvPr/>
            </p:nvSpPr>
            <p:spPr bwMode="auto">
              <a:xfrm>
                <a:off x="3145" y="3580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6" name="Rectangle 182"/>
              <p:cNvSpPr>
                <a:spLocks noChangeArrowheads="1"/>
              </p:cNvSpPr>
              <p:nvPr/>
            </p:nvSpPr>
            <p:spPr bwMode="auto">
              <a:xfrm>
                <a:off x="3159" y="358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7" name="Rectangle 183"/>
              <p:cNvSpPr>
                <a:spLocks noChangeArrowheads="1"/>
              </p:cNvSpPr>
              <p:nvPr/>
            </p:nvSpPr>
            <p:spPr bwMode="auto">
              <a:xfrm>
                <a:off x="3198" y="358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48" name="Rectangle 184"/>
              <p:cNvSpPr>
                <a:spLocks noChangeArrowheads="1"/>
              </p:cNvSpPr>
              <p:nvPr/>
            </p:nvSpPr>
            <p:spPr bwMode="auto">
              <a:xfrm>
                <a:off x="3235" y="3580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?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721" name="Freeform 185"/>
              <p:cNvSpPr>
                <a:spLocks/>
              </p:cNvSpPr>
              <p:nvPr/>
            </p:nvSpPr>
            <p:spPr bwMode="auto">
              <a:xfrm>
                <a:off x="3025" y="3967"/>
                <a:ext cx="32" cy="35"/>
              </a:xfrm>
              <a:custGeom>
                <a:avLst/>
                <a:gdLst>
                  <a:gd name="T0" fmla="*/ 32 w 32"/>
                  <a:gd name="T1" fmla="*/ 0 h 35"/>
                  <a:gd name="T2" fmla="*/ 0 w 32"/>
                  <a:gd name="T3" fmla="*/ 0 h 35"/>
                  <a:gd name="T4" fmla="*/ 16 w 32"/>
                  <a:gd name="T5" fmla="*/ 35 h 35"/>
                  <a:gd name="T6" fmla="*/ 32 w 32"/>
                  <a:gd name="T7" fmla="*/ 0 h 35"/>
                  <a:gd name="T8" fmla="*/ 32 w 32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5"/>
                  <a:gd name="T17" fmla="*/ 32 w 32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5">
                    <a:moveTo>
                      <a:pt x="32" y="0"/>
                    </a:moveTo>
                    <a:lnTo>
                      <a:pt x="0" y="0"/>
                    </a:lnTo>
                    <a:lnTo>
                      <a:pt x="16" y="35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22" name="Line 186"/>
              <p:cNvSpPr>
                <a:spLocks noChangeShapeType="1"/>
              </p:cNvSpPr>
              <p:nvPr/>
            </p:nvSpPr>
            <p:spPr bwMode="auto">
              <a:xfrm>
                <a:off x="3041" y="3826"/>
                <a:ext cx="1" cy="1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3" name="Freeform 187"/>
              <p:cNvSpPr>
                <a:spLocks/>
              </p:cNvSpPr>
              <p:nvPr/>
            </p:nvSpPr>
            <p:spPr bwMode="auto">
              <a:xfrm>
                <a:off x="2735" y="684"/>
                <a:ext cx="612" cy="204"/>
              </a:xfrm>
              <a:custGeom>
                <a:avLst/>
                <a:gdLst>
                  <a:gd name="T0" fmla="*/ 510 w 612"/>
                  <a:gd name="T1" fmla="*/ 202 h 204"/>
                  <a:gd name="T2" fmla="*/ 526 w 612"/>
                  <a:gd name="T3" fmla="*/ 202 h 204"/>
                  <a:gd name="T4" fmla="*/ 543 w 612"/>
                  <a:gd name="T5" fmla="*/ 198 h 204"/>
                  <a:gd name="T6" fmla="*/ 557 w 612"/>
                  <a:gd name="T7" fmla="*/ 192 h 204"/>
                  <a:gd name="T8" fmla="*/ 571 w 612"/>
                  <a:gd name="T9" fmla="*/ 184 h 204"/>
                  <a:gd name="T10" fmla="*/ 581 w 612"/>
                  <a:gd name="T11" fmla="*/ 174 h 204"/>
                  <a:gd name="T12" fmla="*/ 591 w 612"/>
                  <a:gd name="T13" fmla="*/ 161 h 204"/>
                  <a:gd name="T14" fmla="*/ 600 w 612"/>
                  <a:gd name="T15" fmla="*/ 149 h 204"/>
                  <a:gd name="T16" fmla="*/ 608 w 612"/>
                  <a:gd name="T17" fmla="*/ 135 h 204"/>
                  <a:gd name="T18" fmla="*/ 610 w 612"/>
                  <a:gd name="T19" fmla="*/ 118 h 204"/>
                  <a:gd name="T20" fmla="*/ 612 w 612"/>
                  <a:gd name="T21" fmla="*/ 102 h 204"/>
                  <a:gd name="T22" fmla="*/ 610 w 612"/>
                  <a:gd name="T23" fmla="*/ 86 h 204"/>
                  <a:gd name="T24" fmla="*/ 608 w 612"/>
                  <a:gd name="T25" fmla="*/ 70 h 204"/>
                  <a:gd name="T26" fmla="*/ 600 w 612"/>
                  <a:gd name="T27" fmla="*/ 55 h 204"/>
                  <a:gd name="T28" fmla="*/ 591 w 612"/>
                  <a:gd name="T29" fmla="*/ 41 h 204"/>
                  <a:gd name="T30" fmla="*/ 581 w 612"/>
                  <a:gd name="T31" fmla="*/ 29 h 204"/>
                  <a:gd name="T32" fmla="*/ 571 w 612"/>
                  <a:gd name="T33" fmla="*/ 19 h 204"/>
                  <a:gd name="T34" fmla="*/ 557 w 612"/>
                  <a:gd name="T35" fmla="*/ 10 h 204"/>
                  <a:gd name="T36" fmla="*/ 543 w 612"/>
                  <a:gd name="T37" fmla="*/ 4 h 204"/>
                  <a:gd name="T38" fmla="*/ 526 w 612"/>
                  <a:gd name="T39" fmla="*/ 0 h 204"/>
                  <a:gd name="T40" fmla="*/ 510 w 612"/>
                  <a:gd name="T41" fmla="*/ 0 h 204"/>
                  <a:gd name="T42" fmla="*/ 102 w 612"/>
                  <a:gd name="T43" fmla="*/ 0 h 204"/>
                  <a:gd name="T44" fmla="*/ 86 w 612"/>
                  <a:gd name="T45" fmla="*/ 0 h 204"/>
                  <a:gd name="T46" fmla="*/ 69 w 612"/>
                  <a:gd name="T47" fmla="*/ 4 h 204"/>
                  <a:gd name="T48" fmla="*/ 55 w 612"/>
                  <a:gd name="T49" fmla="*/ 10 h 204"/>
                  <a:gd name="T50" fmla="*/ 43 w 612"/>
                  <a:gd name="T51" fmla="*/ 19 h 204"/>
                  <a:gd name="T52" fmla="*/ 31 w 612"/>
                  <a:gd name="T53" fmla="*/ 29 h 204"/>
                  <a:gd name="T54" fmla="*/ 21 w 612"/>
                  <a:gd name="T55" fmla="*/ 41 h 204"/>
                  <a:gd name="T56" fmla="*/ 12 w 612"/>
                  <a:gd name="T57" fmla="*/ 55 h 204"/>
                  <a:gd name="T58" fmla="*/ 6 w 612"/>
                  <a:gd name="T59" fmla="*/ 70 h 204"/>
                  <a:gd name="T60" fmla="*/ 2 w 612"/>
                  <a:gd name="T61" fmla="*/ 86 h 204"/>
                  <a:gd name="T62" fmla="*/ 0 w 612"/>
                  <a:gd name="T63" fmla="*/ 102 h 204"/>
                  <a:gd name="T64" fmla="*/ 2 w 612"/>
                  <a:gd name="T65" fmla="*/ 118 h 204"/>
                  <a:gd name="T66" fmla="*/ 6 w 612"/>
                  <a:gd name="T67" fmla="*/ 135 h 204"/>
                  <a:gd name="T68" fmla="*/ 12 w 612"/>
                  <a:gd name="T69" fmla="*/ 149 h 204"/>
                  <a:gd name="T70" fmla="*/ 21 w 612"/>
                  <a:gd name="T71" fmla="*/ 161 h 204"/>
                  <a:gd name="T72" fmla="*/ 31 w 612"/>
                  <a:gd name="T73" fmla="*/ 174 h 204"/>
                  <a:gd name="T74" fmla="*/ 43 w 612"/>
                  <a:gd name="T75" fmla="*/ 184 h 204"/>
                  <a:gd name="T76" fmla="*/ 55 w 612"/>
                  <a:gd name="T77" fmla="*/ 192 h 204"/>
                  <a:gd name="T78" fmla="*/ 69 w 612"/>
                  <a:gd name="T79" fmla="*/ 198 h 204"/>
                  <a:gd name="T80" fmla="*/ 86 w 612"/>
                  <a:gd name="T81" fmla="*/ 202 h 204"/>
                  <a:gd name="T82" fmla="*/ 102 w 612"/>
                  <a:gd name="T83" fmla="*/ 204 h 204"/>
                  <a:gd name="T84" fmla="*/ 510 w 612"/>
                  <a:gd name="T85" fmla="*/ 204 h 204"/>
                  <a:gd name="T86" fmla="*/ 510 w 612"/>
                  <a:gd name="T87" fmla="*/ 204 h 204"/>
                  <a:gd name="T88" fmla="*/ 510 w 612"/>
                  <a:gd name="T89" fmla="*/ 202 h 20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12"/>
                  <a:gd name="T136" fmla="*/ 0 h 204"/>
                  <a:gd name="T137" fmla="*/ 612 w 612"/>
                  <a:gd name="T138" fmla="*/ 204 h 20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12" h="204">
                    <a:moveTo>
                      <a:pt x="510" y="202"/>
                    </a:moveTo>
                    <a:lnTo>
                      <a:pt x="526" y="202"/>
                    </a:lnTo>
                    <a:lnTo>
                      <a:pt x="543" y="198"/>
                    </a:lnTo>
                    <a:lnTo>
                      <a:pt x="557" y="192"/>
                    </a:lnTo>
                    <a:lnTo>
                      <a:pt x="571" y="184"/>
                    </a:lnTo>
                    <a:lnTo>
                      <a:pt x="581" y="174"/>
                    </a:lnTo>
                    <a:lnTo>
                      <a:pt x="591" y="161"/>
                    </a:lnTo>
                    <a:lnTo>
                      <a:pt x="600" y="149"/>
                    </a:lnTo>
                    <a:lnTo>
                      <a:pt x="608" y="135"/>
                    </a:lnTo>
                    <a:lnTo>
                      <a:pt x="610" y="118"/>
                    </a:lnTo>
                    <a:lnTo>
                      <a:pt x="612" y="102"/>
                    </a:lnTo>
                    <a:lnTo>
                      <a:pt x="610" y="86"/>
                    </a:lnTo>
                    <a:lnTo>
                      <a:pt x="608" y="70"/>
                    </a:lnTo>
                    <a:lnTo>
                      <a:pt x="600" y="55"/>
                    </a:lnTo>
                    <a:lnTo>
                      <a:pt x="591" y="41"/>
                    </a:lnTo>
                    <a:lnTo>
                      <a:pt x="581" y="29"/>
                    </a:lnTo>
                    <a:lnTo>
                      <a:pt x="571" y="19"/>
                    </a:lnTo>
                    <a:lnTo>
                      <a:pt x="557" y="10"/>
                    </a:lnTo>
                    <a:lnTo>
                      <a:pt x="543" y="4"/>
                    </a:lnTo>
                    <a:lnTo>
                      <a:pt x="526" y="0"/>
                    </a:lnTo>
                    <a:lnTo>
                      <a:pt x="510" y="0"/>
                    </a:lnTo>
                    <a:lnTo>
                      <a:pt x="102" y="0"/>
                    </a:lnTo>
                    <a:lnTo>
                      <a:pt x="86" y="0"/>
                    </a:lnTo>
                    <a:lnTo>
                      <a:pt x="69" y="4"/>
                    </a:lnTo>
                    <a:lnTo>
                      <a:pt x="55" y="10"/>
                    </a:lnTo>
                    <a:lnTo>
                      <a:pt x="43" y="19"/>
                    </a:lnTo>
                    <a:lnTo>
                      <a:pt x="31" y="29"/>
                    </a:lnTo>
                    <a:lnTo>
                      <a:pt x="21" y="41"/>
                    </a:lnTo>
                    <a:lnTo>
                      <a:pt x="12" y="55"/>
                    </a:lnTo>
                    <a:lnTo>
                      <a:pt x="6" y="70"/>
                    </a:lnTo>
                    <a:lnTo>
                      <a:pt x="2" y="86"/>
                    </a:lnTo>
                    <a:lnTo>
                      <a:pt x="0" y="102"/>
                    </a:lnTo>
                    <a:lnTo>
                      <a:pt x="2" y="118"/>
                    </a:lnTo>
                    <a:lnTo>
                      <a:pt x="6" y="135"/>
                    </a:lnTo>
                    <a:lnTo>
                      <a:pt x="12" y="149"/>
                    </a:lnTo>
                    <a:lnTo>
                      <a:pt x="21" y="161"/>
                    </a:lnTo>
                    <a:lnTo>
                      <a:pt x="31" y="174"/>
                    </a:lnTo>
                    <a:lnTo>
                      <a:pt x="43" y="184"/>
                    </a:lnTo>
                    <a:lnTo>
                      <a:pt x="55" y="192"/>
                    </a:lnTo>
                    <a:lnTo>
                      <a:pt x="69" y="198"/>
                    </a:lnTo>
                    <a:lnTo>
                      <a:pt x="86" y="202"/>
                    </a:lnTo>
                    <a:lnTo>
                      <a:pt x="102" y="204"/>
                    </a:lnTo>
                    <a:lnTo>
                      <a:pt x="510" y="204"/>
                    </a:lnTo>
                    <a:lnTo>
                      <a:pt x="510" y="202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24" name="Freeform 188"/>
              <p:cNvSpPr>
                <a:spLocks/>
              </p:cNvSpPr>
              <p:nvPr/>
            </p:nvSpPr>
            <p:spPr bwMode="auto">
              <a:xfrm>
                <a:off x="2735" y="684"/>
                <a:ext cx="612" cy="204"/>
              </a:xfrm>
              <a:custGeom>
                <a:avLst/>
                <a:gdLst>
                  <a:gd name="T0" fmla="*/ 510 w 612"/>
                  <a:gd name="T1" fmla="*/ 202 h 204"/>
                  <a:gd name="T2" fmla="*/ 526 w 612"/>
                  <a:gd name="T3" fmla="*/ 202 h 204"/>
                  <a:gd name="T4" fmla="*/ 543 w 612"/>
                  <a:gd name="T5" fmla="*/ 198 h 204"/>
                  <a:gd name="T6" fmla="*/ 557 w 612"/>
                  <a:gd name="T7" fmla="*/ 192 h 204"/>
                  <a:gd name="T8" fmla="*/ 571 w 612"/>
                  <a:gd name="T9" fmla="*/ 184 h 204"/>
                  <a:gd name="T10" fmla="*/ 581 w 612"/>
                  <a:gd name="T11" fmla="*/ 174 h 204"/>
                  <a:gd name="T12" fmla="*/ 591 w 612"/>
                  <a:gd name="T13" fmla="*/ 161 h 204"/>
                  <a:gd name="T14" fmla="*/ 600 w 612"/>
                  <a:gd name="T15" fmla="*/ 149 h 204"/>
                  <a:gd name="T16" fmla="*/ 608 w 612"/>
                  <a:gd name="T17" fmla="*/ 135 h 204"/>
                  <a:gd name="T18" fmla="*/ 610 w 612"/>
                  <a:gd name="T19" fmla="*/ 118 h 204"/>
                  <a:gd name="T20" fmla="*/ 612 w 612"/>
                  <a:gd name="T21" fmla="*/ 102 h 204"/>
                  <a:gd name="T22" fmla="*/ 610 w 612"/>
                  <a:gd name="T23" fmla="*/ 86 h 204"/>
                  <a:gd name="T24" fmla="*/ 608 w 612"/>
                  <a:gd name="T25" fmla="*/ 70 h 204"/>
                  <a:gd name="T26" fmla="*/ 600 w 612"/>
                  <a:gd name="T27" fmla="*/ 55 h 204"/>
                  <a:gd name="T28" fmla="*/ 591 w 612"/>
                  <a:gd name="T29" fmla="*/ 41 h 204"/>
                  <a:gd name="T30" fmla="*/ 581 w 612"/>
                  <a:gd name="T31" fmla="*/ 29 h 204"/>
                  <a:gd name="T32" fmla="*/ 571 w 612"/>
                  <a:gd name="T33" fmla="*/ 19 h 204"/>
                  <a:gd name="T34" fmla="*/ 557 w 612"/>
                  <a:gd name="T35" fmla="*/ 10 h 204"/>
                  <a:gd name="T36" fmla="*/ 543 w 612"/>
                  <a:gd name="T37" fmla="*/ 4 h 204"/>
                  <a:gd name="T38" fmla="*/ 526 w 612"/>
                  <a:gd name="T39" fmla="*/ 0 h 204"/>
                  <a:gd name="T40" fmla="*/ 510 w 612"/>
                  <a:gd name="T41" fmla="*/ 0 h 204"/>
                  <a:gd name="T42" fmla="*/ 102 w 612"/>
                  <a:gd name="T43" fmla="*/ 0 h 204"/>
                  <a:gd name="T44" fmla="*/ 86 w 612"/>
                  <a:gd name="T45" fmla="*/ 0 h 204"/>
                  <a:gd name="T46" fmla="*/ 69 w 612"/>
                  <a:gd name="T47" fmla="*/ 4 h 204"/>
                  <a:gd name="T48" fmla="*/ 55 w 612"/>
                  <a:gd name="T49" fmla="*/ 10 h 204"/>
                  <a:gd name="T50" fmla="*/ 43 w 612"/>
                  <a:gd name="T51" fmla="*/ 19 h 204"/>
                  <a:gd name="T52" fmla="*/ 31 w 612"/>
                  <a:gd name="T53" fmla="*/ 29 h 204"/>
                  <a:gd name="T54" fmla="*/ 21 w 612"/>
                  <a:gd name="T55" fmla="*/ 41 h 204"/>
                  <a:gd name="T56" fmla="*/ 12 w 612"/>
                  <a:gd name="T57" fmla="*/ 55 h 204"/>
                  <a:gd name="T58" fmla="*/ 6 w 612"/>
                  <a:gd name="T59" fmla="*/ 70 h 204"/>
                  <a:gd name="T60" fmla="*/ 2 w 612"/>
                  <a:gd name="T61" fmla="*/ 86 h 204"/>
                  <a:gd name="T62" fmla="*/ 0 w 612"/>
                  <a:gd name="T63" fmla="*/ 102 h 204"/>
                  <a:gd name="T64" fmla="*/ 2 w 612"/>
                  <a:gd name="T65" fmla="*/ 118 h 204"/>
                  <a:gd name="T66" fmla="*/ 6 w 612"/>
                  <a:gd name="T67" fmla="*/ 135 h 204"/>
                  <a:gd name="T68" fmla="*/ 12 w 612"/>
                  <a:gd name="T69" fmla="*/ 149 h 204"/>
                  <a:gd name="T70" fmla="*/ 21 w 612"/>
                  <a:gd name="T71" fmla="*/ 161 h 204"/>
                  <a:gd name="T72" fmla="*/ 31 w 612"/>
                  <a:gd name="T73" fmla="*/ 174 h 204"/>
                  <a:gd name="T74" fmla="*/ 43 w 612"/>
                  <a:gd name="T75" fmla="*/ 184 h 204"/>
                  <a:gd name="T76" fmla="*/ 55 w 612"/>
                  <a:gd name="T77" fmla="*/ 192 h 204"/>
                  <a:gd name="T78" fmla="*/ 69 w 612"/>
                  <a:gd name="T79" fmla="*/ 198 h 204"/>
                  <a:gd name="T80" fmla="*/ 86 w 612"/>
                  <a:gd name="T81" fmla="*/ 202 h 204"/>
                  <a:gd name="T82" fmla="*/ 102 w 612"/>
                  <a:gd name="T83" fmla="*/ 204 h 204"/>
                  <a:gd name="T84" fmla="*/ 510 w 612"/>
                  <a:gd name="T85" fmla="*/ 204 h 204"/>
                  <a:gd name="T86" fmla="*/ 510 w 612"/>
                  <a:gd name="T87" fmla="*/ 204 h 20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12"/>
                  <a:gd name="T133" fmla="*/ 0 h 204"/>
                  <a:gd name="T134" fmla="*/ 612 w 612"/>
                  <a:gd name="T135" fmla="*/ 204 h 20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12" h="204">
                    <a:moveTo>
                      <a:pt x="510" y="202"/>
                    </a:moveTo>
                    <a:lnTo>
                      <a:pt x="526" y="202"/>
                    </a:lnTo>
                    <a:lnTo>
                      <a:pt x="543" y="198"/>
                    </a:lnTo>
                    <a:lnTo>
                      <a:pt x="557" y="192"/>
                    </a:lnTo>
                    <a:lnTo>
                      <a:pt x="571" y="184"/>
                    </a:lnTo>
                    <a:lnTo>
                      <a:pt x="581" y="174"/>
                    </a:lnTo>
                    <a:lnTo>
                      <a:pt x="591" y="161"/>
                    </a:lnTo>
                    <a:lnTo>
                      <a:pt x="600" y="149"/>
                    </a:lnTo>
                    <a:lnTo>
                      <a:pt x="608" y="135"/>
                    </a:lnTo>
                    <a:lnTo>
                      <a:pt x="610" y="118"/>
                    </a:lnTo>
                    <a:lnTo>
                      <a:pt x="612" y="102"/>
                    </a:lnTo>
                    <a:lnTo>
                      <a:pt x="610" y="86"/>
                    </a:lnTo>
                    <a:lnTo>
                      <a:pt x="608" y="70"/>
                    </a:lnTo>
                    <a:lnTo>
                      <a:pt x="600" y="55"/>
                    </a:lnTo>
                    <a:lnTo>
                      <a:pt x="591" y="41"/>
                    </a:lnTo>
                    <a:lnTo>
                      <a:pt x="581" y="29"/>
                    </a:lnTo>
                    <a:lnTo>
                      <a:pt x="571" y="19"/>
                    </a:lnTo>
                    <a:lnTo>
                      <a:pt x="557" y="10"/>
                    </a:lnTo>
                    <a:lnTo>
                      <a:pt x="543" y="4"/>
                    </a:lnTo>
                    <a:lnTo>
                      <a:pt x="526" y="0"/>
                    </a:lnTo>
                    <a:lnTo>
                      <a:pt x="510" y="0"/>
                    </a:lnTo>
                    <a:lnTo>
                      <a:pt x="102" y="0"/>
                    </a:lnTo>
                    <a:lnTo>
                      <a:pt x="86" y="0"/>
                    </a:lnTo>
                    <a:lnTo>
                      <a:pt x="69" y="4"/>
                    </a:lnTo>
                    <a:lnTo>
                      <a:pt x="55" y="10"/>
                    </a:lnTo>
                    <a:lnTo>
                      <a:pt x="43" y="19"/>
                    </a:lnTo>
                    <a:lnTo>
                      <a:pt x="31" y="29"/>
                    </a:lnTo>
                    <a:lnTo>
                      <a:pt x="21" y="41"/>
                    </a:lnTo>
                    <a:lnTo>
                      <a:pt x="12" y="55"/>
                    </a:lnTo>
                    <a:lnTo>
                      <a:pt x="6" y="70"/>
                    </a:lnTo>
                    <a:lnTo>
                      <a:pt x="2" y="86"/>
                    </a:lnTo>
                    <a:lnTo>
                      <a:pt x="0" y="102"/>
                    </a:lnTo>
                    <a:lnTo>
                      <a:pt x="2" y="118"/>
                    </a:lnTo>
                    <a:lnTo>
                      <a:pt x="6" y="135"/>
                    </a:lnTo>
                    <a:lnTo>
                      <a:pt x="12" y="149"/>
                    </a:lnTo>
                    <a:lnTo>
                      <a:pt x="21" y="161"/>
                    </a:lnTo>
                    <a:lnTo>
                      <a:pt x="31" y="174"/>
                    </a:lnTo>
                    <a:lnTo>
                      <a:pt x="43" y="184"/>
                    </a:lnTo>
                    <a:lnTo>
                      <a:pt x="55" y="192"/>
                    </a:lnTo>
                    <a:lnTo>
                      <a:pt x="69" y="198"/>
                    </a:lnTo>
                    <a:lnTo>
                      <a:pt x="86" y="202"/>
                    </a:lnTo>
                    <a:lnTo>
                      <a:pt x="102" y="204"/>
                    </a:lnTo>
                    <a:lnTo>
                      <a:pt x="510" y="20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053" name="Rectangle 189"/>
              <p:cNvSpPr>
                <a:spLocks noChangeArrowheads="1"/>
              </p:cNvSpPr>
              <p:nvPr/>
            </p:nvSpPr>
            <p:spPr bwMode="auto">
              <a:xfrm>
                <a:off x="2968" y="746"/>
                <a:ext cx="4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54" name="Rectangle 190"/>
              <p:cNvSpPr>
                <a:spLocks noChangeArrowheads="1"/>
              </p:cNvSpPr>
              <p:nvPr/>
            </p:nvSpPr>
            <p:spPr bwMode="auto">
              <a:xfrm>
                <a:off x="3014" y="746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55" name="Rectangle 191"/>
              <p:cNvSpPr>
                <a:spLocks noChangeArrowheads="1"/>
              </p:cNvSpPr>
              <p:nvPr/>
            </p:nvSpPr>
            <p:spPr bwMode="auto">
              <a:xfrm>
                <a:off x="3033" y="746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56" name="Rectangle 192"/>
              <p:cNvSpPr>
                <a:spLocks noChangeArrowheads="1"/>
              </p:cNvSpPr>
              <p:nvPr/>
            </p:nvSpPr>
            <p:spPr bwMode="auto">
              <a:xfrm>
                <a:off x="3070" y="746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57" name="Rectangle 193"/>
              <p:cNvSpPr>
                <a:spLocks noChangeArrowheads="1"/>
              </p:cNvSpPr>
              <p:nvPr/>
            </p:nvSpPr>
            <p:spPr bwMode="auto">
              <a:xfrm>
                <a:off x="3092" y="746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58" name="Rectangle 194"/>
              <p:cNvSpPr>
                <a:spLocks noChangeArrowheads="1"/>
              </p:cNvSpPr>
              <p:nvPr/>
            </p:nvSpPr>
            <p:spPr bwMode="auto">
              <a:xfrm>
                <a:off x="3355" y="1690"/>
                <a:ext cx="4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59" name="Rectangle 195"/>
              <p:cNvSpPr>
                <a:spLocks noChangeArrowheads="1"/>
              </p:cNvSpPr>
              <p:nvPr/>
            </p:nvSpPr>
            <p:spPr bwMode="auto">
              <a:xfrm>
                <a:off x="3404" y="169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0" name="Rectangle 196"/>
              <p:cNvSpPr>
                <a:spLocks noChangeArrowheads="1"/>
              </p:cNvSpPr>
              <p:nvPr/>
            </p:nvSpPr>
            <p:spPr bwMode="auto">
              <a:xfrm>
                <a:off x="3443" y="1690"/>
                <a:ext cx="5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1" name="Rectangle 197"/>
              <p:cNvSpPr>
                <a:spLocks noChangeArrowheads="1"/>
              </p:cNvSpPr>
              <p:nvPr/>
            </p:nvSpPr>
            <p:spPr bwMode="auto">
              <a:xfrm>
                <a:off x="3500" y="169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2" name="Rectangle 198"/>
              <p:cNvSpPr>
                <a:spLocks noChangeArrowheads="1"/>
              </p:cNvSpPr>
              <p:nvPr/>
            </p:nvSpPr>
            <p:spPr bwMode="auto">
              <a:xfrm>
                <a:off x="3536" y="1690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3" name="Rectangle 199"/>
              <p:cNvSpPr>
                <a:spLocks noChangeArrowheads="1"/>
              </p:cNvSpPr>
              <p:nvPr/>
            </p:nvSpPr>
            <p:spPr bwMode="auto">
              <a:xfrm>
                <a:off x="3553" y="169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4" name="Rectangle 200"/>
              <p:cNvSpPr>
                <a:spLocks noChangeArrowheads="1"/>
              </p:cNvSpPr>
              <p:nvPr/>
            </p:nvSpPr>
            <p:spPr bwMode="auto">
              <a:xfrm>
                <a:off x="3589" y="1690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5" name="Rectangle 201"/>
              <p:cNvSpPr>
                <a:spLocks noChangeArrowheads="1"/>
              </p:cNvSpPr>
              <p:nvPr/>
            </p:nvSpPr>
            <p:spPr bwMode="auto">
              <a:xfrm>
                <a:off x="3628" y="169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6" name="Rectangle 202"/>
              <p:cNvSpPr>
                <a:spLocks noChangeArrowheads="1"/>
              </p:cNvSpPr>
              <p:nvPr/>
            </p:nvSpPr>
            <p:spPr bwMode="auto">
              <a:xfrm>
                <a:off x="3665" y="1690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7" name="Rectangle 203"/>
              <p:cNvSpPr>
                <a:spLocks noChangeArrowheads="1"/>
              </p:cNvSpPr>
              <p:nvPr/>
            </p:nvSpPr>
            <p:spPr bwMode="auto">
              <a:xfrm>
                <a:off x="3687" y="1690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8" name="Rectangle 204"/>
              <p:cNvSpPr>
                <a:spLocks noChangeArrowheads="1"/>
              </p:cNvSpPr>
              <p:nvPr/>
            </p:nvSpPr>
            <p:spPr bwMode="auto">
              <a:xfrm>
                <a:off x="3708" y="1690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&lt;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69" name="Rectangle 205"/>
              <p:cNvSpPr>
                <a:spLocks noChangeArrowheads="1"/>
              </p:cNvSpPr>
              <p:nvPr/>
            </p:nvSpPr>
            <p:spPr bwMode="auto">
              <a:xfrm>
                <a:off x="3746" y="1690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70" name="Rectangle 206"/>
              <p:cNvSpPr>
                <a:spLocks noChangeArrowheads="1"/>
              </p:cNvSpPr>
              <p:nvPr/>
            </p:nvSpPr>
            <p:spPr bwMode="auto">
              <a:xfrm>
                <a:off x="3765" y="1690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743" name="Freeform 207"/>
              <p:cNvSpPr>
                <a:spLocks/>
              </p:cNvSpPr>
              <p:nvPr/>
            </p:nvSpPr>
            <p:spPr bwMode="auto">
              <a:xfrm>
                <a:off x="3072" y="957"/>
                <a:ext cx="1472" cy="2663"/>
              </a:xfrm>
              <a:custGeom>
                <a:avLst/>
                <a:gdLst>
                  <a:gd name="T0" fmla="*/ 0 w 1472"/>
                  <a:gd name="T1" fmla="*/ 0 h 2663"/>
                  <a:gd name="T2" fmla="*/ 1472 w 1472"/>
                  <a:gd name="T3" fmla="*/ 0 h 2663"/>
                  <a:gd name="T4" fmla="*/ 1472 w 1472"/>
                  <a:gd name="T5" fmla="*/ 2663 h 2663"/>
                  <a:gd name="T6" fmla="*/ 275 w 1472"/>
                  <a:gd name="T7" fmla="*/ 2663 h 26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72"/>
                  <a:gd name="T13" fmla="*/ 0 h 2663"/>
                  <a:gd name="T14" fmla="*/ 1472 w 1472"/>
                  <a:gd name="T15" fmla="*/ 2663 h 26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72" h="2663">
                    <a:moveTo>
                      <a:pt x="0" y="0"/>
                    </a:moveTo>
                    <a:lnTo>
                      <a:pt x="1472" y="0"/>
                    </a:lnTo>
                    <a:lnTo>
                      <a:pt x="1472" y="2663"/>
                    </a:lnTo>
                    <a:lnTo>
                      <a:pt x="275" y="26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44" name="Freeform 208"/>
              <p:cNvSpPr>
                <a:spLocks/>
              </p:cNvSpPr>
              <p:nvPr/>
            </p:nvSpPr>
            <p:spPr bwMode="auto">
              <a:xfrm>
                <a:off x="3045" y="941"/>
                <a:ext cx="35" cy="33"/>
              </a:xfrm>
              <a:custGeom>
                <a:avLst/>
                <a:gdLst>
                  <a:gd name="T0" fmla="*/ 35 w 35"/>
                  <a:gd name="T1" fmla="*/ 33 h 33"/>
                  <a:gd name="T2" fmla="*/ 35 w 35"/>
                  <a:gd name="T3" fmla="*/ 0 h 33"/>
                  <a:gd name="T4" fmla="*/ 0 w 35"/>
                  <a:gd name="T5" fmla="*/ 16 h 33"/>
                  <a:gd name="T6" fmla="*/ 35 w 35"/>
                  <a:gd name="T7" fmla="*/ 33 h 33"/>
                  <a:gd name="T8" fmla="*/ 35 w 35"/>
                  <a:gd name="T9" fmla="*/ 33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3"/>
                  <a:gd name="T17" fmla="*/ 35 w 3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3">
                    <a:moveTo>
                      <a:pt x="35" y="33"/>
                    </a:moveTo>
                    <a:lnTo>
                      <a:pt x="35" y="0"/>
                    </a:lnTo>
                    <a:lnTo>
                      <a:pt x="0" y="16"/>
                    </a:lnTo>
                    <a:lnTo>
                      <a:pt x="35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073" name="Rectangle 209"/>
              <p:cNvSpPr>
                <a:spLocks noChangeArrowheads="1"/>
              </p:cNvSpPr>
              <p:nvPr/>
            </p:nvSpPr>
            <p:spPr bwMode="auto">
              <a:xfrm>
                <a:off x="3355" y="3523"/>
                <a:ext cx="4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74" name="Rectangle 210"/>
              <p:cNvSpPr>
                <a:spLocks noChangeArrowheads="1"/>
              </p:cNvSpPr>
              <p:nvPr/>
            </p:nvSpPr>
            <p:spPr bwMode="auto">
              <a:xfrm>
                <a:off x="3404" y="352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6156" name="Group 211"/>
            <p:cNvGrpSpPr>
              <a:grpSpLocks/>
            </p:cNvGrpSpPr>
            <p:nvPr/>
          </p:nvGrpSpPr>
          <p:grpSpPr bwMode="auto">
            <a:xfrm>
              <a:off x="3074" y="2175"/>
              <a:ext cx="1368" cy="1725"/>
              <a:chOff x="3074" y="2175"/>
              <a:chExt cx="1368" cy="1725"/>
            </a:xfrm>
          </p:grpSpPr>
          <p:sp>
            <p:nvSpPr>
              <p:cNvPr id="165076" name="Rectangle 212"/>
              <p:cNvSpPr>
                <a:spLocks noChangeArrowheads="1"/>
              </p:cNvSpPr>
              <p:nvPr/>
            </p:nvSpPr>
            <p:spPr bwMode="auto">
              <a:xfrm>
                <a:off x="3443" y="352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: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77" name="Rectangle 213"/>
              <p:cNvSpPr>
                <a:spLocks noChangeArrowheads="1"/>
              </p:cNvSpPr>
              <p:nvPr/>
            </p:nvSpPr>
            <p:spPr bwMode="auto">
              <a:xfrm>
                <a:off x="3461" y="3523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78" name="Rectangle 214"/>
              <p:cNvSpPr>
                <a:spLocks noChangeArrowheads="1"/>
              </p:cNvSpPr>
              <p:nvPr/>
            </p:nvSpPr>
            <p:spPr bwMode="auto">
              <a:xfrm>
                <a:off x="3481" y="352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79" name="Rectangle 215"/>
              <p:cNvSpPr>
                <a:spLocks noChangeArrowheads="1"/>
              </p:cNvSpPr>
              <p:nvPr/>
            </p:nvSpPr>
            <p:spPr bwMode="auto">
              <a:xfrm>
                <a:off x="3500" y="352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&lt;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0" name="Rectangle 216"/>
              <p:cNvSpPr>
                <a:spLocks noChangeArrowheads="1"/>
              </p:cNvSpPr>
              <p:nvPr/>
            </p:nvSpPr>
            <p:spPr bwMode="auto">
              <a:xfrm>
                <a:off x="3539" y="352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1" name="Rectangle 217"/>
              <p:cNvSpPr>
                <a:spLocks noChangeArrowheads="1"/>
              </p:cNvSpPr>
              <p:nvPr/>
            </p:nvSpPr>
            <p:spPr bwMode="auto">
              <a:xfrm>
                <a:off x="3557" y="352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2" name="Rectangle 218"/>
              <p:cNvSpPr>
                <a:spLocks noChangeArrowheads="1"/>
              </p:cNvSpPr>
              <p:nvPr/>
            </p:nvSpPr>
            <p:spPr bwMode="auto">
              <a:xfrm>
                <a:off x="3596" y="352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3" name="Rectangle 219"/>
              <p:cNvSpPr>
                <a:spLocks noChangeArrowheads="1"/>
              </p:cNvSpPr>
              <p:nvPr/>
            </p:nvSpPr>
            <p:spPr bwMode="auto">
              <a:xfrm>
                <a:off x="3637" y="3523"/>
                <a:ext cx="17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4" name="Rectangle 220"/>
              <p:cNvSpPr>
                <a:spLocks noChangeArrowheads="1"/>
              </p:cNvSpPr>
              <p:nvPr/>
            </p:nvSpPr>
            <p:spPr bwMode="auto">
              <a:xfrm>
                <a:off x="3653" y="3523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5" name="Rectangle 221"/>
              <p:cNvSpPr>
                <a:spLocks noChangeArrowheads="1"/>
              </p:cNvSpPr>
              <p:nvPr/>
            </p:nvSpPr>
            <p:spPr bwMode="auto">
              <a:xfrm>
                <a:off x="3676" y="352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6" name="Rectangle 222"/>
              <p:cNvSpPr>
                <a:spLocks noChangeArrowheads="1"/>
              </p:cNvSpPr>
              <p:nvPr/>
            </p:nvSpPr>
            <p:spPr bwMode="auto">
              <a:xfrm>
                <a:off x="3712" y="352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7" name="Rectangle 223"/>
              <p:cNvSpPr>
                <a:spLocks noChangeArrowheads="1"/>
              </p:cNvSpPr>
              <p:nvPr/>
            </p:nvSpPr>
            <p:spPr bwMode="auto">
              <a:xfrm>
                <a:off x="3751" y="352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8" name="Rectangle 224"/>
              <p:cNvSpPr>
                <a:spLocks noChangeArrowheads="1"/>
              </p:cNvSpPr>
              <p:nvPr/>
            </p:nvSpPr>
            <p:spPr bwMode="auto">
              <a:xfrm>
                <a:off x="3792" y="3523"/>
                <a:ext cx="17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89" name="Rectangle 225"/>
              <p:cNvSpPr>
                <a:spLocks noChangeArrowheads="1"/>
              </p:cNvSpPr>
              <p:nvPr/>
            </p:nvSpPr>
            <p:spPr bwMode="auto">
              <a:xfrm>
                <a:off x="3808" y="3523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0" name="Rectangle 226"/>
              <p:cNvSpPr>
                <a:spLocks noChangeArrowheads="1"/>
              </p:cNvSpPr>
              <p:nvPr/>
            </p:nvSpPr>
            <p:spPr bwMode="auto">
              <a:xfrm>
                <a:off x="3822" y="3523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1" name="Rectangle 227"/>
              <p:cNvSpPr>
                <a:spLocks noChangeArrowheads="1"/>
              </p:cNvSpPr>
              <p:nvPr/>
            </p:nvSpPr>
            <p:spPr bwMode="auto">
              <a:xfrm>
                <a:off x="3844" y="3523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2" name="Rectangle 228"/>
              <p:cNvSpPr>
                <a:spLocks noChangeArrowheads="1"/>
              </p:cNvSpPr>
              <p:nvPr/>
            </p:nvSpPr>
            <p:spPr bwMode="auto">
              <a:xfrm>
                <a:off x="3857" y="352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3" name="Rectangle 229"/>
              <p:cNvSpPr>
                <a:spLocks noChangeArrowheads="1"/>
              </p:cNvSpPr>
              <p:nvPr/>
            </p:nvSpPr>
            <p:spPr bwMode="auto">
              <a:xfrm>
                <a:off x="3896" y="352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4" name="Rectangle 230"/>
              <p:cNvSpPr>
                <a:spLocks noChangeArrowheads="1"/>
              </p:cNvSpPr>
              <p:nvPr/>
            </p:nvSpPr>
            <p:spPr bwMode="auto">
              <a:xfrm>
                <a:off x="3933" y="3523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5" name="Rectangle 231"/>
              <p:cNvSpPr>
                <a:spLocks noChangeArrowheads="1"/>
              </p:cNvSpPr>
              <p:nvPr/>
            </p:nvSpPr>
            <p:spPr bwMode="auto">
              <a:xfrm>
                <a:off x="3074" y="3825"/>
                <a:ext cx="4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6" name="Rectangle 232"/>
              <p:cNvSpPr>
                <a:spLocks noChangeArrowheads="1"/>
              </p:cNvSpPr>
              <p:nvPr/>
            </p:nvSpPr>
            <p:spPr bwMode="auto">
              <a:xfrm>
                <a:off x="3121" y="3825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7" name="Rectangle 233"/>
              <p:cNvSpPr>
                <a:spLocks noChangeArrowheads="1"/>
              </p:cNvSpPr>
              <p:nvPr/>
            </p:nvSpPr>
            <p:spPr bwMode="auto">
              <a:xfrm>
                <a:off x="3165" y="3825"/>
                <a:ext cx="2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8" name="Rectangle 234"/>
              <p:cNvSpPr>
                <a:spLocks noChangeArrowheads="1"/>
              </p:cNvSpPr>
              <p:nvPr/>
            </p:nvSpPr>
            <p:spPr bwMode="auto">
              <a:xfrm>
                <a:off x="3192" y="3825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: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099" name="Rectangle 235"/>
              <p:cNvSpPr>
                <a:spLocks noChangeArrowheads="1"/>
              </p:cNvSpPr>
              <p:nvPr/>
            </p:nvSpPr>
            <p:spPr bwMode="auto">
              <a:xfrm>
                <a:off x="3218" y="3825"/>
                <a:ext cx="17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0" name="Rectangle 236"/>
              <p:cNvSpPr>
                <a:spLocks noChangeArrowheads="1"/>
              </p:cNvSpPr>
              <p:nvPr/>
            </p:nvSpPr>
            <p:spPr bwMode="auto">
              <a:xfrm>
                <a:off x="3229" y="382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1" name="Rectangle 237"/>
              <p:cNvSpPr>
                <a:spLocks noChangeArrowheads="1"/>
              </p:cNvSpPr>
              <p:nvPr/>
            </p:nvSpPr>
            <p:spPr bwMode="auto">
              <a:xfrm>
                <a:off x="3247" y="382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2" name="Rectangle 238"/>
              <p:cNvSpPr>
                <a:spLocks noChangeArrowheads="1"/>
              </p:cNvSpPr>
              <p:nvPr/>
            </p:nvSpPr>
            <p:spPr bwMode="auto">
              <a:xfrm>
                <a:off x="3286" y="3825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3" name="Rectangle 239"/>
              <p:cNvSpPr>
                <a:spLocks noChangeArrowheads="1"/>
              </p:cNvSpPr>
              <p:nvPr/>
            </p:nvSpPr>
            <p:spPr bwMode="auto">
              <a:xfrm>
                <a:off x="3325" y="382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4" name="Rectangle 240"/>
              <p:cNvSpPr>
                <a:spLocks noChangeArrowheads="1"/>
              </p:cNvSpPr>
              <p:nvPr/>
            </p:nvSpPr>
            <p:spPr bwMode="auto">
              <a:xfrm>
                <a:off x="3343" y="3825"/>
                <a:ext cx="2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5" name="Rectangle 241"/>
              <p:cNvSpPr>
                <a:spLocks noChangeArrowheads="1"/>
              </p:cNvSpPr>
              <p:nvPr/>
            </p:nvSpPr>
            <p:spPr bwMode="auto">
              <a:xfrm>
                <a:off x="3373" y="3825"/>
                <a:ext cx="3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6" name="Rectangle 242"/>
              <p:cNvSpPr>
                <a:spLocks noChangeArrowheads="1"/>
              </p:cNvSpPr>
              <p:nvPr/>
            </p:nvSpPr>
            <p:spPr bwMode="auto">
              <a:xfrm>
                <a:off x="3402" y="382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7" name="Rectangle 243"/>
              <p:cNvSpPr>
                <a:spLocks noChangeArrowheads="1"/>
              </p:cNvSpPr>
              <p:nvPr/>
            </p:nvSpPr>
            <p:spPr bwMode="auto">
              <a:xfrm>
                <a:off x="3441" y="3825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8" name="Rectangle 244"/>
              <p:cNvSpPr>
                <a:spLocks noChangeArrowheads="1"/>
              </p:cNvSpPr>
              <p:nvPr/>
            </p:nvSpPr>
            <p:spPr bwMode="auto">
              <a:xfrm>
                <a:off x="3481" y="382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09" name="Rectangle 245"/>
              <p:cNvSpPr>
                <a:spLocks noChangeArrowheads="1"/>
              </p:cNvSpPr>
              <p:nvPr/>
            </p:nvSpPr>
            <p:spPr bwMode="auto">
              <a:xfrm>
                <a:off x="3498" y="3825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10" name="Rectangle 246"/>
              <p:cNvSpPr>
                <a:spLocks noChangeArrowheads="1"/>
              </p:cNvSpPr>
              <p:nvPr/>
            </p:nvSpPr>
            <p:spPr bwMode="auto">
              <a:xfrm>
                <a:off x="3512" y="3825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11" name="Rectangle 247"/>
              <p:cNvSpPr>
                <a:spLocks noChangeArrowheads="1"/>
              </p:cNvSpPr>
              <p:nvPr/>
            </p:nvSpPr>
            <p:spPr bwMode="auto">
              <a:xfrm>
                <a:off x="3533" y="3825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12" name="Rectangle 248"/>
              <p:cNvSpPr>
                <a:spLocks noChangeArrowheads="1"/>
              </p:cNvSpPr>
              <p:nvPr/>
            </p:nvSpPr>
            <p:spPr bwMode="auto">
              <a:xfrm>
                <a:off x="3547" y="3825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13" name="Rectangle 249"/>
              <p:cNvSpPr>
                <a:spLocks noChangeArrowheads="1"/>
              </p:cNvSpPr>
              <p:nvPr/>
            </p:nvSpPr>
            <p:spPr bwMode="auto">
              <a:xfrm>
                <a:off x="3585" y="382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14" name="Rectangle 250"/>
              <p:cNvSpPr>
                <a:spLocks noChangeArrowheads="1"/>
              </p:cNvSpPr>
              <p:nvPr/>
            </p:nvSpPr>
            <p:spPr bwMode="auto">
              <a:xfrm>
                <a:off x="3623" y="3825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386" name="Freeform 251"/>
              <p:cNvSpPr>
                <a:spLocks/>
              </p:cNvSpPr>
              <p:nvPr/>
            </p:nvSpPr>
            <p:spPr bwMode="auto">
              <a:xfrm>
                <a:off x="3114" y="2175"/>
                <a:ext cx="1328" cy="577"/>
              </a:xfrm>
              <a:custGeom>
                <a:avLst/>
                <a:gdLst>
                  <a:gd name="T0" fmla="*/ 0 w 1328"/>
                  <a:gd name="T1" fmla="*/ 577 h 577"/>
                  <a:gd name="T2" fmla="*/ 2 w 1328"/>
                  <a:gd name="T3" fmla="*/ 0 h 577"/>
                  <a:gd name="T4" fmla="*/ 1328 w 1328"/>
                  <a:gd name="T5" fmla="*/ 0 h 577"/>
                  <a:gd name="T6" fmla="*/ 1328 w 1328"/>
                  <a:gd name="T7" fmla="*/ 577 h 577"/>
                  <a:gd name="T8" fmla="*/ 2 w 1328"/>
                  <a:gd name="T9" fmla="*/ 577 h 577"/>
                  <a:gd name="T10" fmla="*/ 2 w 1328"/>
                  <a:gd name="T11" fmla="*/ 577 h 577"/>
                  <a:gd name="T12" fmla="*/ 0 w 1328"/>
                  <a:gd name="T13" fmla="*/ 577 h 5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8"/>
                  <a:gd name="T22" fmla="*/ 0 h 577"/>
                  <a:gd name="T23" fmla="*/ 1328 w 1328"/>
                  <a:gd name="T24" fmla="*/ 577 h 5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8" h="577">
                    <a:moveTo>
                      <a:pt x="0" y="577"/>
                    </a:moveTo>
                    <a:lnTo>
                      <a:pt x="2" y="0"/>
                    </a:lnTo>
                    <a:lnTo>
                      <a:pt x="1328" y="0"/>
                    </a:lnTo>
                    <a:lnTo>
                      <a:pt x="1328" y="577"/>
                    </a:lnTo>
                    <a:lnTo>
                      <a:pt x="2" y="577"/>
                    </a:lnTo>
                    <a:lnTo>
                      <a:pt x="0" y="577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387" name="Freeform 252"/>
              <p:cNvSpPr>
                <a:spLocks/>
              </p:cNvSpPr>
              <p:nvPr/>
            </p:nvSpPr>
            <p:spPr bwMode="auto">
              <a:xfrm>
                <a:off x="3114" y="2175"/>
                <a:ext cx="1328" cy="577"/>
              </a:xfrm>
              <a:custGeom>
                <a:avLst/>
                <a:gdLst>
                  <a:gd name="T0" fmla="*/ 0 w 1328"/>
                  <a:gd name="T1" fmla="*/ 577 h 577"/>
                  <a:gd name="T2" fmla="*/ 2 w 1328"/>
                  <a:gd name="T3" fmla="*/ 0 h 577"/>
                  <a:gd name="T4" fmla="*/ 1328 w 1328"/>
                  <a:gd name="T5" fmla="*/ 0 h 577"/>
                  <a:gd name="T6" fmla="*/ 1328 w 1328"/>
                  <a:gd name="T7" fmla="*/ 577 h 577"/>
                  <a:gd name="T8" fmla="*/ 2 w 1328"/>
                  <a:gd name="T9" fmla="*/ 577 h 577"/>
                  <a:gd name="T10" fmla="*/ 2 w 1328"/>
                  <a:gd name="T11" fmla="*/ 577 h 5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28"/>
                  <a:gd name="T19" fmla="*/ 0 h 577"/>
                  <a:gd name="T20" fmla="*/ 1328 w 1328"/>
                  <a:gd name="T21" fmla="*/ 577 h 5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28" h="577">
                    <a:moveTo>
                      <a:pt x="0" y="577"/>
                    </a:moveTo>
                    <a:lnTo>
                      <a:pt x="2" y="0"/>
                    </a:lnTo>
                    <a:lnTo>
                      <a:pt x="1328" y="0"/>
                    </a:lnTo>
                    <a:lnTo>
                      <a:pt x="1328" y="577"/>
                    </a:lnTo>
                    <a:lnTo>
                      <a:pt x="2" y="57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117" name="Rectangle 253"/>
              <p:cNvSpPr>
                <a:spLocks noChangeArrowheads="1"/>
              </p:cNvSpPr>
              <p:nvPr/>
            </p:nvSpPr>
            <p:spPr bwMode="auto">
              <a:xfrm>
                <a:off x="3188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18" name="Rectangle 254"/>
              <p:cNvSpPr>
                <a:spLocks noChangeArrowheads="1"/>
              </p:cNvSpPr>
              <p:nvPr/>
            </p:nvSpPr>
            <p:spPr bwMode="auto">
              <a:xfrm>
                <a:off x="3224" y="2222"/>
                <a:ext cx="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19" name="Rectangle 255"/>
              <p:cNvSpPr>
                <a:spLocks noChangeArrowheads="1"/>
              </p:cNvSpPr>
              <p:nvPr/>
            </p:nvSpPr>
            <p:spPr bwMode="auto">
              <a:xfrm>
                <a:off x="3271" y="2222"/>
                <a:ext cx="1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0" name="Rectangle 256"/>
              <p:cNvSpPr>
                <a:spLocks noChangeArrowheads="1"/>
              </p:cNvSpPr>
              <p:nvPr/>
            </p:nvSpPr>
            <p:spPr bwMode="auto">
              <a:xfrm>
                <a:off x="3282" y="2222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1" name="Rectangle 257"/>
              <p:cNvSpPr>
                <a:spLocks noChangeArrowheads="1"/>
              </p:cNvSpPr>
              <p:nvPr/>
            </p:nvSpPr>
            <p:spPr bwMode="auto">
              <a:xfrm>
                <a:off x="3300" y="2222"/>
                <a:ext cx="4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2" name="Rectangle 258"/>
              <p:cNvSpPr>
                <a:spLocks noChangeArrowheads="1"/>
              </p:cNvSpPr>
              <p:nvPr/>
            </p:nvSpPr>
            <p:spPr bwMode="auto">
              <a:xfrm>
                <a:off x="3351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3" name="Rectangle 259"/>
              <p:cNvSpPr>
                <a:spLocks noChangeArrowheads="1"/>
              </p:cNvSpPr>
              <p:nvPr/>
            </p:nvSpPr>
            <p:spPr bwMode="auto">
              <a:xfrm>
                <a:off x="3388" y="2222"/>
                <a:ext cx="3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4" name="Rectangle 260"/>
              <p:cNvSpPr>
                <a:spLocks noChangeArrowheads="1"/>
              </p:cNvSpPr>
              <p:nvPr/>
            </p:nvSpPr>
            <p:spPr bwMode="auto">
              <a:xfrm>
                <a:off x="3429" y="2222"/>
                <a:ext cx="1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5" name="Rectangle 261"/>
              <p:cNvSpPr>
                <a:spLocks noChangeArrowheads="1"/>
              </p:cNvSpPr>
              <p:nvPr/>
            </p:nvSpPr>
            <p:spPr bwMode="auto">
              <a:xfrm>
                <a:off x="3441" y="2222"/>
                <a:ext cx="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6" name="Rectangle 262"/>
              <p:cNvSpPr>
                <a:spLocks noChangeArrowheads="1"/>
              </p:cNvSpPr>
              <p:nvPr/>
            </p:nvSpPr>
            <p:spPr bwMode="auto">
              <a:xfrm>
                <a:off x="3481" y="2222"/>
                <a:ext cx="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7" name="Rectangle 263"/>
              <p:cNvSpPr>
                <a:spLocks noChangeArrowheads="1"/>
              </p:cNvSpPr>
              <p:nvPr/>
            </p:nvSpPr>
            <p:spPr bwMode="auto">
              <a:xfrm>
                <a:off x="3502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8" name="Rectangle 264"/>
              <p:cNvSpPr>
                <a:spLocks noChangeArrowheads="1"/>
              </p:cNvSpPr>
              <p:nvPr/>
            </p:nvSpPr>
            <p:spPr bwMode="auto">
              <a:xfrm>
                <a:off x="3539" y="2222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29" name="Rectangle 265"/>
              <p:cNvSpPr>
                <a:spLocks noChangeArrowheads="1"/>
              </p:cNvSpPr>
              <p:nvPr/>
            </p:nvSpPr>
            <p:spPr bwMode="auto">
              <a:xfrm>
                <a:off x="3557" y="2222"/>
                <a:ext cx="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0" name="Rectangle 266"/>
              <p:cNvSpPr>
                <a:spLocks noChangeArrowheads="1"/>
              </p:cNvSpPr>
              <p:nvPr/>
            </p:nvSpPr>
            <p:spPr bwMode="auto">
              <a:xfrm>
                <a:off x="3585" y="2222"/>
                <a:ext cx="3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1" name="Rectangle 267"/>
              <p:cNvSpPr>
                <a:spLocks noChangeArrowheads="1"/>
              </p:cNvSpPr>
              <p:nvPr/>
            </p:nvSpPr>
            <p:spPr bwMode="auto">
              <a:xfrm>
                <a:off x="3614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2" name="Rectangle 268"/>
              <p:cNvSpPr>
                <a:spLocks noChangeArrowheads="1"/>
              </p:cNvSpPr>
              <p:nvPr/>
            </p:nvSpPr>
            <p:spPr bwMode="auto">
              <a:xfrm>
                <a:off x="3653" y="2222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3" name="Rectangle 269"/>
              <p:cNvSpPr>
                <a:spLocks noChangeArrowheads="1"/>
              </p:cNvSpPr>
              <p:nvPr/>
            </p:nvSpPr>
            <p:spPr bwMode="auto">
              <a:xfrm>
                <a:off x="3672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4" name="Rectangle 270"/>
              <p:cNvSpPr>
                <a:spLocks noChangeArrowheads="1"/>
              </p:cNvSpPr>
              <p:nvPr/>
            </p:nvSpPr>
            <p:spPr bwMode="auto">
              <a:xfrm>
                <a:off x="3708" y="2222"/>
                <a:ext cx="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5" name="Rectangle 271"/>
              <p:cNvSpPr>
                <a:spLocks noChangeArrowheads="1"/>
              </p:cNvSpPr>
              <p:nvPr/>
            </p:nvSpPr>
            <p:spPr bwMode="auto">
              <a:xfrm>
                <a:off x="3740" y="2222"/>
                <a:ext cx="1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6" name="Rectangle 272"/>
              <p:cNvSpPr>
                <a:spLocks noChangeArrowheads="1"/>
              </p:cNvSpPr>
              <p:nvPr/>
            </p:nvSpPr>
            <p:spPr bwMode="auto">
              <a:xfrm>
                <a:off x="3746" y="2222"/>
                <a:ext cx="3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7" name="Rectangle 273"/>
              <p:cNvSpPr>
                <a:spLocks noChangeArrowheads="1"/>
              </p:cNvSpPr>
              <p:nvPr/>
            </p:nvSpPr>
            <p:spPr bwMode="auto">
              <a:xfrm>
                <a:off x="3784" y="2222"/>
                <a:ext cx="1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8" name="Rectangle 274"/>
              <p:cNvSpPr>
                <a:spLocks noChangeArrowheads="1"/>
              </p:cNvSpPr>
              <p:nvPr/>
            </p:nvSpPr>
            <p:spPr bwMode="auto">
              <a:xfrm>
                <a:off x="3800" y="2222"/>
                <a:ext cx="3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39" name="Rectangle 275"/>
              <p:cNvSpPr>
                <a:spLocks noChangeArrowheads="1"/>
              </p:cNvSpPr>
              <p:nvPr/>
            </p:nvSpPr>
            <p:spPr bwMode="auto">
              <a:xfrm>
                <a:off x="3844" y="2222"/>
                <a:ext cx="3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0" name="Rectangle 276"/>
              <p:cNvSpPr>
                <a:spLocks noChangeArrowheads="1"/>
              </p:cNvSpPr>
              <p:nvPr/>
            </p:nvSpPr>
            <p:spPr bwMode="auto">
              <a:xfrm>
                <a:off x="3876" y="2222"/>
                <a:ext cx="1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1" name="Rectangle 277"/>
              <p:cNvSpPr>
                <a:spLocks noChangeArrowheads="1"/>
              </p:cNvSpPr>
              <p:nvPr/>
            </p:nvSpPr>
            <p:spPr bwMode="auto">
              <a:xfrm>
                <a:off x="3896" y="2222"/>
                <a:ext cx="1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2" name="Rectangle 278"/>
              <p:cNvSpPr>
                <a:spLocks noChangeArrowheads="1"/>
              </p:cNvSpPr>
              <p:nvPr/>
            </p:nvSpPr>
            <p:spPr bwMode="auto">
              <a:xfrm>
                <a:off x="3910" y="2222"/>
                <a:ext cx="2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v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3" name="Rectangle 279"/>
              <p:cNvSpPr>
                <a:spLocks noChangeArrowheads="1"/>
              </p:cNvSpPr>
              <p:nvPr/>
            </p:nvSpPr>
            <p:spPr bwMode="auto">
              <a:xfrm>
                <a:off x="3948" y="2222"/>
                <a:ext cx="3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4" name="Rectangle 280"/>
              <p:cNvSpPr>
                <a:spLocks noChangeArrowheads="1"/>
              </p:cNvSpPr>
              <p:nvPr/>
            </p:nvSpPr>
            <p:spPr bwMode="auto">
              <a:xfrm>
                <a:off x="3982" y="2222"/>
                <a:ext cx="1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5" name="Rectangle 281"/>
              <p:cNvSpPr>
                <a:spLocks noChangeArrowheads="1"/>
              </p:cNvSpPr>
              <p:nvPr/>
            </p:nvSpPr>
            <p:spPr bwMode="auto">
              <a:xfrm>
                <a:off x="4000" y="2222"/>
                <a:ext cx="3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6" name="Rectangle 282"/>
              <p:cNvSpPr>
                <a:spLocks noChangeArrowheads="1"/>
              </p:cNvSpPr>
              <p:nvPr/>
            </p:nvSpPr>
            <p:spPr bwMode="auto">
              <a:xfrm>
                <a:off x="4035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7" name="Rectangle 283"/>
              <p:cNvSpPr>
                <a:spLocks noChangeArrowheads="1"/>
              </p:cNvSpPr>
              <p:nvPr/>
            </p:nvSpPr>
            <p:spPr bwMode="auto">
              <a:xfrm>
                <a:off x="4071" y="2222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8" name="Rectangle 284"/>
              <p:cNvSpPr>
                <a:spLocks noChangeArrowheads="1"/>
              </p:cNvSpPr>
              <p:nvPr/>
            </p:nvSpPr>
            <p:spPr bwMode="auto">
              <a:xfrm>
                <a:off x="4090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49" name="Rectangle 285"/>
              <p:cNvSpPr>
                <a:spLocks noChangeArrowheads="1"/>
              </p:cNvSpPr>
              <p:nvPr/>
            </p:nvSpPr>
            <p:spPr bwMode="auto">
              <a:xfrm>
                <a:off x="4128" y="2222"/>
                <a:ext cx="3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0" name="Rectangle 286"/>
              <p:cNvSpPr>
                <a:spLocks noChangeArrowheads="1"/>
              </p:cNvSpPr>
              <p:nvPr/>
            </p:nvSpPr>
            <p:spPr bwMode="auto">
              <a:xfrm>
                <a:off x="4162" y="2222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1" name="Rectangle 287"/>
              <p:cNvSpPr>
                <a:spLocks noChangeArrowheads="1"/>
              </p:cNvSpPr>
              <p:nvPr/>
            </p:nvSpPr>
            <p:spPr bwMode="auto">
              <a:xfrm>
                <a:off x="4181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2" name="Rectangle 288"/>
              <p:cNvSpPr>
                <a:spLocks noChangeArrowheads="1"/>
              </p:cNvSpPr>
              <p:nvPr/>
            </p:nvSpPr>
            <p:spPr bwMode="auto">
              <a:xfrm>
                <a:off x="4218" y="2222"/>
                <a:ext cx="3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3" name="Rectangle 289"/>
              <p:cNvSpPr>
                <a:spLocks noChangeArrowheads="1"/>
              </p:cNvSpPr>
              <p:nvPr/>
            </p:nvSpPr>
            <p:spPr bwMode="auto">
              <a:xfrm>
                <a:off x="4257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4" name="Rectangle 290"/>
              <p:cNvSpPr>
                <a:spLocks noChangeArrowheads="1"/>
              </p:cNvSpPr>
              <p:nvPr/>
            </p:nvSpPr>
            <p:spPr bwMode="auto">
              <a:xfrm>
                <a:off x="4294" y="2222"/>
                <a:ext cx="1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5" name="Rectangle 291"/>
              <p:cNvSpPr>
                <a:spLocks noChangeArrowheads="1"/>
              </p:cNvSpPr>
              <p:nvPr/>
            </p:nvSpPr>
            <p:spPr bwMode="auto">
              <a:xfrm>
                <a:off x="4310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6" name="Rectangle 292"/>
              <p:cNvSpPr>
                <a:spLocks noChangeArrowheads="1"/>
              </p:cNvSpPr>
              <p:nvPr/>
            </p:nvSpPr>
            <p:spPr bwMode="auto">
              <a:xfrm>
                <a:off x="4347" y="2222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7" name="Rectangle 293"/>
              <p:cNvSpPr>
                <a:spLocks noChangeArrowheads="1"/>
              </p:cNvSpPr>
              <p:nvPr/>
            </p:nvSpPr>
            <p:spPr bwMode="auto">
              <a:xfrm>
                <a:off x="4385" y="2222"/>
                <a:ext cx="0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8" name="Rectangle 294"/>
              <p:cNvSpPr>
                <a:spLocks noChangeArrowheads="1"/>
              </p:cNvSpPr>
              <p:nvPr/>
            </p:nvSpPr>
            <p:spPr bwMode="auto">
              <a:xfrm>
                <a:off x="3231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59" name="Rectangle 295"/>
              <p:cNvSpPr>
                <a:spLocks noChangeArrowheads="1"/>
              </p:cNvSpPr>
              <p:nvPr/>
            </p:nvSpPr>
            <p:spPr bwMode="auto">
              <a:xfrm>
                <a:off x="3249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0" name="Rectangle 296"/>
              <p:cNvSpPr>
                <a:spLocks noChangeArrowheads="1"/>
              </p:cNvSpPr>
              <p:nvPr/>
            </p:nvSpPr>
            <p:spPr bwMode="auto">
              <a:xfrm>
                <a:off x="3286" y="230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1" name="Rectangle 297"/>
              <p:cNvSpPr>
                <a:spLocks noChangeArrowheads="1"/>
              </p:cNvSpPr>
              <p:nvPr/>
            </p:nvSpPr>
            <p:spPr bwMode="auto">
              <a:xfrm>
                <a:off x="3325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2" name="Rectangle 298"/>
              <p:cNvSpPr>
                <a:spLocks noChangeArrowheads="1"/>
              </p:cNvSpPr>
              <p:nvPr/>
            </p:nvSpPr>
            <p:spPr bwMode="auto">
              <a:xfrm>
                <a:off x="3343" y="2303"/>
                <a:ext cx="4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3" name="Rectangle 299"/>
              <p:cNvSpPr>
                <a:spLocks noChangeArrowheads="1"/>
              </p:cNvSpPr>
              <p:nvPr/>
            </p:nvSpPr>
            <p:spPr bwMode="auto">
              <a:xfrm>
                <a:off x="3392" y="2303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4" name="Rectangle 300"/>
              <p:cNvSpPr>
                <a:spLocks noChangeArrowheads="1"/>
              </p:cNvSpPr>
              <p:nvPr/>
            </p:nvSpPr>
            <p:spPr bwMode="auto">
              <a:xfrm>
                <a:off x="3408" y="2303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v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5" name="Rectangle 301"/>
              <p:cNvSpPr>
                <a:spLocks noChangeArrowheads="1"/>
              </p:cNvSpPr>
              <p:nvPr/>
            </p:nvSpPr>
            <p:spPr bwMode="auto">
              <a:xfrm>
                <a:off x="3441" y="2303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6" name="Rectangle 302"/>
              <p:cNvSpPr>
                <a:spLocks noChangeArrowheads="1"/>
              </p:cNvSpPr>
              <p:nvPr/>
            </p:nvSpPr>
            <p:spPr bwMode="auto">
              <a:xfrm>
                <a:off x="3457" y="2303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7" name="Rectangle 303"/>
              <p:cNvSpPr>
                <a:spLocks noChangeArrowheads="1"/>
              </p:cNvSpPr>
              <p:nvPr/>
            </p:nvSpPr>
            <p:spPr bwMode="auto">
              <a:xfrm>
                <a:off x="3490" y="230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8" name="Rectangle 304"/>
              <p:cNvSpPr>
                <a:spLocks noChangeArrowheads="1"/>
              </p:cNvSpPr>
              <p:nvPr/>
            </p:nvSpPr>
            <p:spPr bwMode="auto">
              <a:xfrm>
                <a:off x="3533" y="2303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69" name="Rectangle 305"/>
              <p:cNvSpPr>
                <a:spLocks noChangeArrowheads="1"/>
              </p:cNvSpPr>
              <p:nvPr/>
            </p:nvSpPr>
            <p:spPr bwMode="auto">
              <a:xfrm>
                <a:off x="3551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0" name="Rectangle 306"/>
              <p:cNvSpPr>
                <a:spLocks noChangeArrowheads="1"/>
              </p:cNvSpPr>
              <p:nvPr/>
            </p:nvSpPr>
            <p:spPr bwMode="auto">
              <a:xfrm>
                <a:off x="3570" y="2303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1" name="Rectangle 307"/>
              <p:cNvSpPr>
                <a:spLocks noChangeArrowheads="1"/>
              </p:cNvSpPr>
              <p:nvPr/>
            </p:nvSpPr>
            <p:spPr bwMode="auto">
              <a:xfrm>
                <a:off x="3592" y="230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2" name="Rectangle 308"/>
              <p:cNvSpPr>
                <a:spLocks noChangeArrowheads="1"/>
              </p:cNvSpPr>
              <p:nvPr/>
            </p:nvSpPr>
            <p:spPr bwMode="auto">
              <a:xfrm>
                <a:off x="3637" y="2303"/>
                <a:ext cx="3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3" name="Rectangle 309"/>
              <p:cNvSpPr>
                <a:spLocks noChangeArrowheads="1"/>
              </p:cNvSpPr>
              <p:nvPr/>
            </p:nvSpPr>
            <p:spPr bwMode="auto">
              <a:xfrm>
                <a:off x="3667" y="2303"/>
                <a:ext cx="17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4" name="Rectangle 310"/>
              <p:cNvSpPr>
                <a:spLocks noChangeArrowheads="1"/>
              </p:cNvSpPr>
              <p:nvPr/>
            </p:nvSpPr>
            <p:spPr bwMode="auto">
              <a:xfrm>
                <a:off x="3688" y="2303"/>
                <a:ext cx="2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5" name="Rectangle 311"/>
              <p:cNvSpPr>
                <a:spLocks noChangeArrowheads="1"/>
              </p:cNvSpPr>
              <p:nvPr/>
            </p:nvSpPr>
            <p:spPr bwMode="auto">
              <a:xfrm>
                <a:off x="3716" y="2303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6" name="Rectangle 312"/>
              <p:cNvSpPr>
                <a:spLocks noChangeArrowheads="1"/>
              </p:cNvSpPr>
              <p:nvPr/>
            </p:nvSpPr>
            <p:spPr bwMode="auto">
              <a:xfrm>
                <a:off x="3740" y="230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7" name="Rectangle 313"/>
              <p:cNvSpPr>
                <a:spLocks noChangeArrowheads="1"/>
              </p:cNvSpPr>
              <p:nvPr/>
            </p:nvSpPr>
            <p:spPr bwMode="auto">
              <a:xfrm>
                <a:off x="3774" y="2303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8" name="Rectangle 314"/>
              <p:cNvSpPr>
                <a:spLocks noChangeArrowheads="1"/>
              </p:cNvSpPr>
              <p:nvPr/>
            </p:nvSpPr>
            <p:spPr bwMode="auto">
              <a:xfrm>
                <a:off x="3795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79" name="Rectangle 315"/>
              <p:cNvSpPr>
                <a:spLocks noChangeArrowheads="1"/>
              </p:cNvSpPr>
              <p:nvPr/>
            </p:nvSpPr>
            <p:spPr bwMode="auto">
              <a:xfrm>
                <a:off x="3814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0" name="Rectangle 316"/>
              <p:cNvSpPr>
                <a:spLocks noChangeArrowheads="1"/>
              </p:cNvSpPr>
              <p:nvPr/>
            </p:nvSpPr>
            <p:spPr bwMode="auto">
              <a:xfrm>
                <a:off x="3835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1" name="Rectangle 317"/>
              <p:cNvSpPr>
                <a:spLocks noChangeArrowheads="1"/>
              </p:cNvSpPr>
              <p:nvPr/>
            </p:nvSpPr>
            <p:spPr bwMode="auto">
              <a:xfrm>
                <a:off x="3871" y="2303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2" name="Rectangle 318"/>
              <p:cNvSpPr>
                <a:spLocks noChangeArrowheads="1"/>
              </p:cNvSpPr>
              <p:nvPr/>
            </p:nvSpPr>
            <p:spPr bwMode="auto">
              <a:xfrm>
                <a:off x="3896" y="2303"/>
                <a:ext cx="17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3" name="Rectangle 319"/>
              <p:cNvSpPr>
                <a:spLocks noChangeArrowheads="1"/>
              </p:cNvSpPr>
              <p:nvPr/>
            </p:nvSpPr>
            <p:spPr bwMode="auto">
              <a:xfrm>
                <a:off x="3910" y="230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4" name="Rectangle 320"/>
              <p:cNvSpPr>
                <a:spLocks noChangeArrowheads="1"/>
              </p:cNvSpPr>
              <p:nvPr/>
            </p:nvSpPr>
            <p:spPr bwMode="auto">
              <a:xfrm>
                <a:off x="3948" y="230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5" name="Rectangle 321"/>
              <p:cNvSpPr>
                <a:spLocks noChangeArrowheads="1"/>
              </p:cNvSpPr>
              <p:nvPr/>
            </p:nvSpPr>
            <p:spPr bwMode="auto">
              <a:xfrm>
                <a:off x="3986" y="2303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6" name="Rectangle 322"/>
              <p:cNvSpPr>
                <a:spLocks noChangeArrowheads="1"/>
              </p:cNvSpPr>
              <p:nvPr/>
            </p:nvSpPr>
            <p:spPr bwMode="auto">
              <a:xfrm>
                <a:off x="4003" y="2303"/>
                <a:ext cx="4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7" name="Rectangle 323"/>
              <p:cNvSpPr>
                <a:spLocks noChangeArrowheads="1"/>
              </p:cNvSpPr>
              <p:nvPr/>
            </p:nvSpPr>
            <p:spPr bwMode="auto">
              <a:xfrm>
                <a:off x="4052" y="2303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8" name="Rectangle 324"/>
              <p:cNvSpPr>
                <a:spLocks noChangeArrowheads="1"/>
              </p:cNvSpPr>
              <p:nvPr/>
            </p:nvSpPr>
            <p:spPr bwMode="auto">
              <a:xfrm>
                <a:off x="4092" y="2303"/>
                <a:ext cx="5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89" name="Rectangle 325"/>
              <p:cNvSpPr>
                <a:spLocks noChangeArrowheads="1"/>
              </p:cNvSpPr>
              <p:nvPr/>
            </p:nvSpPr>
            <p:spPr bwMode="auto">
              <a:xfrm>
                <a:off x="4147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0" name="Rectangle 326"/>
              <p:cNvSpPr>
                <a:spLocks noChangeArrowheads="1"/>
              </p:cNvSpPr>
              <p:nvPr/>
            </p:nvSpPr>
            <p:spPr bwMode="auto">
              <a:xfrm>
                <a:off x="4186" y="2303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1" name="Rectangle 327"/>
              <p:cNvSpPr>
                <a:spLocks noChangeArrowheads="1"/>
              </p:cNvSpPr>
              <p:nvPr/>
            </p:nvSpPr>
            <p:spPr bwMode="auto">
              <a:xfrm>
                <a:off x="4200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2" name="Rectangle 328"/>
              <p:cNvSpPr>
                <a:spLocks noChangeArrowheads="1"/>
              </p:cNvSpPr>
              <p:nvPr/>
            </p:nvSpPr>
            <p:spPr bwMode="auto">
              <a:xfrm>
                <a:off x="4239" y="2303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3" name="Rectangle 329"/>
              <p:cNvSpPr>
                <a:spLocks noChangeArrowheads="1"/>
              </p:cNvSpPr>
              <p:nvPr/>
            </p:nvSpPr>
            <p:spPr bwMode="auto">
              <a:xfrm>
                <a:off x="4275" y="2303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4" name="Rectangle 330"/>
              <p:cNvSpPr>
                <a:spLocks noChangeArrowheads="1"/>
              </p:cNvSpPr>
              <p:nvPr/>
            </p:nvSpPr>
            <p:spPr bwMode="auto">
              <a:xfrm>
                <a:off x="4313" y="2303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5" name="Rectangle 331"/>
              <p:cNvSpPr>
                <a:spLocks noChangeArrowheads="1"/>
              </p:cNvSpPr>
              <p:nvPr/>
            </p:nvSpPr>
            <p:spPr bwMode="auto">
              <a:xfrm>
                <a:off x="4336" y="2303"/>
                <a:ext cx="0" cy="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6" name="Rectangle 332"/>
              <p:cNvSpPr>
                <a:spLocks noChangeArrowheads="1"/>
              </p:cNvSpPr>
              <p:nvPr/>
            </p:nvSpPr>
            <p:spPr bwMode="auto">
              <a:xfrm>
                <a:off x="3284" y="2383"/>
                <a:ext cx="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7" name="Rectangle 333"/>
              <p:cNvSpPr>
                <a:spLocks noChangeArrowheads="1"/>
              </p:cNvSpPr>
              <p:nvPr/>
            </p:nvSpPr>
            <p:spPr bwMode="auto">
              <a:xfrm>
                <a:off x="3306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8" name="Rectangle 334"/>
              <p:cNvSpPr>
                <a:spLocks noChangeArrowheads="1"/>
              </p:cNvSpPr>
              <p:nvPr/>
            </p:nvSpPr>
            <p:spPr bwMode="auto">
              <a:xfrm>
                <a:off x="3345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199" name="Rectangle 335"/>
              <p:cNvSpPr>
                <a:spLocks noChangeArrowheads="1"/>
              </p:cNvSpPr>
              <p:nvPr/>
            </p:nvSpPr>
            <p:spPr bwMode="auto">
              <a:xfrm>
                <a:off x="3382" y="2383"/>
                <a:ext cx="1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0" name="Rectangle 336"/>
              <p:cNvSpPr>
                <a:spLocks noChangeArrowheads="1"/>
              </p:cNvSpPr>
              <p:nvPr/>
            </p:nvSpPr>
            <p:spPr bwMode="auto">
              <a:xfrm>
                <a:off x="3398" y="2383"/>
                <a:ext cx="3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1" name="Rectangle 337"/>
              <p:cNvSpPr>
                <a:spLocks noChangeArrowheads="1"/>
              </p:cNvSpPr>
              <p:nvPr/>
            </p:nvSpPr>
            <p:spPr bwMode="auto">
              <a:xfrm>
                <a:off x="3430" y="2383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2" name="Rectangle 338"/>
              <p:cNvSpPr>
                <a:spLocks noChangeArrowheads="1"/>
              </p:cNvSpPr>
              <p:nvPr/>
            </p:nvSpPr>
            <p:spPr bwMode="auto">
              <a:xfrm>
                <a:off x="3451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3" name="Rectangle 339"/>
              <p:cNvSpPr>
                <a:spLocks noChangeArrowheads="1"/>
              </p:cNvSpPr>
              <p:nvPr/>
            </p:nvSpPr>
            <p:spPr bwMode="auto">
              <a:xfrm>
                <a:off x="3488" y="2383"/>
                <a:ext cx="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4" name="Rectangle 340"/>
              <p:cNvSpPr>
                <a:spLocks noChangeArrowheads="1"/>
              </p:cNvSpPr>
              <p:nvPr/>
            </p:nvSpPr>
            <p:spPr bwMode="auto">
              <a:xfrm>
                <a:off x="3510" y="2383"/>
                <a:ext cx="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5" name="Rectangle 341"/>
              <p:cNvSpPr>
                <a:spLocks noChangeArrowheads="1"/>
              </p:cNvSpPr>
              <p:nvPr/>
            </p:nvSpPr>
            <p:spPr bwMode="auto">
              <a:xfrm>
                <a:off x="3533" y="2383"/>
                <a:ext cx="3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6" name="Rectangle 342"/>
              <p:cNvSpPr>
                <a:spLocks noChangeArrowheads="1"/>
              </p:cNvSpPr>
              <p:nvPr/>
            </p:nvSpPr>
            <p:spPr bwMode="auto">
              <a:xfrm>
                <a:off x="3568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7" name="Rectangle 343"/>
              <p:cNvSpPr>
                <a:spLocks noChangeArrowheads="1"/>
              </p:cNvSpPr>
              <p:nvPr/>
            </p:nvSpPr>
            <p:spPr bwMode="auto">
              <a:xfrm>
                <a:off x="3606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8" name="Rectangle 344"/>
              <p:cNvSpPr>
                <a:spLocks noChangeArrowheads="1"/>
              </p:cNvSpPr>
              <p:nvPr/>
            </p:nvSpPr>
            <p:spPr bwMode="auto">
              <a:xfrm>
                <a:off x="3643" y="2383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09" name="Rectangle 345"/>
              <p:cNvSpPr>
                <a:spLocks noChangeArrowheads="1"/>
              </p:cNvSpPr>
              <p:nvPr/>
            </p:nvSpPr>
            <p:spPr bwMode="auto">
              <a:xfrm>
                <a:off x="3661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0" name="Rectangle 346"/>
              <p:cNvSpPr>
                <a:spLocks noChangeArrowheads="1"/>
              </p:cNvSpPr>
              <p:nvPr/>
            </p:nvSpPr>
            <p:spPr bwMode="auto">
              <a:xfrm>
                <a:off x="3700" y="2383"/>
                <a:ext cx="1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1" name="Rectangle 347"/>
              <p:cNvSpPr>
                <a:spLocks noChangeArrowheads="1"/>
              </p:cNvSpPr>
              <p:nvPr/>
            </p:nvSpPr>
            <p:spPr bwMode="auto">
              <a:xfrm>
                <a:off x="3714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2" name="Rectangle 348"/>
              <p:cNvSpPr>
                <a:spLocks noChangeArrowheads="1"/>
              </p:cNvSpPr>
              <p:nvPr/>
            </p:nvSpPr>
            <p:spPr bwMode="auto">
              <a:xfrm>
                <a:off x="3753" y="2383"/>
                <a:ext cx="3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3" name="Rectangle 349"/>
              <p:cNvSpPr>
                <a:spLocks noChangeArrowheads="1"/>
              </p:cNvSpPr>
              <p:nvPr/>
            </p:nvSpPr>
            <p:spPr bwMode="auto">
              <a:xfrm>
                <a:off x="3792" y="2383"/>
                <a:ext cx="3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4" name="Rectangle 350"/>
              <p:cNvSpPr>
                <a:spLocks noChangeArrowheads="1"/>
              </p:cNvSpPr>
              <p:nvPr/>
            </p:nvSpPr>
            <p:spPr bwMode="auto">
              <a:xfrm>
                <a:off x="3825" y="2383"/>
                <a:ext cx="21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5" name="Rectangle 351"/>
              <p:cNvSpPr>
                <a:spLocks noChangeArrowheads="1"/>
              </p:cNvSpPr>
              <p:nvPr/>
            </p:nvSpPr>
            <p:spPr bwMode="auto">
              <a:xfrm>
                <a:off x="3844" y="2383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6" name="Rectangle 352"/>
              <p:cNvSpPr>
                <a:spLocks noChangeArrowheads="1"/>
              </p:cNvSpPr>
              <p:nvPr/>
            </p:nvSpPr>
            <p:spPr bwMode="auto">
              <a:xfrm>
                <a:off x="3863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7" name="Rectangle 353"/>
              <p:cNvSpPr>
                <a:spLocks noChangeArrowheads="1"/>
              </p:cNvSpPr>
              <p:nvPr/>
            </p:nvSpPr>
            <p:spPr bwMode="auto">
              <a:xfrm>
                <a:off x="3899" y="2383"/>
                <a:ext cx="3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8" name="Rectangle 354"/>
              <p:cNvSpPr>
                <a:spLocks noChangeArrowheads="1"/>
              </p:cNvSpPr>
              <p:nvPr/>
            </p:nvSpPr>
            <p:spPr bwMode="auto">
              <a:xfrm>
                <a:off x="3939" y="2383"/>
                <a:ext cx="2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19" name="Rectangle 355"/>
              <p:cNvSpPr>
                <a:spLocks noChangeArrowheads="1"/>
              </p:cNvSpPr>
              <p:nvPr/>
            </p:nvSpPr>
            <p:spPr bwMode="auto">
              <a:xfrm>
                <a:off x="3957" y="2383"/>
                <a:ext cx="2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0" name="Rectangle 356"/>
              <p:cNvSpPr>
                <a:spLocks noChangeArrowheads="1"/>
              </p:cNvSpPr>
              <p:nvPr/>
            </p:nvSpPr>
            <p:spPr bwMode="auto">
              <a:xfrm>
                <a:off x="3990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1" name="Rectangle 357"/>
              <p:cNvSpPr>
                <a:spLocks noChangeArrowheads="1"/>
              </p:cNvSpPr>
              <p:nvPr/>
            </p:nvSpPr>
            <p:spPr bwMode="auto">
              <a:xfrm>
                <a:off x="4028" y="2383"/>
                <a:ext cx="5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2" name="Rectangle 358"/>
              <p:cNvSpPr>
                <a:spLocks noChangeArrowheads="1"/>
              </p:cNvSpPr>
              <p:nvPr/>
            </p:nvSpPr>
            <p:spPr bwMode="auto">
              <a:xfrm>
                <a:off x="4086" y="2383"/>
                <a:ext cx="2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3" name="Rectangle 359"/>
              <p:cNvSpPr>
                <a:spLocks noChangeArrowheads="1"/>
              </p:cNvSpPr>
              <p:nvPr/>
            </p:nvSpPr>
            <p:spPr bwMode="auto">
              <a:xfrm>
                <a:off x="4103" y="2383"/>
                <a:ext cx="1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4" name="Rectangle 360"/>
              <p:cNvSpPr>
                <a:spLocks noChangeArrowheads="1"/>
              </p:cNvSpPr>
              <p:nvPr/>
            </p:nvSpPr>
            <p:spPr bwMode="auto">
              <a:xfrm>
                <a:off x="4118" y="2383"/>
                <a:ext cx="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5" name="Rectangle 361"/>
              <p:cNvSpPr>
                <a:spLocks noChangeArrowheads="1"/>
              </p:cNvSpPr>
              <p:nvPr/>
            </p:nvSpPr>
            <p:spPr bwMode="auto">
              <a:xfrm>
                <a:off x="4156" y="2383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6" name="Rectangle 362"/>
              <p:cNvSpPr>
                <a:spLocks noChangeArrowheads="1"/>
              </p:cNvSpPr>
              <p:nvPr/>
            </p:nvSpPr>
            <p:spPr bwMode="auto">
              <a:xfrm>
                <a:off x="4175" y="2383"/>
                <a:ext cx="1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7" name="Rectangle 363"/>
              <p:cNvSpPr>
                <a:spLocks noChangeArrowheads="1"/>
              </p:cNvSpPr>
              <p:nvPr/>
            </p:nvSpPr>
            <p:spPr bwMode="auto">
              <a:xfrm>
                <a:off x="4194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8" name="Rectangle 364"/>
              <p:cNvSpPr>
                <a:spLocks noChangeArrowheads="1"/>
              </p:cNvSpPr>
              <p:nvPr/>
            </p:nvSpPr>
            <p:spPr bwMode="auto">
              <a:xfrm>
                <a:off x="4232" y="2383"/>
                <a:ext cx="3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29" name="Rectangle 365"/>
              <p:cNvSpPr>
                <a:spLocks noChangeArrowheads="1"/>
              </p:cNvSpPr>
              <p:nvPr/>
            </p:nvSpPr>
            <p:spPr bwMode="auto">
              <a:xfrm>
                <a:off x="4268" y="2383"/>
                <a:ext cx="0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0" name="Rectangle 366"/>
              <p:cNvSpPr>
                <a:spLocks noChangeArrowheads="1"/>
              </p:cNvSpPr>
              <p:nvPr/>
            </p:nvSpPr>
            <p:spPr bwMode="auto">
              <a:xfrm>
                <a:off x="3280" y="2465"/>
                <a:ext cx="4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1" name="Rectangle 367"/>
              <p:cNvSpPr>
                <a:spLocks noChangeArrowheads="1"/>
              </p:cNvSpPr>
              <p:nvPr/>
            </p:nvSpPr>
            <p:spPr bwMode="auto">
              <a:xfrm>
                <a:off x="3328" y="2465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2" name="Rectangle 368"/>
              <p:cNvSpPr>
                <a:spLocks noChangeArrowheads="1"/>
              </p:cNvSpPr>
              <p:nvPr/>
            </p:nvSpPr>
            <p:spPr bwMode="auto">
              <a:xfrm>
                <a:off x="3369" y="2465"/>
                <a:ext cx="5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3" name="Rectangle 369"/>
              <p:cNvSpPr>
                <a:spLocks noChangeArrowheads="1"/>
              </p:cNvSpPr>
              <p:nvPr/>
            </p:nvSpPr>
            <p:spPr bwMode="auto">
              <a:xfrm>
                <a:off x="3429" y="2465"/>
                <a:ext cx="3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4" name="Rectangle 370"/>
              <p:cNvSpPr>
                <a:spLocks noChangeArrowheads="1"/>
              </p:cNvSpPr>
              <p:nvPr/>
            </p:nvSpPr>
            <p:spPr bwMode="auto">
              <a:xfrm>
                <a:off x="3459" y="2465"/>
                <a:ext cx="17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5" name="Rectangle 371"/>
              <p:cNvSpPr>
                <a:spLocks noChangeArrowheads="1"/>
              </p:cNvSpPr>
              <p:nvPr/>
            </p:nvSpPr>
            <p:spPr bwMode="auto">
              <a:xfrm>
                <a:off x="3481" y="2465"/>
                <a:ext cx="32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6" name="Rectangle 372"/>
              <p:cNvSpPr>
                <a:spLocks noChangeArrowheads="1"/>
              </p:cNvSpPr>
              <p:nvPr/>
            </p:nvSpPr>
            <p:spPr bwMode="auto">
              <a:xfrm>
                <a:off x="3512" y="246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7" name="Rectangle 373"/>
              <p:cNvSpPr>
                <a:spLocks noChangeArrowheads="1"/>
              </p:cNvSpPr>
              <p:nvPr/>
            </p:nvSpPr>
            <p:spPr bwMode="auto">
              <a:xfrm>
                <a:off x="3551" y="246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8" name="Rectangle 374"/>
              <p:cNvSpPr>
                <a:spLocks noChangeArrowheads="1"/>
              </p:cNvSpPr>
              <p:nvPr/>
            </p:nvSpPr>
            <p:spPr bwMode="auto">
              <a:xfrm>
                <a:off x="3587" y="2465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39" name="Rectangle 375"/>
              <p:cNvSpPr>
                <a:spLocks noChangeArrowheads="1"/>
              </p:cNvSpPr>
              <p:nvPr/>
            </p:nvSpPr>
            <p:spPr bwMode="auto">
              <a:xfrm>
                <a:off x="3612" y="2465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0" name="Rectangle 376"/>
              <p:cNvSpPr>
                <a:spLocks noChangeArrowheads="1"/>
              </p:cNvSpPr>
              <p:nvPr/>
            </p:nvSpPr>
            <p:spPr bwMode="auto">
              <a:xfrm>
                <a:off x="3637" y="2465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1" name="Rectangle 377"/>
              <p:cNvSpPr>
                <a:spLocks noChangeArrowheads="1"/>
              </p:cNvSpPr>
              <p:nvPr/>
            </p:nvSpPr>
            <p:spPr bwMode="auto">
              <a:xfrm>
                <a:off x="3653" y="246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2" name="Rectangle 378"/>
              <p:cNvSpPr>
                <a:spLocks noChangeArrowheads="1"/>
              </p:cNvSpPr>
              <p:nvPr/>
            </p:nvSpPr>
            <p:spPr bwMode="auto">
              <a:xfrm>
                <a:off x="3689" y="246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3" name="Rectangle 379"/>
              <p:cNvSpPr>
                <a:spLocks noChangeArrowheads="1"/>
              </p:cNvSpPr>
              <p:nvPr/>
            </p:nvSpPr>
            <p:spPr bwMode="auto">
              <a:xfrm>
                <a:off x="3729" y="2465"/>
                <a:ext cx="1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4" name="Rectangle 380"/>
              <p:cNvSpPr>
                <a:spLocks noChangeArrowheads="1"/>
              </p:cNvSpPr>
              <p:nvPr/>
            </p:nvSpPr>
            <p:spPr bwMode="auto">
              <a:xfrm>
                <a:off x="3742" y="2465"/>
                <a:ext cx="29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5" name="Rectangle 381"/>
              <p:cNvSpPr>
                <a:spLocks noChangeArrowheads="1"/>
              </p:cNvSpPr>
              <p:nvPr/>
            </p:nvSpPr>
            <p:spPr bwMode="auto">
              <a:xfrm>
                <a:off x="3778" y="2465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6" name="Rectangle 382"/>
              <p:cNvSpPr>
                <a:spLocks noChangeArrowheads="1"/>
              </p:cNvSpPr>
              <p:nvPr/>
            </p:nvSpPr>
            <p:spPr bwMode="auto">
              <a:xfrm>
                <a:off x="3795" y="246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7" name="Rectangle 383"/>
              <p:cNvSpPr>
                <a:spLocks noChangeArrowheads="1"/>
              </p:cNvSpPr>
              <p:nvPr/>
            </p:nvSpPr>
            <p:spPr bwMode="auto">
              <a:xfrm>
                <a:off x="3835" y="2465"/>
                <a:ext cx="2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8" name="Rectangle 384"/>
              <p:cNvSpPr>
                <a:spLocks noChangeArrowheads="1"/>
              </p:cNvSpPr>
              <p:nvPr/>
            </p:nvSpPr>
            <p:spPr bwMode="auto">
              <a:xfrm>
                <a:off x="3857" y="246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49" name="Rectangle 385"/>
              <p:cNvSpPr>
                <a:spLocks noChangeArrowheads="1"/>
              </p:cNvSpPr>
              <p:nvPr/>
            </p:nvSpPr>
            <p:spPr bwMode="auto">
              <a:xfrm>
                <a:off x="3876" y="2465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0" name="Rectangle 386"/>
              <p:cNvSpPr>
                <a:spLocks noChangeArrowheads="1"/>
              </p:cNvSpPr>
              <p:nvPr/>
            </p:nvSpPr>
            <p:spPr bwMode="auto">
              <a:xfrm>
                <a:off x="3896" y="2465"/>
                <a:ext cx="4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1" name="Rectangle 387"/>
              <p:cNvSpPr>
                <a:spLocks noChangeArrowheads="1"/>
              </p:cNvSpPr>
              <p:nvPr/>
            </p:nvSpPr>
            <p:spPr bwMode="auto">
              <a:xfrm>
                <a:off x="3941" y="2465"/>
                <a:ext cx="1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2" name="Rectangle 388"/>
              <p:cNvSpPr>
                <a:spLocks noChangeArrowheads="1"/>
              </p:cNvSpPr>
              <p:nvPr/>
            </p:nvSpPr>
            <p:spPr bwMode="auto">
              <a:xfrm>
                <a:off x="3954" y="2465"/>
                <a:ext cx="29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3" name="Rectangle 389"/>
              <p:cNvSpPr>
                <a:spLocks noChangeArrowheads="1"/>
              </p:cNvSpPr>
              <p:nvPr/>
            </p:nvSpPr>
            <p:spPr bwMode="auto">
              <a:xfrm>
                <a:off x="3990" y="246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4" name="Rectangle 390"/>
              <p:cNvSpPr>
                <a:spLocks noChangeArrowheads="1"/>
              </p:cNvSpPr>
              <p:nvPr/>
            </p:nvSpPr>
            <p:spPr bwMode="auto">
              <a:xfrm>
                <a:off x="4026" y="246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5" name="Rectangle 391"/>
              <p:cNvSpPr>
                <a:spLocks noChangeArrowheads="1"/>
              </p:cNvSpPr>
              <p:nvPr/>
            </p:nvSpPr>
            <p:spPr bwMode="auto">
              <a:xfrm>
                <a:off x="4045" y="2465"/>
                <a:ext cx="3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6" name="Rectangle 392"/>
              <p:cNvSpPr>
                <a:spLocks noChangeArrowheads="1"/>
              </p:cNvSpPr>
              <p:nvPr/>
            </p:nvSpPr>
            <p:spPr bwMode="auto">
              <a:xfrm>
                <a:off x="4079" y="246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7" name="Rectangle 393"/>
              <p:cNvSpPr>
                <a:spLocks noChangeArrowheads="1"/>
              </p:cNvSpPr>
              <p:nvPr/>
            </p:nvSpPr>
            <p:spPr bwMode="auto">
              <a:xfrm>
                <a:off x="4118" y="2465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8" name="Rectangle 394"/>
              <p:cNvSpPr>
                <a:spLocks noChangeArrowheads="1"/>
              </p:cNvSpPr>
              <p:nvPr/>
            </p:nvSpPr>
            <p:spPr bwMode="auto">
              <a:xfrm>
                <a:off x="4132" y="246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59" name="Rectangle 395"/>
              <p:cNvSpPr>
                <a:spLocks noChangeArrowheads="1"/>
              </p:cNvSpPr>
              <p:nvPr/>
            </p:nvSpPr>
            <p:spPr bwMode="auto">
              <a:xfrm>
                <a:off x="4151" y="2465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0" name="Rectangle 396"/>
              <p:cNvSpPr>
                <a:spLocks noChangeArrowheads="1"/>
              </p:cNvSpPr>
              <p:nvPr/>
            </p:nvSpPr>
            <p:spPr bwMode="auto">
              <a:xfrm>
                <a:off x="4169" y="2465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1" name="Rectangle 397"/>
              <p:cNvSpPr>
                <a:spLocks noChangeArrowheads="1"/>
              </p:cNvSpPr>
              <p:nvPr/>
            </p:nvSpPr>
            <p:spPr bwMode="auto">
              <a:xfrm>
                <a:off x="4190" y="2465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2" name="Rectangle 398"/>
              <p:cNvSpPr>
                <a:spLocks noChangeArrowheads="1"/>
              </p:cNvSpPr>
              <p:nvPr/>
            </p:nvSpPr>
            <p:spPr bwMode="auto">
              <a:xfrm>
                <a:off x="4207" y="2465"/>
                <a:ext cx="33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3" name="Rectangle 399"/>
              <p:cNvSpPr>
                <a:spLocks noChangeArrowheads="1"/>
              </p:cNvSpPr>
              <p:nvPr/>
            </p:nvSpPr>
            <p:spPr bwMode="auto">
              <a:xfrm>
                <a:off x="4245" y="2465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4" name="Rectangle 400"/>
              <p:cNvSpPr>
                <a:spLocks noChangeArrowheads="1"/>
              </p:cNvSpPr>
              <p:nvPr/>
            </p:nvSpPr>
            <p:spPr bwMode="auto">
              <a:xfrm>
                <a:off x="4283" y="2465"/>
                <a:ext cx="0" cy="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5" name="Rectangle 401"/>
              <p:cNvSpPr>
                <a:spLocks noChangeArrowheads="1"/>
              </p:cNvSpPr>
              <p:nvPr/>
            </p:nvSpPr>
            <p:spPr bwMode="auto">
              <a:xfrm>
                <a:off x="3196" y="2544"/>
                <a:ext cx="49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Q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6" name="Rectangle 402"/>
              <p:cNvSpPr>
                <a:spLocks noChangeArrowheads="1"/>
              </p:cNvSpPr>
              <p:nvPr/>
            </p:nvSpPr>
            <p:spPr bwMode="auto">
              <a:xfrm>
                <a:off x="3247" y="2544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7" name="Rectangle 403"/>
              <p:cNvSpPr>
                <a:spLocks noChangeArrowheads="1"/>
              </p:cNvSpPr>
              <p:nvPr/>
            </p:nvSpPr>
            <p:spPr bwMode="auto">
              <a:xfrm>
                <a:off x="3286" y="2544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8" name="Rectangle 404"/>
              <p:cNvSpPr>
                <a:spLocks noChangeArrowheads="1"/>
              </p:cNvSpPr>
              <p:nvPr/>
            </p:nvSpPr>
            <p:spPr bwMode="auto">
              <a:xfrm>
                <a:off x="3325" y="2544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69" name="Rectangle 405"/>
              <p:cNvSpPr>
                <a:spLocks noChangeArrowheads="1"/>
              </p:cNvSpPr>
              <p:nvPr/>
            </p:nvSpPr>
            <p:spPr bwMode="auto">
              <a:xfrm>
                <a:off x="3343" y="2544"/>
                <a:ext cx="1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70" name="Rectangle 406"/>
              <p:cNvSpPr>
                <a:spLocks noChangeArrowheads="1"/>
              </p:cNvSpPr>
              <p:nvPr/>
            </p:nvSpPr>
            <p:spPr bwMode="auto">
              <a:xfrm>
                <a:off x="3357" y="2544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71" name="Rectangle 407"/>
              <p:cNvSpPr>
                <a:spLocks noChangeArrowheads="1"/>
              </p:cNvSpPr>
              <p:nvPr/>
            </p:nvSpPr>
            <p:spPr bwMode="auto">
              <a:xfrm>
                <a:off x="3396" y="2544"/>
                <a:ext cx="35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72" name="Rectangle 408"/>
              <p:cNvSpPr>
                <a:spLocks noChangeArrowheads="1"/>
              </p:cNvSpPr>
              <p:nvPr/>
            </p:nvSpPr>
            <p:spPr bwMode="auto">
              <a:xfrm>
                <a:off x="3432" y="2544"/>
                <a:ext cx="18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73" name="Rectangle 409"/>
              <p:cNvSpPr>
                <a:spLocks noChangeArrowheads="1"/>
              </p:cNvSpPr>
              <p:nvPr/>
            </p:nvSpPr>
            <p:spPr bwMode="auto">
              <a:xfrm>
                <a:off x="3451" y="2544"/>
                <a:ext cx="2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74" name="Rectangle 410"/>
              <p:cNvSpPr>
                <a:spLocks noChangeArrowheads="1"/>
              </p:cNvSpPr>
              <p:nvPr/>
            </p:nvSpPr>
            <p:spPr bwMode="auto">
              <a:xfrm>
                <a:off x="3479" y="2544"/>
                <a:ext cx="20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5275" name="Rectangle 411"/>
              <p:cNvSpPr>
                <a:spLocks noChangeArrowheads="1"/>
              </p:cNvSpPr>
              <p:nvPr/>
            </p:nvSpPr>
            <p:spPr bwMode="auto">
              <a:xfrm>
                <a:off x="3494" y="2544"/>
                <a:ext cx="3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65276" name="Rectangle 412"/>
            <p:cNvSpPr>
              <a:spLocks noChangeArrowheads="1"/>
            </p:cNvSpPr>
            <p:nvPr/>
          </p:nvSpPr>
          <p:spPr bwMode="auto">
            <a:xfrm>
              <a:off x="3530" y="254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77" name="Rectangle 413"/>
            <p:cNvSpPr>
              <a:spLocks noChangeArrowheads="1"/>
            </p:cNvSpPr>
            <p:nvPr/>
          </p:nvSpPr>
          <p:spPr bwMode="auto">
            <a:xfrm>
              <a:off x="3569" y="2544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78" name="Rectangle 414"/>
            <p:cNvSpPr>
              <a:spLocks noChangeArrowheads="1"/>
            </p:cNvSpPr>
            <p:nvPr/>
          </p:nvSpPr>
          <p:spPr bwMode="auto">
            <a:xfrm>
              <a:off x="3583" y="2544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79" name="Rectangle 415"/>
            <p:cNvSpPr>
              <a:spLocks noChangeArrowheads="1"/>
            </p:cNvSpPr>
            <p:nvPr/>
          </p:nvSpPr>
          <p:spPr bwMode="auto">
            <a:xfrm>
              <a:off x="3618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0" name="Rectangle 416"/>
            <p:cNvSpPr>
              <a:spLocks noChangeArrowheads="1"/>
            </p:cNvSpPr>
            <p:nvPr/>
          </p:nvSpPr>
          <p:spPr bwMode="auto">
            <a:xfrm>
              <a:off x="3636" y="254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1" name="Rectangle 417"/>
            <p:cNvSpPr>
              <a:spLocks noChangeArrowheads="1"/>
            </p:cNvSpPr>
            <p:nvPr/>
          </p:nvSpPr>
          <p:spPr bwMode="auto">
            <a:xfrm>
              <a:off x="3675" y="2544"/>
              <a:ext cx="2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2" name="Rectangle 418"/>
            <p:cNvSpPr>
              <a:spLocks noChangeArrowheads="1"/>
            </p:cNvSpPr>
            <p:nvPr/>
          </p:nvSpPr>
          <p:spPr bwMode="auto">
            <a:xfrm>
              <a:off x="3698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3" name="Rectangle 419"/>
            <p:cNvSpPr>
              <a:spLocks noChangeArrowheads="1"/>
            </p:cNvSpPr>
            <p:nvPr/>
          </p:nvSpPr>
          <p:spPr bwMode="auto">
            <a:xfrm>
              <a:off x="3716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4" name="Rectangle 420"/>
            <p:cNvSpPr>
              <a:spLocks noChangeArrowheads="1"/>
            </p:cNvSpPr>
            <p:nvPr/>
          </p:nvSpPr>
          <p:spPr bwMode="auto">
            <a:xfrm>
              <a:off x="3734" y="254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5" name="Rectangle 421"/>
            <p:cNvSpPr>
              <a:spLocks noChangeArrowheads="1"/>
            </p:cNvSpPr>
            <p:nvPr/>
          </p:nvSpPr>
          <p:spPr bwMode="auto">
            <a:xfrm>
              <a:off x="3773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6" name="Rectangle 422"/>
            <p:cNvSpPr>
              <a:spLocks noChangeArrowheads="1"/>
            </p:cNvSpPr>
            <p:nvPr/>
          </p:nvSpPr>
          <p:spPr bwMode="auto">
            <a:xfrm>
              <a:off x="3791" y="2544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7" name="Rectangle 423"/>
            <p:cNvSpPr>
              <a:spLocks noChangeArrowheads="1"/>
            </p:cNvSpPr>
            <p:nvPr/>
          </p:nvSpPr>
          <p:spPr bwMode="auto">
            <a:xfrm>
              <a:off x="3810" y="254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8" name="Rectangle 424"/>
            <p:cNvSpPr>
              <a:spLocks noChangeArrowheads="1"/>
            </p:cNvSpPr>
            <p:nvPr/>
          </p:nvSpPr>
          <p:spPr bwMode="auto">
            <a:xfrm>
              <a:off x="3848" y="2544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89" name="Rectangle 425"/>
            <p:cNvSpPr>
              <a:spLocks noChangeArrowheads="1"/>
            </p:cNvSpPr>
            <p:nvPr/>
          </p:nvSpPr>
          <p:spPr bwMode="auto">
            <a:xfrm>
              <a:off x="3885" y="2544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0" name="Rectangle 426"/>
            <p:cNvSpPr>
              <a:spLocks noChangeArrowheads="1"/>
            </p:cNvSpPr>
            <p:nvPr/>
          </p:nvSpPr>
          <p:spPr bwMode="auto">
            <a:xfrm>
              <a:off x="3906" y="2544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1" name="Rectangle 427"/>
            <p:cNvSpPr>
              <a:spLocks noChangeArrowheads="1"/>
            </p:cNvSpPr>
            <p:nvPr/>
          </p:nvSpPr>
          <p:spPr bwMode="auto">
            <a:xfrm>
              <a:off x="3920" y="254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2" name="Rectangle 428"/>
            <p:cNvSpPr>
              <a:spLocks noChangeArrowheads="1"/>
            </p:cNvSpPr>
            <p:nvPr/>
          </p:nvSpPr>
          <p:spPr bwMode="auto">
            <a:xfrm>
              <a:off x="3959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3" name="Rectangle 429"/>
            <p:cNvSpPr>
              <a:spLocks noChangeArrowheads="1"/>
            </p:cNvSpPr>
            <p:nvPr/>
          </p:nvSpPr>
          <p:spPr bwMode="auto">
            <a:xfrm>
              <a:off x="3977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4" name="Rectangle 430"/>
            <p:cNvSpPr>
              <a:spLocks noChangeArrowheads="1"/>
            </p:cNvSpPr>
            <p:nvPr/>
          </p:nvSpPr>
          <p:spPr bwMode="auto">
            <a:xfrm>
              <a:off x="3995" y="2544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,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5" name="Rectangle 431"/>
            <p:cNvSpPr>
              <a:spLocks noChangeArrowheads="1"/>
            </p:cNvSpPr>
            <p:nvPr/>
          </p:nvSpPr>
          <p:spPr bwMode="auto">
            <a:xfrm>
              <a:off x="4014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6" name="Rectangle 432"/>
            <p:cNvSpPr>
              <a:spLocks noChangeArrowheads="1"/>
            </p:cNvSpPr>
            <p:nvPr/>
          </p:nvSpPr>
          <p:spPr bwMode="auto">
            <a:xfrm>
              <a:off x="4032" y="2544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7" name="Rectangle 433"/>
            <p:cNvSpPr>
              <a:spLocks noChangeArrowheads="1"/>
            </p:cNvSpPr>
            <p:nvPr/>
          </p:nvSpPr>
          <p:spPr bwMode="auto">
            <a:xfrm>
              <a:off x="4067" y="2544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8" name="Rectangle 434"/>
            <p:cNvSpPr>
              <a:spLocks noChangeArrowheads="1"/>
            </p:cNvSpPr>
            <p:nvPr/>
          </p:nvSpPr>
          <p:spPr bwMode="auto">
            <a:xfrm>
              <a:off x="4105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299" name="Rectangle 435"/>
            <p:cNvSpPr>
              <a:spLocks noChangeArrowheads="1"/>
            </p:cNvSpPr>
            <p:nvPr/>
          </p:nvSpPr>
          <p:spPr bwMode="auto">
            <a:xfrm>
              <a:off x="4124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0" name="Rectangle 436"/>
            <p:cNvSpPr>
              <a:spLocks noChangeArrowheads="1"/>
            </p:cNvSpPr>
            <p:nvPr/>
          </p:nvSpPr>
          <p:spPr bwMode="auto">
            <a:xfrm>
              <a:off x="4142" y="2544"/>
              <a:ext cx="1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1" name="Rectangle 437"/>
            <p:cNvSpPr>
              <a:spLocks noChangeArrowheads="1"/>
            </p:cNvSpPr>
            <p:nvPr/>
          </p:nvSpPr>
          <p:spPr bwMode="auto">
            <a:xfrm>
              <a:off x="4158" y="2544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2" name="Rectangle 438"/>
            <p:cNvSpPr>
              <a:spLocks noChangeArrowheads="1"/>
            </p:cNvSpPr>
            <p:nvPr/>
          </p:nvSpPr>
          <p:spPr bwMode="auto">
            <a:xfrm>
              <a:off x="4195" y="254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3" name="Rectangle 439"/>
            <p:cNvSpPr>
              <a:spLocks noChangeArrowheads="1"/>
            </p:cNvSpPr>
            <p:nvPr/>
          </p:nvSpPr>
          <p:spPr bwMode="auto">
            <a:xfrm>
              <a:off x="4234" y="254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4" name="Rectangle 440"/>
            <p:cNvSpPr>
              <a:spLocks noChangeArrowheads="1"/>
            </p:cNvSpPr>
            <p:nvPr/>
          </p:nvSpPr>
          <p:spPr bwMode="auto">
            <a:xfrm>
              <a:off x="4252" y="2544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5" name="Rectangle 441"/>
            <p:cNvSpPr>
              <a:spLocks noChangeArrowheads="1"/>
            </p:cNvSpPr>
            <p:nvPr/>
          </p:nvSpPr>
          <p:spPr bwMode="auto">
            <a:xfrm>
              <a:off x="4271" y="2544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6" name="Rectangle 442"/>
            <p:cNvSpPr>
              <a:spLocks noChangeArrowheads="1"/>
            </p:cNvSpPr>
            <p:nvPr/>
          </p:nvSpPr>
          <p:spPr bwMode="auto">
            <a:xfrm>
              <a:off x="4309" y="254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7" name="Rectangle 443"/>
            <p:cNvSpPr>
              <a:spLocks noChangeArrowheads="1"/>
            </p:cNvSpPr>
            <p:nvPr/>
          </p:nvSpPr>
          <p:spPr bwMode="auto">
            <a:xfrm>
              <a:off x="4346" y="2544"/>
              <a:ext cx="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8" name="Rectangle 444"/>
            <p:cNvSpPr>
              <a:spLocks noChangeArrowheads="1"/>
            </p:cNvSpPr>
            <p:nvPr/>
          </p:nvSpPr>
          <p:spPr bwMode="auto">
            <a:xfrm>
              <a:off x="3355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09" name="Rectangle 445"/>
            <p:cNvSpPr>
              <a:spLocks noChangeArrowheads="1"/>
            </p:cNvSpPr>
            <p:nvPr/>
          </p:nvSpPr>
          <p:spPr bwMode="auto">
            <a:xfrm>
              <a:off x="3394" y="26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0" name="Rectangle 446"/>
            <p:cNvSpPr>
              <a:spLocks noChangeArrowheads="1"/>
            </p:cNvSpPr>
            <p:nvPr/>
          </p:nvSpPr>
          <p:spPr bwMode="auto">
            <a:xfrm>
              <a:off x="3430" y="2626"/>
              <a:ext cx="4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1" name="Rectangle 447"/>
            <p:cNvSpPr>
              <a:spLocks noChangeArrowheads="1"/>
            </p:cNvSpPr>
            <p:nvPr/>
          </p:nvSpPr>
          <p:spPr bwMode="auto">
            <a:xfrm>
              <a:off x="3479" y="2626"/>
              <a:ext cx="2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2" name="Rectangle 448"/>
            <p:cNvSpPr>
              <a:spLocks noChangeArrowheads="1"/>
            </p:cNvSpPr>
            <p:nvPr/>
          </p:nvSpPr>
          <p:spPr bwMode="auto">
            <a:xfrm>
              <a:off x="3500" y="2626"/>
              <a:ext cx="1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3" name="Rectangle 449"/>
            <p:cNvSpPr>
              <a:spLocks noChangeArrowheads="1"/>
            </p:cNvSpPr>
            <p:nvPr/>
          </p:nvSpPr>
          <p:spPr bwMode="auto">
            <a:xfrm>
              <a:off x="3514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4" name="Rectangle 450"/>
            <p:cNvSpPr>
              <a:spLocks noChangeArrowheads="1"/>
            </p:cNvSpPr>
            <p:nvPr/>
          </p:nvSpPr>
          <p:spPr bwMode="auto">
            <a:xfrm>
              <a:off x="3553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5" name="Rectangle 451"/>
            <p:cNvSpPr>
              <a:spLocks noChangeArrowheads="1"/>
            </p:cNvSpPr>
            <p:nvPr/>
          </p:nvSpPr>
          <p:spPr bwMode="auto">
            <a:xfrm>
              <a:off x="3589" y="2626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6" name="Rectangle 452"/>
            <p:cNvSpPr>
              <a:spLocks noChangeArrowheads="1"/>
            </p:cNvSpPr>
            <p:nvPr/>
          </p:nvSpPr>
          <p:spPr bwMode="auto">
            <a:xfrm>
              <a:off x="3624" y="2626"/>
              <a:ext cx="2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7" name="Rectangle 453"/>
            <p:cNvSpPr>
              <a:spLocks noChangeArrowheads="1"/>
            </p:cNvSpPr>
            <p:nvPr/>
          </p:nvSpPr>
          <p:spPr bwMode="auto">
            <a:xfrm>
              <a:off x="3643" y="262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8" name="Rectangle 454"/>
            <p:cNvSpPr>
              <a:spLocks noChangeArrowheads="1"/>
            </p:cNvSpPr>
            <p:nvPr/>
          </p:nvSpPr>
          <p:spPr bwMode="auto">
            <a:xfrm>
              <a:off x="3661" y="2626"/>
              <a:ext cx="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19" name="Rectangle 455"/>
            <p:cNvSpPr>
              <a:spLocks noChangeArrowheads="1"/>
            </p:cNvSpPr>
            <p:nvPr/>
          </p:nvSpPr>
          <p:spPr bwMode="auto">
            <a:xfrm>
              <a:off x="3696" y="2626"/>
              <a:ext cx="1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0" name="Rectangle 456"/>
            <p:cNvSpPr>
              <a:spLocks noChangeArrowheads="1"/>
            </p:cNvSpPr>
            <p:nvPr/>
          </p:nvSpPr>
          <p:spPr bwMode="auto">
            <a:xfrm>
              <a:off x="3710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1" name="Rectangle 457"/>
            <p:cNvSpPr>
              <a:spLocks noChangeArrowheads="1"/>
            </p:cNvSpPr>
            <p:nvPr/>
          </p:nvSpPr>
          <p:spPr bwMode="auto">
            <a:xfrm>
              <a:off x="3749" y="2626"/>
              <a:ext cx="3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2" name="Rectangle 458"/>
            <p:cNvSpPr>
              <a:spLocks noChangeArrowheads="1"/>
            </p:cNvSpPr>
            <p:nvPr/>
          </p:nvSpPr>
          <p:spPr bwMode="auto">
            <a:xfrm>
              <a:off x="3785" y="2626"/>
              <a:ext cx="1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3" name="Rectangle 459"/>
            <p:cNvSpPr>
              <a:spLocks noChangeArrowheads="1"/>
            </p:cNvSpPr>
            <p:nvPr/>
          </p:nvSpPr>
          <p:spPr bwMode="auto">
            <a:xfrm>
              <a:off x="3802" y="262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4" name="Rectangle 460"/>
            <p:cNvSpPr>
              <a:spLocks noChangeArrowheads="1"/>
            </p:cNvSpPr>
            <p:nvPr/>
          </p:nvSpPr>
          <p:spPr bwMode="auto">
            <a:xfrm>
              <a:off x="3820" y="2626"/>
              <a:ext cx="1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5" name="Rectangle 461"/>
            <p:cNvSpPr>
              <a:spLocks noChangeArrowheads="1"/>
            </p:cNvSpPr>
            <p:nvPr/>
          </p:nvSpPr>
          <p:spPr bwMode="auto">
            <a:xfrm>
              <a:off x="3834" y="2626"/>
              <a:ext cx="3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6" name="Rectangle 462"/>
            <p:cNvSpPr>
              <a:spLocks noChangeArrowheads="1"/>
            </p:cNvSpPr>
            <p:nvPr/>
          </p:nvSpPr>
          <p:spPr bwMode="auto">
            <a:xfrm>
              <a:off x="3869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7" name="Rectangle 463"/>
            <p:cNvSpPr>
              <a:spLocks noChangeArrowheads="1"/>
            </p:cNvSpPr>
            <p:nvPr/>
          </p:nvSpPr>
          <p:spPr bwMode="auto">
            <a:xfrm>
              <a:off x="3908" y="2626"/>
              <a:ext cx="3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8" name="Rectangle 464"/>
            <p:cNvSpPr>
              <a:spLocks noChangeArrowheads="1"/>
            </p:cNvSpPr>
            <p:nvPr/>
          </p:nvSpPr>
          <p:spPr bwMode="auto">
            <a:xfrm>
              <a:off x="3944" y="2626"/>
              <a:ext cx="2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29" name="Rectangle 465"/>
            <p:cNvSpPr>
              <a:spLocks noChangeArrowheads="1"/>
            </p:cNvSpPr>
            <p:nvPr/>
          </p:nvSpPr>
          <p:spPr bwMode="auto">
            <a:xfrm>
              <a:off x="3963" y="262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0" name="Rectangle 466"/>
            <p:cNvSpPr>
              <a:spLocks noChangeArrowheads="1"/>
            </p:cNvSpPr>
            <p:nvPr/>
          </p:nvSpPr>
          <p:spPr bwMode="auto">
            <a:xfrm>
              <a:off x="3983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1" name="Rectangle 467"/>
            <p:cNvSpPr>
              <a:spLocks noChangeArrowheads="1"/>
            </p:cNvSpPr>
            <p:nvPr/>
          </p:nvSpPr>
          <p:spPr bwMode="auto">
            <a:xfrm>
              <a:off x="4020" y="2626"/>
              <a:ext cx="1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2" name="Rectangle 468"/>
            <p:cNvSpPr>
              <a:spLocks noChangeArrowheads="1"/>
            </p:cNvSpPr>
            <p:nvPr/>
          </p:nvSpPr>
          <p:spPr bwMode="auto">
            <a:xfrm>
              <a:off x="4034" y="2626"/>
              <a:ext cx="1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3" name="Rectangle 469"/>
            <p:cNvSpPr>
              <a:spLocks noChangeArrowheads="1"/>
            </p:cNvSpPr>
            <p:nvPr/>
          </p:nvSpPr>
          <p:spPr bwMode="auto">
            <a:xfrm>
              <a:off x="4054" y="262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4" name="Rectangle 470"/>
            <p:cNvSpPr>
              <a:spLocks noChangeArrowheads="1"/>
            </p:cNvSpPr>
            <p:nvPr/>
          </p:nvSpPr>
          <p:spPr bwMode="auto">
            <a:xfrm>
              <a:off x="4073" y="262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5" name="Rectangle 471"/>
            <p:cNvSpPr>
              <a:spLocks noChangeArrowheads="1"/>
            </p:cNvSpPr>
            <p:nvPr/>
          </p:nvSpPr>
          <p:spPr bwMode="auto">
            <a:xfrm>
              <a:off x="4091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6" name="Rectangle 472"/>
            <p:cNvSpPr>
              <a:spLocks noChangeArrowheads="1"/>
            </p:cNvSpPr>
            <p:nvPr/>
          </p:nvSpPr>
          <p:spPr bwMode="auto">
            <a:xfrm>
              <a:off x="4130" y="262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37" name="Rectangle 473"/>
            <p:cNvSpPr>
              <a:spLocks noChangeArrowheads="1"/>
            </p:cNvSpPr>
            <p:nvPr/>
          </p:nvSpPr>
          <p:spPr bwMode="auto">
            <a:xfrm>
              <a:off x="4148" y="2626"/>
              <a:ext cx="3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219" name="Freeform 474"/>
            <p:cNvSpPr>
              <a:spLocks/>
            </p:cNvSpPr>
            <p:nvPr/>
          </p:nvSpPr>
          <p:spPr bwMode="auto">
            <a:xfrm>
              <a:off x="3761" y="2136"/>
              <a:ext cx="34" cy="35"/>
            </a:xfrm>
            <a:custGeom>
              <a:avLst/>
              <a:gdLst>
                <a:gd name="T0" fmla="*/ 32 w 34"/>
                <a:gd name="T1" fmla="*/ 0 h 35"/>
                <a:gd name="T2" fmla="*/ 0 w 34"/>
                <a:gd name="T3" fmla="*/ 0 h 35"/>
                <a:gd name="T4" fmla="*/ 18 w 34"/>
                <a:gd name="T5" fmla="*/ 35 h 35"/>
                <a:gd name="T6" fmla="*/ 34 w 34"/>
                <a:gd name="T7" fmla="*/ 0 h 35"/>
                <a:gd name="T8" fmla="*/ 34 w 34"/>
                <a:gd name="T9" fmla="*/ 0 h 35"/>
                <a:gd name="T10" fmla="*/ 32 w 34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5"/>
                <a:gd name="T20" fmla="*/ 34 w 34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5">
                  <a:moveTo>
                    <a:pt x="32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3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20" name="Freeform 475"/>
            <p:cNvSpPr>
              <a:spLocks/>
            </p:cNvSpPr>
            <p:nvPr/>
          </p:nvSpPr>
          <p:spPr bwMode="auto">
            <a:xfrm>
              <a:off x="2378" y="1066"/>
              <a:ext cx="1326" cy="336"/>
            </a:xfrm>
            <a:custGeom>
              <a:avLst/>
              <a:gdLst>
                <a:gd name="T0" fmla="*/ 0 w 1326"/>
                <a:gd name="T1" fmla="*/ 334 h 336"/>
                <a:gd name="T2" fmla="*/ 0 w 1326"/>
                <a:gd name="T3" fmla="*/ 0 h 336"/>
                <a:gd name="T4" fmla="*/ 1326 w 1326"/>
                <a:gd name="T5" fmla="*/ 0 h 336"/>
                <a:gd name="T6" fmla="*/ 1326 w 1326"/>
                <a:gd name="T7" fmla="*/ 336 h 336"/>
                <a:gd name="T8" fmla="*/ 0 w 1326"/>
                <a:gd name="T9" fmla="*/ 336 h 336"/>
                <a:gd name="T10" fmla="*/ 0 w 1326"/>
                <a:gd name="T11" fmla="*/ 336 h 336"/>
                <a:gd name="T12" fmla="*/ 0 w 1326"/>
                <a:gd name="T13" fmla="*/ 334 h 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6"/>
                <a:gd name="T22" fmla="*/ 0 h 336"/>
                <a:gd name="T23" fmla="*/ 1326 w 1326"/>
                <a:gd name="T24" fmla="*/ 336 h 3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6" h="336">
                  <a:moveTo>
                    <a:pt x="0" y="334"/>
                  </a:moveTo>
                  <a:lnTo>
                    <a:pt x="0" y="0"/>
                  </a:lnTo>
                  <a:lnTo>
                    <a:pt x="1326" y="0"/>
                  </a:lnTo>
                  <a:lnTo>
                    <a:pt x="1326" y="336"/>
                  </a:lnTo>
                  <a:lnTo>
                    <a:pt x="0" y="336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21" name="Freeform 476"/>
            <p:cNvSpPr>
              <a:spLocks/>
            </p:cNvSpPr>
            <p:nvPr/>
          </p:nvSpPr>
          <p:spPr bwMode="auto">
            <a:xfrm>
              <a:off x="2378" y="1066"/>
              <a:ext cx="1326" cy="336"/>
            </a:xfrm>
            <a:custGeom>
              <a:avLst/>
              <a:gdLst>
                <a:gd name="T0" fmla="*/ 0 w 1326"/>
                <a:gd name="T1" fmla="*/ 334 h 336"/>
                <a:gd name="T2" fmla="*/ 0 w 1326"/>
                <a:gd name="T3" fmla="*/ 0 h 336"/>
                <a:gd name="T4" fmla="*/ 1326 w 1326"/>
                <a:gd name="T5" fmla="*/ 0 h 336"/>
                <a:gd name="T6" fmla="*/ 1326 w 1326"/>
                <a:gd name="T7" fmla="*/ 336 h 336"/>
                <a:gd name="T8" fmla="*/ 0 w 1326"/>
                <a:gd name="T9" fmla="*/ 336 h 336"/>
                <a:gd name="T10" fmla="*/ 0 w 1326"/>
                <a:gd name="T11" fmla="*/ 336 h 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6"/>
                <a:gd name="T19" fmla="*/ 0 h 336"/>
                <a:gd name="T20" fmla="*/ 1326 w 1326"/>
                <a:gd name="T21" fmla="*/ 336 h 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6" h="336">
                  <a:moveTo>
                    <a:pt x="0" y="334"/>
                  </a:moveTo>
                  <a:lnTo>
                    <a:pt x="0" y="0"/>
                  </a:lnTo>
                  <a:lnTo>
                    <a:pt x="1326" y="0"/>
                  </a:lnTo>
                  <a:lnTo>
                    <a:pt x="1326" y="336"/>
                  </a:lnTo>
                  <a:lnTo>
                    <a:pt x="0" y="33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341" name="Rectangle 477"/>
            <p:cNvSpPr>
              <a:spLocks noChangeArrowheads="1"/>
            </p:cNvSpPr>
            <p:nvPr/>
          </p:nvSpPr>
          <p:spPr bwMode="auto">
            <a:xfrm>
              <a:off x="2448" y="1113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2" name="Rectangle 478"/>
            <p:cNvSpPr>
              <a:spLocks noChangeArrowheads="1"/>
            </p:cNvSpPr>
            <p:nvPr/>
          </p:nvSpPr>
          <p:spPr bwMode="auto">
            <a:xfrm>
              <a:off x="2486" y="1113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3" name="Rectangle 479"/>
            <p:cNvSpPr>
              <a:spLocks noChangeArrowheads="1"/>
            </p:cNvSpPr>
            <p:nvPr/>
          </p:nvSpPr>
          <p:spPr bwMode="auto">
            <a:xfrm>
              <a:off x="2505" y="1113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4" name="Rectangle 480"/>
            <p:cNvSpPr>
              <a:spLocks noChangeArrowheads="1"/>
            </p:cNvSpPr>
            <p:nvPr/>
          </p:nvSpPr>
          <p:spPr bwMode="auto">
            <a:xfrm>
              <a:off x="2523" y="1113"/>
              <a:ext cx="4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5" name="Rectangle 481"/>
            <p:cNvSpPr>
              <a:spLocks noChangeArrowheads="1"/>
            </p:cNvSpPr>
            <p:nvPr/>
          </p:nvSpPr>
          <p:spPr bwMode="auto">
            <a:xfrm>
              <a:off x="2570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6" name="Rectangle 482"/>
            <p:cNvSpPr>
              <a:spLocks noChangeArrowheads="1"/>
            </p:cNvSpPr>
            <p:nvPr/>
          </p:nvSpPr>
          <p:spPr bwMode="auto">
            <a:xfrm>
              <a:off x="2607" y="1113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7" name="Rectangle 483"/>
            <p:cNvSpPr>
              <a:spLocks noChangeArrowheads="1"/>
            </p:cNvSpPr>
            <p:nvPr/>
          </p:nvSpPr>
          <p:spPr bwMode="auto">
            <a:xfrm>
              <a:off x="2645" y="1113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8" name="Rectangle 484"/>
            <p:cNvSpPr>
              <a:spLocks noChangeArrowheads="1"/>
            </p:cNvSpPr>
            <p:nvPr/>
          </p:nvSpPr>
          <p:spPr bwMode="auto">
            <a:xfrm>
              <a:off x="2664" y="1113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49" name="Rectangle 485"/>
            <p:cNvSpPr>
              <a:spLocks noChangeArrowheads="1"/>
            </p:cNvSpPr>
            <p:nvPr/>
          </p:nvSpPr>
          <p:spPr bwMode="auto">
            <a:xfrm>
              <a:off x="2686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0" name="Rectangle 486"/>
            <p:cNvSpPr>
              <a:spLocks noChangeArrowheads="1"/>
            </p:cNvSpPr>
            <p:nvPr/>
          </p:nvSpPr>
          <p:spPr bwMode="auto">
            <a:xfrm>
              <a:off x="2725" y="1113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1" name="Rectangle 487"/>
            <p:cNvSpPr>
              <a:spLocks noChangeArrowheads="1"/>
            </p:cNvSpPr>
            <p:nvPr/>
          </p:nvSpPr>
          <p:spPr bwMode="auto">
            <a:xfrm>
              <a:off x="2758" y="1113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2" name="Rectangle 488"/>
            <p:cNvSpPr>
              <a:spLocks noChangeArrowheads="1"/>
            </p:cNvSpPr>
            <p:nvPr/>
          </p:nvSpPr>
          <p:spPr bwMode="auto">
            <a:xfrm>
              <a:off x="2776" y="1113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3" name="Rectangle 489"/>
            <p:cNvSpPr>
              <a:spLocks noChangeArrowheads="1"/>
            </p:cNvSpPr>
            <p:nvPr/>
          </p:nvSpPr>
          <p:spPr bwMode="auto">
            <a:xfrm>
              <a:off x="2796" y="1113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4" name="Rectangle 490"/>
            <p:cNvSpPr>
              <a:spLocks noChangeArrowheads="1"/>
            </p:cNvSpPr>
            <p:nvPr/>
          </p:nvSpPr>
          <p:spPr bwMode="auto">
            <a:xfrm>
              <a:off x="2815" y="1113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5" name="Rectangle 491"/>
            <p:cNvSpPr>
              <a:spLocks noChangeArrowheads="1"/>
            </p:cNvSpPr>
            <p:nvPr/>
          </p:nvSpPr>
          <p:spPr bwMode="auto">
            <a:xfrm>
              <a:off x="2851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6" name="Rectangle 492"/>
            <p:cNvSpPr>
              <a:spLocks noChangeArrowheads="1"/>
            </p:cNvSpPr>
            <p:nvPr/>
          </p:nvSpPr>
          <p:spPr bwMode="auto">
            <a:xfrm>
              <a:off x="2890" y="1113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7" name="Rectangle 493"/>
            <p:cNvSpPr>
              <a:spLocks noChangeArrowheads="1"/>
            </p:cNvSpPr>
            <p:nvPr/>
          </p:nvSpPr>
          <p:spPr bwMode="auto">
            <a:xfrm>
              <a:off x="2908" y="1113"/>
              <a:ext cx="4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8" name="Rectangle 494"/>
            <p:cNvSpPr>
              <a:spLocks noChangeArrowheads="1"/>
            </p:cNvSpPr>
            <p:nvPr/>
          </p:nvSpPr>
          <p:spPr bwMode="auto">
            <a:xfrm>
              <a:off x="2957" y="1113"/>
              <a:ext cx="1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59" name="Rectangle 495"/>
            <p:cNvSpPr>
              <a:spLocks noChangeArrowheads="1"/>
            </p:cNvSpPr>
            <p:nvPr/>
          </p:nvSpPr>
          <p:spPr bwMode="auto">
            <a:xfrm>
              <a:off x="2974" y="1113"/>
              <a:ext cx="29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0" name="Rectangle 496"/>
            <p:cNvSpPr>
              <a:spLocks noChangeArrowheads="1"/>
            </p:cNvSpPr>
            <p:nvPr/>
          </p:nvSpPr>
          <p:spPr bwMode="auto">
            <a:xfrm>
              <a:off x="3006" y="1113"/>
              <a:ext cx="1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1" name="Rectangle 497"/>
            <p:cNvSpPr>
              <a:spLocks noChangeArrowheads="1"/>
            </p:cNvSpPr>
            <p:nvPr/>
          </p:nvSpPr>
          <p:spPr bwMode="auto">
            <a:xfrm>
              <a:off x="3023" y="1113"/>
              <a:ext cx="29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2" name="Rectangle 498"/>
            <p:cNvSpPr>
              <a:spLocks noChangeArrowheads="1"/>
            </p:cNvSpPr>
            <p:nvPr/>
          </p:nvSpPr>
          <p:spPr bwMode="auto">
            <a:xfrm>
              <a:off x="3055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3" name="Rectangle 499"/>
            <p:cNvSpPr>
              <a:spLocks noChangeArrowheads="1"/>
            </p:cNvSpPr>
            <p:nvPr/>
          </p:nvSpPr>
          <p:spPr bwMode="auto">
            <a:xfrm>
              <a:off x="3094" y="1113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4" name="Rectangle 500"/>
            <p:cNvSpPr>
              <a:spLocks noChangeArrowheads="1"/>
            </p:cNvSpPr>
            <p:nvPr/>
          </p:nvSpPr>
          <p:spPr bwMode="auto">
            <a:xfrm>
              <a:off x="3116" y="1113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5" name="Rectangle 501"/>
            <p:cNvSpPr>
              <a:spLocks noChangeArrowheads="1"/>
            </p:cNvSpPr>
            <p:nvPr/>
          </p:nvSpPr>
          <p:spPr bwMode="auto">
            <a:xfrm>
              <a:off x="3135" y="1113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6" name="Rectangle 502"/>
            <p:cNvSpPr>
              <a:spLocks noChangeArrowheads="1"/>
            </p:cNvSpPr>
            <p:nvPr/>
          </p:nvSpPr>
          <p:spPr bwMode="auto">
            <a:xfrm>
              <a:off x="3157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7" name="Rectangle 503"/>
            <p:cNvSpPr>
              <a:spLocks noChangeArrowheads="1"/>
            </p:cNvSpPr>
            <p:nvPr/>
          </p:nvSpPr>
          <p:spPr bwMode="auto">
            <a:xfrm>
              <a:off x="3196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8" name="Rectangle 504"/>
            <p:cNvSpPr>
              <a:spLocks noChangeArrowheads="1"/>
            </p:cNvSpPr>
            <p:nvPr/>
          </p:nvSpPr>
          <p:spPr bwMode="auto">
            <a:xfrm>
              <a:off x="3233" y="1113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69" name="Rectangle 505"/>
            <p:cNvSpPr>
              <a:spLocks noChangeArrowheads="1"/>
            </p:cNvSpPr>
            <p:nvPr/>
          </p:nvSpPr>
          <p:spPr bwMode="auto">
            <a:xfrm>
              <a:off x="3249" y="1113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0" name="Rectangle 506"/>
            <p:cNvSpPr>
              <a:spLocks noChangeArrowheads="1"/>
            </p:cNvSpPr>
            <p:nvPr/>
          </p:nvSpPr>
          <p:spPr bwMode="auto">
            <a:xfrm>
              <a:off x="3284" y="1113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1" name="Rectangle 507"/>
            <p:cNvSpPr>
              <a:spLocks noChangeArrowheads="1"/>
            </p:cNvSpPr>
            <p:nvPr/>
          </p:nvSpPr>
          <p:spPr bwMode="auto">
            <a:xfrm>
              <a:off x="3302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2" name="Rectangle 508"/>
            <p:cNvSpPr>
              <a:spLocks noChangeArrowheads="1"/>
            </p:cNvSpPr>
            <p:nvPr/>
          </p:nvSpPr>
          <p:spPr bwMode="auto">
            <a:xfrm>
              <a:off x="3339" y="1113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3" name="Rectangle 509"/>
            <p:cNvSpPr>
              <a:spLocks noChangeArrowheads="1"/>
            </p:cNvSpPr>
            <p:nvPr/>
          </p:nvSpPr>
          <p:spPr bwMode="auto">
            <a:xfrm>
              <a:off x="3361" y="1113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4" name="Rectangle 510"/>
            <p:cNvSpPr>
              <a:spLocks noChangeArrowheads="1"/>
            </p:cNvSpPr>
            <p:nvPr/>
          </p:nvSpPr>
          <p:spPr bwMode="auto">
            <a:xfrm>
              <a:off x="3382" y="1113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5" name="Rectangle 511"/>
            <p:cNvSpPr>
              <a:spLocks noChangeArrowheads="1"/>
            </p:cNvSpPr>
            <p:nvPr/>
          </p:nvSpPr>
          <p:spPr bwMode="auto">
            <a:xfrm>
              <a:off x="3400" y="1113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6" name="Rectangle 512"/>
            <p:cNvSpPr>
              <a:spLocks noChangeArrowheads="1"/>
            </p:cNvSpPr>
            <p:nvPr/>
          </p:nvSpPr>
          <p:spPr bwMode="auto">
            <a:xfrm>
              <a:off x="3422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7" name="Rectangle 513"/>
            <p:cNvSpPr>
              <a:spLocks noChangeArrowheads="1"/>
            </p:cNvSpPr>
            <p:nvPr/>
          </p:nvSpPr>
          <p:spPr bwMode="auto">
            <a:xfrm>
              <a:off x="3461" y="1113"/>
              <a:ext cx="5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8" name="Rectangle 514"/>
            <p:cNvSpPr>
              <a:spLocks noChangeArrowheads="1"/>
            </p:cNvSpPr>
            <p:nvPr/>
          </p:nvSpPr>
          <p:spPr bwMode="auto">
            <a:xfrm>
              <a:off x="3516" y="1113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79" name="Rectangle 515"/>
            <p:cNvSpPr>
              <a:spLocks noChangeArrowheads="1"/>
            </p:cNvSpPr>
            <p:nvPr/>
          </p:nvSpPr>
          <p:spPr bwMode="auto">
            <a:xfrm>
              <a:off x="3536" y="1113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0" name="Rectangle 516"/>
            <p:cNvSpPr>
              <a:spLocks noChangeArrowheads="1"/>
            </p:cNvSpPr>
            <p:nvPr/>
          </p:nvSpPr>
          <p:spPr bwMode="auto">
            <a:xfrm>
              <a:off x="3555" y="1113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1" name="Rectangle 517"/>
            <p:cNvSpPr>
              <a:spLocks noChangeArrowheads="1"/>
            </p:cNvSpPr>
            <p:nvPr/>
          </p:nvSpPr>
          <p:spPr bwMode="auto">
            <a:xfrm>
              <a:off x="3592" y="1113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2" name="Rectangle 518"/>
            <p:cNvSpPr>
              <a:spLocks noChangeArrowheads="1"/>
            </p:cNvSpPr>
            <p:nvPr/>
          </p:nvSpPr>
          <p:spPr bwMode="auto">
            <a:xfrm>
              <a:off x="3630" y="1113"/>
              <a:ext cx="0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3" name="Rectangle 519"/>
            <p:cNvSpPr>
              <a:spLocks noChangeArrowheads="1"/>
            </p:cNvSpPr>
            <p:nvPr/>
          </p:nvSpPr>
          <p:spPr bwMode="auto">
            <a:xfrm>
              <a:off x="2545" y="1192"/>
              <a:ext cx="4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4" name="Rectangle 520"/>
            <p:cNvSpPr>
              <a:spLocks noChangeArrowheads="1"/>
            </p:cNvSpPr>
            <p:nvPr/>
          </p:nvSpPr>
          <p:spPr bwMode="auto">
            <a:xfrm>
              <a:off x="2594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5" name="Rectangle 521"/>
            <p:cNvSpPr>
              <a:spLocks noChangeArrowheads="1"/>
            </p:cNvSpPr>
            <p:nvPr/>
          </p:nvSpPr>
          <p:spPr bwMode="auto">
            <a:xfrm>
              <a:off x="2633" y="1192"/>
              <a:ext cx="5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6" name="Rectangle 522"/>
            <p:cNvSpPr>
              <a:spLocks noChangeArrowheads="1"/>
            </p:cNvSpPr>
            <p:nvPr/>
          </p:nvSpPr>
          <p:spPr bwMode="auto">
            <a:xfrm>
              <a:off x="2688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7" name="Rectangle 523"/>
            <p:cNvSpPr>
              <a:spLocks noChangeArrowheads="1"/>
            </p:cNvSpPr>
            <p:nvPr/>
          </p:nvSpPr>
          <p:spPr bwMode="auto">
            <a:xfrm>
              <a:off x="2727" y="1192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8" name="Rectangle 524"/>
            <p:cNvSpPr>
              <a:spLocks noChangeArrowheads="1"/>
            </p:cNvSpPr>
            <p:nvPr/>
          </p:nvSpPr>
          <p:spPr bwMode="auto">
            <a:xfrm>
              <a:off x="2741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89" name="Rectangle 525"/>
            <p:cNvSpPr>
              <a:spLocks noChangeArrowheads="1"/>
            </p:cNvSpPr>
            <p:nvPr/>
          </p:nvSpPr>
          <p:spPr bwMode="auto">
            <a:xfrm>
              <a:off x="2780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0" name="Rectangle 526"/>
            <p:cNvSpPr>
              <a:spLocks noChangeArrowheads="1"/>
            </p:cNvSpPr>
            <p:nvPr/>
          </p:nvSpPr>
          <p:spPr bwMode="auto">
            <a:xfrm>
              <a:off x="2817" y="1192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1" name="Rectangle 527"/>
            <p:cNvSpPr>
              <a:spLocks noChangeArrowheads="1"/>
            </p:cNvSpPr>
            <p:nvPr/>
          </p:nvSpPr>
          <p:spPr bwMode="auto">
            <a:xfrm>
              <a:off x="2855" y="1192"/>
              <a:ext cx="2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2" name="Rectangle 528"/>
            <p:cNvSpPr>
              <a:spLocks noChangeArrowheads="1"/>
            </p:cNvSpPr>
            <p:nvPr/>
          </p:nvSpPr>
          <p:spPr bwMode="auto">
            <a:xfrm>
              <a:off x="2878" y="1192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3" name="Rectangle 529"/>
            <p:cNvSpPr>
              <a:spLocks noChangeArrowheads="1"/>
            </p:cNvSpPr>
            <p:nvPr/>
          </p:nvSpPr>
          <p:spPr bwMode="auto">
            <a:xfrm>
              <a:off x="2896" y="1192"/>
              <a:ext cx="2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4" name="Rectangle 530"/>
            <p:cNvSpPr>
              <a:spLocks noChangeArrowheads="1"/>
            </p:cNvSpPr>
            <p:nvPr/>
          </p:nvSpPr>
          <p:spPr bwMode="auto">
            <a:xfrm>
              <a:off x="2919" y="1192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5" name="Rectangle 531"/>
            <p:cNvSpPr>
              <a:spLocks noChangeArrowheads="1"/>
            </p:cNvSpPr>
            <p:nvPr/>
          </p:nvSpPr>
          <p:spPr bwMode="auto">
            <a:xfrm>
              <a:off x="2957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6" name="Rectangle 532"/>
            <p:cNvSpPr>
              <a:spLocks noChangeArrowheads="1"/>
            </p:cNvSpPr>
            <p:nvPr/>
          </p:nvSpPr>
          <p:spPr bwMode="auto">
            <a:xfrm>
              <a:off x="2994" y="1192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7" name="Rectangle 533"/>
            <p:cNvSpPr>
              <a:spLocks noChangeArrowheads="1"/>
            </p:cNvSpPr>
            <p:nvPr/>
          </p:nvSpPr>
          <p:spPr bwMode="auto">
            <a:xfrm>
              <a:off x="3010" y="1192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8" name="Rectangle 534"/>
            <p:cNvSpPr>
              <a:spLocks noChangeArrowheads="1"/>
            </p:cNvSpPr>
            <p:nvPr/>
          </p:nvSpPr>
          <p:spPr bwMode="auto">
            <a:xfrm>
              <a:off x="3045" y="1192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399" name="Rectangle 535"/>
            <p:cNvSpPr>
              <a:spLocks noChangeArrowheads="1"/>
            </p:cNvSpPr>
            <p:nvPr/>
          </p:nvSpPr>
          <p:spPr bwMode="auto">
            <a:xfrm>
              <a:off x="3063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0" name="Rectangle 536"/>
            <p:cNvSpPr>
              <a:spLocks noChangeArrowheads="1"/>
            </p:cNvSpPr>
            <p:nvPr/>
          </p:nvSpPr>
          <p:spPr bwMode="auto">
            <a:xfrm>
              <a:off x="3100" y="1192"/>
              <a:ext cx="2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1" name="Rectangle 537"/>
            <p:cNvSpPr>
              <a:spLocks noChangeArrowheads="1"/>
            </p:cNvSpPr>
            <p:nvPr/>
          </p:nvSpPr>
          <p:spPr bwMode="auto">
            <a:xfrm>
              <a:off x="3123" y="1192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2" name="Rectangle 538"/>
            <p:cNvSpPr>
              <a:spLocks noChangeArrowheads="1"/>
            </p:cNvSpPr>
            <p:nvPr/>
          </p:nvSpPr>
          <p:spPr bwMode="auto">
            <a:xfrm>
              <a:off x="3143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3" name="Rectangle 539"/>
            <p:cNvSpPr>
              <a:spLocks noChangeArrowheads="1"/>
            </p:cNvSpPr>
            <p:nvPr/>
          </p:nvSpPr>
          <p:spPr bwMode="auto">
            <a:xfrm>
              <a:off x="3180" y="1192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4" name="Rectangle 540"/>
            <p:cNvSpPr>
              <a:spLocks noChangeArrowheads="1"/>
            </p:cNvSpPr>
            <p:nvPr/>
          </p:nvSpPr>
          <p:spPr bwMode="auto">
            <a:xfrm>
              <a:off x="3218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5" name="Rectangle 541"/>
            <p:cNvSpPr>
              <a:spLocks noChangeArrowheads="1"/>
            </p:cNvSpPr>
            <p:nvPr/>
          </p:nvSpPr>
          <p:spPr bwMode="auto">
            <a:xfrm>
              <a:off x="3255" y="1192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6" name="Rectangle 542"/>
            <p:cNvSpPr>
              <a:spLocks noChangeArrowheads="1"/>
            </p:cNvSpPr>
            <p:nvPr/>
          </p:nvSpPr>
          <p:spPr bwMode="auto">
            <a:xfrm>
              <a:off x="3273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7" name="Rectangle 543"/>
            <p:cNvSpPr>
              <a:spLocks noChangeArrowheads="1"/>
            </p:cNvSpPr>
            <p:nvPr/>
          </p:nvSpPr>
          <p:spPr bwMode="auto">
            <a:xfrm>
              <a:off x="3312" y="1192"/>
              <a:ext cx="1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8" name="Rectangle 544"/>
            <p:cNvSpPr>
              <a:spLocks noChangeArrowheads="1"/>
            </p:cNvSpPr>
            <p:nvPr/>
          </p:nvSpPr>
          <p:spPr bwMode="auto">
            <a:xfrm>
              <a:off x="3326" y="1192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09" name="Rectangle 545"/>
            <p:cNvSpPr>
              <a:spLocks noChangeArrowheads="1"/>
            </p:cNvSpPr>
            <p:nvPr/>
          </p:nvSpPr>
          <p:spPr bwMode="auto">
            <a:xfrm>
              <a:off x="3365" y="1192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0" name="Rectangle 546"/>
            <p:cNvSpPr>
              <a:spLocks noChangeArrowheads="1"/>
            </p:cNvSpPr>
            <p:nvPr/>
          </p:nvSpPr>
          <p:spPr bwMode="auto">
            <a:xfrm>
              <a:off x="3400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1" name="Rectangle 547"/>
            <p:cNvSpPr>
              <a:spLocks noChangeArrowheads="1"/>
            </p:cNvSpPr>
            <p:nvPr/>
          </p:nvSpPr>
          <p:spPr bwMode="auto">
            <a:xfrm>
              <a:off x="3437" y="1192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2" name="Rectangle 548"/>
            <p:cNvSpPr>
              <a:spLocks noChangeArrowheads="1"/>
            </p:cNvSpPr>
            <p:nvPr/>
          </p:nvSpPr>
          <p:spPr bwMode="auto">
            <a:xfrm>
              <a:off x="3455" y="1192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3" name="Rectangle 549"/>
            <p:cNvSpPr>
              <a:spLocks noChangeArrowheads="1"/>
            </p:cNvSpPr>
            <p:nvPr/>
          </p:nvSpPr>
          <p:spPr bwMode="auto">
            <a:xfrm>
              <a:off x="3475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4" name="Rectangle 550"/>
            <p:cNvSpPr>
              <a:spLocks noChangeArrowheads="1"/>
            </p:cNvSpPr>
            <p:nvPr/>
          </p:nvSpPr>
          <p:spPr bwMode="auto">
            <a:xfrm>
              <a:off x="3512" y="1192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5" name="Rectangle 551"/>
            <p:cNvSpPr>
              <a:spLocks noChangeArrowheads="1"/>
            </p:cNvSpPr>
            <p:nvPr/>
          </p:nvSpPr>
          <p:spPr bwMode="auto">
            <a:xfrm>
              <a:off x="3551" y="1192"/>
              <a:ext cx="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6" name="Rectangle 552"/>
            <p:cNvSpPr>
              <a:spLocks noChangeArrowheads="1"/>
            </p:cNvSpPr>
            <p:nvPr/>
          </p:nvSpPr>
          <p:spPr bwMode="auto">
            <a:xfrm>
              <a:off x="2560" y="127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7" name="Rectangle 553"/>
            <p:cNvSpPr>
              <a:spLocks noChangeArrowheads="1"/>
            </p:cNvSpPr>
            <p:nvPr/>
          </p:nvSpPr>
          <p:spPr bwMode="auto">
            <a:xfrm>
              <a:off x="2578" y="1274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8" name="Rectangle 554"/>
            <p:cNvSpPr>
              <a:spLocks noChangeArrowheads="1"/>
            </p:cNvSpPr>
            <p:nvPr/>
          </p:nvSpPr>
          <p:spPr bwMode="auto">
            <a:xfrm>
              <a:off x="2601" y="1274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19" name="Rectangle 555"/>
            <p:cNvSpPr>
              <a:spLocks noChangeArrowheads="1"/>
            </p:cNvSpPr>
            <p:nvPr/>
          </p:nvSpPr>
          <p:spPr bwMode="auto">
            <a:xfrm>
              <a:off x="2639" y="1274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0" name="Rectangle 556"/>
            <p:cNvSpPr>
              <a:spLocks noChangeArrowheads="1"/>
            </p:cNvSpPr>
            <p:nvPr/>
          </p:nvSpPr>
          <p:spPr bwMode="auto">
            <a:xfrm>
              <a:off x="2672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1" name="Rectangle 557"/>
            <p:cNvSpPr>
              <a:spLocks noChangeArrowheads="1"/>
            </p:cNvSpPr>
            <p:nvPr/>
          </p:nvSpPr>
          <p:spPr bwMode="auto">
            <a:xfrm>
              <a:off x="2711" y="1274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2" name="Rectangle 558"/>
            <p:cNvSpPr>
              <a:spLocks noChangeArrowheads="1"/>
            </p:cNvSpPr>
            <p:nvPr/>
          </p:nvSpPr>
          <p:spPr bwMode="auto">
            <a:xfrm>
              <a:off x="2725" y="127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3" name="Rectangle 559"/>
            <p:cNvSpPr>
              <a:spLocks noChangeArrowheads="1"/>
            </p:cNvSpPr>
            <p:nvPr/>
          </p:nvSpPr>
          <p:spPr bwMode="auto">
            <a:xfrm>
              <a:off x="2743" y="1274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4" name="Rectangle 560"/>
            <p:cNvSpPr>
              <a:spLocks noChangeArrowheads="1"/>
            </p:cNvSpPr>
            <p:nvPr/>
          </p:nvSpPr>
          <p:spPr bwMode="auto">
            <a:xfrm>
              <a:off x="2764" y="1274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5" name="Rectangle 561"/>
            <p:cNvSpPr>
              <a:spLocks noChangeArrowheads="1"/>
            </p:cNvSpPr>
            <p:nvPr/>
          </p:nvSpPr>
          <p:spPr bwMode="auto">
            <a:xfrm>
              <a:off x="2778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6" name="Rectangle 562"/>
            <p:cNvSpPr>
              <a:spLocks noChangeArrowheads="1"/>
            </p:cNvSpPr>
            <p:nvPr/>
          </p:nvSpPr>
          <p:spPr bwMode="auto">
            <a:xfrm>
              <a:off x="2817" y="127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7" name="Rectangle 563"/>
            <p:cNvSpPr>
              <a:spLocks noChangeArrowheads="1"/>
            </p:cNvSpPr>
            <p:nvPr/>
          </p:nvSpPr>
          <p:spPr bwMode="auto">
            <a:xfrm>
              <a:off x="2835" y="127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8" name="Rectangle 564"/>
            <p:cNvSpPr>
              <a:spLocks noChangeArrowheads="1"/>
            </p:cNvSpPr>
            <p:nvPr/>
          </p:nvSpPr>
          <p:spPr bwMode="auto">
            <a:xfrm>
              <a:off x="2853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29" name="Rectangle 565"/>
            <p:cNvSpPr>
              <a:spLocks noChangeArrowheads="1"/>
            </p:cNvSpPr>
            <p:nvPr/>
          </p:nvSpPr>
          <p:spPr bwMode="auto">
            <a:xfrm>
              <a:off x="2892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0" name="Rectangle 566"/>
            <p:cNvSpPr>
              <a:spLocks noChangeArrowheads="1"/>
            </p:cNvSpPr>
            <p:nvPr/>
          </p:nvSpPr>
          <p:spPr bwMode="auto">
            <a:xfrm>
              <a:off x="2929" y="127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1" name="Rectangle 567"/>
            <p:cNvSpPr>
              <a:spLocks noChangeArrowheads="1"/>
            </p:cNvSpPr>
            <p:nvPr/>
          </p:nvSpPr>
          <p:spPr bwMode="auto">
            <a:xfrm>
              <a:off x="2947" y="1274"/>
              <a:ext cx="4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2" name="Rectangle 568"/>
            <p:cNvSpPr>
              <a:spLocks noChangeArrowheads="1"/>
            </p:cNvSpPr>
            <p:nvPr/>
          </p:nvSpPr>
          <p:spPr bwMode="auto">
            <a:xfrm>
              <a:off x="2996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3" name="Rectangle 569"/>
            <p:cNvSpPr>
              <a:spLocks noChangeArrowheads="1"/>
            </p:cNvSpPr>
            <p:nvPr/>
          </p:nvSpPr>
          <p:spPr bwMode="auto">
            <a:xfrm>
              <a:off x="3035" y="1274"/>
              <a:ext cx="5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4" name="Rectangle 570"/>
            <p:cNvSpPr>
              <a:spLocks noChangeArrowheads="1"/>
            </p:cNvSpPr>
            <p:nvPr/>
          </p:nvSpPr>
          <p:spPr bwMode="auto">
            <a:xfrm>
              <a:off x="3092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5" name="Rectangle 571"/>
            <p:cNvSpPr>
              <a:spLocks noChangeArrowheads="1"/>
            </p:cNvSpPr>
            <p:nvPr/>
          </p:nvSpPr>
          <p:spPr bwMode="auto">
            <a:xfrm>
              <a:off x="3129" y="1274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6" name="Rectangle 572"/>
            <p:cNvSpPr>
              <a:spLocks noChangeArrowheads="1"/>
            </p:cNvSpPr>
            <p:nvPr/>
          </p:nvSpPr>
          <p:spPr bwMode="auto">
            <a:xfrm>
              <a:off x="3145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7" name="Rectangle 573"/>
            <p:cNvSpPr>
              <a:spLocks noChangeArrowheads="1"/>
            </p:cNvSpPr>
            <p:nvPr/>
          </p:nvSpPr>
          <p:spPr bwMode="auto">
            <a:xfrm>
              <a:off x="3182" y="1274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8" name="Rectangle 574"/>
            <p:cNvSpPr>
              <a:spLocks noChangeArrowheads="1"/>
            </p:cNvSpPr>
            <p:nvPr/>
          </p:nvSpPr>
          <p:spPr bwMode="auto">
            <a:xfrm>
              <a:off x="3220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39" name="Rectangle 575"/>
            <p:cNvSpPr>
              <a:spLocks noChangeArrowheads="1"/>
            </p:cNvSpPr>
            <p:nvPr/>
          </p:nvSpPr>
          <p:spPr bwMode="auto">
            <a:xfrm>
              <a:off x="3257" y="1274"/>
              <a:ext cx="2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0" name="Rectangle 576"/>
            <p:cNvSpPr>
              <a:spLocks noChangeArrowheads="1"/>
            </p:cNvSpPr>
            <p:nvPr/>
          </p:nvSpPr>
          <p:spPr bwMode="auto">
            <a:xfrm>
              <a:off x="3280" y="127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1" name="Rectangle 577"/>
            <p:cNvSpPr>
              <a:spLocks noChangeArrowheads="1"/>
            </p:cNvSpPr>
            <p:nvPr/>
          </p:nvSpPr>
          <p:spPr bwMode="auto">
            <a:xfrm>
              <a:off x="3300" y="1274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2" name="Rectangle 578"/>
            <p:cNvSpPr>
              <a:spLocks noChangeArrowheads="1"/>
            </p:cNvSpPr>
            <p:nvPr/>
          </p:nvSpPr>
          <p:spPr bwMode="auto">
            <a:xfrm>
              <a:off x="3322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3" name="Rectangle 579"/>
            <p:cNvSpPr>
              <a:spLocks noChangeArrowheads="1"/>
            </p:cNvSpPr>
            <p:nvPr/>
          </p:nvSpPr>
          <p:spPr bwMode="auto">
            <a:xfrm>
              <a:off x="3359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4" name="Rectangle 580"/>
            <p:cNvSpPr>
              <a:spLocks noChangeArrowheads="1"/>
            </p:cNvSpPr>
            <p:nvPr/>
          </p:nvSpPr>
          <p:spPr bwMode="auto">
            <a:xfrm>
              <a:off x="3398" y="1274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5" name="Rectangle 581"/>
            <p:cNvSpPr>
              <a:spLocks noChangeArrowheads="1"/>
            </p:cNvSpPr>
            <p:nvPr/>
          </p:nvSpPr>
          <p:spPr bwMode="auto">
            <a:xfrm>
              <a:off x="3412" y="1274"/>
              <a:ext cx="3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6" name="Rectangle 582"/>
            <p:cNvSpPr>
              <a:spLocks noChangeArrowheads="1"/>
            </p:cNvSpPr>
            <p:nvPr/>
          </p:nvSpPr>
          <p:spPr bwMode="auto">
            <a:xfrm>
              <a:off x="3447" y="1274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7" name="Rectangle 583"/>
            <p:cNvSpPr>
              <a:spLocks noChangeArrowheads="1"/>
            </p:cNvSpPr>
            <p:nvPr/>
          </p:nvSpPr>
          <p:spPr bwMode="auto">
            <a:xfrm>
              <a:off x="3465" y="1274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48" name="Rectangle 584"/>
            <p:cNvSpPr>
              <a:spLocks noChangeArrowheads="1"/>
            </p:cNvSpPr>
            <p:nvPr/>
          </p:nvSpPr>
          <p:spPr bwMode="auto">
            <a:xfrm>
              <a:off x="3504" y="1274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330" name="Freeform 585"/>
            <p:cNvSpPr>
              <a:spLocks/>
            </p:cNvSpPr>
            <p:nvPr/>
          </p:nvSpPr>
          <p:spPr bwMode="auto">
            <a:xfrm>
              <a:off x="3025" y="1541"/>
              <a:ext cx="32" cy="34"/>
            </a:xfrm>
            <a:custGeom>
              <a:avLst/>
              <a:gdLst>
                <a:gd name="T0" fmla="*/ 32 w 32"/>
                <a:gd name="T1" fmla="*/ 0 h 34"/>
                <a:gd name="T2" fmla="*/ 0 w 32"/>
                <a:gd name="T3" fmla="*/ 0 h 34"/>
                <a:gd name="T4" fmla="*/ 16 w 32"/>
                <a:gd name="T5" fmla="*/ 34 h 34"/>
                <a:gd name="T6" fmla="*/ 32 w 32"/>
                <a:gd name="T7" fmla="*/ 0 h 34"/>
                <a:gd name="T8" fmla="*/ 32 w 32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4"/>
                <a:gd name="T17" fmla="*/ 32 w 32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4">
                  <a:moveTo>
                    <a:pt x="32" y="0"/>
                  </a:moveTo>
                  <a:lnTo>
                    <a:pt x="0" y="0"/>
                  </a:lnTo>
                  <a:lnTo>
                    <a:pt x="16" y="3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31" name="Line 586"/>
            <p:cNvSpPr>
              <a:spLocks noChangeShapeType="1"/>
            </p:cNvSpPr>
            <p:nvPr/>
          </p:nvSpPr>
          <p:spPr bwMode="auto">
            <a:xfrm>
              <a:off x="3041" y="1402"/>
              <a:ext cx="1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451" name="Rectangle 587"/>
            <p:cNvSpPr>
              <a:spLocks noChangeArrowheads="1"/>
            </p:cNvSpPr>
            <p:nvPr/>
          </p:nvSpPr>
          <p:spPr bwMode="auto">
            <a:xfrm>
              <a:off x="2266" y="1690"/>
              <a:ext cx="4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2" name="Rectangle 588"/>
            <p:cNvSpPr>
              <a:spLocks noChangeArrowheads="1"/>
            </p:cNvSpPr>
            <p:nvPr/>
          </p:nvSpPr>
          <p:spPr bwMode="auto">
            <a:xfrm>
              <a:off x="2315" y="1690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3" name="Rectangle 589"/>
            <p:cNvSpPr>
              <a:spLocks noChangeArrowheads="1"/>
            </p:cNvSpPr>
            <p:nvPr/>
          </p:nvSpPr>
          <p:spPr bwMode="auto">
            <a:xfrm>
              <a:off x="2354" y="1690"/>
              <a:ext cx="52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4" name="Rectangle 590"/>
            <p:cNvSpPr>
              <a:spLocks noChangeArrowheads="1"/>
            </p:cNvSpPr>
            <p:nvPr/>
          </p:nvSpPr>
          <p:spPr bwMode="auto">
            <a:xfrm>
              <a:off x="2409" y="1690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5" name="Rectangle 591"/>
            <p:cNvSpPr>
              <a:spLocks noChangeArrowheads="1"/>
            </p:cNvSpPr>
            <p:nvPr/>
          </p:nvSpPr>
          <p:spPr bwMode="auto">
            <a:xfrm>
              <a:off x="2448" y="1690"/>
              <a:ext cx="14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6" name="Rectangle 592"/>
            <p:cNvSpPr>
              <a:spLocks noChangeArrowheads="1"/>
            </p:cNvSpPr>
            <p:nvPr/>
          </p:nvSpPr>
          <p:spPr bwMode="auto">
            <a:xfrm>
              <a:off x="2462" y="1690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7" name="Rectangle 593"/>
            <p:cNvSpPr>
              <a:spLocks noChangeArrowheads="1"/>
            </p:cNvSpPr>
            <p:nvPr/>
          </p:nvSpPr>
          <p:spPr bwMode="auto">
            <a:xfrm>
              <a:off x="2501" y="1690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8" name="Rectangle 594"/>
            <p:cNvSpPr>
              <a:spLocks noChangeArrowheads="1"/>
            </p:cNvSpPr>
            <p:nvPr/>
          </p:nvSpPr>
          <p:spPr bwMode="auto">
            <a:xfrm>
              <a:off x="2537" y="1690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59" name="Rectangle 595"/>
            <p:cNvSpPr>
              <a:spLocks noChangeArrowheads="1"/>
            </p:cNvSpPr>
            <p:nvPr/>
          </p:nvSpPr>
          <p:spPr bwMode="auto">
            <a:xfrm>
              <a:off x="2576" y="1690"/>
              <a:ext cx="21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60" name="Rectangle 596"/>
            <p:cNvSpPr>
              <a:spLocks noChangeArrowheads="1"/>
            </p:cNvSpPr>
            <p:nvPr/>
          </p:nvSpPr>
          <p:spPr bwMode="auto">
            <a:xfrm>
              <a:off x="2599" y="1690"/>
              <a:ext cx="20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61" name="Rectangle 597"/>
            <p:cNvSpPr>
              <a:spLocks noChangeArrowheads="1"/>
            </p:cNvSpPr>
            <p:nvPr/>
          </p:nvSpPr>
          <p:spPr bwMode="auto">
            <a:xfrm>
              <a:off x="2617" y="1682"/>
              <a:ext cx="36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&gt;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62" name="Rectangle 598"/>
            <p:cNvSpPr>
              <a:spLocks noChangeArrowheads="1"/>
            </p:cNvSpPr>
            <p:nvPr/>
          </p:nvSpPr>
          <p:spPr bwMode="auto">
            <a:xfrm>
              <a:off x="2658" y="1690"/>
              <a:ext cx="18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63" name="Rectangle 599"/>
            <p:cNvSpPr>
              <a:spLocks noChangeArrowheads="1"/>
            </p:cNvSpPr>
            <p:nvPr/>
          </p:nvSpPr>
          <p:spPr bwMode="auto">
            <a:xfrm>
              <a:off x="2676" y="1690"/>
              <a:ext cx="35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64" name="Rectangle 600"/>
            <p:cNvSpPr>
              <a:spLocks noChangeArrowheads="1"/>
            </p:cNvSpPr>
            <p:nvPr/>
          </p:nvSpPr>
          <p:spPr bwMode="auto">
            <a:xfrm>
              <a:off x="3710" y="1594"/>
              <a:ext cx="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5465" name="Rectangle 601"/>
            <p:cNvSpPr>
              <a:spLocks noChangeArrowheads="1"/>
            </p:cNvSpPr>
            <p:nvPr/>
          </p:nvSpPr>
          <p:spPr bwMode="auto">
            <a:xfrm>
              <a:off x="2611" y="1714"/>
              <a:ext cx="33" cy="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–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65466" name="Text Box 602"/>
          <p:cNvSpPr txBox="1">
            <a:spLocks noChangeArrowheads="1"/>
          </p:cNvSpPr>
          <p:nvPr/>
        </p:nvSpPr>
        <p:spPr bwMode="auto">
          <a:xfrm>
            <a:off x="6553200" y="60960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4.37 from text</a:t>
            </a:r>
          </a:p>
        </p:txBody>
      </p:sp>
    </p:spTree>
    <p:extLst>
      <p:ext uri="{BB962C8B-B14F-4D97-AF65-F5344CB8AC3E}">
        <p14:creationId xmlns:p14="http://schemas.microsoft.com/office/powerpoint/2010/main" val="264309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Division Example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 defTabSz="736600" eaLnBrk="1" hangingPunct="1"/>
            <a:r>
              <a:rPr lang="en-US" altLang="en-US" sz="2400" smtClean="0"/>
              <a:t>Example: 7÷3 = 2; remainder 1.</a:t>
            </a:r>
            <a:r>
              <a:rPr lang="en-US" altLang="en-US" sz="3200" smtClean="0"/>
              <a:t> </a:t>
            </a:r>
            <a:endParaRPr lang="en-US" altLang="en-US" sz="2400" smtClean="0"/>
          </a:p>
          <a:p>
            <a:pPr defTabSz="7366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800" b="1" u="sng" smtClean="0">
                <a:latin typeface="Courier New" pitchFamily="49" charset="0"/>
              </a:rPr>
              <a:t>Iter Step	Remainder	Divisor	Quotient	Action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0		0	000111	011000	000		Initialize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1		1	101111	011000 	000		Subtract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1		2b.	000111 	011000	000		Restore; shift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1		3	000111 	001100	000		Shift divisor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2		1	111010	001100	000		Subtract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2		2b.	000111 	001100	000		Restore; shift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2		3	000111 	000110	000		Shift divisor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3		1	000001	000110	000		Subtract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3		2a.	000001 	000110 	001		Shift in 1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3		3	000001 	000011	001		Shift divisor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4		1	111110	000011	001		Subtract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4		2b.	000001 	000011 	010		Restore; shift</a:t>
            </a:r>
          </a:p>
          <a:p>
            <a:pPr defTabSz="736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1800" b="1" smtClean="0">
                <a:latin typeface="Courier New" pitchFamily="49" charset="0"/>
              </a:rPr>
              <a:t>4		3	000001 	000001 	010		Shift divisor</a:t>
            </a:r>
          </a:p>
        </p:txBody>
      </p:sp>
    </p:spTree>
    <p:extLst>
      <p:ext uri="{BB962C8B-B14F-4D97-AF65-F5344CB8AC3E}">
        <p14:creationId xmlns:p14="http://schemas.microsoft.com/office/powerpoint/2010/main" val="155764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5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5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5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5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smtClean="0"/>
              <a:t>Observations on Division Version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Half the bits in divisor always 0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Half of 64-bit adder is wasted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Half of divisor is wasted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Instead of shifting the divisor right, we can shift the remainder left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dirty="0" smtClean="0"/>
              <a:t>The first step cannot produce a 1 in quotient bit (otherwise the quotient will be too big)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 smtClean="0"/>
              <a:t>switch order to shift first and then subtract, saves 1 iteration</a:t>
            </a:r>
          </a:p>
        </p:txBody>
      </p:sp>
    </p:spTree>
    <p:extLst>
      <p:ext uri="{BB962C8B-B14F-4D97-AF65-F5344CB8AC3E}">
        <p14:creationId xmlns:p14="http://schemas.microsoft.com/office/powerpoint/2010/main" val="252733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000" smtClean="0"/>
              <a:t>Division Hardware Version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-bit Divisor register, </a:t>
            </a:r>
            <a:r>
              <a:rPr lang="en-US" altLang="en-US" u="sng" smtClean="0">
                <a:solidFill>
                  <a:schemeClr val="accent2"/>
                </a:solidFill>
              </a:rPr>
              <a:t>32</a:t>
            </a:r>
            <a:r>
              <a:rPr lang="en-US" altLang="en-US" smtClean="0"/>
              <a:t> -bit ALU, 64-bit Remainder register, 32-bit Quotient register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09600" y="2722562"/>
            <a:ext cx="8162925" cy="3906838"/>
            <a:chOff x="361" y="1304"/>
            <a:chExt cx="5142" cy="2461"/>
          </a:xfrm>
        </p:grpSpPr>
        <p:sp>
          <p:nvSpPr>
            <p:cNvPr id="9222" name="Line 5"/>
            <p:cNvSpPr>
              <a:spLocks noChangeShapeType="1"/>
            </p:cNvSpPr>
            <p:nvPr/>
          </p:nvSpPr>
          <p:spPr bwMode="auto">
            <a:xfrm>
              <a:off x="3009" y="3323"/>
              <a:ext cx="408" cy="1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3009" y="3158"/>
              <a:ext cx="408" cy="4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V="1">
              <a:off x="1807" y="3034"/>
              <a:ext cx="1" cy="413"/>
            </a:xfrm>
            <a:prstGeom prst="line">
              <a:avLst/>
            </a:prstGeom>
            <a:noFill/>
            <a:ln w="46038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Freeform 8"/>
            <p:cNvSpPr>
              <a:spLocks/>
            </p:cNvSpPr>
            <p:nvPr/>
          </p:nvSpPr>
          <p:spPr bwMode="auto">
            <a:xfrm>
              <a:off x="2951" y="3290"/>
              <a:ext cx="70" cy="70"/>
            </a:xfrm>
            <a:custGeom>
              <a:avLst/>
              <a:gdLst>
                <a:gd name="T0" fmla="*/ 70 w 70"/>
                <a:gd name="T1" fmla="*/ 66 h 70"/>
                <a:gd name="T2" fmla="*/ 70 w 70"/>
                <a:gd name="T3" fmla="*/ 0 h 70"/>
                <a:gd name="T4" fmla="*/ 0 w 70"/>
                <a:gd name="T5" fmla="*/ 33 h 70"/>
                <a:gd name="T6" fmla="*/ 70 w 70"/>
                <a:gd name="T7" fmla="*/ 70 h 70"/>
                <a:gd name="T8" fmla="*/ 70 w 70"/>
                <a:gd name="T9" fmla="*/ 70 h 70"/>
                <a:gd name="T10" fmla="*/ 70 w 70"/>
                <a:gd name="T11" fmla="*/ 66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70"/>
                <a:gd name="T20" fmla="*/ 70 w 70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70">
                  <a:moveTo>
                    <a:pt x="70" y="66"/>
                  </a:moveTo>
                  <a:lnTo>
                    <a:pt x="70" y="0"/>
                  </a:lnTo>
                  <a:lnTo>
                    <a:pt x="0" y="33"/>
                  </a:lnTo>
                  <a:lnTo>
                    <a:pt x="70" y="70"/>
                  </a:lnTo>
                  <a:lnTo>
                    <a:pt x="70" y="6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Freeform 9"/>
            <p:cNvSpPr>
              <a:spLocks/>
            </p:cNvSpPr>
            <p:nvPr/>
          </p:nvSpPr>
          <p:spPr bwMode="auto">
            <a:xfrm>
              <a:off x="1203" y="2956"/>
              <a:ext cx="71" cy="70"/>
            </a:xfrm>
            <a:custGeom>
              <a:avLst/>
              <a:gdLst>
                <a:gd name="T0" fmla="*/ 71 w 71"/>
                <a:gd name="T1" fmla="*/ 0 h 70"/>
                <a:gd name="T2" fmla="*/ 0 w 71"/>
                <a:gd name="T3" fmla="*/ 0 h 70"/>
                <a:gd name="T4" fmla="*/ 38 w 71"/>
                <a:gd name="T5" fmla="*/ 70 h 70"/>
                <a:gd name="T6" fmla="*/ 71 w 71"/>
                <a:gd name="T7" fmla="*/ 0 h 70"/>
                <a:gd name="T8" fmla="*/ 71 w 71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70"/>
                <a:gd name="T17" fmla="*/ 71 w 71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70">
                  <a:moveTo>
                    <a:pt x="71" y="0"/>
                  </a:moveTo>
                  <a:lnTo>
                    <a:pt x="0" y="0"/>
                  </a:lnTo>
                  <a:lnTo>
                    <a:pt x="38" y="7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 flipV="1">
              <a:off x="1236" y="2671"/>
              <a:ext cx="5" cy="310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Freeform 11"/>
            <p:cNvSpPr>
              <a:spLocks/>
            </p:cNvSpPr>
            <p:nvPr/>
          </p:nvSpPr>
          <p:spPr bwMode="auto">
            <a:xfrm>
              <a:off x="1604" y="2159"/>
              <a:ext cx="70" cy="70"/>
            </a:xfrm>
            <a:custGeom>
              <a:avLst/>
              <a:gdLst>
                <a:gd name="T0" fmla="*/ 66 w 70"/>
                <a:gd name="T1" fmla="*/ 0 h 70"/>
                <a:gd name="T2" fmla="*/ 0 w 70"/>
                <a:gd name="T3" fmla="*/ 0 h 70"/>
                <a:gd name="T4" fmla="*/ 37 w 70"/>
                <a:gd name="T5" fmla="*/ 70 h 70"/>
                <a:gd name="T6" fmla="*/ 70 w 70"/>
                <a:gd name="T7" fmla="*/ 0 h 70"/>
                <a:gd name="T8" fmla="*/ 70 w 70"/>
                <a:gd name="T9" fmla="*/ 0 h 70"/>
                <a:gd name="T10" fmla="*/ 66 w 70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70"/>
                <a:gd name="T20" fmla="*/ 70 w 70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70">
                  <a:moveTo>
                    <a:pt x="66" y="0"/>
                  </a:moveTo>
                  <a:lnTo>
                    <a:pt x="0" y="0"/>
                  </a:lnTo>
                  <a:lnTo>
                    <a:pt x="37" y="70"/>
                  </a:lnTo>
                  <a:lnTo>
                    <a:pt x="7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 flipV="1">
              <a:off x="1637" y="1721"/>
              <a:ext cx="1" cy="463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Freeform 13"/>
            <p:cNvSpPr>
              <a:spLocks/>
            </p:cNvSpPr>
            <p:nvPr/>
          </p:nvSpPr>
          <p:spPr bwMode="auto">
            <a:xfrm>
              <a:off x="803" y="2159"/>
              <a:ext cx="70" cy="70"/>
            </a:xfrm>
            <a:custGeom>
              <a:avLst/>
              <a:gdLst>
                <a:gd name="T0" fmla="*/ 70 w 70"/>
                <a:gd name="T1" fmla="*/ 0 h 70"/>
                <a:gd name="T2" fmla="*/ 0 w 70"/>
                <a:gd name="T3" fmla="*/ 0 h 70"/>
                <a:gd name="T4" fmla="*/ 37 w 70"/>
                <a:gd name="T5" fmla="*/ 70 h 70"/>
                <a:gd name="T6" fmla="*/ 70 w 70"/>
                <a:gd name="T7" fmla="*/ 0 h 70"/>
                <a:gd name="T8" fmla="*/ 70 w 70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0"/>
                <a:gd name="T17" fmla="*/ 70 w 7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0">
                  <a:moveTo>
                    <a:pt x="70" y="0"/>
                  </a:moveTo>
                  <a:lnTo>
                    <a:pt x="0" y="0"/>
                  </a:lnTo>
                  <a:lnTo>
                    <a:pt x="37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1" name="Freeform 14"/>
            <p:cNvSpPr>
              <a:spLocks/>
            </p:cNvSpPr>
            <p:nvPr/>
          </p:nvSpPr>
          <p:spPr bwMode="auto">
            <a:xfrm>
              <a:off x="1724" y="2419"/>
              <a:ext cx="70" cy="70"/>
            </a:xfrm>
            <a:custGeom>
              <a:avLst/>
              <a:gdLst>
                <a:gd name="T0" fmla="*/ 66 w 70"/>
                <a:gd name="T1" fmla="*/ 66 h 70"/>
                <a:gd name="T2" fmla="*/ 66 w 70"/>
                <a:gd name="T3" fmla="*/ 0 h 70"/>
                <a:gd name="T4" fmla="*/ 0 w 70"/>
                <a:gd name="T5" fmla="*/ 37 h 70"/>
                <a:gd name="T6" fmla="*/ 70 w 70"/>
                <a:gd name="T7" fmla="*/ 70 h 70"/>
                <a:gd name="T8" fmla="*/ 70 w 70"/>
                <a:gd name="T9" fmla="*/ 70 h 70"/>
                <a:gd name="T10" fmla="*/ 66 w 70"/>
                <a:gd name="T11" fmla="*/ 66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70"/>
                <a:gd name="T20" fmla="*/ 70 w 70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70">
                  <a:moveTo>
                    <a:pt x="66" y="66"/>
                  </a:moveTo>
                  <a:lnTo>
                    <a:pt x="66" y="0"/>
                  </a:lnTo>
                  <a:lnTo>
                    <a:pt x="0" y="37"/>
                  </a:lnTo>
                  <a:lnTo>
                    <a:pt x="70" y="70"/>
                  </a:lnTo>
                  <a:lnTo>
                    <a:pt x="66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2" name="Freeform 15"/>
            <p:cNvSpPr>
              <a:spLocks/>
            </p:cNvSpPr>
            <p:nvPr/>
          </p:nvSpPr>
          <p:spPr bwMode="auto">
            <a:xfrm>
              <a:off x="1765" y="2452"/>
              <a:ext cx="25" cy="1"/>
            </a:xfrm>
            <a:custGeom>
              <a:avLst/>
              <a:gdLst>
                <a:gd name="T0" fmla="*/ 0 w 25"/>
                <a:gd name="T1" fmla="*/ 0 h 1"/>
                <a:gd name="T2" fmla="*/ 25 w 25"/>
                <a:gd name="T3" fmla="*/ 0 h 1"/>
                <a:gd name="T4" fmla="*/ 0 w 25"/>
                <a:gd name="T5" fmla="*/ 0 h 1"/>
                <a:gd name="T6" fmla="*/ 0 60000 65536"/>
                <a:gd name="T7" fmla="*/ 0 60000 65536"/>
                <a:gd name="T8" fmla="*/ 0 60000 65536"/>
                <a:gd name="T9" fmla="*/ 0 w 25"/>
                <a:gd name="T10" fmla="*/ 0 h 1"/>
                <a:gd name="T11" fmla="*/ 25 w 2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">
                  <a:moveTo>
                    <a:pt x="0" y="0"/>
                  </a:move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1765" y="2452"/>
              <a:ext cx="1805" cy="599"/>
            </a:xfrm>
            <a:custGeom>
              <a:avLst/>
              <a:gdLst>
                <a:gd name="T0" fmla="*/ 0 w 1805"/>
                <a:gd name="T1" fmla="*/ 0 h 599"/>
                <a:gd name="T2" fmla="*/ 1805 w 1805"/>
                <a:gd name="T3" fmla="*/ 4 h 599"/>
                <a:gd name="T4" fmla="*/ 1805 w 1805"/>
                <a:gd name="T5" fmla="*/ 599 h 599"/>
                <a:gd name="T6" fmla="*/ 0 60000 65536"/>
                <a:gd name="T7" fmla="*/ 0 60000 65536"/>
                <a:gd name="T8" fmla="*/ 0 60000 65536"/>
                <a:gd name="T9" fmla="*/ 0 w 1805"/>
                <a:gd name="T10" fmla="*/ 0 h 599"/>
                <a:gd name="T11" fmla="*/ 1805 w 1805"/>
                <a:gd name="T12" fmla="*/ 599 h 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5" h="599">
                  <a:moveTo>
                    <a:pt x="0" y="0"/>
                  </a:moveTo>
                  <a:lnTo>
                    <a:pt x="1805" y="4"/>
                  </a:lnTo>
                  <a:lnTo>
                    <a:pt x="1805" y="599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3727" y="3071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3826" y="307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905" y="307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3979" y="307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4016" y="3071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4066" y="307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3" name="Rectangle 23"/>
            <p:cNvSpPr>
              <a:spLocks noChangeArrowheads="1"/>
            </p:cNvSpPr>
            <p:nvPr/>
          </p:nvSpPr>
          <p:spPr bwMode="auto">
            <a:xfrm>
              <a:off x="4140" y="307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4" name="Rectangle 24"/>
            <p:cNvSpPr>
              <a:spLocks noChangeArrowheads="1"/>
            </p:cNvSpPr>
            <p:nvPr/>
          </p:nvSpPr>
          <p:spPr bwMode="auto">
            <a:xfrm>
              <a:off x="4173" y="3071"/>
              <a:ext cx="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5" name="Rectangle 25"/>
            <p:cNvSpPr>
              <a:spLocks noChangeArrowheads="1"/>
            </p:cNvSpPr>
            <p:nvPr/>
          </p:nvSpPr>
          <p:spPr bwMode="auto">
            <a:xfrm>
              <a:off x="3826" y="3237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6" name="Rectangle 26"/>
            <p:cNvSpPr>
              <a:spLocks noChangeArrowheads="1"/>
            </p:cNvSpPr>
            <p:nvPr/>
          </p:nvSpPr>
          <p:spPr bwMode="auto">
            <a:xfrm>
              <a:off x="3864" y="3237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3942" y="323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8" name="Rectangle 28"/>
            <p:cNvSpPr>
              <a:spLocks noChangeArrowheads="1"/>
            </p:cNvSpPr>
            <p:nvPr/>
          </p:nvSpPr>
          <p:spPr bwMode="auto">
            <a:xfrm>
              <a:off x="4008" y="3237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89" name="Rectangle 29"/>
            <p:cNvSpPr>
              <a:spLocks noChangeArrowheads="1"/>
            </p:cNvSpPr>
            <p:nvPr/>
          </p:nvSpPr>
          <p:spPr bwMode="auto">
            <a:xfrm>
              <a:off x="4045" y="3237"/>
              <a:ext cx="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3942" y="3398"/>
              <a:ext cx="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248" name="Freeform 31"/>
            <p:cNvSpPr>
              <a:spLocks/>
            </p:cNvSpPr>
            <p:nvPr/>
          </p:nvSpPr>
          <p:spPr bwMode="auto">
            <a:xfrm>
              <a:off x="3389" y="2985"/>
              <a:ext cx="1094" cy="516"/>
            </a:xfrm>
            <a:custGeom>
              <a:avLst/>
              <a:gdLst>
                <a:gd name="T0" fmla="*/ 1094 w 1094"/>
                <a:gd name="T1" fmla="*/ 256 h 516"/>
                <a:gd name="T2" fmla="*/ 1090 w 1094"/>
                <a:gd name="T3" fmla="*/ 214 h 516"/>
                <a:gd name="T4" fmla="*/ 1069 w 1094"/>
                <a:gd name="T5" fmla="*/ 177 h 516"/>
                <a:gd name="T6" fmla="*/ 1036 w 1094"/>
                <a:gd name="T7" fmla="*/ 140 h 516"/>
                <a:gd name="T8" fmla="*/ 991 w 1094"/>
                <a:gd name="T9" fmla="*/ 103 h 516"/>
                <a:gd name="T10" fmla="*/ 933 w 1094"/>
                <a:gd name="T11" fmla="*/ 74 h 516"/>
                <a:gd name="T12" fmla="*/ 871 w 1094"/>
                <a:gd name="T13" fmla="*/ 49 h 516"/>
                <a:gd name="T14" fmla="*/ 801 w 1094"/>
                <a:gd name="T15" fmla="*/ 29 h 516"/>
                <a:gd name="T16" fmla="*/ 722 w 1094"/>
                <a:gd name="T17" fmla="*/ 12 h 516"/>
                <a:gd name="T18" fmla="*/ 636 w 1094"/>
                <a:gd name="T19" fmla="*/ 4 h 516"/>
                <a:gd name="T20" fmla="*/ 549 w 1094"/>
                <a:gd name="T21" fmla="*/ 0 h 516"/>
                <a:gd name="T22" fmla="*/ 458 w 1094"/>
                <a:gd name="T23" fmla="*/ 4 h 516"/>
                <a:gd name="T24" fmla="*/ 375 w 1094"/>
                <a:gd name="T25" fmla="*/ 12 h 516"/>
                <a:gd name="T26" fmla="*/ 297 w 1094"/>
                <a:gd name="T27" fmla="*/ 29 h 516"/>
                <a:gd name="T28" fmla="*/ 223 w 1094"/>
                <a:gd name="T29" fmla="*/ 49 h 516"/>
                <a:gd name="T30" fmla="*/ 161 w 1094"/>
                <a:gd name="T31" fmla="*/ 74 h 516"/>
                <a:gd name="T32" fmla="*/ 103 w 1094"/>
                <a:gd name="T33" fmla="*/ 103 h 516"/>
                <a:gd name="T34" fmla="*/ 62 w 1094"/>
                <a:gd name="T35" fmla="*/ 140 h 516"/>
                <a:gd name="T36" fmla="*/ 28 w 1094"/>
                <a:gd name="T37" fmla="*/ 177 h 516"/>
                <a:gd name="T38" fmla="*/ 4 w 1094"/>
                <a:gd name="T39" fmla="*/ 214 h 516"/>
                <a:gd name="T40" fmla="*/ 0 w 1094"/>
                <a:gd name="T41" fmla="*/ 256 h 516"/>
                <a:gd name="T42" fmla="*/ 4 w 1094"/>
                <a:gd name="T43" fmla="*/ 301 h 516"/>
                <a:gd name="T44" fmla="*/ 28 w 1094"/>
                <a:gd name="T45" fmla="*/ 338 h 516"/>
                <a:gd name="T46" fmla="*/ 62 w 1094"/>
                <a:gd name="T47" fmla="*/ 375 h 516"/>
                <a:gd name="T48" fmla="*/ 103 w 1094"/>
                <a:gd name="T49" fmla="*/ 408 h 516"/>
                <a:gd name="T50" fmla="*/ 161 w 1094"/>
                <a:gd name="T51" fmla="*/ 442 h 516"/>
                <a:gd name="T52" fmla="*/ 223 w 1094"/>
                <a:gd name="T53" fmla="*/ 466 h 516"/>
                <a:gd name="T54" fmla="*/ 297 w 1094"/>
                <a:gd name="T55" fmla="*/ 487 h 516"/>
                <a:gd name="T56" fmla="*/ 375 w 1094"/>
                <a:gd name="T57" fmla="*/ 503 h 516"/>
                <a:gd name="T58" fmla="*/ 458 w 1094"/>
                <a:gd name="T59" fmla="*/ 512 h 516"/>
                <a:gd name="T60" fmla="*/ 549 w 1094"/>
                <a:gd name="T61" fmla="*/ 516 h 516"/>
                <a:gd name="T62" fmla="*/ 636 w 1094"/>
                <a:gd name="T63" fmla="*/ 512 h 516"/>
                <a:gd name="T64" fmla="*/ 722 w 1094"/>
                <a:gd name="T65" fmla="*/ 503 h 516"/>
                <a:gd name="T66" fmla="*/ 801 w 1094"/>
                <a:gd name="T67" fmla="*/ 487 h 516"/>
                <a:gd name="T68" fmla="*/ 871 w 1094"/>
                <a:gd name="T69" fmla="*/ 466 h 516"/>
                <a:gd name="T70" fmla="*/ 933 w 1094"/>
                <a:gd name="T71" fmla="*/ 442 h 516"/>
                <a:gd name="T72" fmla="*/ 991 w 1094"/>
                <a:gd name="T73" fmla="*/ 408 h 516"/>
                <a:gd name="T74" fmla="*/ 1036 w 1094"/>
                <a:gd name="T75" fmla="*/ 375 h 516"/>
                <a:gd name="T76" fmla="*/ 1069 w 1094"/>
                <a:gd name="T77" fmla="*/ 338 h 516"/>
                <a:gd name="T78" fmla="*/ 1090 w 1094"/>
                <a:gd name="T79" fmla="*/ 301 h 516"/>
                <a:gd name="T80" fmla="*/ 1094 w 1094"/>
                <a:gd name="T81" fmla="*/ 256 h 516"/>
                <a:gd name="T82" fmla="*/ 1094 w 1094"/>
                <a:gd name="T83" fmla="*/ 256 h 5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94"/>
                <a:gd name="T127" fmla="*/ 0 h 516"/>
                <a:gd name="T128" fmla="*/ 1094 w 1094"/>
                <a:gd name="T129" fmla="*/ 516 h 5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94" h="516">
                  <a:moveTo>
                    <a:pt x="1094" y="256"/>
                  </a:moveTo>
                  <a:lnTo>
                    <a:pt x="1090" y="214"/>
                  </a:lnTo>
                  <a:lnTo>
                    <a:pt x="1069" y="177"/>
                  </a:lnTo>
                  <a:lnTo>
                    <a:pt x="1036" y="140"/>
                  </a:lnTo>
                  <a:lnTo>
                    <a:pt x="991" y="103"/>
                  </a:lnTo>
                  <a:lnTo>
                    <a:pt x="933" y="74"/>
                  </a:lnTo>
                  <a:lnTo>
                    <a:pt x="871" y="49"/>
                  </a:lnTo>
                  <a:lnTo>
                    <a:pt x="801" y="29"/>
                  </a:lnTo>
                  <a:lnTo>
                    <a:pt x="722" y="12"/>
                  </a:lnTo>
                  <a:lnTo>
                    <a:pt x="636" y="4"/>
                  </a:lnTo>
                  <a:lnTo>
                    <a:pt x="549" y="0"/>
                  </a:lnTo>
                  <a:lnTo>
                    <a:pt x="458" y="4"/>
                  </a:lnTo>
                  <a:lnTo>
                    <a:pt x="375" y="12"/>
                  </a:lnTo>
                  <a:lnTo>
                    <a:pt x="297" y="29"/>
                  </a:lnTo>
                  <a:lnTo>
                    <a:pt x="223" y="49"/>
                  </a:lnTo>
                  <a:lnTo>
                    <a:pt x="161" y="74"/>
                  </a:lnTo>
                  <a:lnTo>
                    <a:pt x="103" y="103"/>
                  </a:lnTo>
                  <a:lnTo>
                    <a:pt x="62" y="140"/>
                  </a:lnTo>
                  <a:lnTo>
                    <a:pt x="28" y="177"/>
                  </a:lnTo>
                  <a:lnTo>
                    <a:pt x="4" y="214"/>
                  </a:lnTo>
                  <a:lnTo>
                    <a:pt x="0" y="256"/>
                  </a:lnTo>
                  <a:lnTo>
                    <a:pt x="4" y="301"/>
                  </a:lnTo>
                  <a:lnTo>
                    <a:pt x="28" y="338"/>
                  </a:lnTo>
                  <a:lnTo>
                    <a:pt x="62" y="375"/>
                  </a:lnTo>
                  <a:lnTo>
                    <a:pt x="103" y="408"/>
                  </a:lnTo>
                  <a:lnTo>
                    <a:pt x="161" y="442"/>
                  </a:lnTo>
                  <a:lnTo>
                    <a:pt x="223" y="466"/>
                  </a:lnTo>
                  <a:lnTo>
                    <a:pt x="297" y="487"/>
                  </a:lnTo>
                  <a:lnTo>
                    <a:pt x="375" y="503"/>
                  </a:lnTo>
                  <a:lnTo>
                    <a:pt x="458" y="512"/>
                  </a:lnTo>
                  <a:lnTo>
                    <a:pt x="549" y="516"/>
                  </a:lnTo>
                  <a:lnTo>
                    <a:pt x="636" y="512"/>
                  </a:lnTo>
                  <a:lnTo>
                    <a:pt x="722" y="503"/>
                  </a:lnTo>
                  <a:lnTo>
                    <a:pt x="801" y="487"/>
                  </a:lnTo>
                  <a:lnTo>
                    <a:pt x="871" y="466"/>
                  </a:lnTo>
                  <a:lnTo>
                    <a:pt x="933" y="442"/>
                  </a:lnTo>
                  <a:lnTo>
                    <a:pt x="991" y="408"/>
                  </a:lnTo>
                  <a:lnTo>
                    <a:pt x="1036" y="375"/>
                  </a:lnTo>
                  <a:lnTo>
                    <a:pt x="1069" y="338"/>
                  </a:lnTo>
                  <a:lnTo>
                    <a:pt x="1090" y="301"/>
                  </a:lnTo>
                  <a:lnTo>
                    <a:pt x="1094" y="256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9" name="Freeform 32"/>
            <p:cNvSpPr>
              <a:spLocks/>
            </p:cNvSpPr>
            <p:nvPr/>
          </p:nvSpPr>
          <p:spPr bwMode="auto">
            <a:xfrm>
              <a:off x="4058" y="2246"/>
              <a:ext cx="1136" cy="413"/>
            </a:xfrm>
            <a:custGeom>
              <a:avLst/>
              <a:gdLst>
                <a:gd name="T0" fmla="*/ 1136 w 1136"/>
                <a:gd name="T1" fmla="*/ 413 h 413"/>
                <a:gd name="T2" fmla="*/ 1136 w 1136"/>
                <a:gd name="T3" fmla="*/ 0 h 413"/>
                <a:gd name="T4" fmla="*/ 0 w 1136"/>
                <a:gd name="T5" fmla="*/ 0 h 413"/>
                <a:gd name="T6" fmla="*/ 0 w 1136"/>
                <a:gd name="T7" fmla="*/ 413 h 413"/>
                <a:gd name="T8" fmla="*/ 1136 w 1136"/>
                <a:gd name="T9" fmla="*/ 413 h 413"/>
                <a:gd name="T10" fmla="*/ 1136 w 1136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6"/>
                <a:gd name="T19" fmla="*/ 0 h 413"/>
                <a:gd name="T20" fmla="*/ 1136 w 1136"/>
                <a:gd name="T21" fmla="*/ 413 h 4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6" h="413">
                  <a:moveTo>
                    <a:pt x="1136" y="413"/>
                  </a:moveTo>
                  <a:lnTo>
                    <a:pt x="1136" y="0"/>
                  </a:lnTo>
                  <a:lnTo>
                    <a:pt x="0" y="0"/>
                  </a:lnTo>
                  <a:lnTo>
                    <a:pt x="0" y="413"/>
                  </a:lnTo>
                  <a:lnTo>
                    <a:pt x="1136" y="413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8993" name="Rectangle 33"/>
            <p:cNvSpPr>
              <a:spLocks noChangeArrowheads="1"/>
            </p:cNvSpPr>
            <p:nvPr/>
          </p:nvSpPr>
          <p:spPr bwMode="auto">
            <a:xfrm>
              <a:off x="4372" y="2291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Q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94" name="Rectangle 34"/>
            <p:cNvSpPr>
              <a:spLocks noChangeArrowheads="1"/>
            </p:cNvSpPr>
            <p:nvPr/>
          </p:nvSpPr>
          <p:spPr bwMode="auto">
            <a:xfrm>
              <a:off x="4479" y="229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95" name="Rectangle 35"/>
            <p:cNvSpPr>
              <a:spLocks noChangeArrowheads="1"/>
            </p:cNvSpPr>
            <p:nvPr/>
          </p:nvSpPr>
          <p:spPr bwMode="auto">
            <a:xfrm>
              <a:off x="4553" y="229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96" name="Rectangle 36"/>
            <p:cNvSpPr>
              <a:spLocks noChangeArrowheads="1"/>
            </p:cNvSpPr>
            <p:nvPr/>
          </p:nvSpPr>
          <p:spPr bwMode="auto">
            <a:xfrm>
              <a:off x="4632" y="229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97" name="Rectangle 37"/>
            <p:cNvSpPr>
              <a:spLocks noChangeArrowheads="1"/>
            </p:cNvSpPr>
            <p:nvPr/>
          </p:nvSpPr>
          <p:spPr bwMode="auto">
            <a:xfrm>
              <a:off x="4669" y="229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98" name="Rectangle 38"/>
            <p:cNvSpPr>
              <a:spLocks noChangeArrowheads="1"/>
            </p:cNvSpPr>
            <p:nvPr/>
          </p:nvSpPr>
          <p:spPr bwMode="auto">
            <a:xfrm>
              <a:off x="4698" y="229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8999" name="Rectangle 39"/>
            <p:cNvSpPr>
              <a:spLocks noChangeArrowheads="1"/>
            </p:cNvSpPr>
            <p:nvPr/>
          </p:nvSpPr>
          <p:spPr bwMode="auto">
            <a:xfrm>
              <a:off x="4776" y="229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0" name="Rectangle 40"/>
            <p:cNvSpPr>
              <a:spLocks noChangeArrowheads="1"/>
            </p:cNvSpPr>
            <p:nvPr/>
          </p:nvSpPr>
          <p:spPr bwMode="auto">
            <a:xfrm>
              <a:off x="4851" y="229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1" name="Rectangle 41"/>
            <p:cNvSpPr>
              <a:spLocks noChangeArrowheads="1"/>
            </p:cNvSpPr>
            <p:nvPr/>
          </p:nvSpPr>
          <p:spPr bwMode="auto">
            <a:xfrm>
              <a:off x="4603" y="2452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2" name="Rectangle 42"/>
            <p:cNvSpPr>
              <a:spLocks noChangeArrowheads="1"/>
            </p:cNvSpPr>
            <p:nvPr/>
          </p:nvSpPr>
          <p:spPr bwMode="auto">
            <a:xfrm>
              <a:off x="4694" y="2452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3" name="Rectangle 43"/>
            <p:cNvSpPr>
              <a:spLocks noChangeArrowheads="1"/>
            </p:cNvSpPr>
            <p:nvPr/>
          </p:nvSpPr>
          <p:spPr bwMode="auto">
            <a:xfrm>
              <a:off x="4772" y="2452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4" name="Rectangle 44"/>
            <p:cNvSpPr>
              <a:spLocks noChangeArrowheads="1"/>
            </p:cNvSpPr>
            <p:nvPr/>
          </p:nvSpPr>
          <p:spPr bwMode="auto">
            <a:xfrm>
              <a:off x="4801" y="2452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5" name="Rectangle 45"/>
            <p:cNvSpPr>
              <a:spLocks noChangeArrowheads="1"/>
            </p:cNvSpPr>
            <p:nvPr/>
          </p:nvSpPr>
          <p:spPr bwMode="auto">
            <a:xfrm>
              <a:off x="4843" y="2452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4880" y="2452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7" name="Rectangle 47"/>
            <p:cNvSpPr>
              <a:spLocks noChangeArrowheads="1"/>
            </p:cNvSpPr>
            <p:nvPr/>
          </p:nvSpPr>
          <p:spPr bwMode="auto">
            <a:xfrm>
              <a:off x="4917" y="2452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8" name="Rectangle 48"/>
            <p:cNvSpPr>
              <a:spLocks noChangeArrowheads="1"/>
            </p:cNvSpPr>
            <p:nvPr/>
          </p:nvSpPr>
          <p:spPr bwMode="auto">
            <a:xfrm>
              <a:off x="4946" y="2452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09" name="Rectangle 49"/>
            <p:cNvSpPr>
              <a:spLocks noChangeArrowheads="1"/>
            </p:cNvSpPr>
            <p:nvPr/>
          </p:nvSpPr>
          <p:spPr bwMode="auto">
            <a:xfrm>
              <a:off x="5024" y="2452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10" name="Rectangle 50"/>
            <p:cNvSpPr>
              <a:spLocks noChangeArrowheads="1"/>
            </p:cNvSpPr>
            <p:nvPr/>
          </p:nvSpPr>
          <p:spPr bwMode="auto">
            <a:xfrm>
              <a:off x="5061" y="2452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11" name="Rectangle 51"/>
            <p:cNvSpPr>
              <a:spLocks noChangeArrowheads="1"/>
            </p:cNvSpPr>
            <p:nvPr/>
          </p:nvSpPr>
          <p:spPr bwMode="auto">
            <a:xfrm>
              <a:off x="2554" y="3241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W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12" name="Rectangle 52"/>
            <p:cNvSpPr>
              <a:spLocks noChangeArrowheads="1"/>
            </p:cNvSpPr>
            <p:nvPr/>
          </p:nvSpPr>
          <p:spPr bwMode="auto">
            <a:xfrm>
              <a:off x="2686" y="3241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13" name="Rectangle 53"/>
            <p:cNvSpPr>
              <a:spLocks noChangeArrowheads="1"/>
            </p:cNvSpPr>
            <p:nvPr/>
          </p:nvSpPr>
          <p:spPr bwMode="auto">
            <a:xfrm>
              <a:off x="2732" y="324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14" name="Rectangle 54"/>
            <p:cNvSpPr>
              <a:spLocks noChangeArrowheads="1"/>
            </p:cNvSpPr>
            <p:nvPr/>
          </p:nvSpPr>
          <p:spPr bwMode="auto">
            <a:xfrm>
              <a:off x="2761" y="32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15" name="Rectangle 55"/>
            <p:cNvSpPr>
              <a:spLocks noChangeArrowheads="1"/>
            </p:cNvSpPr>
            <p:nvPr/>
          </p:nvSpPr>
          <p:spPr bwMode="auto">
            <a:xfrm>
              <a:off x="2802" y="32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273" name="Freeform 56"/>
            <p:cNvSpPr>
              <a:spLocks/>
            </p:cNvSpPr>
            <p:nvPr/>
          </p:nvSpPr>
          <p:spPr bwMode="auto">
            <a:xfrm>
              <a:off x="5206" y="2502"/>
              <a:ext cx="66" cy="70"/>
            </a:xfrm>
            <a:custGeom>
              <a:avLst/>
              <a:gdLst>
                <a:gd name="T0" fmla="*/ 66 w 66"/>
                <a:gd name="T1" fmla="*/ 66 h 70"/>
                <a:gd name="T2" fmla="*/ 66 w 66"/>
                <a:gd name="T3" fmla="*/ 0 h 70"/>
                <a:gd name="T4" fmla="*/ 0 w 66"/>
                <a:gd name="T5" fmla="*/ 33 h 70"/>
                <a:gd name="T6" fmla="*/ 66 w 66"/>
                <a:gd name="T7" fmla="*/ 70 h 70"/>
                <a:gd name="T8" fmla="*/ 66 w 66"/>
                <a:gd name="T9" fmla="*/ 70 h 70"/>
                <a:gd name="T10" fmla="*/ 66 w 66"/>
                <a:gd name="T11" fmla="*/ 66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70"/>
                <a:gd name="T20" fmla="*/ 66 w 66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70">
                  <a:moveTo>
                    <a:pt x="66" y="66"/>
                  </a:moveTo>
                  <a:lnTo>
                    <a:pt x="66" y="0"/>
                  </a:lnTo>
                  <a:lnTo>
                    <a:pt x="0" y="33"/>
                  </a:lnTo>
                  <a:lnTo>
                    <a:pt x="66" y="70"/>
                  </a:lnTo>
                  <a:lnTo>
                    <a:pt x="66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4" name="Freeform 57"/>
            <p:cNvSpPr>
              <a:spLocks/>
            </p:cNvSpPr>
            <p:nvPr/>
          </p:nvSpPr>
          <p:spPr bwMode="auto">
            <a:xfrm>
              <a:off x="5247" y="2535"/>
              <a:ext cx="25" cy="1"/>
            </a:xfrm>
            <a:custGeom>
              <a:avLst/>
              <a:gdLst>
                <a:gd name="T0" fmla="*/ 0 w 25"/>
                <a:gd name="T1" fmla="*/ 0 h 1"/>
                <a:gd name="T2" fmla="*/ 25 w 25"/>
                <a:gd name="T3" fmla="*/ 0 h 1"/>
                <a:gd name="T4" fmla="*/ 0 w 25"/>
                <a:gd name="T5" fmla="*/ 0 h 1"/>
                <a:gd name="T6" fmla="*/ 0 60000 65536"/>
                <a:gd name="T7" fmla="*/ 0 60000 65536"/>
                <a:gd name="T8" fmla="*/ 0 60000 65536"/>
                <a:gd name="T9" fmla="*/ 0 w 25"/>
                <a:gd name="T10" fmla="*/ 0 h 1"/>
                <a:gd name="T11" fmla="*/ 25 w 2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">
                  <a:moveTo>
                    <a:pt x="0" y="0"/>
                  </a:move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5" name="Freeform 58"/>
            <p:cNvSpPr>
              <a:spLocks/>
            </p:cNvSpPr>
            <p:nvPr/>
          </p:nvSpPr>
          <p:spPr bwMode="auto">
            <a:xfrm>
              <a:off x="4483" y="2535"/>
              <a:ext cx="1020" cy="706"/>
            </a:xfrm>
            <a:custGeom>
              <a:avLst/>
              <a:gdLst>
                <a:gd name="T0" fmla="*/ 764 w 1020"/>
                <a:gd name="T1" fmla="*/ 0 h 706"/>
                <a:gd name="T2" fmla="*/ 1020 w 1020"/>
                <a:gd name="T3" fmla="*/ 0 h 706"/>
                <a:gd name="T4" fmla="*/ 1020 w 1020"/>
                <a:gd name="T5" fmla="*/ 706 h 706"/>
                <a:gd name="T6" fmla="*/ 0 w 1020"/>
                <a:gd name="T7" fmla="*/ 706 h 7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0"/>
                <a:gd name="T13" fmla="*/ 0 h 706"/>
                <a:gd name="T14" fmla="*/ 1020 w 1020"/>
                <a:gd name="T15" fmla="*/ 706 h 7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0" h="706">
                  <a:moveTo>
                    <a:pt x="764" y="0"/>
                  </a:moveTo>
                  <a:lnTo>
                    <a:pt x="1020" y="0"/>
                  </a:lnTo>
                  <a:lnTo>
                    <a:pt x="1020" y="706"/>
                  </a:lnTo>
                  <a:lnTo>
                    <a:pt x="0" y="706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6" name="Freeform 59"/>
            <p:cNvSpPr>
              <a:spLocks/>
            </p:cNvSpPr>
            <p:nvPr/>
          </p:nvSpPr>
          <p:spPr bwMode="auto">
            <a:xfrm>
              <a:off x="361" y="1874"/>
              <a:ext cx="880" cy="1883"/>
            </a:xfrm>
            <a:custGeom>
              <a:avLst/>
              <a:gdLst>
                <a:gd name="T0" fmla="*/ 475 w 880"/>
                <a:gd name="T1" fmla="*/ 310 h 1883"/>
                <a:gd name="T2" fmla="*/ 479 w 880"/>
                <a:gd name="T3" fmla="*/ 0 h 1883"/>
                <a:gd name="T4" fmla="*/ 0 w 880"/>
                <a:gd name="T5" fmla="*/ 0 h 1883"/>
                <a:gd name="T6" fmla="*/ 0 w 880"/>
                <a:gd name="T7" fmla="*/ 1883 h 1883"/>
                <a:gd name="T8" fmla="*/ 880 w 880"/>
                <a:gd name="T9" fmla="*/ 1883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883"/>
                <a:gd name="T17" fmla="*/ 880 w 880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883">
                  <a:moveTo>
                    <a:pt x="475" y="310"/>
                  </a:moveTo>
                  <a:lnTo>
                    <a:pt x="479" y="0"/>
                  </a:lnTo>
                  <a:lnTo>
                    <a:pt x="0" y="0"/>
                  </a:lnTo>
                  <a:lnTo>
                    <a:pt x="0" y="1883"/>
                  </a:lnTo>
                  <a:lnTo>
                    <a:pt x="880" y="1883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7" name="Line 60"/>
            <p:cNvSpPr>
              <a:spLocks noChangeShapeType="1"/>
            </p:cNvSpPr>
            <p:nvPr/>
          </p:nvSpPr>
          <p:spPr bwMode="auto">
            <a:xfrm flipV="1">
              <a:off x="1236" y="3447"/>
              <a:ext cx="5" cy="310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61"/>
            <p:cNvSpPr>
              <a:spLocks/>
            </p:cNvSpPr>
            <p:nvPr/>
          </p:nvSpPr>
          <p:spPr bwMode="auto">
            <a:xfrm>
              <a:off x="4475" y="2109"/>
              <a:ext cx="66" cy="71"/>
            </a:xfrm>
            <a:custGeom>
              <a:avLst/>
              <a:gdLst>
                <a:gd name="T0" fmla="*/ 66 w 66"/>
                <a:gd name="T1" fmla="*/ 0 h 71"/>
                <a:gd name="T2" fmla="*/ 66 w 66"/>
                <a:gd name="T3" fmla="*/ 71 h 71"/>
                <a:gd name="T4" fmla="*/ 0 w 66"/>
                <a:gd name="T5" fmla="*/ 33 h 71"/>
                <a:gd name="T6" fmla="*/ 66 w 66"/>
                <a:gd name="T7" fmla="*/ 0 h 71"/>
                <a:gd name="T8" fmla="*/ 66 w 66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1"/>
                <a:gd name="T17" fmla="*/ 66 w 66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1">
                  <a:moveTo>
                    <a:pt x="66" y="0"/>
                  </a:moveTo>
                  <a:lnTo>
                    <a:pt x="66" y="71"/>
                  </a:lnTo>
                  <a:lnTo>
                    <a:pt x="0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9" name="Freeform 62"/>
            <p:cNvSpPr>
              <a:spLocks/>
            </p:cNvSpPr>
            <p:nvPr/>
          </p:nvSpPr>
          <p:spPr bwMode="auto">
            <a:xfrm>
              <a:off x="4516" y="2142"/>
              <a:ext cx="25" cy="1"/>
            </a:xfrm>
            <a:custGeom>
              <a:avLst/>
              <a:gdLst>
                <a:gd name="T0" fmla="*/ 0 w 25"/>
                <a:gd name="T1" fmla="*/ 0 h 1"/>
                <a:gd name="T2" fmla="*/ 25 w 25"/>
                <a:gd name="T3" fmla="*/ 0 h 1"/>
                <a:gd name="T4" fmla="*/ 0 w 25"/>
                <a:gd name="T5" fmla="*/ 0 h 1"/>
                <a:gd name="T6" fmla="*/ 0 60000 65536"/>
                <a:gd name="T7" fmla="*/ 0 60000 65536"/>
                <a:gd name="T8" fmla="*/ 0 60000 65536"/>
                <a:gd name="T9" fmla="*/ 0 w 25"/>
                <a:gd name="T10" fmla="*/ 0 h 1"/>
                <a:gd name="T11" fmla="*/ 25 w 2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">
                  <a:moveTo>
                    <a:pt x="0" y="0"/>
                  </a:move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80" name="Line 63"/>
            <p:cNvSpPr>
              <a:spLocks noChangeShapeType="1"/>
            </p:cNvSpPr>
            <p:nvPr/>
          </p:nvSpPr>
          <p:spPr bwMode="auto">
            <a:xfrm>
              <a:off x="4516" y="2142"/>
              <a:ext cx="26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4" name="Rectangle 64"/>
            <p:cNvSpPr>
              <a:spLocks noChangeArrowheads="1"/>
            </p:cNvSpPr>
            <p:nvPr/>
          </p:nvSpPr>
          <p:spPr bwMode="auto">
            <a:xfrm>
              <a:off x="1707" y="175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25" name="Rectangle 65"/>
            <p:cNvSpPr>
              <a:spLocks noChangeArrowheads="1"/>
            </p:cNvSpPr>
            <p:nvPr/>
          </p:nvSpPr>
          <p:spPr bwMode="auto">
            <a:xfrm>
              <a:off x="1782" y="175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26" name="Rectangle 66"/>
            <p:cNvSpPr>
              <a:spLocks noChangeArrowheads="1"/>
            </p:cNvSpPr>
            <p:nvPr/>
          </p:nvSpPr>
          <p:spPr bwMode="auto">
            <a:xfrm>
              <a:off x="1860" y="1754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27" name="Rectangle 67"/>
            <p:cNvSpPr>
              <a:spLocks noChangeArrowheads="1"/>
            </p:cNvSpPr>
            <p:nvPr/>
          </p:nvSpPr>
          <p:spPr bwMode="auto">
            <a:xfrm>
              <a:off x="1897" y="175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28" name="Rectangle 68"/>
            <p:cNvSpPr>
              <a:spLocks noChangeArrowheads="1"/>
            </p:cNvSpPr>
            <p:nvPr/>
          </p:nvSpPr>
          <p:spPr bwMode="auto">
            <a:xfrm>
              <a:off x="1976" y="1754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29" name="Rectangle 69"/>
            <p:cNvSpPr>
              <a:spLocks noChangeArrowheads="1"/>
            </p:cNvSpPr>
            <p:nvPr/>
          </p:nvSpPr>
          <p:spPr bwMode="auto">
            <a:xfrm>
              <a:off x="2005" y="1754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 dirty="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0" name="Rectangle 70"/>
            <p:cNvSpPr>
              <a:spLocks noChangeArrowheads="1"/>
            </p:cNvSpPr>
            <p:nvPr/>
          </p:nvSpPr>
          <p:spPr bwMode="auto">
            <a:xfrm>
              <a:off x="2042" y="1754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1" name="Rectangle 71"/>
            <p:cNvSpPr>
              <a:spLocks noChangeArrowheads="1"/>
            </p:cNvSpPr>
            <p:nvPr/>
          </p:nvSpPr>
          <p:spPr bwMode="auto">
            <a:xfrm>
              <a:off x="1592" y="348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2" name="Rectangle 72"/>
            <p:cNvSpPr>
              <a:spLocks noChangeArrowheads="1"/>
            </p:cNvSpPr>
            <p:nvPr/>
          </p:nvSpPr>
          <p:spPr bwMode="auto">
            <a:xfrm>
              <a:off x="1666" y="348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3" name="Rectangle 73"/>
            <p:cNvSpPr>
              <a:spLocks noChangeArrowheads="1"/>
            </p:cNvSpPr>
            <p:nvPr/>
          </p:nvSpPr>
          <p:spPr bwMode="auto">
            <a:xfrm>
              <a:off x="1745" y="3484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4" name="Rectangle 74"/>
            <p:cNvSpPr>
              <a:spLocks noChangeArrowheads="1"/>
            </p:cNvSpPr>
            <p:nvPr/>
          </p:nvSpPr>
          <p:spPr bwMode="auto">
            <a:xfrm>
              <a:off x="1782" y="348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5" name="Rectangle 75"/>
            <p:cNvSpPr>
              <a:spLocks noChangeArrowheads="1"/>
            </p:cNvSpPr>
            <p:nvPr/>
          </p:nvSpPr>
          <p:spPr bwMode="auto">
            <a:xfrm>
              <a:off x="1860" y="3484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6" name="Rectangle 76"/>
            <p:cNvSpPr>
              <a:spLocks noChangeArrowheads="1"/>
            </p:cNvSpPr>
            <p:nvPr/>
          </p:nvSpPr>
          <p:spPr bwMode="auto">
            <a:xfrm>
              <a:off x="1889" y="3484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7" name="Rectangle 77"/>
            <p:cNvSpPr>
              <a:spLocks noChangeArrowheads="1"/>
            </p:cNvSpPr>
            <p:nvPr/>
          </p:nvSpPr>
          <p:spPr bwMode="auto">
            <a:xfrm>
              <a:off x="1926" y="3484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8" name="Rectangle 78"/>
            <p:cNvSpPr>
              <a:spLocks noChangeArrowheads="1"/>
            </p:cNvSpPr>
            <p:nvPr/>
          </p:nvSpPr>
          <p:spPr bwMode="auto">
            <a:xfrm>
              <a:off x="4409" y="269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39" name="Rectangle 79"/>
            <p:cNvSpPr>
              <a:spLocks noChangeArrowheads="1"/>
            </p:cNvSpPr>
            <p:nvPr/>
          </p:nvSpPr>
          <p:spPr bwMode="auto">
            <a:xfrm>
              <a:off x="4487" y="269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0" name="Rectangle 80"/>
            <p:cNvSpPr>
              <a:spLocks noChangeArrowheads="1"/>
            </p:cNvSpPr>
            <p:nvPr/>
          </p:nvSpPr>
          <p:spPr bwMode="auto">
            <a:xfrm>
              <a:off x="4562" y="269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1" name="Rectangle 81"/>
            <p:cNvSpPr>
              <a:spLocks noChangeArrowheads="1"/>
            </p:cNvSpPr>
            <p:nvPr/>
          </p:nvSpPr>
          <p:spPr bwMode="auto">
            <a:xfrm>
              <a:off x="4603" y="269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2" name="Rectangle 82"/>
            <p:cNvSpPr>
              <a:spLocks noChangeArrowheads="1"/>
            </p:cNvSpPr>
            <p:nvPr/>
          </p:nvSpPr>
          <p:spPr bwMode="auto">
            <a:xfrm>
              <a:off x="4677" y="2696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3" name="Rectangle 83"/>
            <p:cNvSpPr>
              <a:spLocks noChangeArrowheads="1"/>
            </p:cNvSpPr>
            <p:nvPr/>
          </p:nvSpPr>
          <p:spPr bwMode="auto">
            <a:xfrm>
              <a:off x="4710" y="269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4" name="Rectangle 84"/>
            <p:cNvSpPr>
              <a:spLocks noChangeArrowheads="1"/>
            </p:cNvSpPr>
            <p:nvPr/>
          </p:nvSpPr>
          <p:spPr bwMode="auto">
            <a:xfrm>
              <a:off x="4748" y="2696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5" name="Rectangle 85"/>
            <p:cNvSpPr>
              <a:spLocks noChangeArrowheads="1"/>
            </p:cNvSpPr>
            <p:nvPr/>
          </p:nvSpPr>
          <p:spPr bwMode="auto">
            <a:xfrm>
              <a:off x="2352" y="3080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6" name="Rectangle 86"/>
            <p:cNvSpPr>
              <a:spLocks noChangeArrowheads="1"/>
            </p:cNvSpPr>
            <p:nvPr/>
          </p:nvSpPr>
          <p:spPr bwMode="auto">
            <a:xfrm>
              <a:off x="2443" y="308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7" name="Rectangle 87"/>
            <p:cNvSpPr>
              <a:spLocks noChangeArrowheads="1"/>
            </p:cNvSpPr>
            <p:nvPr/>
          </p:nvSpPr>
          <p:spPr bwMode="auto">
            <a:xfrm>
              <a:off x="2521" y="308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8" name="Rectangle 88"/>
            <p:cNvSpPr>
              <a:spLocks noChangeArrowheads="1"/>
            </p:cNvSpPr>
            <p:nvPr/>
          </p:nvSpPr>
          <p:spPr bwMode="auto">
            <a:xfrm>
              <a:off x="2550" y="308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49" name="Rectangle 89"/>
            <p:cNvSpPr>
              <a:spLocks noChangeArrowheads="1"/>
            </p:cNvSpPr>
            <p:nvPr/>
          </p:nvSpPr>
          <p:spPr bwMode="auto">
            <a:xfrm>
              <a:off x="2587" y="308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50" name="Rectangle 90"/>
            <p:cNvSpPr>
              <a:spLocks noChangeArrowheads="1"/>
            </p:cNvSpPr>
            <p:nvPr/>
          </p:nvSpPr>
          <p:spPr bwMode="auto">
            <a:xfrm>
              <a:off x="2629" y="308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51" name="Rectangle 91"/>
            <p:cNvSpPr>
              <a:spLocks noChangeArrowheads="1"/>
            </p:cNvSpPr>
            <p:nvPr/>
          </p:nvSpPr>
          <p:spPr bwMode="auto">
            <a:xfrm>
              <a:off x="2666" y="308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52" name="Rectangle 92"/>
            <p:cNvSpPr>
              <a:spLocks noChangeArrowheads="1"/>
            </p:cNvSpPr>
            <p:nvPr/>
          </p:nvSpPr>
          <p:spPr bwMode="auto">
            <a:xfrm>
              <a:off x="2695" y="308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53" name="Rectangle 93"/>
            <p:cNvSpPr>
              <a:spLocks noChangeArrowheads="1"/>
            </p:cNvSpPr>
            <p:nvPr/>
          </p:nvSpPr>
          <p:spPr bwMode="auto">
            <a:xfrm>
              <a:off x="2773" y="308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54" name="Rectangle 94"/>
            <p:cNvSpPr>
              <a:spLocks noChangeArrowheads="1"/>
            </p:cNvSpPr>
            <p:nvPr/>
          </p:nvSpPr>
          <p:spPr bwMode="auto">
            <a:xfrm>
              <a:off x="2810" y="308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312" name="Freeform 95"/>
            <p:cNvSpPr>
              <a:spLocks/>
            </p:cNvSpPr>
            <p:nvPr/>
          </p:nvSpPr>
          <p:spPr bwMode="auto">
            <a:xfrm>
              <a:off x="2951" y="3125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70 w 70"/>
                <a:gd name="T3" fmla="*/ 0 h 70"/>
                <a:gd name="T4" fmla="*/ 0 w 70"/>
                <a:gd name="T5" fmla="*/ 37 h 70"/>
                <a:gd name="T6" fmla="*/ 70 w 70"/>
                <a:gd name="T7" fmla="*/ 70 h 70"/>
                <a:gd name="T8" fmla="*/ 70 w 70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0"/>
                <a:gd name="T17" fmla="*/ 70 w 7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0">
                  <a:moveTo>
                    <a:pt x="70" y="70"/>
                  </a:moveTo>
                  <a:lnTo>
                    <a:pt x="70" y="0"/>
                  </a:lnTo>
                  <a:lnTo>
                    <a:pt x="0" y="37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13" name="Freeform 96"/>
            <p:cNvSpPr>
              <a:spLocks/>
            </p:cNvSpPr>
            <p:nvPr/>
          </p:nvSpPr>
          <p:spPr bwMode="auto">
            <a:xfrm>
              <a:off x="1071" y="1304"/>
              <a:ext cx="1136" cy="413"/>
            </a:xfrm>
            <a:custGeom>
              <a:avLst/>
              <a:gdLst>
                <a:gd name="T0" fmla="*/ 1136 w 1136"/>
                <a:gd name="T1" fmla="*/ 413 h 413"/>
                <a:gd name="T2" fmla="*/ 1136 w 1136"/>
                <a:gd name="T3" fmla="*/ 0 h 413"/>
                <a:gd name="T4" fmla="*/ 0 w 1136"/>
                <a:gd name="T5" fmla="*/ 0 h 413"/>
                <a:gd name="T6" fmla="*/ 0 w 1136"/>
                <a:gd name="T7" fmla="*/ 413 h 413"/>
                <a:gd name="T8" fmla="*/ 1136 w 1136"/>
                <a:gd name="T9" fmla="*/ 413 h 413"/>
                <a:gd name="T10" fmla="*/ 1136 w 1136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6"/>
                <a:gd name="T19" fmla="*/ 0 h 413"/>
                <a:gd name="T20" fmla="*/ 1136 w 1136"/>
                <a:gd name="T21" fmla="*/ 413 h 4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6" h="413">
                  <a:moveTo>
                    <a:pt x="1136" y="413"/>
                  </a:moveTo>
                  <a:lnTo>
                    <a:pt x="1136" y="0"/>
                  </a:lnTo>
                  <a:lnTo>
                    <a:pt x="0" y="0"/>
                  </a:lnTo>
                  <a:lnTo>
                    <a:pt x="0" y="413"/>
                  </a:lnTo>
                  <a:lnTo>
                    <a:pt x="1136" y="413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14" name="Freeform 97"/>
            <p:cNvSpPr>
              <a:spLocks/>
            </p:cNvSpPr>
            <p:nvPr/>
          </p:nvSpPr>
          <p:spPr bwMode="auto">
            <a:xfrm>
              <a:off x="1071" y="1304"/>
              <a:ext cx="1136" cy="413"/>
            </a:xfrm>
            <a:custGeom>
              <a:avLst/>
              <a:gdLst>
                <a:gd name="T0" fmla="*/ 1136 w 1136"/>
                <a:gd name="T1" fmla="*/ 413 h 413"/>
                <a:gd name="T2" fmla="*/ 1136 w 1136"/>
                <a:gd name="T3" fmla="*/ 0 h 413"/>
                <a:gd name="T4" fmla="*/ 0 w 1136"/>
                <a:gd name="T5" fmla="*/ 0 h 413"/>
                <a:gd name="T6" fmla="*/ 0 w 1136"/>
                <a:gd name="T7" fmla="*/ 413 h 413"/>
                <a:gd name="T8" fmla="*/ 1136 w 1136"/>
                <a:gd name="T9" fmla="*/ 413 h 413"/>
                <a:gd name="T10" fmla="*/ 1136 w 1136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6"/>
                <a:gd name="T19" fmla="*/ 0 h 413"/>
                <a:gd name="T20" fmla="*/ 1136 w 1136"/>
                <a:gd name="T21" fmla="*/ 413 h 4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6" h="413">
                  <a:moveTo>
                    <a:pt x="1136" y="413"/>
                  </a:moveTo>
                  <a:lnTo>
                    <a:pt x="1136" y="0"/>
                  </a:lnTo>
                  <a:lnTo>
                    <a:pt x="0" y="0"/>
                  </a:lnTo>
                  <a:lnTo>
                    <a:pt x="0" y="413"/>
                  </a:lnTo>
                  <a:lnTo>
                    <a:pt x="1136" y="413"/>
                  </a:lnTo>
                </a:path>
              </a:pathLst>
            </a:cu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9058" name="Rectangle 98"/>
            <p:cNvSpPr>
              <a:spLocks noChangeArrowheads="1"/>
            </p:cNvSpPr>
            <p:nvPr/>
          </p:nvSpPr>
          <p:spPr bwMode="auto">
            <a:xfrm>
              <a:off x="1435" y="1428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59" name="Rectangle 99"/>
            <p:cNvSpPr>
              <a:spLocks noChangeArrowheads="1"/>
            </p:cNvSpPr>
            <p:nvPr/>
          </p:nvSpPr>
          <p:spPr bwMode="auto">
            <a:xfrm>
              <a:off x="1534" y="142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60" name="Rectangle 100"/>
            <p:cNvSpPr>
              <a:spLocks noChangeArrowheads="1"/>
            </p:cNvSpPr>
            <p:nvPr/>
          </p:nvSpPr>
          <p:spPr bwMode="auto">
            <a:xfrm>
              <a:off x="1563" y="142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61" name="Rectangle 101"/>
            <p:cNvSpPr>
              <a:spLocks noChangeArrowheads="1"/>
            </p:cNvSpPr>
            <p:nvPr/>
          </p:nvSpPr>
          <p:spPr bwMode="auto">
            <a:xfrm>
              <a:off x="1633" y="142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62" name="Rectangle 102"/>
            <p:cNvSpPr>
              <a:spLocks noChangeArrowheads="1"/>
            </p:cNvSpPr>
            <p:nvPr/>
          </p:nvSpPr>
          <p:spPr bwMode="auto">
            <a:xfrm>
              <a:off x="1662" y="142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63" name="Rectangle 103"/>
            <p:cNvSpPr>
              <a:spLocks noChangeArrowheads="1"/>
            </p:cNvSpPr>
            <p:nvPr/>
          </p:nvSpPr>
          <p:spPr bwMode="auto">
            <a:xfrm>
              <a:off x="1732" y="142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64" name="Rectangle 104"/>
            <p:cNvSpPr>
              <a:spLocks noChangeArrowheads="1"/>
            </p:cNvSpPr>
            <p:nvPr/>
          </p:nvSpPr>
          <p:spPr bwMode="auto">
            <a:xfrm>
              <a:off x="1811" y="1428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322" name="Freeform 105"/>
            <p:cNvSpPr>
              <a:spLocks/>
            </p:cNvSpPr>
            <p:nvPr/>
          </p:nvSpPr>
          <p:spPr bwMode="auto">
            <a:xfrm>
              <a:off x="567" y="2233"/>
              <a:ext cx="1343" cy="438"/>
            </a:xfrm>
            <a:custGeom>
              <a:avLst/>
              <a:gdLst>
                <a:gd name="T0" fmla="*/ 1343 w 1343"/>
                <a:gd name="T1" fmla="*/ 0 h 438"/>
                <a:gd name="T2" fmla="*/ 802 w 1343"/>
                <a:gd name="T3" fmla="*/ 4 h 438"/>
                <a:gd name="T4" fmla="*/ 674 w 1343"/>
                <a:gd name="T5" fmla="*/ 141 h 438"/>
                <a:gd name="T6" fmla="*/ 541 w 1343"/>
                <a:gd name="T7" fmla="*/ 4 h 438"/>
                <a:gd name="T8" fmla="*/ 0 w 1343"/>
                <a:gd name="T9" fmla="*/ 4 h 438"/>
                <a:gd name="T10" fmla="*/ 413 w 1343"/>
                <a:gd name="T11" fmla="*/ 438 h 438"/>
                <a:gd name="T12" fmla="*/ 934 w 1343"/>
                <a:gd name="T13" fmla="*/ 438 h 438"/>
                <a:gd name="T14" fmla="*/ 1343 w 1343"/>
                <a:gd name="T15" fmla="*/ 4 h 438"/>
                <a:gd name="T16" fmla="*/ 1343 w 1343"/>
                <a:gd name="T17" fmla="*/ 4 h 438"/>
                <a:gd name="T18" fmla="*/ 1343 w 1343"/>
                <a:gd name="T19" fmla="*/ 0 h 4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3"/>
                <a:gd name="T31" fmla="*/ 0 h 438"/>
                <a:gd name="T32" fmla="*/ 1343 w 1343"/>
                <a:gd name="T33" fmla="*/ 438 h 4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3" h="438">
                  <a:moveTo>
                    <a:pt x="1343" y="0"/>
                  </a:moveTo>
                  <a:lnTo>
                    <a:pt x="802" y="4"/>
                  </a:lnTo>
                  <a:lnTo>
                    <a:pt x="674" y="141"/>
                  </a:lnTo>
                  <a:lnTo>
                    <a:pt x="541" y="4"/>
                  </a:lnTo>
                  <a:lnTo>
                    <a:pt x="0" y="4"/>
                  </a:lnTo>
                  <a:lnTo>
                    <a:pt x="413" y="438"/>
                  </a:lnTo>
                  <a:lnTo>
                    <a:pt x="934" y="438"/>
                  </a:lnTo>
                  <a:lnTo>
                    <a:pt x="1343" y="4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23" name="Freeform 106"/>
            <p:cNvSpPr>
              <a:spLocks/>
            </p:cNvSpPr>
            <p:nvPr/>
          </p:nvSpPr>
          <p:spPr bwMode="auto">
            <a:xfrm>
              <a:off x="567" y="2233"/>
              <a:ext cx="1343" cy="438"/>
            </a:xfrm>
            <a:custGeom>
              <a:avLst/>
              <a:gdLst>
                <a:gd name="T0" fmla="*/ 1343 w 1343"/>
                <a:gd name="T1" fmla="*/ 0 h 438"/>
                <a:gd name="T2" fmla="*/ 802 w 1343"/>
                <a:gd name="T3" fmla="*/ 4 h 438"/>
                <a:gd name="T4" fmla="*/ 674 w 1343"/>
                <a:gd name="T5" fmla="*/ 141 h 438"/>
                <a:gd name="T6" fmla="*/ 541 w 1343"/>
                <a:gd name="T7" fmla="*/ 4 h 438"/>
                <a:gd name="T8" fmla="*/ 0 w 1343"/>
                <a:gd name="T9" fmla="*/ 4 h 438"/>
                <a:gd name="T10" fmla="*/ 413 w 1343"/>
                <a:gd name="T11" fmla="*/ 438 h 438"/>
                <a:gd name="T12" fmla="*/ 934 w 1343"/>
                <a:gd name="T13" fmla="*/ 438 h 438"/>
                <a:gd name="T14" fmla="*/ 1343 w 1343"/>
                <a:gd name="T15" fmla="*/ 4 h 438"/>
                <a:gd name="T16" fmla="*/ 1343 w 1343"/>
                <a:gd name="T17" fmla="*/ 4 h 4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3"/>
                <a:gd name="T28" fmla="*/ 0 h 438"/>
                <a:gd name="T29" fmla="*/ 1343 w 1343"/>
                <a:gd name="T30" fmla="*/ 438 h 4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3" h="438">
                  <a:moveTo>
                    <a:pt x="1343" y="0"/>
                  </a:moveTo>
                  <a:lnTo>
                    <a:pt x="802" y="4"/>
                  </a:lnTo>
                  <a:lnTo>
                    <a:pt x="674" y="141"/>
                  </a:lnTo>
                  <a:lnTo>
                    <a:pt x="541" y="4"/>
                  </a:lnTo>
                  <a:lnTo>
                    <a:pt x="0" y="4"/>
                  </a:lnTo>
                  <a:lnTo>
                    <a:pt x="413" y="438"/>
                  </a:lnTo>
                  <a:lnTo>
                    <a:pt x="934" y="438"/>
                  </a:lnTo>
                  <a:lnTo>
                    <a:pt x="1343" y="4"/>
                  </a:lnTo>
                </a:path>
              </a:pathLst>
            </a:cu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9067" name="Rectangle 107"/>
            <p:cNvSpPr>
              <a:spLocks noChangeArrowheads="1"/>
            </p:cNvSpPr>
            <p:nvPr/>
          </p:nvSpPr>
          <p:spPr bwMode="auto">
            <a:xfrm>
              <a:off x="927" y="243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68" name="Rectangle 108"/>
            <p:cNvSpPr>
              <a:spLocks noChangeArrowheads="1"/>
            </p:cNvSpPr>
            <p:nvPr/>
          </p:nvSpPr>
          <p:spPr bwMode="auto">
            <a:xfrm>
              <a:off x="1001" y="243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69" name="Rectangle 109"/>
            <p:cNvSpPr>
              <a:spLocks noChangeArrowheads="1"/>
            </p:cNvSpPr>
            <p:nvPr/>
          </p:nvSpPr>
          <p:spPr bwMode="auto">
            <a:xfrm>
              <a:off x="1080" y="2436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-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70" name="Rectangle 110"/>
            <p:cNvSpPr>
              <a:spLocks noChangeArrowheads="1"/>
            </p:cNvSpPr>
            <p:nvPr/>
          </p:nvSpPr>
          <p:spPr bwMode="auto">
            <a:xfrm>
              <a:off x="1125" y="243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71" name="Rectangle 111"/>
            <p:cNvSpPr>
              <a:spLocks noChangeArrowheads="1"/>
            </p:cNvSpPr>
            <p:nvPr/>
          </p:nvSpPr>
          <p:spPr bwMode="auto">
            <a:xfrm>
              <a:off x="1203" y="2436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72" name="Rectangle 112"/>
            <p:cNvSpPr>
              <a:spLocks noChangeArrowheads="1"/>
            </p:cNvSpPr>
            <p:nvPr/>
          </p:nvSpPr>
          <p:spPr bwMode="auto">
            <a:xfrm>
              <a:off x="1232" y="243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73" name="Rectangle 113"/>
            <p:cNvSpPr>
              <a:spLocks noChangeArrowheads="1"/>
            </p:cNvSpPr>
            <p:nvPr/>
          </p:nvSpPr>
          <p:spPr bwMode="auto">
            <a:xfrm>
              <a:off x="1270" y="2436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74" name="Rectangle 114"/>
            <p:cNvSpPr>
              <a:spLocks noChangeArrowheads="1"/>
            </p:cNvSpPr>
            <p:nvPr/>
          </p:nvSpPr>
          <p:spPr bwMode="auto">
            <a:xfrm>
              <a:off x="1307" y="2436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75" name="Rectangle 115"/>
            <p:cNvSpPr>
              <a:spLocks noChangeArrowheads="1"/>
            </p:cNvSpPr>
            <p:nvPr/>
          </p:nvSpPr>
          <p:spPr bwMode="auto">
            <a:xfrm>
              <a:off x="1402" y="243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76" name="Rectangle 116"/>
            <p:cNvSpPr>
              <a:spLocks noChangeArrowheads="1"/>
            </p:cNvSpPr>
            <p:nvPr/>
          </p:nvSpPr>
          <p:spPr bwMode="auto">
            <a:xfrm>
              <a:off x="1476" y="2436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334" name="Freeform 117"/>
            <p:cNvSpPr>
              <a:spLocks/>
            </p:cNvSpPr>
            <p:nvPr/>
          </p:nvSpPr>
          <p:spPr bwMode="auto">
            <a:xfrm>
              <a:off x="1654" y="2898"/>
              <a:ext cx="66" cy="70"/>
            </a:xfrm>
            <a:custGeom>
              <a:avLst/>
              <a:gdLst>
                <a:gd name="T0" fmla="*/ 66 w 66"/>
                <a:gd name="T1" fmla="*/ 0 h 70"/>
                <a:gd name="T2" fmla="*/ 66 w 66"/>
                <a:gd name="T3" fmla="*/ 70 h 70"/>
                <a:gd name="T4" fmla="*/ 0 w 66"/>
                <a:gd name="T5" fmla="*/ 33 h 70"/>
                <a:gd name="T6" fmla="*/ 66 w 66"/>
                <a:gd name="T7" fmla="*/ 0 h 70"/>
                <a:gd name="T8" fmla="*/ 66 w 66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0"/>
                <a:gd name="T17" fmla="*/ 66 w 66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0">
                  <a:moveTo>
                    <a:pt x="66" y="0"/>
                  </a:moveTo>
                  <a:lnTo>
                    <a:pt x="66" y="70"/>
                  </a:lnTo>
                  <a:lnTo>
                    <a:pt x="0" y="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35" name="Line 118"/>
            <p:cNvSpPr>
              <a:spLocks noChangeShapeType="1"/>
            </p:cNvSpPr>
            <p:nvPr/>
          </p:nvSpPr>
          <p:spPr bwMode="auto">
            <a:xfrm>
              <a:off x="1695" y="2931"/>
              <a:ext cx="264" cy="1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79" name="Rectangle 119"/>
            <p:cNvSpPr>
              <a:spLocks noChangeArrowheads="1"/>
            </p:cNvSpPr>
            <p:nvPr/>
          </p:nvSpPr>
          <p:spPr bwMode="auto">
            <a:xfrm>
              <a:off x="1480" y="3158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0" name="Rectangle 120"/>
            <p:cNvSpPr>
              <a:spLocks noChangeArrowheads="1"/>
            </p:cNvSpPr>
            <p:nvPr/>
          </p:nvSpPr>
          <p:spPr bwMode="auto">
            <a:xfrm>
              <a:off x="1583" y="31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1" name="Rectangle 121"/>
            <p:cNvSpPr>
              <a:spLocks noChangeArrowheads="1"/>
            </p:cNvSpPr>
            <p:nvPr/>
          </p:nvSpPr>
          <p:spPr bwMode="auto">
            <a:xfrm>
              <a:off x="1658" y="3158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2" name="Rectangle 122"/>
            <p:cNvSpPr>
              <a:spLocks noChangeArrowheads="1"/>
            </p:cNvSpPr>
            <p:nvPr/>
          </p:nvSpPr>
          <p:spPr bwMode="auto">
            <a:xfrm>
              <a:off x="1773" y="31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3" name="Rectangle 123"/>
            <p:cNvSpPr>
              <a:spLocks noChangeArrowheads="1"/>
            </p:cNvSpPr>
            <p:nvPr/>
          </p:nvSpPr>
          <p:spPr bwMode="auto">
            <a:xfrm>
              <a:off x="1848" y="315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4" name="Rectangle 124"/>
            <p:cNvSpPr>
              <a:spLocks noChangeArrowheads="1"/>
            </p:cNvSpPr>
            <p:nvPr/>
          </p:nvSpPr>
          <p:spPr bwMode="auto">
            <a:xfrm>
              <a:off x="1881" y="31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5" name="Rectangle 125"/>
            <p:cNvSpPr>
              <a:spLocks noChangeArrowheads="1"/>
            </p:cNvSpPr>
            <p:nvPr/>
          </p:nvSpPr>
          <p:spPr bwMode="auto">
            <a:xfrm>
              <a:off x="1955" y="31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6" name="Rectangle 126"/>
            <p:cNvSpPr>
              <a:spLocks noChangeArrowheads="1"/>
            </p:cNvSpPr>
            <p:nvPr/>
          </p:nvSpPr>
          <p:spPr bwMode="auto">
            <a:xfrm>
              <a:off x="2034" y="315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69087" name="Rectangle 127"/>
            <p:cNvSpPr>
              <a:spLocks noChangeArrowheads="1"/>
            </p:cNvSpPr>
            <p:nvPr/>
          </p:nvSpPr>
          <p:spPr bwMode="auto">
            <a:xfrm>
              <a:off x="2108" y="3158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345" name="Freeform 128"/>
            <p:cNvSpPr>
              <a:spLocks/>
            </p:cNvSpPr>
            <p:nvPr/>
          </p:nvSpPr>
          <p:spPr bwMode="auto">
            <a:xfrm>
              <a:off x="671" y="3034"/>
              <a:ext cx="2271" cy="413"/>
            </a:xfrm>
            <a:custGeom>
              <a:avLst/>
              <a:gdLst>
                <a:gd name="T0" fmla="*/ 2271 w 2271"/>
                <a:gd name="T1" fmla="*/ 413 h 413"/>
                <a:gd name="T2" fmla="*/ 2271 w 2271"/>
                <a:gd name="T3" fmla="*/ 0 h 413"/>
                <a:gd name="T4" fmla="*/ 0 w 2271"/>
                <a:gd name="T5" fmla="*/ 0 h 413"/>
                <a:gd name="T6" fmla="*/ 0 w 2271"/>
                <a:gd name="T7" fmla="*/ 413 h 413"/>
                <a:gd name="T8" fmla="*/ 2271 w 2271"/>
                <a:gd name="T9" fmla="*/ 413 h 413"/>
                <a:gd name="T10" fmla="*/ 2271 w 2271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71"/>
                <a:gd name="T19" fmla="*/ 0 h 413"/>
                <a:gd name="T20" fmla="*/ 2271 w 2271"/>
                <a:gd name="T21" fmla="*/ 413 h 4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71" h="413">
                  <a:moveTo>
                    <a:pt x="2271" y="413"/>
                  </a:moveTo>
                  <a:lnTo>
                    <a:pt x="2271" y="0"/>
                  </a:lnTo>
                  <a:lnTo>
                    <a:pt x="0" y="0"/>
                  </a:lnTo>
                  <a:lnTo>
                    <a:pt x="0" y="413"/>
                  </a:lnTo>
                  <a:lnTo>
                    <a:pt x="2271" y="413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46" name="Freeform 129"/>
            <p:cNvSpPr>
              <a:spLocks/>
            </p:cNvSpPr>
            <p:nvPr/>
          </p:nvSpPr>
          <p:spPr bwMode="auto">
            <a:xfrm>
              <a:off x="3897" y="3509"/>
              <a:ext cx="70" cy="70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70 h 70"/>
                <a:gd name="T4" fmla="*/ 37 w 70"/>
                <a:gd name="T5" fmla="*/ 0 h 70"/>
                <a:gd name="T6" fmla="*/ 4 w 70"/>
                <a:gd name="T7" fmla="*/ 70 h 70"/>
                <a:gd name="T8" fmla="*/ 4 w 70"/>
                <a:gd name="T9" fmla="*/ 70 h 70"/>
                <a:gd name="T10" fmla="*/ 0 w 70"/>
                <a:gd name="T11" fmla="*/ 7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70"/>
                <a:gd name="T20" fmla="*/ 70 w 70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70">
                  <a:moveTo>
                    <a:pt x="0" y="70"/>
                  </a:moveTo>
                  <a:lnTo>
                    <a:pt x="70" y="70"/>
                  </a:lnTo>
                  <a:lnTo>
                    <a:pt x="37" y="0"/>
                  </a:lnTo>
                  <a:lnTo>
                    <a:pt x="4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47" name="Freeform 130"/>
            <p:cNvSpPr>
              <a:spLocks/>
            </p:cNvSpPr>
            <p:nvPr/>
          </p:nvSpPr>
          <p:spPr bwMode="auto">
            <a:xfrm>
              <a:off x="1236" y="3567"/>
              <a:ext cx="2698" cy="198"/>
            </a:xfrm>
            <a:custGeom>
              <a:avLst/>
              <a:gdLst>
                <a:gd name="T0" fmla="*/ 0 w 2698"/>
                <a:gd name="T1" fmla="*/ 198 h 198"/>
                <a:gd name="T2" fmla="*/ 2698 w 2698"/>
                <a:gd name="T3" fmla="*/ 198 h 198"/>
                <a:gd name="T4" fmla="*/ 2698 w 2698"/>
                <a:gd name="T5" fmla="*/ 0 h 198"/>
                <a:gd name="T6" fmla="*/ 0 60000 65536"/>
                <a:gd name="T7" fmla="*/ 0 60000 65536"/>
                <a:gd name="T8" fmla="*/ 0 60000 65536"/>
                <a:gd name="T9" fmla="*/ 0 w 2698"/>
                <a:gd name="T10" fmla="*/ 0 h 198"/>
                <a:gd name="T11" fmla="*/ 2698 w 2698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98" h="198">
                  <a:moveTo>
                    <a:pt x="0" y="198"/>
                  </a:moveTo>
                  <a:lnTo>
                    <a:pt x="2698" y="198"/>
                  </a:lnTo>
                  <a:lnTo>
                    <a:pt x="2698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9091" name="Text Box 131"/>
          <p:cNvSpPr txBox="1">
            <a:spLocks noChangeArrowheads="1"/>
          </p:cNvSpPr>
          <p:nvPr/>
        </p:nvSpPr>
        <p:spPr bwMode="auto">
          <a:xfrm>
            <a:off x="6589713" y="6388100"/>
            <a:ext cx="158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4.39 from text</a:t>
            </a:r>
          </a:p>
        </p:txBody>
      </p:sp>
    </p:spTree>
    <p:extLst>
      <p:ext uri="{BB962C8B-B14F-4D97-AF65-F5344CB8AC3E}">
        <p14:creationId xmlns:p14="http://schemas.microsoft.com/office/powerpoint/2010/main" val="387451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223963" y="3702050"/>
            <a:ext cx="3082925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800">
                <a:latin typeface="Arial" charset="0"/>
              </a:rPr>
              <a:t>2a. Quotient = Quotient &lt;&lt;1;</a:t>
            </a:r>
          </a:p>
          <a:p>
            <a:pPr algn="ctr"/>
            <a:r>
              <a:rPr lang="en-US" altLang="en-US" sz="1800">
                <a:latin typeface="Arial" charset="0"/>
              </a:rPr>
              <a:t>Quotient ++;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30738" y="6454775"/>
            <a:ext cx="727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Done</a:t>
            </a:r>
            <a:endParaRPr lang="en-US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997200" y="1998663"/>
            <a:ext cx="3895725" cy="376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1. Remainder = Remainder – Divisor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392613" y="2662238"/>
            <a:ext cx="1298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800">
                <a:latin typeface="Arial" charset="0"/>
              </a:rPr>
              <a:t>Test </a:t>
            </a:r>
          </a:p>
          <a:p>
            <a:pPr algn="ctr"/>
            <a:r>
              <a:rPr lang="en-US" altLang="en-US" sz="1800">
                <a:latin typeface="Arial" charset="0"/>
              </a:rPr>
              <a:t>Remainder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054725" y="2617788"/>
            <a:ext cx="1685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Remainder &lt; 0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684463" y="2590800"/>
            <a:ext cx="1819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Remainder &gt;= 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641725" y="4803775"/>
            <a:ext cx="3463925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3. Remainder = Remainder &lt;&lt; 1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248150" y="5468938"/>
            <a:ext cx="1425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800">
                <a:latin typeface="Arial" charset="0"/>
              </a:rPr>
              <a:t>32</a:t>
            </a:r>
          </a:p>
          <a:p>
            <a:pPr algn="ctr"/>
            <a:r>
              <a:rPr lang="en-US" altLang="en-US" sz="1800">
                <a:latin typeface="Arial" charset="0"/>
              </a:rPr>
              <a:t> repetitions?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884863" y="5484813"/>
            <a:ext cx="473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No</a:t>
            </a:r>
          </a:p>
        </p:txBody>
      </p:sp>
      <p:sp>
        <p:nvSpPr>
          <p:cNvPr id="169995" name="AutoShape 11"/>
          <p:cNvSpPr>
            <a:spLocks noChangeArrowheads="1"/>
          </p:cNvSpPr>
          <p:nvPr/>
        </p:nvSpPr>
        <p:spPr bwMode="auto">
          <a:xfrm>
            <a:off x="4498975" y="6505575"/>
            <a:ext cx="862013" cy="217488"/>
          </a:xfrm>
          <a:prstGeom prst="roundRect">
            <a:avLst>
              <a:gd name="adj" fmla="val 4629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164138" y="6140450"/>
            <a:ext cx="574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Yes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4635500" y="989013"/>
            <a:ext cx="827088" cy="231775"/>
          </a:xfrm>
          <a:prstGeom prst="roundRect">
            <a:avLst>
              <a:gd name="adj" fmla="val 4359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746625" y="938213"/>
            <a:ext cx="663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Start</a:t>
            </a:r>
          </a:p>
        </p:txBody>
      </p: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3352800" y="1371600"/>
            <a:ext cx="3298825" cy="37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0. Remainder = Dividend &lt;&lt; 1;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4419600" y="3727450"/>
            <a:ext cx="4092575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1800">
                <a:latin typeface="Arial" charset="0"/>
              </a:rPr>
              <a:t>2b. Remainder = Remainder + Divisor;</a:t>
            </a:r>
          </a:p>
          <a:p>
            <a:pPr algn="ctr"/>
            <a:r>
              <a:rPr lang="en-US" altLang="en-US" sz="1800">
                <a:latin typeface="Arial" charset="0"/>
              </a:rPr>
              <a:t>Quotient &lt;&lt;1;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778500" y="4367213"/>
            <a:ext cx="1588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4013200" y="4330700"/>
            <a:ext cx="1588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2819400" y="3048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819400" y="3048000"/>
            <a:ext cx="1588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6451600" y="3054350"/>
            <a:ext cx="1588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5054600" y="1225550"/>
            <a:ext cx="1588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5080000" y="1758950"/>
            <a:ext cx="158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4191000" y="2590800"/>
            <a:ext cx="1612900" cy="914400"/>
            <a:chOff x="2636" y="1628"/>
            <a:chExt cx="1016" cy="576"/>
          </a:xfrm>
        </p:grpSpPr>
        <p:sp>
          <p:nvSpPr>
            <p:cNvPr id="10280" name="Line 25"/>
            <p:cNvSpPr>
              <a:spLocks noChangeShapeType="1"/>
            </p:cNvSpPr>
            <p:nvPr/>
          </p:nvSpPr>
          <p:spPr bwMode="auto">
            <a:xfrm flipH="1">
              <a:off x="2636" y="1636"/>
              <a:ext cx="536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Line 26"/>
            <p:cNvSpPr>
              <a:spLocks noChangeShapeType="1"/>
            </p:cNvSpPr>
            <p:nvPr/>
          </p:nvSpPr>
          <p:spPr bwMode="auto">
            <a:xfrm flipH="1">
              <a:off x="3164" y="1924"/>
              <a:ext cx="488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27"/>
            <p:cNvSpPr>
              <a:spLocks noChangeShapeType="1"/>
            </p:cNvSpPr>
            <p:nvPr/>
          </p:nvSpPr>
          <p:spPr bwMode="auto">
            <a:xfrm flipH="1" flipV="1">
              <a:off x="3164" y="1628"/>
              <a:ext cx="48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Line 28"/>
            <p:cNvSpPr>
              <a:spLocks noChangeShapeType="1"/>
            </p:cNvSpPr>
            <p:nvPr/>
          </p:nvSpPr>
          <p:spPr bwMode="auto">
            <a:xfrm>
              <a:off x="2644" y="1924"/>
              <a:ext cx="52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5" name="Line 29"/>
          <p:cNvSpPr>
            <a:spLocks noChangeShapeType="1"/>
          </p:cNvSpPr>
          <p:nvPr/>
        </p:nvSpPr>
        <p:spPr bwMode="auto">
          <a:xfrm>
            <a:off x="5797550" y="3048000"/>
            <a:ext cx="6731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66" name="Group 30"/>
          <p:cNvGrpSpPr>
            <a:grpSpLocks/>
          </p:cNvGrpSpPr>
          <p:nvPr/>
        </p:nvGrpSpPr>
        <p:grpSpPr bwMode="auto">
          <a:xfrm>
            <a:off x="4108450" y="5403850"/>
            <a:ext cx="1612900" cy="914400"/>
            <a:chOff x="2588" y="3404"/>
            <a:chExt cx="1016" cy="576"/>
          </a:xfrm>
        </p:grpSpPr>
        <p:sp>
          <p:nvSpPr>
            <p:cNvPr id="10276" name="Line 31"/>
            <p:cNvSpPr>
              <a:spLocks noChangeShapeType="1"/>
            </p:cNvSpPr>
            <p:nvPr/>
          </p:nvSpPr>
          <p:spPr bwMode="auto">
            <a:xfrm flipH="1">
              <a:off x="2588" y="3412"/>
              <a:ext cx="536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32"/>
            <p:cNvSpPr>
              <a:spLocks noChangeShapeType="1"/>
            </p:cNvSpPr>
            <p:nvPr/>
          </p:nvSpPr>
          <p:spPr bwMode="auto">
            <a:xfrm flipH="1">
              <a:off x="3116" y="3700"/>
              <a:ext cx="488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Line 33"/>
            <p:cNvSpPr>
              <a:spLocks noChangeShapeType="1"/>
            </p:cNvSpPr>
            <p:nvPr/>
          </p:nvSpPr>
          <p:spPr bwMode="auto">
            <a:xfrm flipH="1" flipV="1">
              <a:off x="3116" y="3404"/>
              <a:ext cx="48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Line 34"/>
            <p:cNvSpPr>
              <a:spLocks noChangeShapeType="1"/>
            </p:cNvSpPr>
            <p:nvPr/>
          </p:nvSpPr>
          <p:spPr bwMode="auto">
            <a:xfrm>
              <a:off x="2596" y="3700"/>
              <a:ext cx="52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7" name="Line 35"/>
          <p:cNvSpPr>
            <a:spLocks noChangeShapeType="1"/>
          </p:cNvSpPr>
          <p:nvPr/>
        </p:nvSpPr>
        <p:spPr bwMode="auto">
          <a:xfrm>
            <a:off x="5029200" y="2362200"/>
            <a:ext cx="1588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36"/>
          <p:cNvSpPr>
            <a:spLocks noChangeShapeType="1"/>
          </p:cNvSpPr>
          <p:nvPr/>
        </p:nvSpPr>
        <p:spPr bwMode="auto">
          <a:xfrm>
            <a:off x="4927600" y="5187950"/>
            <a:ext cx="158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37"/>
          <p:cNvSpPr>
            <a:spLocks noChangeShapeType="1"/>
          </p:cNvSpPr>
          <p:nvPr/>
        </p:nvSpPr>
        <p:spPr bwMode="auto">
          <a:xfrm>
            <a:off x="4927600" y="6330950"/>
            <a:ext cx="158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38"/>
          <p:cNvSpPr>
            <a:spLocks noChangeShapeType="1"/>
          </p:cNvSpPr>
          <p:nvPr/>
        </p:nvSpPr>
        <p:spPr bwMode="auto">
          <a:xfrm>
            <a:off x="5721350" y="5867400"/>
            <a:ext cx="31877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9"/>
          <p:cNvSpPr>
            <a:spLocks noChangeShapeType="1"/>
          </p:cNvSpPr>
          <p:nvPr/>
        </p:nvSpPr>
        <p:spPr bwMode="auto">
          <a:xfrm flipV="1">
            <a:off x="8915400" y="1898650"/>
            <a:ext cx="1588" cy="397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40"/>
          <p:cNvSpPr>
            <a:spLocks noChangeShapeType="1"/>
          </p:cNvSpPr>
          <p:nvPr/>
        </p:nvSpPr>
        <p:spPr bwMode="auto">
          <a:xfrm flipH="1">
            <a:off x="5099050" y="1905000"/>
            <a:ext cx="38227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6" name="Rectangle 42"/>
          <p:cNvSpPr>
            <a:spLocks noChangeArrowheads="1"/>
          </p:cNvSpPr>
          <p:nvPr/>
        </p:nvSpPr>
        <p:spPr bwMode="auto">
          <a:xfrm>
            <a:off x="304800" y="5334000"/>
            <a:ext cx="2695575" cy="954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488" tIns="44450" rIns="90488" bIns="4445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2000" b="1">
                <a:latin typeface="Arial" charset="0"/>
              </a:rPr>
              <a:t>Takes 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sz="2000" b="1">
                <a:latin typeface="Arial" charset="0"/>
              </a:rPr>
              <a:t> Steps for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n-bit Quotient and Remainder</a:t>
            </a:r>
            <a:endParaRPr lang="en-US" b="1">
              <a:latin typeface="Arial" charset="0"/>
            </a:endParaRPr>
          </a:p>
        </p:txBody>
      </p:sp>
      <p:sp>
        <p:nvSpPr>
          <p:cNvPr id="170027" name="Rectangle 43"/>
          <p:cNvSpPr>
            <a:spLocks noChangeArrowheads="1"/>
          </p:cNvSpPr>
          <p:nvPr/>
        </p:nvSpPr>
        <p:spPr bwMode="auto">
          <a:xfrm>
            <a:off x="269875" y="1854200"/>
            <a:ext cx="2365375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latin typeface="Arial" charset="0"/>
              </a:rPr>
              <a:t>Affects Upper </a:t>
            </a:r>
          </a:p>
          <a:p>
            <a:pPr algn="ctr" eaLnBrk="0" hangingPunct="0">
              <a:defRPr/>
            </a:pPr>
            <a:r>
              <a:rPr lang="en-US" sz="2000" b="1">
                <a:latin typeface="Arial" charset="0"/>
              </a:rPr>
              <a:t>Half of Remainder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Division </a:t>
            </a:r>
            <a:r>
              <a:rPr lang="en-US" altLang="en-US" dirty="0" smtClean="0"/>
              <a:t>Algorithm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dirty="0"/>
              <a:t>Version </a:t>
            </a:r>
            <a:r>
              <a:rPr lang="en-US" alt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4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smtClean="0"/>
              <a:t>Observations on Division Version 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altLang="en-US" smtClean="0"/>
              <a:t>Remainder register loses a bit every cycle; quotient gains a bit every cycle.</a:t>
            </a:r>
          </a:p>
          <a:p>
            <a:pPr eaLnBrk="1" hangingPunct="1"/>
            <a:r>
              <a:rPr lang="en-US" altLang="en-US" smtClean="0"/>
              <a:t>We can eliminate the Quotient register by combining it with the Remainder register</a:t>
            </a:r>
          </a:p>
          <a:p>
            <a:pPr lvl="1" eaLnBrk="1" hangingPunct="1"/>
            <a:r>
              <a:rPr lang="en-US" altLang="en-US" sz="2200" smtClean="0"/>
              <a:t>Shift both to the left in one statement (by shifting the Remainder left as before and putting quotient in LSBs). </a:t>
            </a:r>
          </a:p>
          <a:p>
            <a:pPr lvl="1" eaLnBrk="1" hangingPunct="1"/>
            <a:r>
              <a:rPr lang="en-US" altLang="en-US" sz="2200" smtClean="0"/>
              <a:t>Loop contains only two steps: </a:t>
            </a:r>
          </a:p>
          <a:p>
            <a:pPr lvl="2" eaLnBrk="1" hangingPunct="1"/>
            <a:r>
              <a:rPr lang="en-US" altLang="en-US" smtClean="0"/>
              <a:t>subtract</a:t>
            </a:r>
          </a:p>
          <a:p>
            <a:pPr lvl="2" eaLnBrk="1" hangingPunct="1"/>
            <a:r>
              <a:rPr lang="en-US" altLang="en-US" smtClean="0"/>
              <a:t>restore/leave and shift</a:t>
            </a:r>
          </a:p>
          <a:p>
            <a:pPr lvl="1" eaLnBrk="1" hangingPunct="1"/>
            <a:r>
              <a:rPr lang="en-US" altLang="en-US" sz="2200" smtClean="0"/>
              <a:t>Consequence of combining two registers and new order of operations in loop:</a:t>
            </a:r>
          </a:p>
          <a:p>
            <a:pPr lvl="2" eaLnBrk="1" hangingPunct="1"/>
            <a:r>
              <a:rPr lang="en-US" altLang="en-US" smtClean="0"/>
              <a:t>remainder shifted left one time too many.</a:t>
            </a:r>
          </a:p>
          <a:p>
            <a:pPr lvl="1" eaLnBrk="1" hangingPunct="1"/>
            <a:r>
              <a:rPr lang="en-US" altLang="en-US" sz="2200" smtClean="0"/>
              <a:t>Final correction step must shift back remainder in the left half of the register.</a:t>
            </a:r>
          </a:p>
        </p:txBody>
      </p:sp>
    </p:spTree>
    <p:extLst>
      <p:ext uri="{BB962C8B-B14F-4D97-AF65-F5344CB8AC3E}">
        <p14:creationId xmlns:p14="http://schemas.microsoft.com/office/powerpoint/2010/main" val="29917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697663" cy="769938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4000" smtClean="0"/>
              <a:t>Division Hardware Version 3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1350" cy="566738"/>
          </a:xfrm>
          <a:noFill/>
        </p:spPr>
        <p:txBody>
          <a:bodyPr lIns="90488" tIns="44450" rIns="90488" bIns="44450">
            <a:normAutofit fontScale="77500" lnSpcReduction="20000"/>
          </a:bodyPr>
          <a:lstStyle/>
          <a:p>
            <a:pPr eaLnBrk="1" hangingPunct="1"/>
            <a:r>
              <a:rPr lang="en-US" altLang="en-US" sz="2400" smtClean="0"/>
              <a:t>32-bit Divisor reg, 32 -bit ALU, 64-bit Remainder reg, </a:t>
            </a:r>
            <a:br>
              <a:rPr lang="en-US" altLang="en-US" sz="2400" smtClean="0"/>
            </a:br>
            <a:r>
              <a:rPr lang="en-US" altLang="en-US" sz="2400" smtClean="0"/>
              <a:t>(</a:t>
            </a:r>
            <a:r>
              <a:rPr lang="en-US" altLang="en-US" sz="2400" u="sng" smtClean="0">
                <a:solidFill>
                  <a:schemeClr val="accent2"/>
                </a:solidFill>
              </a:rPr>
              <a:t>0</a:t>
            </a:r>
            <a:r>
              <a:rPr lang="en-US" altLang="en-US" sz="2400" smtClean="0"/>
              <a:t>-bit Quotient reg)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219200" y="2286000"/>
            <a:ext cx="6638925" cy="4235450"/>
            <a:chOff x="645" y="1352"/>
            <a:chExt cx="4182" cy="2668"/>
          </a:xfrm>
        </p:grpSpPr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 flipV="1">
              <a:off x="2110" y="3107"/>
              <a:ext cx="1" cy="591"/>
            </a:xfrm>
            <a:prstGeom prst="line">
              <a:avLst/>
            </a:prstGeom>
            <a:noFill/>
            <a:ln w="46038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3274" y="3392"/>
              <a:ext cx="71" cy="67"/>
            </a:xfrm>
            <a:custGeom>
              <a:avLst/>
              <a:gdLst>
                <a:gd name="T0" fmla="*/ 67 w 71"/>
                <a:gd name="T1" fmla="*/ 67 h 67"/>
                <a:gd name="T2" fmla="*/ 71 w 71"/>
                <a:gd name="T3" fmla="*/ 0 h 67"/>
                <a:gd name="T4" fmla="*/ 0 w 71"/>
                <a:gd name="T5" fmla="*/ 34 h 67"/>
                <a:gd name="T6" fmla="*/ 71 w 71"/>
                <a:gd name="T7" fmla="*/ 67 h 67"/>
                <a:gd name="T8" fmla="*/ 71 w 71"/>
                <a:gd name="T9" fmla="*/ 67 h 67"/>
                <a:gd name="T10" fmla="*/ 67 w 71"/>
                <a:gd name="T11" fmla="*/ 67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67"/>
                <a:gd name="T20" fmla="*/ 71 w 71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67">
                  <a:moveTo>
                    <a:pt x="67" y="67"/>
                  </a:moveTo>
                  <a:lnTo>
                    <a:pt x="71" y="0"/>
                  </a:lnTo>
                  <a:lnTo>
                    <a:pt x="0" y="34"/>
                  </a:lnTo>
                  <a:lnTo>
                    <a:pt x="71" y="67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1503" y="3028"/>
              <a:ext cx="67" cy="71"/>
            </a:xfrm>
            <a:custGeom>
              <a:avLst/>
              <a:gdLst>
                <a:gd name="T0" fmla="*/ 67 w 67"/>
                <a:gd name="T1" fmla="*/ 0 h 71"/>
                <a:gd name="T2" fmla="*/ 0 w 67"/>
                <a:gd name="T3" fmla="*/ 0 h 71"/>
                <a:gd name="T4" fmla="*/ 34 w 67"/>
                <a:gd name="T5" fmla="*/ 71 h 71"/>
                <a:gd name="T6" fmla="*/ 67 w 67"/>
                <a:gd name="T7" fmla="*/ 0 h 71"/>
                <a:gd name="T8" fmla="*/ 67 w 6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1"/>
                <a:gd name="T17" fmla="*/ 67 w 6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1">
                  <a:moveTo>
                    <a:pt x="67" y="0"/>
                  </a:moveTo>
                  <a:lnTo>
                    <a:pt x="0" y="0"/>
                  </a:lnTo>
                  <a:lnTo>
                    <a:pt x="34" y="7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V="1">
              <a:off x="1537" y="2739"/>
              <a:ext cx="1" cy="314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1909" y="2219"/>
              <a:ext cx="67" cy="72"/>
            </a:xfrm>
            <a:custGeom>
              <a:avLst/>
              <a:gdLst>
                <a:gd name="T0" fmla="*/ 67 w 67"/>
                <a:gd name="T1" fmla="*/ 0 h 72"/>
                <a:gd name="T2" fmla="*/ 0 w 67"/>
                <a:gd name="T3" fmla="*/ 0 h 72"/>
                <a:gd name="T4" fmla="*/ 34 w 67"/>
                <a:gd name="T5" fmla="*/ 72 h 72"/>
                <a:gd name="T6" fmla="*/ 67 w 67"/>
                <a:gd name="T7" fmla="*/ 0 h 72"/>
                <a:gd name="T8" fmla="*/ 67 w 6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2"/>
                <a:gd name="T17" fmla="*/ 67 w 6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2">
                  <a:moveTo>
                    <a:pt x="67" y="0"/>
                  </a:moveTo>
                  <a:lnTo>
                    <a:pt x="0" y="0"/>
                  </a:lnTo>
                  <a:lnTo>
                    <a:pt x="34" y="7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V="1">
              <a:off x="1939" y="1775"/>
              <a:ext cx="4" cy="470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1097" y="2219"/>
              <a:ext cx="71" cy="72"/>
            </a:xfrm>
            <a:custGeom>
              <a:avLst/>
              <a:gdLst>
                <a:gd name="T0" fmla="*/ 67 w 71"/>
                <a:gd name="T1" fmla="*/ 0 h 72"/>
                <a:gd name="T2" fmla="*/ 0 w 71"/>
                <a:gd name="T3" fmla="*/ 0 h 72"/>
                <a:gd name="T4" fmla="*/ 34 w 71"/>
                <a:gd name="T5" fmla="*/ 72 h 72"/>
                <a:gd name="T6" fmla="*/ 71 w 71"/>
                <a:gd name="T7" fmla="*/ 0 h 72"/>
                <a:gd name="T8" fmla="*/ 71 w 71"/>
                <a:gd name="T9" fmla="*/ 0 h 72"/>
                <a:gd name="T10" fmla="*/ 67 w 71"/>
                <a:gd name="T11" fmla="*/ 0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2"/>
                <a:gd name="T20" fmla="*/ 71 w 71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2">
                  <a:moveTo>
                    <a:pt x="67" y="0"/>
                  </a:moveTo>
                  <a:lnTo>
                    <a:pt x="0" y="0"/>
                  </a:lnTo>
                  <a:lnTo>
                    <a:pt x="34" y="72"/>
                  </a:lnTo>
                  <a:lnTo>
                    <a:pt x="71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2026" y="2483"/>
              <a:ext cx="72" cy="71"/>
            </a:xfrm>
            <a:custGeom>
              <a:avLst/>
              <a:gdLst>
                <a:gd name="T0" fmla="*/ 72 w 72"/>
                <a:gd name="T1" fmla="*/ 67 h 71"/>
                <a:gd name="T2" fmla="*/ 72 w 72"/>
                <a:gd name="T3" fmla="*/ 0 h 71"/>
                <a:gd name="T4" fmla="*/ 0 w 72"/>
                <a:gd name="T5" fmla="*/ 38 h 71"/>
                <a:gd name="T6" fmla="*/ 72 w 72"/>
                <a:gd name="T7" fmla="*/ 71 h 71"/>
                <a:gd name="T8" fmla="*/ 72 w 72"/>
                <a:gd name="T9" fmla="*/ 71 h 71"/>
                <a:gd name="T10" fmla="*/ 72 w 72"/>
                <a:gd name="T11" fmla="*/ 67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71"/>
                <a:gd name="T20" fmla="*/ 72 w 72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71">
                  <a:moveTo>
                    <a:pt x="72" y="67"/>
                  </a:moveTo>
                  <a:lnTo>
                    <a:pt x="72" y="0"/>
                  </a:lnTo>
                  <a:lnTo>
                    <a:pt x="0" y="38"/>
                  </a:lnTo>
                  <a:lnTo>
                    <a:pt x="72" y="71"/>
                  </a:lnTo>
                  <a:lnTo>
                    <a:pt x="72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2068" y="2517"/>
              <a:ext cx="1834" cy="708"/>
            </a:xfrm>
            <a:custGeom>
              <a:avLst/>
              <a:gdLst>
                <a:gd name="T0" fmla="*/ 0 w 1834"/>
                <a:gd name="T1" fmla="*/ 0 h 708"/>
                <a:gd name="T2" fmla="*/ 1834 w 1834"/>
                <a:gd name="T3" fmla="*/ 4 h 708"/>
                <a:gd name="T4" fmla="*/ 1834 w 1834"/>
                <a:gd name="T5" fmla="*/ 708 h 708"/>
                <a:gd name="T6" fmla="*/ 0 60000 65536"/>
                <a:gd name="T7" fmla="*/ 0 60000 65536"/>
                <a:gd name="T8" fmla="*/ 0 60000 65536"/>
                <a:gd name="T9" fmla="*/ 0 w 1834"/>
                <a:gd name="T10" fmla="*/ 0 h 708"/>
                <a:gd name="T11" fmla="*/ 1834 w 1834"/>
                <a:gd name="T12" fmla="*/ 708 h 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4" h="708">
                  <a:moveTo>
                    <a:pt x="0" y="0"/>
                  </a:moveTo>
                  <a:lnTo>
                    <a:pt x="1834" y="4"/>
                  </a:lnTo>
                  <a:lnTo>
                    <a:pt x="1834" y="708"/>
                  </a:lnTo>
                </a:path>
              </a:pathLst>
            </a:cu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2872" y="3488"/>
              <a:ext cx="1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3002" y="3488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3048" y="348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3081" y="348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3119" y="348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3328" y="3426"/>
              <a:ext cx="386" cy="1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3274" y="3560"/>
              <a:ext cx="71" cy="67"/>
            </a:xfrm>
            <a:custGeom>
              <a:avLst/>
              <a:gdLst>
                <a:gd name="T0" fmla="*/ 67 w 71"/>
                <a:gd name="T1" fmla="*/ 67 h 67"/>
                <a:gd name="T2" fmla="*/ 71 w 71"/>
                <a:gd name="T3" fmla="*/ 0 h 67"/>
                <a:gd name="T4" fmla="*/ 0 w 71"/>
                <a:gd name="T5" fmla="*/ 33 h 67"/>
                <a:gd name="T6" fmla="*/ 71 w 71"/>
                <a:gd name="T7" fmla="*/ 67 h 67"/>
                <a:gd name="T8" fmla="*/ 71 w 71"/>
                <a:gd name="T9" fmla="*/ 67 h 67"/>
                <a:gd name="T10" fmla="*/ 67 w 71"/>
                <a:gd name="T11" fmla="*/ 67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67"/>
                <a:gd name="T20" fmla="*/ 71 w 71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67">
                  <a:moveTo>
                    <a:pt x="67" y="67"/>
                  </a:moveTo>
                  <a:lnTo>
                    <a:pt x="71" y="0"/>
                  </a:lnTo>
                  <a:lnTo>
                    <a:pt x="0" y="33"/>
                  </a:lnTo>
                  <a:lnTo>
                    <a:pt x="71" y="67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3328" y="3593"/>
              <a:ext cx="582" cy="1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645" y="1930"/>
              <a:ext cx="892" cy="2082"/>
            </a:xfrm>
            <a:custGeom>
              <a:avLst/>
              <a:gdLst>
                <a:gd name="T0" fmla="*/ 486 w 892"/>
                <a:gd name="T1" fmla="*/ 315 h 2082"/>
                <a:gd name="T2" fmla="*/ 486 w 892"/>
                <a:gd name="T3" fmla="*/ 0 h 2082"/>
                <a:gd name="T4" fmla="*/ 0 w 892"/>
                <a:gd name="T5" fmla="*/ 0 h 2082"/>
                <a:gd name="T6" fmla="*/ 0 w 892"/>
                <a:gd name="T7" fmla="*/ 2082 h 2082"/>
                <a:gd name="T8" fmla="*/ 892 w 892"/>
                <a:gd name="T9" fmla="*/ 2082 h 20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2"/>
                <a:gd name="T16" fmla="*/ 0 h 2082"/>
                <a:gd name="T17" fmla="*/ 892 w 892"/>
                <a:gd name="T18" fmla="*/ 2082 h 20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2" h="2082">
                  <a:moveTo>
                    <a:pt x="486" y="315"/>
                  </a:moveTo>
                  <a:lnTo>
                    <a:pt x="486" y="0"/>
                  </a:lnTo>
                  <a:lnTo>
                    <a:pt x="0" y="0"/>
                  </a:lnTo>
                  <a:lnTo>
                    <a:pt x="0" y="2082"/>
                  </a:lnTo>
                  <a:lnTo>
                    <a:pt x="892" y="2082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 flipV="1">
              <a:off x="1537" y="3698"/>
              <a:ext cx="1" cy="314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80" name="Rectangle 24"/>
            <p:cNvSpPr>
              <a:spLocks noChangeArrowheads="1"/>
            </p:cNvSpPr>
            <p:nvPr/>
          </p:nvSpPr>
          <p:spPr bwMode="auto">
            <a:xfrm>
              <a:off x="2010" y="180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1" name="Rectangle 25"/>
            <p:cNvSpPr>
              <a:spLocks noChangeArrowheads="1"/>
            </p:cNvSpPr>
            <p:nvPr/>
          </p:nvSpPr>
          <p:spPr bwMode="auto">
            <a:xfrm>
              <a:off x="2089" y="180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2" name="Rectangle 26"/>
            <p:cNvSpPr>
              <a:spLocks noChangeArrowheads="1"/>
            </p:cNvSpPr>
            <p:nvPr/>
          </p:nvSpPr>
          <p:spPr bwMode="auto">
            <a:xfrm>
              <a:off x="2165" y="1809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3" name="Rectangle 27"/>
            <p:cNvSpPr>
              <a:spLocks noChangeArrowheads="1"/>
            </p:cNvSpPr>
            <p:nvPr/>
          </p:nvSpPr>
          <p:spPr bwMode="auto">
            <a:xfrm>
              <a:off x="2206" y="180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4" name="Rectangle 28"/>
            <p:cNvSpPr>
              <a:spLocks noChangeArrowheads="1"/>
            </p:cNvSpPr>
            <p:nvPr/>
          </p:nvSpPr>
          <p:spPr bwMode="auto">
            <a:xfrm>
              <a:off x="2282" y="1809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5" name="Rectangle 29"/>
            <p:cNvSpPr>
              <a:spLocks noChangeArrowheads="1"/>
            </p:cNvSpPr>
            <p:nvPr/>
          </p:nvSpPr>
          <p:spPr bwMode="auto">
            <a:xfrm>
              <a:off x="2315" y="1809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2353" y="1809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892" y="37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972" y="37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2047" y="37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2089" y="3735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2165" y="3735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2194" y="3735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2236" y="373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2667" y="3321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5" name="Rectangle 39"/>
            <p:cNvSpPr>
              <a:spLocks noChangeArrowheads="1"/>
            </p:cNvSpPr>
            <p:nvPr/>
          </p:nvSpPr>
          <p:spPr bwMode="auto">
            <a:xfrm>
              <a:off x="2759" y="332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6" name="Rectangle 40"/>
            <p:cNvSpPr>
              <a:spLocks noChangeArrowheads="1"/>
            </p:cNvSpPr>
            <p:nvPr/>
          </p:nvSpPr>
          <p:spPr bwMode="auto">
            <a:xfrm>
              <a:off x="2834" y="332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2868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2906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2943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2981" y="332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1" name="Rectangle 45"/>
            <p:cNvSpPr>
              <a:spLocks noChangeArrowheads="1"/>
            </p:cNvSpPr>
            <p:nvPr/>
          </p:nvSpPr>
          <p:spPr bwMode="auto">
            <a:xfrm>
              <a:off x="3014" y="332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3090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3" name="Rectangle 47"/>
            <p:cNvSpPr>
              <a:spLocks noChangeArrowheads="1"/>
            </p:cNvSpPr>
            <p:nvPr/>
          </p:nvSpPr>
          <p:spPr bwMode="auto">
            <a:xfrm>
              <a:off x="3132" y="332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4" name="Rectangle 48"/>
            <p:cNvSpPr>
              <a:spLocks noChangeArrowheads="1"/>
            </p:cNvSpPr>
            <p:nvPr/>
          </p:nvSpPr>
          <p:spPr bwMode="auto">
            <a:xfrm>
              <a:off x="2592" y="3141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5" name="Rectangle 49"/>
            <p:cNvSpPr>
              <a:spLocks noChangeArrowheads="1"/>
            </p:cNvSpPr>
            <p:nvPr/>
          </p:nvSpPr>
          <p:spPr bwMode="auto">
            <a:xfrm>
              <a:off x="2684" y="31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6" name="Rectangle 50"/>
            <p:cNvSpPr>
              <a:spLocks noChangeArrowheads="1"/>
            </p:cNvSpPr>
            <p:nvPr/>
          </p:nvSpPr>
          <p:spPr bwMode="auto">
            <a:xfrm>
              <a:off x="2763" y="314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7" name="Rectangle 51"/>
            <p:cNvSpPr>
              <a:spLocks noChangeArrowheads="1"/>
            </p:cNvSpPr>
            <p:nvPr/>
          </p:nvSpPr>
          <p:spPr bwMode="auto">
            <a:xfrm>
              <a:off x="2793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8" name="Rectangle 52"/>
            <p:cNvSpPr>
              <a:spLocks noChangeArrowheads="1"/>
            </p:cNvSpPr>
            <p:nvPr/>
          </p:nvSpPr>
          <p:spPr bwMode="auto">
            <a:xfrm>
              <a:off x="2834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2872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910" y="3141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2956" y="314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2" name="Rectangle 56"/>
            <p:cNvSpPr>
              <a:spLocks noChangeArrowheads="1"/>
            </p:cNvSpPr>
            <p:nvPr/>
          </p:nvSpPr>
          <p:spPr bwMode="auto">
            <a:xfrm>
              <a:off x="2989" y="31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3" name="Rectangle 57"/>
            <p:cNvSpPr>
              <a:spLocks noChangeArrowheads="1"/>
            </p:cNvSpPr>
            <p:nvPr/>
          </p:nvSpPr>
          <p:spPr bwMode="auto">
            <a:xfrm>
              <a:off x="3065" y="31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3144" y="3141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48" name="Freeform 59"/>
            <p:cNvSpPr>
              <a:spLocks/>
            </p:cNvSpPr>
            <p:nvPr/>
          </p:nvSpPr>
          <p:spPr bwMode="auto">
            <a:xfrm>
              <a:off x="3274" y="3204"/>
              <a:ext cx="71" cy="71"/>
            </a:xfrm>
            <a:custGeom>
              <a:avLst/>
              <a:gdLst>
                <a:gd name="T0" fmla="*/ 67 w 71"/>
                <a:gd name="T1" fmla="*/ 67 h 71"/>
                <a:gd name="T2" fmla="*/ 71 w 71"/>
                <a:gd name="T3" fmla="*/ 0 h 71"/>
                <a:gd name="T4" fmla="*/ 0 w 71"/>
                <a:gd name="T5" fmla="*/ 37 h 71"/>
                <a:gd name="T6" fmla="*/ 71 w 71"/>
                <a:gd name="T7" fmla="*/ 71 h 71"/>
                <a:gd name="T8" fmla="*/ 71 w 71"/>
                <a:gd name="T9" fmla="*/ 71 h 71"/>
                <a:gd name="T10" fmla="*/ 67 w 71"/>
                <a:gd name="T11" fmla="*/ 67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1"/>
                <a:gd name="T20" fmla="*/ 71 w 71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1">
                  <a:moveTo>
                    <a:pt x="67" y="67"/>
                  </a:moveTo>
                  <a:lnTo>
                    <a:pt x="71" y="0"/>
                  </a:lnTo>
                  <a:lnTo>
                    <a:pt x="0" y="37"/>
                  </a:lnTo>
                  <a:lnTo>
                    <a:pt x="71" y="7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49" name="Line 60"/>
            <p:cNvSpPr>
              <a:spLocks noChangeShapeType="1"/>
            </p:cNvSpPr>
            <p:nvPr/>
          </p:nvSpPr>
          <p:spPr bwMode="auto">
            <a:xfrm>
              <a:off x="3328" y="3237"/>
              <a:ext cx="549" cy="4"/>
            </a:xfrm>
            <a:prstGeom prst="line">
              <a:avLst/>
            </a:prstGeom>
            <a:noFill/>
            <a:ln w="26988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Freeform 61"/>
            <p:cNvSpPr>
              <a:spLocks/>
            </p:cNvSpPr>
            <p:nvPr/>
          </p:nvSpPr>
          <p:spPr bwMode="auto">
            <a:xfrm>
              <a:off x="1955" y="2969"/>
              <a:ext cx="71" cy="71"/>
            </a:xfrm>
            <a:custGeom>
              <a:avLst/>
              <a:gdLst>
                <a:gd name="T0" fmla="*/ 67 w 71"/>
                <a:gd name="T1" fmla="*/ 0 h 71"/>
                <a:gd name="T2" fmla="*/ 71 w 71"/>
                <a:gd name="T3" fmla="*/ 71 h 71"/>
                <a:gd name="T4" fmla="*/ 0 w 71"/>
                <a:gd name="T5" fmla="*/ 34 h 71"/>
                <a:gd name="T6" fmla="*/ 71 w 71"/>
                <a:gd name="T7" fmla="*/ 0 h 71"/>
                <a:gd name="T8" fmla="*/ 71 w 71"/>
                <a:gd name="T9" fmla="*/ 0 h 71"/>
                <a:gd name="T10" fmla="*/ 67 w 71"/>
                <a:gd name="T11" fmla="*/ 0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71"/>
                <a:gd name="T20" fmla="*/ 71 w 71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71">
                  <a:moveTo>
                    <a:pt x="67" y="0"/>
                  </a:moveTo>
                  <a:lnTo>
                    <a:pt x="71" y="71"/>
                  </a:lnTo>
                  <a:lnTo>
                    <a:pt x="0" y="34"/>
                  </a:lnTo>
                  <a:lnTo>
                    <a:pt x="71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5B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1" name="Freeform 62"/>
            <p:cNvSpPr>
              <a:spLocks/>
            </p:cNvSpPr>
            <p:nvPr/>
          </p:nvSpPr>
          <p:spPr bwMode="auto">
            <a:xfrm>
              <a:off x="2223" y="2969"/>
              <a:ext cx="76" cy="71"/>
            </a:xfrm>
            <a:custGeom>
              <a:avLst/>
              <a:gdLst>
                <a:gd name="T0" fmla="*/ 0 w 76"/>
                <a:gd name="T1" fmla="*/ 0 h 71"/>
                <a:gd name="T2" fmla="*/ 4 w 76"/>
                <a:gd name="T3" fmla="*/ 71 h 71"/>
                <a:gd name="T4" fmla="*/ 76 w 76"/>
                <a:gd name="T5" fmla="*/ 34 h 71"/>
                <a:gd name="T6" fmla="*/ 4 w 76"/>
                <a:gd name="T7" fmla="*/ 0 h 71"/>
                <a:gd name="T8" fmla="*/ 4 w 76"/>
                <a:gd name="T9" fmla="*/ 0 h 71"/>
                <a:gd name="T10" fmla="*/ 0 w 76"/>
                <a:gd name="T11" fmla="*/ 0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71"/>
                <a:gd name="T20" fmla="*/ 76 w 76"/>
                <a:gd name="T21" fmla="*/ 71 h 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71">
                  <a:moveTo>
                    <a:pt x="0" y="0"/>
                  </a:moveTo>
                  <a:lnTo>
                    <a:pt x="4" y="71"/>
                  </a:lnTo>
                  <a:lnTo>
                    <a:pt x="76" y="3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2" name="Line 63"/>
            <p:cNvSpPr>
              <a:spLocks noChangeShapeType="1"/>
            </p:cNvSpPr>
            <p:nvPr/>
          </p:nvSpPr>
          <p:spPr bwMode="auto">
            <a:xfrm>
              <a:off x="1997" y="3003"/>
              <a:ext cx="272" cy="1"/>
            </a:xfrm>
            <a:prstGeom prst="line">
              <a:avLst/>
            </a:prstGeom>
            <a:noFill/>
            <a:ln w="26988">
              <a:solidFill>
                <a:srgbClr val="F5B87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1784" y="3304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1884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1964" y="3304"/>
              <a:ext cx="11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2077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2156" y="3304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2185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2265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2340" y="330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2420" y="3304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62" name="Freeform 73"/>
            <p:cNvSpPr>
              <a:spLocks/>
            </p:cNvSpPr>
            <p:nvPr/>
          </p:nvSpPr>
          <p:spPr bwMode="auto">
            <a:xfrm>
              <a:off x="963" y="3107"/>
              <a:ext cx="2303" cy="591"/>
            </a:xfrm>
            <a:custGeom>
              <a:avLst/>
              <a:gdLst>
                <a:gd name="T0" fmla="*/ 2298 w 2303"/>
                <a:gd name="T1" fmla="*/ 591 h 591"/>
                <a:gd name="T2" fmla="*/ 2303 w 2303"/>
                <a:gd name="T3" fmla="*/ 0 h 591"/>
                <a:gd name="T4" fmla="*/ 0 w 2303"/>
                <a:gd name="T5" fmla="*/ 0 h 591"/>
                <a:gd name="T6" fmla="*/ 0 w 2303"/>
                <a:gd name="T7" fmla="*/ 591 h 591"/>
                <a:gd name="T8" fmla="*/ 2303 w 2303"/>
                <a:gd name="T9" fmla="*/ 591 h 591"/>
                <a:gd name="T10" fmla="*/ 2303 w 2303"/>
                <a:gd name="T11" fmla="*/ 591 h 5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03"/>
                <a:gd name="T19" fmla="*/ 0 h 591"/>
                <a:gd name="T20" fmla="*/ 2303 w 2303"/>
                <a:gd name="T21" fmla="*/ 591 h 5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03" h="591">
                  <a:moveTo>
                    <a:pt x="2298" y="591"/>
                  </a:moveTo>
                  <a:lnTo>
                    <a:pt x="2303" y="0"/>
                  </a:lnTo>
                  <a:lnTo>
                    <a:pt x="0" y="0"/>
                  </a:lnTo>
                  <a:lnTo>
                    <a:pt x="0" y="591"/>
                  </a:lnTo>
                  <a:lnTo>
                    <a:pt x="2303" y="5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3" name="Freeform 74"/>
            <p:cNvSpPr>
              <a:spLocks/>
            </p:cNvSpPr>
            <p:nvPr/>
          </p:nvSpPr>
          <p:spPr bwMode="auto">
            <a:xfrm>
              <a:off x="1369" y="1352"/>
              <a:ext cx="1151" cy="419"/>
            </a:xfrm>
            <a:custGeom>
              <a:avLst/>
              <a:gdLst>
                <a:gd name="T0" fmla="*/ 1147 w 1151"/>
                <a:gd name="T1" fmla="*/ 419 h 419"/>
                <a:gd name="T2" fmla="*/ 1151 w 1151"/>
                <a:gd name="T3" fmla="*/ 0 h 419"/>
                <a:gd name="T4" fmla="*/ 0 w 1151"/>
                <a:gd name="T5" fmla="*/ 0 h 419"/>
                <a:gd name="T6" fmla="*/ 0 w 1151"/>
                <a:gd name="T7" fmla="*/ 419 h 419"/>
                <a:gd name="T8" fmla="*/ 1151 w 1151"/>
                <a:gd name="T9" fmla="*/ 419 h 419"/>
                <a:gd name="T10" fmla="*/ 1151 w 1151"/>
                <a:gd name="T11" fmla="*/ 419 h 4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1"/>
                <a:gd name="T19" fmla="*/ 0 h 419"/>
                <a:gd name="T20" fmla="*/ 1151 w 1151"/>
                <a:gd name="T21" fmla="*/ 419 h 4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1" h="419">
                  <a:moveTo>
                    <a:pt x="1147" y="419"/>
                  </a:moveTo>
                  <a:lnTo>
                    <a:pt x="1151" y="0"/>
                  </a:lnTo>
                  <a:lnTo>
                    <a:pt x="0" y="0"/>
                  </a:lnTo>
                  <a:lnTo>
                    <a:pt x="0" y="419"/>
                  </a:lnTo>
                  <a:lnTo>
                    <a:pt x="1151" y="419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4" name="Freeform 75"/>
            <p:cNvSpPr>
              <a:spLocks/>
            </p:cNvSpPr>
            <p:nvPr/>
          </p:nvSpPr>
          <p:spPr bwMode="auto">
            <a:xfrm>
              <a:off x="858" y="2295"/>
              <a:ext cx="1361" cy="444"/>
            </a:xfrm>
            <a:custGeom>
              <a:avLst/>
              <a:gdLst>
                <a:gd name="T0" fmla="*/ 1357 w 1361"/>
                <a:gd name="T1" fmla="*/ 0 h 444"/>
                <a:gd name="T2" fmla="*/ 808 w 1361"/>
                <a:gd name="T3" fmla="*/ 4 h 444"/>
                <a:gd name="T4" fmla="*/ 679 w 1361"/>
                <a:gd name="T5" fmla="*/ 142 h 444"/>
                <a:gd name="T6" fmla="*/ 549 w 1361"/>
                <a:gd name="T7" fmla="*/ 4 h 444"/>
                <a:gd name="T8" fmla="*/ 0 w 1361"/>
                <a:gd name="T9" fmla="*/ 4 h 444"/>
                <a:gd name="T10" fmla="*/ 415 w 1361"/>
                <a:gd name="T11" fmla="*/ 444 h 444"/>
                <a:gd name="T12" fmla="*/ 942 w 1361"/>
                <a:gd name="T13" fmla="*/ 444 h 444"/>
                <a:gd name="T14" fmla="*/ 1361 w 1361"/>
                <a:gd name="T15" fmla="*/ 4 h 444"/>
                <a:gd name="T16" fmla="*/ 1361 w 1361"/>
                <a:gd name="T17" fmla="*/ 4 h 4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1"/>
                <a:gd name="T28" fmla="*/ 0 h 444"/>
                <a:gd name="T29" fmla="*/ 1361 w 1361"/>
                <a:gd name="T30" fmla="*/ 444 h 4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1" h="444">
                  <a:moveTo>
                    <a:pt x="1357" y="0"/>
                  </a:moveTo>
                  <a:lnTo>
                    <a:pt x="808" y="4"/>
                  </a:lnTo>
                  <a:lnTo>
                    <a:pt x="679" y="142"/>
                  </a:lnTo>
                  <a:lnTo>
                    <a:pt x="549" y="4"/>
                  </a:lnTo>
                  <a:lnTo>
                    <a:pt x="0" y="4"/>
                  </a:lnTo>
                  <a:lnTo>
                    <a:pt x="415" y="444"/>
                  </a:lnTo>
                  <a:lnTo>
                    <a:pt x="942" y="444"/>
                  </a:lnTo>
                  <a:lnTo>
                    <a:pt x="1361" y="4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132" name="Rectangle 76"/>
            <p:cNvSpPr>
              <a:spLocks noChangeArrowheads="1"/>
            </p:cNvSpPr>
            <p:nvPr/>
          </p:nvSpPr>
          <p:spPr bwMode="auto">
            <a:xfrm>
              <a:off x="1218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3" name="Rectangle 77"/>
            <p:cNvSpPr>
              <a:spLocks noChangeArrowheads="1"/>
            </p:cNvSpPr>
            <p:nvPr/>
          </p:nvSpPr>
          <p:spPr bwMode="auto">
            <a:xfrm>
              <a:off x="1298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1373" y="2500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1424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1499" y="250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7" name="Rectangle 81"/>
            <p:cNvSpPr>
              <a:spLocks noChangeArrowheads="1"/>
            </p:cNvSpPr>
            <p:nvPr/>
          </p:nvSpPr>
          <p:spPr bwMode="auto">
            <a:xfrm>
              <a:off x="1528" y="250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8" name="Rectangle 82"/>
            <p:cNvSpPr>
              <a:spLocks noChangeArrowheads="1"/>
            </p:cNvSpPr>
            <p:nvPr/>
          </p:nvSpPr>
          <p:spPr bwMode="auto">
            <a:xfrm>
              <a:off x="1570" y="250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1608" y="2500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1700" y="250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1779" y="250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1733" y="1478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1834" y="147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1867" y="147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1934" y="1478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1968" y="1478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2035" y="1478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48" name="Rectangle 92"/>
            <p:cNvSpPr>
              <a:spLocks noChangeArrowheads="1"/>
            </p:cNvSpPr>
            <p:nvPr/>
          </p:nvSpPr>
          <p:spPr bwMode="auto">
            <a:xfrm>
              <a:off x="2114" y="1478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382" name="Freeform 93"/>
            <p:cNvSpPr>
              <a:spLocks/>
            </p:cNvSpPr>
            <p:nvPr/>
          </p:nvSpPr>
          <p:spPr bwMode="auto">
            <a:xfrm>
              <a:off x="4233" y="3694"/>
              <a:ext cx="71" cy="67"/>
            </a:xfrm>
            <a:custGeom>
              <a:avLst/>
              <a:gdLst>
                <a:gd name="T0" fmla="*/ 0 w 71"/>
                <a:gd name="T1" fmla="*/ 67 h 67"/>
                <a:gd name="T2" fmla="*/ 71 w 71"/>
                <a:gd name="T3" fmla="*/ 67 h 67"/>
                <a:gd name="T4" fmla="*/ 37 w 71"/>
                <a:gd name="T5" fmla="*/ 0 h 67"/>
                <a:gd name="T6" fmla="*/ 0 w 71"/>
                <a:gd name="T7" fmla="*/ 67 h 67"/>
                <a:gd name="T8" fmla="*/ 0 w 71"/>
                <a:gd name="T9" fmla="*/ 6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67"/>
                <a:gd name="T17" fmla="*/ 71 w 71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67">
                  <a:moveTo>
                    <a:pt x="0" y="67"/>
                  </a:moveTo>
                  <a:lnTo>
                    <a:pt x="71" y="67"/>
                  </a:lnTo>
                  <a:lnTo>
                    <a:pt x="37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83" name="Freeform 94"/>
            <p:cNvSpPr>
              <a:spLocks/>
            </p:cNvSpPr>
            <p:nvPr/>
          </p:nvSpPr>
          <p:spPr bwMode="auto">
            <a:xfrm>
              <a:off x="1537" y="3744"/>
              <a:ext cx="2733" cy="276"/>
            </a:xfrm>
            <a:custGeom>
              <a:avLst/>
              <a:gdLst>
                <a:gd name="T0" fmla="*/ 0 w 2733"/>
                <a:gd name="T1" fmla="*/ 272 h 276"/>
                <a:gd name="T2" fmla="*/ 2733 w 2733"/>
                <a:gd name="T3" fmla="*/ 276 h 276"/>
                <a:gd name="T4" fmla="*/ 2733 w 2733"/>
                <a:gd name="T5" fmla="*/ 0 h 276"/>
                <a:gd name="T6" fmla="*/ 0 60000 65536"/>
                <a:gd name="T7" fmla="*/ 0 60000 65536"/>
                <a:gd name="T8" fmla="*/ 0 60000 65536"/>
                <a:gd name="T9" fmla="*/ 0 w 2733"/>
                <a:gd name="T10" fmla="*/ 0 h 276"/>
                <a:gd name="T11" fmla="*/ 2733 w 2733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3" h="276">
                  <a:moveTo>
                    <a:pt x="0" y="272"/>
                  </a:moveTo>
                  <a:lnTo>
                    <a:pt x="2733" y="276"/>
                  </a:lnTo>
                  <a:lnTo>
                    <a:pt x="2733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84" name="Freeform 95"/>
            <p:cNvSpPr>
              <a:spLocks/>
            </p:cNvSpPr>
            <p:nvPr/>
          </p:nvSpPr>
          <p:spPr bwMode="auto">
            <a:xfrm>
              <a:off x="3714" y="3158"/>
              <a:ext cx="1113" cy="523"/>
            </a:xfrm>
            <a:custGeom>
              <a:avLst/>
              <a:gdLst>
                <a:gd name="T0" fmla="*/ 1109 w 1113"/>
                <a:gd name="T1" fmla="*/ 255 h 523"/>
                <a:gd name="T2" fmla="*/ 1105 w 1113"/>
                <a:gd name="T3" fmla="*/ 217 h 523"/>
                <a:gd name="T4" fmla="*/ 1084 w 1113"/>
                <a:gd name="T5" fmla="*/ 176 h 523"/>
                <a:gd name="T6" fmla="*/ 1050 w 1113"/>
                <a:gd name="T7" fmla="*/ 138 h 523"/>
                <a:gd name="T8" fmla="*/ 1004 w 1113"/>
                <a:gd name="T9" fmla="*/ 104 h 523"/>
                <a:gd name="T10" fmla="*/ 950 w 1113"/>
                <a:gd name="T11" fmla="*/ 75 h 523"/>
                <a:gd name="T12" fmla="*/ 883 w 1113"/>
                <a:gd name="T13" fmla="*/ 50 h 523"/>
                <a:gd name="T14" fmla="*/ 812 w 1113"/>
                <a:gd name="T15" fmla="*/ 29 h 523"/>
                <a:gd name="T16" fmla="*/ 732 w 1113"/>
                <a:gd name="T17" fmla="*/ 12 h 523"/>
                <a:gd name="T18" fmla="*/ 648 w 1113"/>
                <a:gd name="T19" fmla="*/ 4 h 523"/>
                <a:gd name="T20" fmla="*/ 556 w 1113"/>
                <a:gd name="T21" fmla="*/ 0 h 523"/>
                <a:gd name="T22" fmla="*/ 464 w 1113"/>
                <a:gd name="T23" fmla="*/ 4 h 523"/>
                <a:gd name="T24" fmla="*/ 380 w 1113"/>
                <a:gd name="T25" fmla="*/ 12 h 523"/>
                <a:gd name="T26" fmla="*/ 301 w 1113"/>
                <a:gd name="T27" fmla="*/ 29 h 523"/>
                <a:gd name="T28" fmla="*/ 230 w 1113"/>
                <a:gd name="T29" fmla="*/ 50 h 523"/>
                <a:gd name="T30" fmla="*/ 163 w 1113"/>
                <a:gd name="T31" fmla="*/ 75 h 523"/>
                <a:gd name="T32" fmla="*/ 108 w 1113"/>
                <a:gd name="T33" fmla="*/ 104 h 523"/>
                <a:gd name="T34" fmla="*/ 62 w 1113"/>
                <a:gd name="T35" fmla="*/ 138 h 523"/>
                <a:gd name="T36" fmla="*/ 29 w 1113"/>
                <a:gd name="T37" fmla="*/ 176 h 523"/>
                <a:gd name="T38" fmla="*/ 8 w 1113"/>
                <a:gd name="T39" fmla="*/ 217 h 523"/>
                <a:gd name="T40" fmla="*/ 0 w 1113"/>
                <a:gd name="T41" fmla="*/ 259 h 523"/>
                <a:gd name="T42" fmla="*/ 8 w 1113"/>
                <a:gd name="T43" fmla="*/ 301 h 523"/>
                <a:gd name="T44" fmla="*/ 29 w 1113"/>
                <a:gd name="T45" fmla="*/ 343 h 523"/>
                <a:gd name="T46" fmla="*/ 62 w 1113"/>
                <a:gd name="T47" fmla="*/ 381 h 523"/>
                <a:gd name="T48" fmla="*/ 108 w 1113"/>
                <a:gd name="T49" fmla="*/ 414 h 523"/>
                <a:gd name="T50" fmla="*/ 163 w 1113"/>
                <a:gd name="T51" fmla="*/ 444 h 523"/>
                <a:gd name="T52" fmla="*/ 230 w 1113"/>
                <a:gd name="T53" fmla="*/ 473 h 523"/>
                <a:gd name="T54" fmla="*/ 301 w 1113"/>
                <a:gd name="T55" fmla="*/ 494 h 523"/>
                <a:gd name="T56" fmla="*/ 380 w 1113"/>
                <a:gd name="T57" fmla="*/ 511 h 523"/>
                <a:gd name="T58" fmla="*/ 464 w 1113"/>
                <a:gd name="T59" fmla="*/ 519 h 523"/>
                <a:gd name="T60" fmla="*/ 556 w 1113"/>
                <a:gd name="T61" fmla="*/ 523 h 523"/>
                <a:gd name="T62" fmla="*/ 648 w 1113"/>
                <a:gd name="T63" fmla="*/ 519 h 523"/>
                <a:gd name="T64" fmla="*/ 732 w 1113"/>
                <a:gd name="T65" fmla="*/ 511 h 523"/>
                <a:gd name="T66" fmla="*/ 812 w 1113"/>
                <a:gd name="T67" fmla="*/ 494 h 523"/>
                <a:gd name="T68" fmla="*/ 883 w 1113"/>
                <a:gd name="T69" fmla="*/ 473 h 523"/>
                <a:gd name="T70" fmla="*/ 950 w 1113"/>
                <a:gd name="T71" fmla="*/ 444 h 523"/>
                <a:gd name="T72" fmla="*/ 1004 w 1113"/>
                <a:gd name="T73" fmla="*/ 414 h 523"/>
                <a:gd name="T74" fmla="*/ 1050 w 1113"/>
                <a:gd name="T75" fmla="*/ 381 h 523"/>
                <a:gd name="T76" fmla="*/ 1084 w 1113"/>
                <a:gd name="T77" fmla="*/ 343 h 523"/>
                <a:gd name="T78" fmla="*/ 1105 w 1113"/>
                <a:gd name="T79" fmla="*/ 301 h 523"/>
                <a:gd name="T80" fmla="*/ 1113 w 1113"/>
                <a:gd name="T81" fmla="*/ 259 h 523"/>
                <a:gd name="T82" fmla="*/ 1113 w 1113"/>
                <a:gd name="T83" fmla="*/ 259 h 523"/>
                <a:gd name="T84" fmla="*/ 1109 w 1113"/>
                <a:gd name="T85" fmla="*/ 255 h 5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13"/>
                <a:gd name="T130" fmla="*/ 0 h 523"/>
                <a:gd name="T131" fmla="*/ 1113 w 1113"/>
                <a:gd name="T132" fmla="*/ 523 h 5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13" h="523">
                  <a:moveTo>
                    <a:pt x="1109" y="255"/>
                  </a:moveTo>
                  <a:lnTo>
                    <a:pt x="1105" y="217"/>
                  </a:lnTo>
                  <a:lnTo>
                    <a:pt x="1084" y="176"/>
                  </a:lnTo>
                  <a:lnTo>
                    <a:pt x="1050" y="138"/>
                  </a:lnTo>
                  <a:lnTo>
                    <a:pt x="1004" y="104"/>
                  </a:lnTo>
                  <a:lnTo>
                    <a:pt x="950" y="75"/>
                  </a:lnTo>
                  <a:lnTo>
                    <a:pt x="883" y="50"/>
                  </a:lnTo>
                  <a:lnTo>
                    <a:pt x="812" y="29"/>
                  </a:lnTo>
                  <a:lnTo>
                    <a:pt x="732" y="12"/>
                  </a:lnTo>
                  <a:lnTo>
                    <a:pt x="648" y="4"/>
                  </a:lnTo>
                  <a:lnTo>
                    <a:pt x="556" y="0"/>
                  </a:lnTo>
                  <a:lnTo>
                    <a:pt x="464" y="4"/>
                  </a:lnTo>
                  <a:lnTo>
                    <a:pt x="380" y="12"/>
                  </a:lnTo>
                  <a:lnTo>
                    <a:pt x="301" y="29"/>
                  </a:lnTo>
                  <a:lnTo>
                    <a:pt x="230" y="50"/>
                  </a:lnTo>
                  <a:lnTo>
                    <a:pt x="163" y="75"/>
                  </a:lnTo>
                  <a:lnTo>
                    <a:pt x="108" y="104"/>
                  </a:lnTo>
                  <a:lnTo>
                    <a:pt x="62" y="138"/>
                  </a:lnTo>
                  <a:lnTo>
                    <a:pt x="29" y="176"/>
                  </a:lnTo>
                  <a:lnTo>
                    <a:pt x="8" y="217"/>
                  </a:lnTo>
                  <a:lnTo>
                    <a:pt x="0" y="259"/>
                  </a:lnTo>
                  <a:lnTo>
                    <a:pt x="8" y="301"/>
                  </a:lnTo>
                  <a:lnTo>
                    <a:pt x="29" y="343"/>
                  </a:lnTo>
                  <a:lnTo>
                    <a:pt x="62" y="381"/>
                  </a:lnTo>
                  <a:lnTo>
                    <a:pt x="108" y="414"/>
                  </a:lnTo>
                  <a:lnTo>
                    <a:pt x="163" y="444"/>
                  </a:lnTo>
                  <a:lnTo>
                    <a:pt x="230" y="473"/>
                  </a:lnTo>
                  <a:lnTo>
                    <a:pt x="301" y="494"/>
                  </a:lnTo>
                  <a:lnTo>
                    <a:pt x="380" y="511"/>
                  </a:lnTo>
                  <a:lnTo>
                    <a:pt x="464" y="519"/>
                  </a:lnTo>
                  <a:lnTo>
                    <a:pt x="556" y="523"/>
                  </a:lnTo>
                  <a:lnTo>
                    <a:pt x="648" y="519"/>
                  </a:lnTo>
                  <a:lnTo>
                    <a:pt x="732" y="511"/>
                  </a:lnTo>
                  <a:lnTo>
                    <a:pt x="812" y="494"/>
                  </a:lnTo>
                  <a:lnTo>
                    <a:pt x="883" y="473"/>
                  </a:lnTo>
                  <a:lnTo>
                    <a:pt x="950" y="444"/>
                  </a:lnTo>
                  <a:lnTo>
                    <a:pt x="1004" y="414"/>
                  </a:lnTo>
                  <a:lnTo>
                    <a:pt x="1050" y="381"/>
                  </a:lnTo>
                  <a:lnTo>
                    <a:pt x="1084" y="343"/>
                  </a:lnTo>
                  <a:lnTo>
                    <a:pt x="1105" y="301"/>
                  </a:lnTo>
                  <a:lnTo>
                    <a:pt x="1113" y="259"/>
                  </a:lnTo>
                  <a:lnTo>
                    <a:pt x="1109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85" name="Freeform 96"/>
            <p:cNvSpPr>
              <a:spLocks/>
            </p:cNvSpPr>
            <p:nvPr/>
          </p:nvSpPr>
          <p:spPr bwMode="auto">
            <a:xfrm>
              <a:off x="3714" y="3158"/>
              <a:ext cx="1113" cy="523"/>
            </a:xfrm>
            <a:custGeom>
              <a:avLst/>
              <a:gdLst>
                <a:gd name="T0" fmla="*/ 1109 w 1113"/>
                <a:gd name="T1" fmla="*/ 255 h 523"/>
                <a:gd name="T2" fmla="*/ 1105 w 1113"/>
                <a:gd name="T3" fmla="*/ 217 h 523"/>
                <a:gd name="T4" fmla="*/ 1084 w 1113"/>
                <a:gd name="T5" fmla="*/ 176 h 523"/>
                <a:gd name="T6" fmla="*/ 1050 w 1113"/>
                <a:gd name="T7" fmla="*/ 138 h 523"/>
                <a:gd name="T8" fmla="*/ 1004 w 1113"/>
                <a:gd name="T9" fmla="*/ 104 h 523"/>
                <a:gd name="T10" fmla="*/ 950 w 1113"/>
                <a:gd name="T11" fmla="*/ 75 h 523"/>
                <a:gd name="T12" fmla="*/ 883 w 1113"/>
                <a:gd name="T13" fmla="*/ 50 h 523"/>
                <a:gd name="T14" fmla="*/ 812 w 1113"/>
                <a:gd name="T15" fmla="*/ 29 h 523"/>
                <a:gd name="T16" fmla="*/ 732 w 1113"/>
                <a:gd name="T17" fmla="*/ 12 h 523"/>
                <a:gd name="T18" fmla="*/ 648 w 1113"/>
                <a:gd name="T19" fmla="*/ 4 h 523"/>
                <a:gd name="T20" fmla="*/ 556 w 1113"/>
                <a:gd name="T21" fmla="*/ 0 h 523"/>
                <a:gd name="T22" fmla="*/ 464 w 1113"/>
                <a:gd name="T23" fmla="*/ 4 h 523"/>
                <a:gd name="T24" fmla="*/ 380 w 1113"/>
                <a:gd name="T25" fmla="*/ 12 h 523"/>
                <a:gd name="T26" fmla="*/ 301 w 1113"/>
                <a:gd name="T27" fmla="*/ 29 h 523"/>
                <a:gd name="T28" fmla="*/ 230 w 1113"/>
                <a:gd name="T29" fmla="*/ 50 h 523"/>
                <a:gd name="T30" fmla="*/ 163 w 1113"/>
                <a:gd name="T31" fmla="*/ 75 h 523"/>
                <a:gd name="T32" fmla="*/ 108 w 1113"/>
                <a:gd name="T33" fmla="*/ 104 h 523"/>
                <a:gd name="T34" fmla="*/ 62 w 1113"/>
                <a:gd name="T35" fmla="*/ 138 h 523"/>
                <a:gd name="T36" fmla="*/ 29 w 1113"/>
                <a:gd name="T37" fmla="*/ 176 h 523"/>
                <a:gd name="T38" fmla="*/ 8 w 1113"/>
                <a:gd name="T39" fmla="*/ 217 h 523"/>
                <a:gd name="T40" fmla="*/ 0 w 1113"/>
                <a:gd name="T41" fmla="*/ 259 h 523"/>
                <a:gd name="T42" fmla="*/ 8 w 1113"/>
                <a:gd name="T43" fmla="*/ 301 h 523"/>
                <a:gd name="T44" fmla="*/ 29 w 1113"/>
                <a:gd name="T45" fmla="*/ 343 h 523"/>
                <a:gd name="T46" fmla="*/ 62 w 1113"/>
                <a:gd name="T47" fmla="*/ 381 h 523"/>
                <a:gd name="T48" fmla="*/ 108 w 1113"/>
                <a:gd name="T49" fmla="*/ 414 h 523"/>
                <a:gd name="T50" fmla="*/ 163 w 1113"/>
                <a:gd name="T51" fmla="*/ 444 h 523"/>
                <a:gd name="T52" fmla="*/ 230 w 1113"/>
                <a:gd name="T53" fmla="*/ 473 h 523"/>
                <a:gd name="T54" fmla="*/ 301 w 1113"/>
                <a:gd name="T55" fmla="*/ 494 h 523"/>
                <a:gd name="T56" fmla="*/ 380 w 1113"/>
                <a:gd name="T57" fmla="*/ 511 h 523"/>
                <a:gd name="T58" fmla="*/ 464 w 1113"/>
                <a:gd name="T59" fmla="*/ 519 h 523"/>
                <a:gd name="T60" fmla="*/ 556 w 1113"/>
                <a:gd name="T61" fmla="*/ 523 h 523"/>
                <a:gd name="T62" fmla="*/ 648 w 1113"/>
                <a:gd name="T63" fmla="*/ 519 h 523"/>
                <a:gd name="T64" fmla="*/ 732 w 1113"/>
                <a:gd name="T65" fmla="*/ 511 h 523"/>
                <a:gd name="T66" fmla="*/ 812 w 1113"/>
                <a:gd name="T67" fmla="*/ 494 h 523"/>
                <a:gd name="T68" fmla="*/ 883 w 1113"/>
                <a:gd name="T69" fmla="*/ 473 h 523"/>
                <a:gd name="T70" fmla="*/ 950 w 1113"/>
                <a:gd name="T71" fmla="*/ 444 h 523"/>
                <a:gd name="T72" fmla="*/ 1004 w 1113"/>
                <a:gd name="T73" fmla="*/ 414 h 523"/>
                <a:gd name="T74" fmla="*/ 1050 w 1113"/>
                <a:gd name="T75" fmla="*/ 381 h 523"/>
                <a:gd name="T76" fmla="*/ 1084 w 1113"/>
                <a:gd name="T77" fmla="*/ 343 h 523"/>
                <a:gd name="T78" fmla="*/ 1105 w 1113"/>
                <a:gd name="T79" fmla="*/ 301 h 523"/>
                <a:gd name="T80" fmla="*/ 1113 w 1113"/>
                <a:gd name="T81" fmla="*/ 259 h 523"/>
                <a:gd name="T82" fmla="*/ 1113 w 1113"/>
                <a:gd name="T83" fmla="*/ 259 h 5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13"/>
                <a:gd name="T127" fmla="*/ 0 h 523"/>
                <a:gd name="T128" fmla="*/ 1113 w 1113"/>
                <a:gd name="T129" fmla="*/ 523 h 5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13" h="523">
                  <a:moveTo>
                    <a:pt x="1109" y="255"/>
                  </a:moveTo>
                  <a:lnTo>
                    <a:pt x="1105" y="217"/>
                  </a:lnTo>
                  <a:lnTo>
                    <a:pt x="1084" y="176"/>
                  </a:lnTo>
                  <a:lnTo>
                    <a:pt x="1050" y="138"/>
                  </a:lnTo>
                  <a:lnTo>
                    <a:pt x="1004" y="104"/>
                  </a:lnTo>
                  <a:lnTo>
                    <a:pt x="950" y="75"/>
                  </a:lnTo>
                  <a:lnTo>
                    <a:pt x="883" y="50"/>
                  </a:lnTo>
                  <a:lnTo>
                    <a:pt x="812" y="29"/>
                  </a:lnTo>
                  <a:lnTo>
                    <a:pt x="732" y="12"/>
                  </a:lnTo>
                  <a:lnTo>
                    <a:pt x="648" y="4"/>
                  </a:lnTo>
                  <a:lnTo>
                    <a:pt x="556" y="0"/>
                  </a:lnTo>
                  <a:lnTo>
                    <a:pt x="464" y="4"/>
                  </a:lnTo>
                  <a:lnTo>
                    <a:pt x="380" y="12"/>
                  </a:lnTo>
                  <a:lnTo>
                    <a:pt x="301" y="29"/>
                  </a:lnTo>
                  <a:lnTo>
                    <a:pt x="230" y="50"/>
                  </a:lnTo>
                  <a:lnTo>
                    <a:pt x="163" y="75"/>
                  </a:lnTo>
                  <a:lnTo>
                    <a:pt x="108" y="104"/>
                  </a:lnTo>
                  <a:lnTo>
                    <a:pt x="62" y="138"/>
                  </a:lnTo>
                  <a:lnTo>
                    <a:pt x="29" y="176"/>
                  </a:lnTo>
                  <a:lnTo>
                    <a:pt x="8" y="217"/>
                  </a:lnTo>
                  <a:lnTo>
                    <a:pt x="0" y="259"/>
                  </a:lnTo>
                  <a:lnTo>
                    <a:pt x="8" y="301"/>
                  </a:lnTo>
                  <a:lnTo>
                    <a:pt x="29" y="343"/>
                  </a:lnTo>
                  <a:lnTo>
                    <a:pt x="62" y="381"/>
                  </a:lnTo>
                  <a:lnTo>
                    <a:pt x="108" y="414"/>
                  </a:lnTo>
                  <a:lnTo>
                    <a:pt x="163" y="444"/>
                  </a:lnTo>
                  <a:lnTo>
                    <a:pt x="230" y="473"/>
                  </a:lnTo>
                  <a:lnTo>
                    <a:pt x="301" y="494"/>
                  </a:lnTo>
                  <a:lnTo>
                    <a:pt x="380" y="511"/>
                  </a:lnTo>
                  <a:lnTo>
                    <a:pt x="464" y="519"/>
                  </a:lnTo>
                  <a:lnTo>
                    <a:pt x="556" y="523"/>
                  </a:lnTo>
                  <a:lnTo>
                    <a:pt x="648" y="519"/>
                  </a:lnTo>
                  <a:lnTo>
                    <a:pt x="732" y="511"/>
                  </a:lnTo>
                  <a:lnTo>
                    <a:pt x="812" y="494"/>
                  </a:lnTo>
                  <a:lnTo>
                    <a:pt x="883" y="473"/>
                  </a:lnTo>
                  <a:lnTo>
                    <a:pt x="950" y="444"/>
                  </a:lnTo>
                  <a:lnTo>
                    <a:pt x="1004" y="414"/>
                  </a:lnTo>
                  <a:lnTo>
                    <a:pt x="1050" y="381"/>
                  </a:lnTo>
                  <a:lnTo>
                    <a:pt x="1084" y="343"/>
                  </a:lnTo>
                  <a:lnTo>
                    <a:pt x="1105" y="301"/>
                  </a:lnTo>
                  <a:lnTo>
                    <a:pt x="1113" y="259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4048" y="3250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C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153" y="325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5" name="Rectangle 99"/>
            <p:cNvSpPr>
              <a:spLocks noChangeArrowheads="1"/>
            </p:cNvSpPr>
            <p:nvPr/>
          </p:nvSpPr>
          <p:spPr bwMode="auto">
            <a:xfrm>
              <a:off x="4228" y="325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6" name="Rectangle 100"/>
            <p:cNvSpPr>
              <a:spLocks noChangeArrowheads="1"/>
            </p:cNvSpPr>
            <p:nvPr/>
          </p:nvSpPr>
          <p:spPr bwMode="auto">
            <a:xfrm>
              <a:off x="4308" y="3250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7" name="Rectangle 101"/>
            <p:cNvSpPr>
              <a:spLocks noChangeArrowheads="1"/>
            </p:cNvSpPr>
            <p:nvPr/>
          </p:nvSpPr>
          <p:spPr bwMode="auto">
            <a:xfrm>
              <a:off x="4346" y="3250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8" name="Rectangle 102"/>
            <p:cNvSpPr>
              <a:spLocks noChangeArrowheads="1"/>
            </p:cNvSpPr>
            <p:nvPr/>
          </p:nvSpPr>
          <p:spPr bwMode="auto">
            <a:xfrm>
              <a:off x="4392" y="3250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59" name="Rectangle 103"/>
            <p:cNvSpPr>
              <a:spLocks noChangeArrowheads="1"/>
            </p:cNvSpPr>
            <p:nvPr/>
          </p:nvSpPr>
          <p:spPr bwMode="auto">
            <a:xfrm>
              <a:off x="4467" y="325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4501" y="3250"/>
              <a:ext cx="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>
              <a:off x="4149" y="3413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>
              <a:off x="4187" y="341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>
              <a:off x="4266" y="3413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>
              <a:off x="4337" y="3413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700">
                  <a:solidFill>
                    <a:srgbClr val="EB75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73165" name="Text Box 109"/>
          <p:cNvSpPr txBox="1">
            <a:spLocks noChangeArrowheads="1"/>
          </p:cNvSpPr>
          <p:nvPr/>
        </p:nvSpPr>
        <p:spPr bwMode="auto">
          <a:xfrm>
            <a:off x="3429000" y="6532563"/>
            <a:ext cx="158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4.41 from text</a:t>
            </a:r>
          </a:p>
        </p:txBody>
      </p:sp>
    </p:spTree>
    <p:extLst>
      <p:ext uri="{BB962C8B-B14F-4D97-AF65-F5344CB8AC3E}">
        <p14:creationId xmlns:p14="http://schemas.microsoft.com/office/powerpoint/2010/main" val="110211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Division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Algorithm </a:t>
            </a:r>
            <a:r>
              <a:rPr lang="en-US" altLang="en-US" dirty="0" smtClean="0"/>
              <a:t>Version 3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4635500" y="938213"/>
            <a:ext cx="827088" cy="363537"/>
            <a:chOff x="2920" y="591"/>
            <a:chExt cx="521" cy="229"/>
          </a:xfrm>
        </p:grpSpPr>
        <p:sp>
          <p:nvSpPr>
            <p:cNvPr id="14019" name="AutoShape 4"/>
            <p:cNvSpPr>
              <a:spLocks noChangeArrowheads="1"/>
            </p:cNvSpPr>
            <p:nvPr/>
          </p:nvSpPr>
          <p:spPr bwMode="auto">
            <a:xfrm>
              <a:off x="2920" y="623"/>
              <a:ext cx="521" cy="146"/>
            </a:xfrm>
            <a:prstGeom prst="roundRect">
              <a:avLst>
                <a:gd name="adj" fmla="val 43597"/>
              </a:avLst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20" name="Rectangle 5"/>
            <p:cNvSpPr>
              <a:spLocks noChangeArrowheads="1"/>
            </p:cNvSpPr>
            <p:nvPr/>
          </p:nvSpPr>
          <p:spPr bwMode="auto">
            <a:xfrm>
              <a:off x="2990" y="591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800">
                  <a:solidFill>
                    <a:srgbClr val="FFFFFF"/>
                  </a:solidFill>
                  <a:latin typeface="Arial" charset="0"/>
                </a:rPr>
                <a:t>Start</a:t>
              </a: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2901950" y="996950"/>
            <a:ext cx="4675188" cy="5775325"/>
            <a:chOff x="1828" y="628"/>
            <a:chExt cx="2945" cy="3638"/>
          </a:xfrm>
        </p:grpSpPr>
        <p:grpSp>
          <p:nvGrpSpPr>
            <p:cNvPr id="13321" name="Group 7"/>
            <p:cNvGrpSpPr>
              <a:grpSpLocks/>
            </p:cNvGrpSpPr>
            <p:nvPr/>
          </p:nvGrpSpPr>
          <p:grpSpPr bwMode="auto">
            <a:xfrm>
              <a:off x="1828" y="628"/>
              <a:ext cx="2945" cy="3638"/>
              <a:chOff x="1828" y="628"/>
              <a:chExt cx="2945" cy="3638"/>
            </a:xfrm>
          </p:grpSpPr>
          <p:sp>
            <p:nvSpPr>
              <p:cNvPr id="13819" name="Freeform 8"/>
              <p:cNvSpPr>
                <a:spLocks/>
              </p:cNvSpPr>
              <p:nvPr/>
            </p:nvSpPr>
            <p:spPr bwMode="auto">
              <a:xfrm>
                <a:off x="2504" y="2845"/>
                <a:ext cx="699" cy="618"/>
              </a:xfrm>
              <a:custGeom>
                <a:avLst/>
                <a:gdLst>
                  <a:gd name="T0" fmla="*/ 697 w 699"/>
                  <a:gd name="T1" fmla="*/ 618 h 618"/>
                  <a:gd name="T2" fmla="*/ 699 w 699"/>
                  <a:gd name="T3" fmla="*/ 458 h 618"/>
                  <a:gd name="T4" fmla="*/ 0 w 699"/>
                  <a:gd name="T5" fmla="*/ 458 h 618"/>
                  <a:gd name="T6" fmla="*/ 0 w 699"/>
                  <a:gd name="T7" fmla="*/ 0 h 6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9"/>
                  <a:gd name="T13" fmla="*/ 0 h 618"/>
                  <a:gd name="T14" fmla="*/ 699 w 699"/>
                  <a:gd name="T15" fmla="*/ 618 h 6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9" h="618">
                    <a:moveTo>
                      <a:pt x="697" y="618"/>
                    </a:moveTo>
                    <a:lnTo>
                      <a:pt x="699" y="458"/>
                    </a:lnTo>
                    <a:lnTo>
                      <a:pt x="0" y="458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20" name="Freeform 9"/>
              <p:cNvSpPr>
                <a:spLocks/>
              </p:cNvSpPr>
              <p:nvPr/>
            </p:nvSpPr>
            <p:spPr bwMode="auto">
              <a:xfrm>
                <a:off x="3305" y="3175"/>
                <a:ext cx="698" cy="288"/>
              </a:xfrm>
              <a:custGeom>
                <a:avLst/>
                <a:gdLst>
                  <a:gd name="T0" fmla="*/ 0 w 698"/>
                  <a:gd name="T1" fmla="*/ 288 h 288"/>
                  <a:gd name="T2" fmla="*/ 2 w 698"/>
                  <a:gd name="T3" fmla="*/ 128 h 288"/>
                  <a:gd name="T4" fmla="*/ 698 w 698"/>
                  <a:gd name="T5" fmla="*/ 128 h 288"/>
                  <a:gd name="T6" fmla="*/ 698 w 69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8"/>
                  <a:gd name="T13" fmla="*/ 0 h 288"/>
                  <a:gd name="T14" fmla="*/ 698 w 69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8" h="288">
                    <a:moveTo>
                      <a:pt x="0" y="288"/>
                    </a:moveTo>
                    <a:lnTo>
                      <a:pt x="2" y="128"/>
                    </a:lnTo>
                    <a:lnTo>
                      <a:pt x="698" y="128"/>
                    </a:lnTo>
                    <a:lnTo>
                      <a:pt x="69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21" name="Freeform 10"/>
              <p:cNvSpPr>
                <a:spLocks/>
              </p:cNvSpPr>
              <p:nvPr/>
            </p:nvSpPr>
            <p:spPr bwMode="auto">
              <a:xfrm>
                <a:off x="2504" y="2194"/>
                <a:ext cx="1499" cy="361"/>
              </a:xfrm>
              <a:custGeom>
                <a:avLst/>
                <a:gdLst>
                  <a:gd name="T0" fmla="*/ 1499 w 1499"/>
                  <a:gd name="T1" fmla="*/ 357 h 361"/>
                  <a:gd name="T2" fmla="*/ 1499 w 1499"/>
                  <a:gd name="T3" fmla="*/ 0 h 361"/>
                  <a:gd name="T4" fmla="*/ 0 w 1499"/>
                  <a:gd name="T5" fmla="*/ 0 h 361"/>
                  <a:gd name="T6" fmla="*/ 0 w 1499"/>
                  <a:gd name="T7" fmla="*/ 361 h 36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9"/>
                  <a:gd name="T13" fmla="*/ 0 h 361"/>
                  <a:gd name="T14" fmla="*/ 1499 w 1499"/>
                  <a:gd name="T15" fmla="*/ 361 h 36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9" h="361">
                    <a:moveTo>
                      <a:pt x="1499" y="357"/>
                    </a:moveTo>
                    <a:lnTo>
                      <a:pt x="1499" y="0"/>
                    </a:lnTo>
                    <a:lnTo>
                      <a:pt x="0" y="0"/>
                    </a:lnTo>
                    <a:lnTo>
                      <a:pt x="0" y="361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22" name="Freeform 11"/>
              <p:cNvSpPr>
                <a:spLocks/>
              </p:cNvSpPr>
              <p:nvPr/>
            </p:nvSpPr>
            <p:spPr bwMode="auto">
              <a:xfrm>
                <a:off x="2529" y="4058"/>
                <a:ext cx="1452" cy="208"/>
              </a:xfrm>
              <a:custGeom>
                <a:avLst/>
                <a:gdLst>
                  <a:gd name="T0" fmla="*/ 1346 w 1452"/>
                  <a:gd name="T1" fmla="*/ 206 h 208"/>
                  <a:gd name="T2" fmla="*/ 1365 w 1452"/>
                  <a:gd name="T3" fmla="*/ 206 h 208"/>
                  <a:gd name="T4" fmla="*/ 1381 w 1452"/>
                  <a:gd name="T5" fmla="*/ 202 h 208"/>
                  <a:gd name="T6" fmla="*/ 1396 w 1452"/>
                  <a:gd name="T7" fmla="*/ 195 h 208"/>
                  <a:gd name="T8" fmla="*/ 1408 w 1452"/>
                  <a:gd name="T9" fmla="*/ 187 h 208"/>
                  <a:gd name="T10" fmla="*/ 1421 w 1452"/>
                  <a:gd name="T11" fmla="*/ 177 h 208"/>
                  <a:gd name="T12" fmla="*/ 1431 w 1452"/>
                  <a:gd name="T13" fmla="*/ 164 h 208"/>
                  <a:gd name="T14" fmla="*/ 1439 w 1452"/>
                  <a:gd name="T15" fmla="*/ 152 h 208"/>
                  <a:gd name="T16" fmla="*/ 1445 w 1452"/>
                  <a:gd name="T17" fmla="*/ 137 h 208"/>
                  <a:gd name="T18" fmla="*/ 1450 w 1452"/>
                  <a:gd name="T19" fmla="*/ 121 h 208"/>
                  <a:gd name="T20" fmla="*/ 1452 w 1452"/>
                  <a:gd name="T21" fmla="*/ 104 h 208"/>
                  <a:gd name="T22" fmla="*/ 1450 w 1452"/>
                  <a:gd name="T23" fmla="*/ 87 h 208"/>
                  <a:gd name="T24" fmla="*/ 1445 w 1452"/>
                  <a:gd name="T25" fmla="*/ 71 h 208"/>
                  <a:gd name="T26" fmla="*/ 1439 w 1452"/>
                  <a:gd name="T27" fmla="*/ 56 h 208"/>
                  <a:gd name="T28" fmla="*/ 1431 w 1452"/>
                  <a:gd name="T29" fmla="*/ 42 h 208"/>
                  <a:gd name="T30" fmla="*/ 1421 w 1452"/>
                  <a:gd name="T31" fmla="*/ 31 h 208"/>
                  <a:gd name="T32" fmla="*/ 1408 w 1452"/>
                  <a:gd name="T33" fmla="*/ 21 h 208"/>
                  <a:gd name="T34" fmla="*/ 1396 w 1452"/>
                  <a:gd name="T35" fmla="*/ 11 h 208"/>
                  <a:gd name="T36" fmla="*/ 1381 w 1452"/>
                  <a:gd name="T37" fmla="*/ 5 h 208"/>
                  <a:gd name="T38" fmla="*/ 1365 w 1452"/>
                  <a:gd name="T39" fmla="*/ 2 h 208"/>
                  <a:gd name="T40" fmla="*/ 1348 w 1452"/>
                  <a:gd name="T41" fmla="*/ 0 h 208"/>
                  <a:gd name="T42" fmla="*/ 104 w 1452"/>
                  <a:gd name="T43" fmla="*/ 0 h 208"/>
                  <a:gd name="T44" fmla="*/ 87 w 1452"/>
                  <a:gd name="T45" fmla="*/ 2 h 208"/>
                  <a:gd name="T46" fmla="*/ 71 w 1452"/>
                  <a:gd name="T47" fmla="*/ 5 h 208"/>
                  <a:gd name="T48" fmla="*/ 56 w 1452"/>
                  <a:gd name="T49" fmla="*/ 11 h 208"/>
                  <a:gd name="T50" fmla="*/ 42 w 1452"/>
                  <a:gd name="T51" fmla="*/ 21 h 208"/>
                  <a:gd name="T52" fmla="*/ 29 w 1452"/>
                  <a:gd name="T53" fmla="*/ 31 h 208"/>
                  <a:gd name="T54" fmla="*/ 19 w 1452"/>
                  <a:gd name="T55" fmla="*/ 42 h 208"/>
                  <a:gd name="T56" fmla="*/ 10 w 1452"/>
                  <a:gd name="T57" fmla="*/ 56 h 208"/>
                  <a:gd name="T58" fmla="*/ 4 w 1452"/>
                  <a:gd name="T59" fmla="*/ 71 h 208"/>
                  <a:gd name="T60" fmla="*/ 0 w 1452"/>
                  <a:gd name="T61" fmla="*/ 87 h 208"/>
                  <a:gd name="T62" fmla="*/ 0 w 1452"/>
                  <a:gd name="T63" fmla="*/ 104 h 208"/>
                  <a:gd name="T64" fmla="*/ 0 w 1452"/>
                  <a:gd name="T65" fmla="*/ 121 h 208"/>
                  <a:gd name="T66" fmla="*/ 4 w 1452"/>
                  <a:gd name="T67" fmla="*/ 137 h 208"/>
                  <a:gd name="T68" fmla="*/ 10 w 1452"/>
                  <a:gd name="T69" fmla="*/ 152 h 208"/>
                  <a:gd name="T70" fmla="*/ 19 w 1452"/>
                  <a:gd name="T71" fmla="*/ 164 h 208"/>
                  <a:gd name="T72" fmla="*/ 29 w 1452"/>
                  <a:gd name="T73" fmla="*/ 177 h 208"/>
                  <a:gd name="T74" fmla="*/ 42 w 1452"/>
                  <a:gd name="T75" fmla="*/ 187 h 208"/>
                  <a:gd name="T76" fmla="*/ 56 w 1452"/>
                  <a:gd name="T77" fmla="*/ 195 h 208"/>
                  <a:gd name="T78" fmla="*/ 71 w 1452"/>
                  <a:gd name="T79" fmla="*/ 202 h 208"/>
                  <a:gd name="T80" fmla="*/ 87 w 1452"/>
                  <a:gd name="T81" fmla="*/ 206 h 208"/>
                  <a:gd name="T82" fmla="*/ 104 w 1452"/>
                  <a:gd name="T83" fmla="*/ 208 h 208"/>
                  <a:gd name="T84" fmla="*/ 1348 w 1452"/>
                  <a:gd name="T85" fmla="*/ 208 h 208"/>
                  <a:gd name="T86" fmla="*/ 1348 w 1452"/>
                  <a:gd name="T87" fmla="*/ 208 h 208"/>
                  <a:gd name="T88" fmla="*/ 1346 w 1452"/>
                  <a:gd name="T89" fmla="*/ 206 h 20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52"/>
                  <a:gd name="T136" fmla="*/ 0 h 208"/>
                  <a:gd name="T137" fmla="*/ 1452 w 1452"/>
                  <a:gd name="T138" fmla="*/ 208 h 20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52" h="208">
                    <a:moveTo>
                      <a:pt x="1346" y="206"/>
                    </a:moveTo>
                    <a:lnTo>
                      <a:pt x="1365" y="206"/>
                    </a:lnTo>
                    <a:lnTo>
                      <a:pt x="1381" y="202"/>
                    </a:lnTo>
                    <a:lnTo>
                      <a:pt x="1396" y="195"/>
                    </a:lnTo>
                    <a:lnTo>
                      <a:pt x="1408" y="187"/>
                    </a:lnTo>
                    <a:lnTo>
                      <a:pt x="1421" y="177"/>
                    </a:lnTo>
                    <a:lnTo>
                      <a:pt x="1431" y="164"/>
                    </a:lnTo>
                    <a:lnTo>
                      <a:pt x="1439" y="152"/>
                    </a:lnTo>
                    <a:lnTo>
                      <a:pt x="1445" y="137"/>
                    </a:lnTo>
                    <a:lnTo>
                      <a:pt x="1450" y="121"/>
                    </a:lnTo>
                    <a:lnTo>
                      <a:pt x="1452" y="104"/>
                    </a:lnTo>
                    <a:lnTo>
                      <a:pt x="1450" y="87"/>
                    </a:lnTo>
                    <a:lnTo>
                      <a:pt x="1445" y="71"/>
                    </a:lnTo>
                    <a:lnTo>
                      <a:pt x="1439" y="56"/>
                    </a:lnTo>
                    <a:lnTo>
                      <a:pt x="1431" y="42"/>
                    </a:lnTo>
                    <a:lnTo>
                      <a:pt x="1421" y="31"/>
                    </a:lnTo>
                    <a:lnTo>
                      <a:pt x="1408" y="21"/>
                    </a:lnTo>
                    <a:lnTo>
                      <a:pt x="1396" y="11"/>
                    </a:lnTo>
                    <a:lnTo>
                      <a:pt x="1381" y="5"/>
                    </a:lnTo>
                    <a:lnTo>
                      <a:pt x="1365" y="2"/>
                    </a:lnTo>
                    <a:lnTo>
                      <a:pt x="1348" y="0"/>
                    </a:lnTo>
                    <a:lnTo>
                      <a:pt x="104" y="0"/>
                    </a:lnTo>
                    <a:lnTo>
                      <a:pt x="87" y="2"/>
                    </a:lnTo>
                    <a:lnTo>
                      <a:pt x="71" y="5"/>
                    </a:lnTo>
                    <a:lnTo>
                      <a:pt x="56" y="11"/>
                    </a:lnTo>
                    <a:lnTo>
                      <a:pt x="42" y="21"/>
                    </a:lnTo>
                    <a:lnTo>
                      <a:pt x="29" y="31"/>
                    </a:lnTo>
                    <a:lnTo>
                      <a:pt x="19" y="42"/>
                    </a:lnTo>
                    <a:lnTo>
                      <a:pt x="10" y="56"/>
                    </a:lnTo>
                    <a:lnTo>
                      <a:pt x="4" y="71"/>
                    </a:lnTo>
                    <a:lnTo>
                      <a:pt x="0" y="87"/>
                    </a:lnTo>
                    <a:lnTo>
                      <a:pt x="0" y="104"/>
                    </a:lnTo>
                    <a:lnTo>
                      <a:pt x="0" y="121"/>
                    </a:lnTo>
                    <a:lnTo>
                      <a:pt x="4" y="137"/>
                    </a:lnTo>
                    <a:lnTo>
                      <a:pt x="10" y="152"/>
                    </a:lnTo>
                    <a:lnTo>
                      <a:pt x="19" y="164"/>
                    </a:lnTo>
                    <a:lnTo>
                      <a:pt x="29" y="177"/>
                    </a:lnTo>
                    <a:lnTo>
                      <a:pt x="42" y="187"/>
                    </a:lnTo>
                    <a:lnTo>
                      <a:pt x="56" y="195"/>
                    </a:lnTo>
                    <a:lnTo>
                      <a:pt x="71" y="202"/>
                    </a:lnTo>
                    <a:lnTo>
                      <a:pt x="87" y="206"/>
                    </a:lnTo>
                    <a:lnTo>
                      <a:pt x="104" y="208"/>
                    </a:lnTo>
                    <a:lnTo>
                      <a:pt x="1348" y="208"/>
                    </a:lnTo>
                    <a:lnTo>
                      <a:pt x="1346" y="206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23" name="Freeform 12"/>
              <p:cNvSpPr>
                <a:spLocks/>
              </p:cNvSpPr>
              <p:nvPr/>
            </p:nvSpPr>
            <p:spPr bwMode="auto">
              <a:xfrm>
                <a:off x="2529" y="4058"/>
                <a:ext cx="1452" cy="208"/>
              </a:xfrm>
              <a:custGeom>
                <a:avLst/>
                <a:gdLst>
                  <a:gd name="T0" fmla="*/ 1346 w 1452"/>
                  <a:gd name="T1" fmla="*/ 206 h 208"/>
                  <a:gd name="T2" fmla="*/ 1365 w 1452"/>
                  <a:gd name="T3" fmla="*/ 206 h 208"/>
                  <a:gd name="T4" fmla="*/ 1381 w 1452"/>
                  <a:gd name="T5" fmla="*/ 202 h 208"/>
                  <a:gd name="T6" fmla="*/ 1396 w 1452"/>
                  <a:gd name="T7" fmla="*/ 195 h 208"/>
                  <a:gd name="T8" fmla="*/ 1408 w 1452"/>
                  <a:gd name="T9" fmla="*/ 187 h 208"/>
                  <a:gd name="T10" fmla="*/ 1421 w 1452"/>
                  <a:gd name="T11" fmla="*/ 177 h 208"/>
                  <a:gd name="T12" fmla="*/ 1431 w 1452"/>
                  <a:gd name="T13" fmla="*/ 164 h 208"/>
                  <a:gd name="T14" fmla="*/ 1439 w 1452"/>
                  <a:gd name="T15" fmla="*/ 152 h 208"/>
                  <a:gd name="T16" fmla="*/ 1445 w 1452"/>
                  <a:gd name="T17" fmla="*/ 137 h 208"/>
                  <a:gd name="T18" fmla="*/ 1450 w 1452"/>
                  <a:gd name="T19" fmla="*/ 121 h 208"/>
                  <a:gd name="T20" fmla="*/ 1452 w 1452"/>
                  <a:gd name="T21" fmla="*/ 104 h 208"/>
                  <a:gd name="T22" fmla="*/ 1450 w 1452"/>
                  <a:gd name="T23" fmla="*/ 87 h 208"/>
                  <a:gd name="T24" fmla="*/ 1445 w 1452"/>
                  <a:gd name="T25" fmla="*/ 71 h 208"/>
                  <a:gd name="T26" fmla="*/ 1439 w 1452"/>
                  <a:gd name="T27" fmla="*/ 56 h 208"/>
                  <a:gd name="T28" fmla="*/ 1431 w 1452"/>
                  <a:gd name="T29" fmla="*/ 42 h 208"/>
                  <a:gd name="T30" fmla="*/ 1421 w 1452"/>
                  <a:gd name="T31" fmla="*/ 31 h 208"/>
                  <a:gd name="T32" fmla="*/ 1408 w 1452"/>
                  <a:gd name="T33" fmla="*/ 21 h 208"/>
                  <a:gd name="T34" fmla="*/ 1396 w 1452"/>
                  <a:gd name="T35" fmla="*/ 11 h 208"/>
                  <a:gd name="T36" fmla="*/ 1381 w 1452"/>
                  <a:gd name="T37" fmla="*/ 5 h 208"/>
                  <a:gd name="T38" fmla="*/ 1365 w 1452"/>
                  <a:gd name="T39" fmla="*/ 2 h 208"/>
                  <a:gd name="T40" fmla="*/ 1348 w 1452"/>
                  <a:gd name="T41" fmla="*/ 0 h 208"/>
                  <a:gd name="T42" fmla="*/ 104 w 1452"/>
                  <a:gd name="T43" fmla="*/ 0 h 208"/>
                  <a:gd name="T44" fmla="*/ 87 w 1452"/>
                  <a:gd name="T45" fmla="*/ 2 h 208"/>
                  <a:gd name="T46" fmla="*/ 71 w 1452"/>
                  <a:gd name="T47" fmla="*/ 5 h 208"/>
                  <a:gd name="T48" fmla="*/ 56 w 1452"/>
                  <a:gd name="T49" fmla="*/ 11 h 208"/>
                  <a:gd name="T50" fmla="*/ 42 w 1452"/>
                  <a:gd name="T51" fmla="*/ 21 h 208"/>
                  <a:gd name="T52" fmla="*/ 29 w 1452"/>
                  <a:gd name="T53" fmla="*/ 31 h 208"/>
                  <a:gd name="T54" fmla="*/ 19 w 1452"/>
                  <a:gd name="T55" fmla="*/ 42 h 208"/>
                  <a:gd name="T56" fmla="*/ 10 w 1452"/>
                  <a:gd name="T57" fmla="*/ 56 h 208"/>
                  <a:gd name="T58" fmla="*/ 4 w 1452"/>
                  <a:gd name="T59" fmla="*/ 71 h 208"/>
                  <a:gd name="T60" fmla="*/ 0 w 1452"/>
                  <a:gd name="T61" fmla="*/ 87 h 208"/>
                  <a:gd name="T62" fmla="*/ 0 w 1452"/>
                  <a:gd name="T63" fmla="*/ 104 h 208"/>
                  <a:gd name="T64" fmla="*/ 0 w 1452"/>
                  <a:gd name="T65" fmla="*/ 121 h 208"/>
                  <a:gd name="T66" fmla="*/ 4 w 1452"/>
                  <a:gd name="T67" fmla="*/ 137 h 208"/>
                  <a:gd name="T68" fmla="*/ 10 w 1452"/>
                  <a:gd name="T69" fmla="*/ 152 h 208"/>
                  <a:gd name="T70" fmla="*/ 19 w 1452"/>
                  <a:gd name="T71" fmla="*/ 164 h 208"/>
                  <a:gd name="T72" fmla="*/ 29 w 1452"/>
                  <a:gd name="T73" fmla="*/ 177 h 208"/>
                  <a:gd name="T74" fmla="*/ 42 w 1452"/>
                  <a:gd name="T75" fmla="*/ 187 h 208"/>
                  <a:gd name="T76" fmla="*/ 56 w 1452"/>
                  <a:gd name="T77" fmla="*/ 195 h 208"/>
                  <a:gd name="T78" fmla="*/ 71 w 1452"/>
                  <a:gd name="T79" fmla="*/ 202 h 208"/>
                  <a:gd name="T80" fmla="*/ 87 w 1452"/>
                  <a:gd name="T81" fmla="*/ 206 h 208"/>
                  <a:gd name="T82" fmla="*/ 104 w 1452"/>
                  <a:gd name="T83" fmla="*/ 208 h 208"/>
                  <a:gd name="T84" fmla="*/ 1348 w 1452"/>
                  <a:gd name="T85" fmla="*/ 208 h 208"/>
                  <a:gd name="T86" fmla="*/ 1348 w 1452"/>
                  <a:gd name="T87" fmla="*/ 208 h 20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452"/>
                  <a:gd name="T133" fmla="*/ 0 h 208"/>
                  <a:gd name="T134" fmla="*/ 1452 w 1452"/>
                  <a:gd name="T135" fmla="*/ 208 h 20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452" h="208">
                    <a:moveTo>
                      <a:pt x="1346" y="206"/>
                    </a:moveTo>
                    <a:lnTo>
                      <a:pt x="1365" y="206"/>
                    </a:lnTo>
                    <a:lnTo>
                      <a:pt x="1381" y="202"/>
                    </a:lnTo>
                    <a:lnTo>
                      <a:pt x="1396" y="195"/>
                    </a:lnTo>
                    <a:lnTo>
                      <a:pt x="1408" y="187"/>
                    </a:lnTo>
                    <a:lnTo>
                      <a:pt x="1421" y="177"/>
                    </a:lnTo>
                    <a:lnTo>
                      <a:pt x="1431" y="164"/>
                    </a:lnTo>
                    <a:lnTo>
                      <a:pt x="1439" y="152"/>
                    </a:lnTo>
                    <a:lnTo>
                      <a:pt x="1445" y="137"/>
                    </a:lnTo>
                    <a:lnTo>
                      <a:pt x="1450" y="121"/>
                    </a:lnTo>
                    <a:lnTo>
                      <a:pt x="1452" y="104"/>
                    </a:lnTo>
                    <a:lnTo>
                      <a:pt x="1450" y="87"/>
                    </a:lnTo>
                    <a:lnTo>
                      <a:pt x="1445" y="71"/>
                    </a:lnTo>
                    <a:lnTo>
                      <a:pt x="1439" y="56"/>
                    </a:lnTo>
                    <a:lnTo>
                      <a:pt x="1431" y="42"/>
                    </a:lnTo>
                    <a:lnTo>
                      <a:pt x="1421" y="31"/>
                    </a:lnTo>
                    <a:lnTo>
                      <a:pt x="1408" y="21"/>
                    </a:lnTo>
                    <a:lnTo>
                      <a:pt x="1396" y="11"/>
                    </a:lnTo>
                    <a:lnTo>
                      <a:pt x="1381" y="5"/>
                    </a:lnTo>
                    <a:lnTo>
                      <a:pt x="1365" y="2"/>
                    </a:lnTo>
                    <a:lnTo>
                      <a:pt x="1348" y="0"/>
                    </a:lnTo>
                    <a:lnTo>
                      <a:pt x="104" y="0"/>
                    </a:lnTo>
                    <a:lnTo>
                      <a:pt x="87" y="2"/>
                    </a:lnTo>
                    <a:lnTo>
                      <a:pt x="71" y="5"/>
                    </a:lnTo>
                    <a:lnTo>
                      <a:pt x="56" y="11"/>
                    </a:lnTo>
                    <a:lnTo>
                      <a:pt x="42" y="21"/>
                    </a:lnTo>
                    <a:lnTo>
                      <a:pt x="29" y="31"/>
                    </a:lnTo>
                    <a:lnTo>
                      <a:pt x="19" y="42"/>
                    </a:lnTo>
                    <a:lnTo>
                      <a:pt x="10" y="56"/>
                    </a:lnTo>
                    <a:lnTo>
                      <a:pt x="4" y="71"/>
                    </a:lnTo>
                    <a:lnTo>
                      <a:pt x="0" y="87"/>
                    </a:lnTo>
                    <a:lnTo>
                      <a:pt x="0" y="104"/>
                    </a:lnTo>
                    <a:lnTo>
                      <a:pt x="0" y="121"/>
                    </a:lnTo>
                    <a:lnTo>
                      <a:pt x="4" y="137"/>
                    </a:lnTo>
                    <a:lnTo>
                      <a:pt x="10" y="152"/>
                    </a:lnTo>
                    <a:lnTo>
                      <a:pt x="19" y="164"/>
                    </a:lnTo>
                    <a:lnTo>
                      <a:pt x="29" y="177"/>
                    </a:lnTo>
                    <a:lnTo>
                      <a:pt x="42" y="187"/>
                    </a:lnTo>
                    <a:lnTo>
                      <a:pt x="56" y="195"/>
                    </a:lnTo>
                    <a:lnTo>
                      <a:pt x="71" y="202"/>
                    </a:lnTo>
                    <a:lnTo>
                      <a:pt x="87" y="206"/>
                    </a:lnTo>
                    <a:lnTo>
                      <a:pt x="104" y="208"/>
                    </a:lnTo>
                    <a:lnTo>
                      <a:pt x="1348" y="20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93" name="Rectangle 13"/>
              <p:cNvSpPr>
                <a:spLocks noChangeArrowheads="1"/>
              </p:cNvSpPr>
              <p:nvPr/>
            </p:nvSpPr>
            <p:spPr bwMode="auto">
              <a:xfrm>
                <a:off x="2591" y="4121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094" name="Rectangle 14"/>
              <p:cNvSpPr>
                <a:spLocks noChangeArrowheads="1"/>
              </p:cNvSpPr>
              <p:nvPr/>
            </p:nvSpPr>
            <p:spPr bwMode="auto">
              <a:xfrm>
                <a:off x="2641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095" name="Rectangle 15"/>
              <p:cNvSpPr>
                <a:spLocks noChangeArrowheads="1"/>
              </p:cNvSpPr>
              <p:nvPr/>
            </p:nvSpPr>
            <p:spPr bwMode="auto">
              <a:xfrm>
                <a:off x="2678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096" name="Rectangle 16"/>
              <p:cNvSpPr>
                <a:spLocks noChangeArrowheads="1"/>
              </p:cNvSpPr>
              <p:nvPr/>
            </p:nvSpPr>
            <p:spPr bwMode="auto">
              <a:xfrm>
                <a:off x="2718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097" name="Rectangle 17"/>
              <p:cNvSpPr>
                <a:spLocks noChangeArrowheads="1"/>
              </p:cNvSpPr>
              <p:nvPr/>
            </p:nvSpPr>
            <p:spPr bwMode="auto">
              <a:xfrm>
                <a:off x="2755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098" name="Rectangle 18"/>
              <p:cNvSpPr>
                <a:spLocks noChangeArrowheads="1"/>
              </p:cNvSpPr>
              <p:nvPr/>
            </p:nvSpPr>
            <p:spPr bwMode="auto">
              <a:xfrm>
                <a:off x="2776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099" name="Rectangle 19"/>
              <p:cNvSpPr>
                <a:spLocks noChangeArrowheads="1"/>
              </p:cNvSpPr>
              <p:nvPr/>
            </p:nvSpPr>
            <p:spPr bwMode="auto">
              <a:xfrm>
                <a:off x="2794" y="4121"/>
                <a:ext cx="79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0" name="Rectangle 20"/>
              <p:cNvSpPr>
                <a:spLocks noChangeArrowheads="1"/>
              </p:cNvSpPr>
              <p:nvPr/>
            </p:nvSpPr>
            <p:spPr bwMode="auto">
              <a:xfrm>
                <a:off x="2840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1" name="Rectangle 21"/>
              <p:cNvSpPr>
                <a:spLocks noChangeArrowheads="1"/>
              </p:cNvSpPr>
              <p:nvPr/>
            </p:nvSpPr>
            <p:spPr bwMode="auto">
              <a:xfrm>
                <a:off x="2880" y="412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2" name="Rectangle 22"/>
              <p:cNvSpPr>
                <a:spLocks noChangeArrowheads="1"/>
              </p:cNvSpPr>
              <p:nvPr/>
            </p:nvSpPr>
            <p:spPr bwMode="auto">
              <a:xfrm>
                <a:off x="2894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3" name="Rectangle 23"/>
              <p:cNvSpPr>
                <a:spLocks noChangeArrowheads="1"/>
              </p:cNvSpPr>
              <p:nvPr/>
            </p:nvSpPr>
            <p:spPr bwMode="auto">
              <a:xfrm>
                <a:off x="2913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4" name="Rectangle 24"/>
              <p:cNvSpPr>
                <a:spLocks noChangeArrowheads="1"/>
              </p:cNvSpPr>
              <p:nvPr/>
            </p:nvSpPr>
            <p:spPr bwMode="auto">
              <a:xfrm>
                <a:off x="2933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5" name="Rectangle 25"/>
              <p:cNvSpPr>
                <a:spLocks noChangeArrowheads="1"/>
              </p:cNvSpPr>
              <p:nvPr/>
            </p:nvSpPr>
            <p:spPr bwMode="auto">
              <a:xfrm>
                <a:off x="2952" y="412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6" name="Rectangle 26"/>
              <p:cNvSpPr>
                <a:spLocks noChangeArrowheads="1"/>
              </p:cNvSpPr>
              <p:nvPr/>
            </p:nvSpPr>
            <p:spPr bwMode="auto">
              <a:xfrm>
                <a:off x="2967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7" name="Rectangle 27"/>
              <p:cNvSpPr>
                <a:spLocks noChangeArrowheads="1"/>
              </p:cNvSpPr>
              <p:nvPr/>
            </p:nvSpPr>
            <p:spPr bwMode="auto">
              <a:xfrm>
                <a:off x="3006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8" name="Rectangle 28"/>
              <p:cNvSpPr>
                <a:spLocks noChangeArrowheads="1"/>
              </p:cNvSpPr>
              <p:nvPr/>
            </p:nvSpPr>
            <p:spPr bwMode="auto">
              <a:xfrm>
                <a:off x="3025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09" name="Rectangle 29"/>
              <p:cNvSpPr>
                <a:spLocks noChangeArrowheads="1"/>
              </p:cNvSpPr>
              <p:nvPr/>
            </p:nvSpPr>
            <p:spPr bwMode="auto">
              <a:xfrm>
                <a:off x="3043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0" name="Rectangle 30"/>
              <p:cNvSpPr>
                <a:spLocks noChangeArrowheads="1"/>
              </p:cNvSpPr>
              <p:nvPr/>
            </p:nvSpPr>
            <p:spPr bwMode="auto">
              <a:xfrm>
                <a:off x="3062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1" name="Rectangle 31"/>
              <p:cNvSpPr>
                <a:spLocks noChangeArrowheads="1"/>
              </p:cNvSpPr>
              <p:nvPr/>
            </p:nvSpPr>
            <p:spPr bwMode="auto">
              <a:xfrm>
                <a:off x="3101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2" name="Rectangle 32"/>
              <p:cNvSpPr>
                <a:spLocks noChangeArrowheads="1"/>
              </p:cNvSpPr>
              <p:nvPr/>
            </p:nvSpPr>
            <p:spPr bwMode="auto">
              <a:xfrm>
                <a:off x="3139" y="412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3" name="Rectangle 33"/>
              <p:cNvSpPr>
                <a:spLocks noChangeArrowheads="1"/>
              </p:cNvSpPr>
              <p:nvPr/>
            </p:nvSpPr>
            <p:spPr bwMode="auto">
              <a:xfrm>
                <a:off x="3155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4" name="Rectangle 34"/>
              <p:cNvSpPr>
                <a:spLocks noChangeArrowheads="1"/>
              </p:cNvSpPr>
              <p:nvPr/>
            </p:nvSpPr>
            <p:spPr bwMode="auto">
              <a:xfrm>
                <a:off x="3174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5" name="Rectangle 35"/>
              <p:cNvSpPr>
                <a:spLocks noChangeArrowheads="1"/>
              </p:cNvSpPr>
              <p:nvPr/>
            </p:nvSpPr>
            <p:spPr bwMode="auto">
              <a:xfrm>
                <a:off x="3193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6" name="Rectangle 36"/>
              <p:cNvSpPr>
                <a:spLocks noChangeArrowheads="1"/>
              </p:cNvSpPr>
              <p:nvPr/>
            </p:nvSpPr>
            <p:spPr bwMode="auto">
              <a:xfrm>
                <a:off x="3232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7" name="Rectangle 37"/>
              <p:cNvSpPr>
                <a:spLocks noChangeArrowheads="1"/>
              </p:cNvSpPr>
              <p:nvPr/>
            </p:nvSpPr>
            <p:spPr bwMode="auto">
              <a:xfrm>
                <a:off x="3251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8" name="Rectangle 38"/>
              <p:cNvSpPr>
                <a:spLocks noChangeArrowheads="1"/>
              </p:cNvSpPr>
              <p:nvPr/>
            </p:nvSpPr>
            <p:spPr bwMode="auto">
              <a:xfrm>
                <a:off x="3269" y="4121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19" name="Rectangle 39"/>
              <p:cNvSpPr>
                <a:spLocks noChangeArrowheads="1"/>
              </p:cNvSpPr>
              <p:nvPr/>
            </p:nvSpPr>
            <p:spPr bwMode="auto">
              <a:xfrm>
                <a:off x="3319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0" name="Rectangle 40"/>
              <p:cNvSpPr>
                <a:spLocks noChangeArrowheads="1"/>
              </p:cNvSpPr>
              <p:nvPr/>
            </p:nvSpPr>
            <p:spPr bwMode="auto">
              <a:xfrm>
                <a:off x="3359" y="4121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1" name="Rectangle 41"/>
              <p:cNvSpPr>
                <a:spLocks noChangeArrowheads="1"/>
              </p:cNvSpPr>
              <p:nvPr/>
            </p:nvSpPr>
            <p:spPr bwMode="auto">
              <a:xfrm>
                <a:off x="3417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2" name="Rectangle 42"/>
              <p:cNvSpPr>
                <a:spLocks noChangeArrowheads="1"/>
              </p:cNvSpPr>
              <p:nvPr/>
            </p:nvSpPr>
            <p:spPr bwMode="auto">
              <a:xfrm>
                <a:off x="3454" y="412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3" name="Rectangle 43"/>
              <p:cNvSpPr>
                <a:spLocks noChangeArrowheads="1"/>
              </p:cNvSpPr>
              <p:nvPr/>
            </p:nvSpPr>
            <p:spPr bwMode="auto">
              <a:xfrm>
                <a:off x="3471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4" name="Rectangle 44"/>
              <p:cNvSpPr>
                <a:spLocks noChangeArrowheads="1"/>
              </p:cNvSpPr>
              <p:nvPr/>
            </p:nvSpPr>
            <p:spPr bwMode="auto">
              <a:xfrm>
                <a:off x="3508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5" name="Rectangle 45"/>
              <p:cNvSpPr>
                <a:spLocks noChangeArrowheads="1"/>
              </p:cNvSpPr>
              <p:nvPr/>
            </p:nvSpPr>
            <p:spPr bwMode="auto">
              <a:xfrm>
                <a:off x="3547" y="412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6" name="Rectangle 46"/>
              <p:cNvSpPr>
                <a:spLocks noChangeArrowheads="1"/>
              </p:cNvSpPr>
              <p:nvPr/>
            </p:nvSpPr>
            <p:spPr bwMode="auto">
              <a:xfrm>
                <a:off x="3585" y="4121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7" name="Rectangle 47"/>
              <p:cNvSpPr>
                <a:spLocks noChangeArrowheads="1"/>
              </p:cNvSpPr>
              <p:nvPr/>
            </p:nvSpPr>
            <p:spPr bwMode="auto">
              <a:xfrm>
                <a:off x="3607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8" name="Rectangle 48"/>
              <p:cNvSpPr>
                <a:spLocks noChangeArrowheads="1"/>
              </p:cNvSpPr>
              <p:nvPr/>
            </p:nvSpPr>
            <p:spPr bwMode="auto">
              <a:xfrm>
                <a:off x="3628" y="4121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29" name="Rectangle 49"/>
              <p:cNvSpPr>
                <a:spLocks noChangeArrowheads="1"/>
              </p:cNvSpPr>
              <p:nvPr/>
            </p:nvSpPr>
            <p:spPr bwMode="auto">
              <a:xfrm>
                <a:off x="3651" y="412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0" name="Rectangle 50"/>
              <p:cNvSpPr>
                <a:spLocks noChangeArrowheads="1"/>
              </p:cNvSpPr>
              <p:nvPr/>
            </p:nvSpPr>
            <p:spPr bwMode="auto">
              <a:xfrm>
                <a:off x="3665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1" name="Rectangle 51"/>
              <p:cNvSpPr>
                <a:spLocks noChangeArrowheads="1"/>
              </p:cNvSpPr>
              <p:nvPr/>
            </p:nvSpPr>
            <p:spPr bwMode="auto">
              <a:xfrm>
                <a:off x="3705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2" name="Rectangle 52"/>
              <p:cNvSpPr>
                <a:spLocks noChangeArrowheads="1"/>
              </p:cNvSpPr>
              <p:nvPr/>
            </p:nvSpPr>
            <p:spPr bwMode="auto">
              <a:xfrm>
                <a:off x="3742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3" name="Rectangle 53"/>
              <p:cNvSpPr>
                <a:spLocks noChangeArrowheads="1"/>
              </p:cNvSpPr>
              <p:nvPr/>
            </p:nvSpPr>
            <p:spPr bwMode="auto">
              <a:xfrm>
                <a:off x="3761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4" name="Rectangle 54"/>
              <p:cNvSpPr>
                <a:spLocks noChangeArrowheads="1"/>
              </p:cNvSpPr>
              <p:nvPr/>
            </p:nvSpPr>
            <p:spPr bwMode="auto">
              <a:xfrm>
                <a:off x="3782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5" name="Rectangle 55"/>
              <p:cNvSpPr>
                <a:spLocks noChangeArrowheads="1"/>
              </p:cNvSpPr>
              <p:nvPr/>
            </p:nvSpPr>
            <p:spPr bwMode="auto">
              <a:xfrm>
                <a:off x="3819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6" name="Rectangle 56"/>
              <p:cNvSpPr>
                <a:spLocks noChangeArrowheads="1"/>
              </p:cNvSpPr>
              <p:nvPr/>
            </p:nvSpPr>
            <p:spPr bwMode="auto">
              <a:xfrm>
                <a:off x="3838" y="412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7" name="Rectangle 57"/>
              <p:cNvSpPr>
                <a:spLocks noChangeArrowheads="1"/>
              </p:cNvSpPr>
              <p:nvPr/>
            </p:nvSpPr>
            <p:spPr bwMode="auto">
              <a:xfrm>
                <a:off x="3877" y="412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38" name="Rectangle 58"/>
              <p:cNvSpPr>
                <a:spLocks noChangeArrowheads="1"/>
              </p:cNvSpPr>
              <p:nvPr/>
            </p:nvSpPr>
            <p:spPr bwMode="auto">
              <a:xfrm>
                <a:off x="3891" y="412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870" name="Freeform 59"/>
              <p:cNvSpPr>
                <a:spLocks/>
              </p:cNvSpPr>
              <p:nvPr/>
            </p:nvSpPr>
            <p:spPr bwMode="auto">
              <a:xfrm>
                <a:off x="2944" y="1980"/>
                <a:ext cx="620" cy="425"/>
              </a:xfrm>
              <a:custGeom>
                <a:avLst/>
                <a:gdLst>
                  <a:gd name="T0" fmla="*/ 309 w 620"/>
                  <a:gd name="T1" fmla="*/ 0 h 425"/>
                  <a:gd name="T2" fmla="*/ 0 w 620"/>
                  <a:gd name="T3" fmla="*/ 212 h 425"/>
                  <a:gd name="T4" fmla="*/ 311 w 620"/>
                  <a:gd name="T5" fmla="*/ 425 h 425"/>
                  <a:gd name="T6" fmla="*/ 620 w 620"/>
                  <a:gd name="T7" fmla="*/ 212 h 425"/>
                  <a:gd name="T8" fmla="*/ 311 w 620"/>
                  <a:gd name="T9" fmla="*/ 0 h 425"/>
                  <a:gd name="T10" fmla="*/ 311 w 620"/>
                  <a:gd name="T11" fmla="*/ 0 h 425"/>
                  <a:gd name="T12" fmla="*/ 309 w 620"/>
                  <a:gd name="T13" fmla="*/ 0 h 4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0"/>
                  <a:gd name="T22" fmla="*/ 0 h 425"/>
                  <a:gd name="T23" fmla="*/ 620 w 620"/>
                  <a:gd name="T24" fmla="*/ 425 h 4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0" h="425">
                    <a:moveTo>
                      <a:pt x="309" y="0"/>
                    </a:moveTo>
                    <a:lnTo>
                      <a:pt x="0" y="212"/>
                    </a:lnTo>
                    <a:lnTo>
                      <a:pt x="311" y="425"/>
                    </a:lnTo>
                    <a:lnTo>
                      <a:pt x="620" y="212"/>
                    </a:lnTo>
                    <a:lnTo>
                      <a:pt x="311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71" name="Freeform 60"/>
              <p:cNvSpPr>
                <a:spLocks/>
              </p:cNvSpPr>
              <p:nvPr/>
            </p:nvSpPr>
            <p:spPr bwMode="auto">
              <a:xfrm>
                <a:off x="2944" y="1980"/>
                <a:ext cx="620" cy="425"/>
              </a:xfrm>
              <a:custGeom>
                <a:avLst/>
                <a:gdLst>
                  <a:gd name="T0" fmla="*/ 309 w 620"/>
                  <a:gd name="T1" fmla="*/ 0 h 425"/>
                  <a:gd name="T2" fmla="*/ 0 w 620"/>
                  <a:gd name="T3" fmla="*/ 212 h 425"/>
                  <a:gd name="T4" fmla="*/ 311 w 620"/>
                  <a:gd name="T5" fmla="*/ 425 h 425"/>
                  <a:gd name="T6" fmla="*/ 620 w 620"/>
                  <a:gd name="T7" fmla="*/ 212 h 425"/>
                  <a:gd name="T8" fmla="*/ 311 w 620"/>
                  <a:gd name="T9" fmla="*/ 0 h 425"/>
                  <a:gd name="T10" fmla="*/ 311 w 620"/>
                  <a:gd name="T11" fmla="*/ 0 h 4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0"/>
                  <a:gd name="T19" fmla="*/ 0 h 425"/>
                  <a:gd name="T20" fmla="*/ 620 w 620"/>
                  <a:gd name="T21" fmla="*/ 425 h 4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0" h="425">
                    <a:moveTo>
                      <a:pt x="309" y="0"/>
                    </a:moveTo>
                    <a:lnTo>
                      <a:pt x="0" y="212"/>
                    </a:lnTo>
                    <a:lnTo>
                      <a:pt x="311" y="425"/>
                    </a:lnTo>
                    <a:lnTo>
                      <a:pt x="620" y="212"/>
                    </a:lnTo>
                    <a:lnTo>
                      <a:pt x="31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72" name="Freeform 61"/>
              <p:cNvSpPr>
                <a:spLocks/>
              </p:cNvSpPr>
              <p:nvPr/>
            </p:nvSpPr>
            <p:spPr bwMode="auto">
              <a:xfrm>
                <a:off x="3236" y="977"/>
                <a:ext cx="35" cy="35"/>
              </a:xfrm>
              <a:custGeom>
                <a:avLst/>
                <a:gdLst>
                  <a:gd name="T0" fmla="*/ 35 w 35"/>
                  <a:gd name="T1" fmla="*/ 0 h 35"/>
                  <a:gd name="T2" fmla="*/ 0 w 35"/>
                  <a:gd name="T3" fmla="*/ 2 h 35"/>
                  <a:gd name="T4" fmla="*/ 19 w 35"/>
                  <a:gd name="T5" fmla="*/ 35 h 35"/>
                  <a:gd name="T6" fmla="*/ 35 w 35"/>
                  <a:gd name="T7" fmla="*/ 2 h 35"/>
                  <a:gd name="T8" fmla="*/ 35 w 35"/>
                  <a:gd name="T9" fmla="*/ 2 h 35"/>
                  <a:gd name="T10" fmla="*/ 35 w 35"/>
                  <a:gd name="T11" fmla="*/ 0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35"/>
                  <a:gd name="T20" fmla="*/ 35 w 35"/>
                  <a:gd name="T21" fmla="*/ 35 h 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35">
                    <a:moveTo>
                      <a:pt x="35" y="0"/>
                    </a:moveTo>
                    <a:lnTo>
                      <a:pt x="0" y="2"/>
                    </a:lnTo>
                    <a:lnTo>
                      <a:pt x="19" y="35"/>
                    </a:lnTo>
                    <a:lnTo>
                      <a:pt x="35" y="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73" name="Line 62"/>
              <p:cNvSpPr>
                <a:spLocks noChangeShapeType="1"/>
              </p:cNvSpPr>
              <p:nvPr/>
            </p:nvSpPr>
            <p:spPr bwMode="auto">
              <a:xfrm>
                <a:off x="3253" y="836"/>
                <a:ext cx="2" cy="1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43" name="Rectangle 63"/>
              <p:cNvSpPr>
                <a:spLocks noChangeArrowheads="1"/>
              </p:cNvSpPr>
              <p:nvPr/>
            </p:nvSpPr>
            <p:spPr bwMode="auto">
              <a:xfrm>
                <a:off x="3016" y="2151"/>
                <a:ext cx="7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44" name="Rectangle 64"/>
              <p:cNvSpPr>
                <a:spLocks noChangeArrowheads="1"/>
              </p:cNvSpPr>
              <p:nvPr/>
            </p:nvSpPr>
            <p:spPr bwMode="auto">
              <a:xfrm>
                <a:off x="3058" y="215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45" name="Rectangle 65"/>
              <p:cNvSpPr>
                <a:spLocks noChangeArrowheads="1"/>
              </p:cNvSpPr>
              <p:nvPr/>
            </p:nvSpPr>
            <p:spPr bwMode="auto">
              <a:xfrm>
                <a:off x="3097" y="215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46" name="Rectangle 66"/>
              <p:cNvSpPr>
                <a:spLocks noChangeArrowheads="1"/>
              </p:cNvSpPr>
              <p:nvPr/>
            </p:nvSpPr>
            <p:spPr bwMode="auto">
              <a:xfrm>
                <a:off x="3130" y="215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47" name="Rectangle 67"/>
              <p:cNvSpPr>
                <a:spLocks noChangeArrowheads="1"/>
              </p:cNvSpPr>
              <p:nvPr/>
            </p:nvSpPr>
            <p:spPr bwMode="auto">
              <a:xfrm>
                <a:off x="3149" y="215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48" name="Rectangle 68"/>
              <p:cNvSpPr>
                <a:spLocks noChangeArrowheads="1"/>
              </p:cNvSpPr>
              <p:nvPr/>
            </p:nvSpPr>
            <p:spPr bwMode="auto">
              <a:xfrm>
                <a:off x="3170" y="2151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49" name="Rectangle 69"/>
              <p:cNvSpPr>
                <a:spLocks noChangeArrowheads="1"/>
              </p:cNvSpPr>
              <p:nvPr/>
            </p:nvSpPr>
            <p:spPr bwMode="auto">
              <a:xfrm>
                <a:off x="3220" y="215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50" name="Rectangle 70"/>
              <p:cNvSpPr>
                <a:spLocks noChangeArrowheads="1"/>
              </p:cNvSpPr>
              <p:nvPr/>
            </p:nvSpPr>
            <p:spPr bwMode="auto">
              <a:xfrm>
                <a:off x="3257" y="2151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51" name="Rectangle 71"/>
              <p:cNvSpPr>
                <a:spLocks noChangeArrowheads="1"/>
              </p:cNvSpPr>
              <p:nvPr/>
            </p:nvSpPr>
            <p:spPr bwMode="auto">
              <a:xfrm>
                <a:off x="3315" y="215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52" name="Rectangle 72"/>
              <p:cNvSpPr>
                <a:spLocks noChangeArrowheads="1"/>
              </p:cNvSpPr>
              <p:nvPr/>
            </p:nvSpPr>
            <p:spPr bwMode="auto">
              <a:xfrm>
                <a:off x="3354" y="215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53" name="Rectangle 73"/>
              <p:cNvSpPr>
                <a:spLocks noChangeArrowheads="1"/>
              </p:cNvSpPr>
              <p:nvPr/>
            </p:nvSpPr>
            <p:spPr bwMode="auto">
              <a:xfrm>
                <a:off x="3369" y="215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54" name="Rectangle 74"/>
              <p:cNvSpPr>
                <a:spLocks noChangeArrowheads="1"/>
              </p:cNvSpPr>
              <p:nvPr/>
            </p:nvSpPr>
            <p:spPr bwMode="auto">
              <a:xfrm>
                <a:off x="3408" y="215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55" name="Rectangle 75"/>
              <p:cNvSpPr>
                <a:spLocks noChangeArrowheads="1"/>
              </p:cNvSpPr>
              <p:nvPr/>
            </p:nvSpPr>
            <p:spPr bwMode="auto">
              <a:xfrm>
                <a:off x="3446" y="215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56" name="Rectangle 76"/>
              <p:cNvSpPr>
                <a:spLocks noChangeArrowheads="1"/>
              </p:cNvSpPr>
              <p:nvPr/>
            </p:nvSpPr>
            <p:spPr bwMode="auto">
              <a:xfrm>
                <a:off x="3485" y="2151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888" name="Freeform 77"/>
              <p:cNvSpPr>
                <a:spLocks/>
              </p:cNvSpPr>
              <p:nvPr/>
            </p:nvSpPr>
            <p:spPr bwMode="auto">
              <a:xfrm>
                <a:off x="2486" y="2547"/>
                <a:ext cx="35" cy="35"/>
              </a:xfrm>
              <a:custGeom>
                <a:avLst/>
                <a:gdLst>
                  <a:gd name="T0" fmla="*/ 35 w 35"/>
                  <a:gd name="T1" fmla="*/ 0 h 35"/>
                  <a:gd name="T2" fmla="*/ 0 w 35"/>
                  <a:gd name="T3" fmla="*/ 0 h 35"/>
                  <a:gd name="T4" fmla="*/ 18 w 35"/>
                  <a:gd name="T5" fmla="*/ 35 h 35"/>
                  <a:gd name="T6" fmla="*/ 35 w 35"/>
                  <a:gd name="T7" fmla="*/ 0 h 35"/>
                  <a:gd name="T8" fmla="*/ 35 w 35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5"/>
                  <a:gd name="T17" fmla="*/ 35 w 3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5">
                    <a:moveTo>
                      <a:pt x="35" y="0"/>
                    </a:moveTo>
                    <a:lnTo>
                      <a:pt x="0" y="0"/>
                    </a:lnTo>
                    <a:lnTo>
                      <a:pt x="18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89" name="Freeform 78"/>
              <p:cNvSpPr>
                <a:spLocks/>
              </p:cNvSpPr>
              <p:nvPr/>
            </p:nvSpPr>
            <p:spPr bwMode="auto">
              <a:xfrm>
                <a:off x="1828" y="2586"/>
                <a:ext cx="1350" cy="259"/>
              </a:xfrm>
              <a:custGeom>
                <a:avLst/>
                <a:gdLst>
                  <a:gd name="T0" fmla="*/ 0 w 1350"/>
                  <a:gd name="T1" fmla="*/ 259 h 259"/>
                  <a:gd name="T2" fmla="*/ 2 w 1350"/>
                  <a:gd name="T3" fmla="*/ 0 h 259"/>
                  <a:gd name="T4" fmla="*/ 1350 w 1350"/>
                  <a:gd name="T5" fmla="*/ 0 h 259"/>
                  <a:gd name="T6" fmla="*/ 1350 w 1350"/>
                  <a:gd name="T7" fmla="*/ 259 h 259"/>
                  <a:gd name="T8" fmla="*/ 2 w 1350"/>
                  <a:gd name="T9" fmla="*/ 259 h 259"/>
                  <a:gd name="T10" fmla="*/ 2 w 1350"/>
                  <a:gd name="T11" fmla="*/ 259 h 259"/>
                  <a:gd name="T12" fmla="*/ 0 w 1350"/>
                  <a:gd name="T13" fmla="*/ 259 h 2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50"/>
                  <a:gd name="T22" fmla="*/ 0 h 259"/>
                  <a:gd name="T23" fmla="*/ 1350 w 1350"/>
                  <a:gd name="T24" fmla="*/ 259 h 2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50" h="259">
                    <a:moveTo>
                      <a:pt x="0" y="259"/>
                    </a:moveTo>
                    <a:lnTo>
                      <a:pt x="2" y="0"/>
                    </a:lnTo>
                    <a:lnTo>
                      <a:pt x="1350" y="0"/>
                    </a:lnTo>
                    <a:lnTo>
                      <a:pt x="1350" y="259"/>
                    </a:lnTo>
                    <a:lnTo>
                      <a:pt x="2" y="259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90" name="Freeform 79"/>
              <p:cNvSpPr>
                <a:spLocks/>
              </p:cNvSpPr>
              <p:nvPr/>
            </p:nvSpPr>
            <p:spPr bwMode="auto">
              <a:xfrm>
                <a:off x="1828" y="2586"/>
                <a:ext cx="1350" cy="259"/>
              </a:xfrm>
              <a:custGeom>
                <a:avLst/>
                <a:gdLst>
                  <a:gd name="T0" fmla="*/ 0 w 1350"/>
                  <a:gd name="T1" fmla="*/ 259 h 259"/>
                  <a:gd name="T2" fmla="*/ 2 w 1350"/>
                  <a:gd name="T3" fmla="*/ 0 h 259"/>
                  <a:gd name="T4" fmla="*/ 1350 w 1350"/>
                  <a:gd name="T5" fmla="*/ 0 h 259"/>
                  <a:gd name="T6" fmla="*/ 1350 w 1350"/>
                  <a:gd name="T7" fmla="*/ 259 h 259"/>
                  <a:gd name="T8" fmla="*/ 2 w 1350"/>
                  <a:gd name="T9" fmla="*/ 259 h 259"/>
                  <a:gd name="T10" fmla="*/ 2 w 1350"/>
                  <a:gd name="T11" fmla="*/ 259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0"/>
                  <a:gd name="T19" fmla="*/ 0 h 259"/>
                  <a:gd name="T20" fmla="*/ 1350 w 1350"/>
                  <a:gd name="T21" fmla="*/ 259 h 2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0" h="259">
                    <a:moveTo>
                      <a:pt x="0" y="259"/>
                    </a:moveTo>
                    <a:lnTo>
                      <a:pt x="2" y="0"/>
                    </a:lnTo>
                    <a:lnTo>
                      <a:pt x="1350" y="0"/>
                    </a:lnTo>
                    <a:lnTo>
                      <a:pt x="1350" y="259"/>
                    </a:lnTo>
                    <a:lnTo>
                      <a:pt x="2" y="25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160" name="Rectangle 80"/>
              <p:cNvSpPr>
                <a:spLocks noChangeArrowheads="1"/>
              </p:cNvSpPr>
              <p:nvPr/>
            </p:nvSpPr>
            <p:spPr bwMode="auto">
              <a:xfrm>
                <a:off x="1917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1" name="Rectangle 81"/>
              <p:cNvSpPr>
                <a:spLocks noChangeArrowheads="1"/>
              </p:cNvSpPr>
              <p:nvPr/>
            </p:nvSpPr>
            <p:spPr bwMode="auto">
              <a:xfrm>
                <a:off x="1957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2" name="Rectangle 82"/>
              <p:cNvSpPr>
                <a:spLocks noChangeArrowheads="1"/>
              </p:cNvSpPr>
              <p:nvPr/>
            </p:nvSpPr>
            <p:spPr bwMode="auto">
              <a:xfrm>
                <a:off x="1996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3" name="Rectangle 83"/>
              <p:cNvSpPr>
                <a:spLocks noChangeArrowheads="1"/>
              </p:cNvSpPr>
              <p:nvPr/>
            </p:nvSpPr>
            <p:spPr bwMode="auto">
              <a:xfrm>
                <a:off x="2015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4" name="Rectangle 84"/>
              <p:cNvSpPr>
                <a:spLocks noChangeArrowheads="1"/>
              </p:cNvSpPr>
              <p:nvPr/>
            </p:nvSpPr>
            <p:spPr bwMode="auto">
              <a:xfrm>
                <a:off x="2033" y="2634"/>
                <a:ext cx="79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5" name="Rectangle 85"/>
              <p:cNvSpPr>
                <a:spLocks noChangeArrowheads="1"/>
              </p:cNvSpPr>
              <p:nvPr/>
            </p:nvSpPr>
            <p:spPr bwMode="auto">
              <a:xfrm>
                <a:off x="2079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6" name="Rectangle 86"/>
              <p:cNvSpPr>
                <a:spLocks noChangeArrowheads="1"/>
              </p:cNvSpPr>
              <p:nvPr/>
            </p:nvSpPr>
            <p:spPr bwMode="auto">
              <a:xfrm>
                <a:off x="2118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7" name="Rectangle 87"/>
              <p:cNvSpPr>
                <a:spLocks noChangeArrowheads="1"/>
              </p:cNvSpPr>
              <p:nvPr/>
            </p:nvSpPr>
            <p:spPr bwMode="auto">
              <a:xfrm>
                <a:off x="2133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8" name="Rectangle 88"/>
              <p:cNvSpPr>
                <a:spLocks noChangeArrowheads="1"/>
              </p:cNvSpPr>
              <p:nvPr/>
            </p:nvSpPr>
            <p:spPr bwMode="auto">
              <a:xfrm>
                <a:off x="2152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69" name="Rectangle 89"/>
              <p:cNvSpPr>
                <a:spLocks noChangeArrowheads="1"/>
              </p:cNvSpPr>
              <p:nvPr/>
            </p:nvSpPr>
            <p:spPr bwMode="auto">
              <a:xfrm>
                <a:off x="2172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0" name="Rectangle 90"/>
              <p:cNvSpPr>
                <a:spLocks noChangeArrowheads="1"/>
              </p:cNvSpPr>
              <p:nvPr/>
            </p:nvSpPr>
            <p:spPr bwMode="auto">
              <a:xfrm>
                <a:off x="2191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1" name="Rectangle 91"/>
              <p:cNvSpPr>
                <a:spLocks noChangeArrowheads="1"/>
              </p:cNvSpPr>
              <p:nvPr/>
            </p:nvSpPr>
            <p:spPr bwMode="auto">
              <a:xfrm>
                <a:off x="2210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2" name="Rectangle 92"/>
              <p:cNvSpPr>
                <a:spLocks noChangeArrowheads="1"/>
              </p:cNvSpPr>
              <p:nvPr/>
            </p:nvSpPr>
            <p:spPr bwMode="auto">
              <a:xfrm>
                <a:off x="2249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3" name="Rectangle 93"/>
              <p:cNvSpPr>
                <a:spLocks noChangeArrowheads="1"/>
              </p:cNvSpPr>
              <p:nvPr/>
            </p:nvSpPr>
            <p:spPr bwMode="auto">
              <a:xfrm>
                <a:off x="2286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4" name="Rectangle 94"/>
              <p:cNvSpPr>
                <a:spLocks noChangeArrowheads="1"/>
              </p:cNvSpPr>
              <p:nvPr/>
            </p:nvSpPr>
            <p:spPr bwMode="auto">
              <a:xfrm>
                <a:off x="2305" y="2634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5" name="Rectangle 95"/>
              <p:cNvSpPr>
                <a:spLocks noChangeArrowheads="1"/>
              </p:cNvSpPr>
              <p:nvPr/>
            </p:nvSpPr>
            <p:spPr bwMode="auto">
              <a:xfrm>
                <a:off x="2355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6" name="Rectangle 96"/>
              <p:cNvSpPr>
                <a:spLocks noChangeArrowheads="1"/>
              </p:cNvSpPr>
              <p:nvPr/>
            </p:nvSpPr>
            <p:spPr bwMode="auto">
              <a:xfrm>
                <a:off x="2394" y="2634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7" name="Rectangle 97"/>
              <p:cNvSpPr>
                <a:spLocks noChangeArrowheads="1"/>
              </p:cNvSpPr>
              <p:nvPr/>
            </p:nvSpPr>
            <p:spPr bwMode="auto">
              <a:xfrm>
                <a:off x="2452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8" name="Rectangle 98"/>
              <p:cNvSpPr>
                <a:spLocks noChangeArrowheads="1"/>
              </p:cNvSpPr>
              <p:nvPr/>
            </p:nvSpPr>
            <p:spPr bwMode="auto">
              <a:xfrm>
                <a:off x="2490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79" name="Rectangle 99"/>
              <p:cNvSpPr>
                <a:spLocks noChangeArrowheads="1"/>
              </p:cNvSpPr>
              <p:nvPr/>
            </p:nvSpPr>
            <p:spPr bwMode="auto">
              <a:xfrm>
                <a:off x="2506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0" name="Rectangle 100"/>
              <p:cNvSpPr>
                <a:spLocks noChangeArrowheads="1"/>
              </p:cNvSpPr>
              <p:nvPr/>
            </p:nvSpPr>
            <p:spPr bwMode="auto">
              <a:xfrm>
                <a:off x="2544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1" name="Rectangle 101"/>
              <p:cNvSpPr>
                <a:spLocks noChangeArrowheads="1"/>
              </p:cNvSpPr>
              <p:nvPr/>
            </p:nvSpPr>
            <p:spPr bwMode="auto">
              <a:xfrm>
                <a:off x="2583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2" name="Rectangle 102"/>
              <p:cNvSpPr>
                <a:spLocks noChangeArrowheads="1"/>
              </p:cNvSpPr>
              <p:nvPr/>
            </p:nvSpPr>
            <p:spPr bwMode="auto">
              <a:xfrm>
                <a:off x="2620" y="2634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3" name="Rectangle 103"/>
              <p:cNvSpPr>
                <a:spLocks noChangeArrowheads="1"/>
              </p:cNvSpPr>
              <p:nvPr/>
            </p:nvSpPr>
            <p:spPr bwMode="auto">
              <a:xfrm>
                <a:off x="2643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4" name="Rectangle 104"/>
              <p:cNvSpPr>
                <a:spLocks noChangeArrowheads="1"/>
              </p:cNvSpPr>
              <p:nvPr/>
            </p:nvSpPr>
            <p:spPr bwMode="auto">
              <a:xfrm>
                <a:off x="2664" y="2634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5" name="Rectangle 105"/>
              <p:cNvSpPr>
                <a:spLocks noChangeArrowheads="1"/>
              </p:cNvSpPr>
              <p:nvPr/>
            </p:nvSpPr>
            <p:spPr bwMode="auto">
              <a:xfrm>
                <a:off x="2687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6" name="Rectangle 106"/>
              <p:cNvSpPr>
                <a:spLocks noChangeArrowheads="1"/>
              </p:cNvSpPr>
              <p:nvPr/>
            </p:nvSpPr>
            <p:spPr bwMode="auto">
              <a:xfrm>
                <a:off x="2724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7" name="Rectangle 107"/>
              <p:cNvSpPr>
                <a:spLocks noChangeArrowheads="1"/>
              </p:cNvSpPr>
              <p:nvPr/>
            </p:nvSpPr>
            <p:spPr bwMode="auto">
              <a:xfrm>
                <a:off x="2763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8" name="Rectangle 108"/>
              <p:cNvSpPr>
                <a:spLocks noChangeArrowheads="1"/>
              </p:cNvSpPr>
              <p:nvPr/>
            </p:nvSpPr>
            <p:spPr bwMode="auto">
              <a:xfrm>
                <a:off x="2778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89" name="Rectangle 109"/>
              <p:cNvSpPr>
                <a:spLocks noChangeArrowheads="1"/>
              </p:cNvSpPr>
              <p:nvPr/>
            </p:nvSpPr>
            <p:spPr bwMode="auto">
              <a:xfrm>
                <a:off x="2813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0" name="Rectangle 110"/>
              <p:cNvSpPr>
                <a:spLocks noChangeArrowheads="1"/>
              </p:cNvSpPr>
              <p:nvPr/>
            </p:nvSpPr>
            <p:spPr bwMode="auto">
              <a:xfrm>
                <a:off x="2832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1" name="Rectangle 111"/>
              <p:cNvSpPr>
                <a:spLocks noChangeArrowheads="1"/>
              </p:cNvSpPr>
              <p:nvPr/>
            </p:nvSpPr>
            <p:spPr bwMode="auto">
              <a:xfrm>
                <a:off x="2871" y="2634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2" name="Rectangle 112"/>
              <p:cNvSpPr>
                <a:spLocks noChangeArrowheads="1"/>
              </p:cNvSpPr>
              <p:nvPr/>
            </p:nvSpPr>
            <p:spPr bwMode="auto">
              <a:xfrm>
                <a:off x="2894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3" name="Rectangle 113"/>
              <p:cNvSpPr>
                <a:spLocks noChangeArrowheads="1"/>
              </p:cNvSpPr>
              <p:nvPr/>
            </p:nvSpPr>
            <p:spPr bwMode="auto">
              <a:xfrm>
                <a:off x="2913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4" name="Rectangle 114"/>
              <p:cNvSpPr>
                <a:spLocks noChangeArrowheads="1"/>
              </p:cNvSpPr>
              <p:nvPr/>
            </p:nvSpPr>
            <p:spPr bwMode="auto">
              <a:xfrm>
                <a:off x="2931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5" name="Rectangle 115"/>
              <p:cNvSpPr>
                <a:spLocks noChangeArrowheads="1"/>
              </p:cNvSpPr>
              <p:nvPr/>
            </p:nvSpPr>
            <p:spPr bwMode="auto">
              <a:xfrm>
                <a:off x="2971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6" name="Rectangle 116"/>
              <p:cNvSpPr>
                <a:spLocks noChangeArrowheads="1"/>
              </p:cNvSpPr>
              <p:nvPr/>
            </p:nvSpPr>
            <p:spPr bwMode="auto">
              <a:xfrm>
                <a:off x="2989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7" name="Rectangle 117"/>
              <p:cNvSpPr>
                <a:spLocks noChangeArrowheads="1"/>
              </p:cNvSpPr>
              <p:nvPr/>
            </p:nvSpPr>
            <p:spPr bwMode="auto">
              <a:xfrm>
                <a:off x="3008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8" name="Rectangle 118"/>
              <p:cNvSpPr>
                <a:spLocks noChangeArrowheads="1"/>
              </p:cNvSpPr>
              <p:nvPr/>
            </p:nvSpPr>
            <p:spPr bwMode="auto">
              <a:xfrm>
                <a:off x="3047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199" name="Rectangle 119"/>
              <p:cNvSpPr>
                <a:spLocks noChangeArrowheads="1"/>
              </p:cNvSpPr>
              <p:nvPr/>
            </p:nvSpPr>
            <p:spPr bwMode="auto">
              <a:xfrm>
                <a:off x="3085" y="2634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0" name="Rectangle 120"/>
              <p:cNvSpPr>
                <a:spLocks noChangeArrowheads="1"/>
              </p:cNvSpPr>
              <p:nvPr/>
            </p:nvSpPr>
            <p:spPr bwMode="auto">
              <a:xfrm>
                <a:off x="1919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1" name="Rectangle 121"/>
              <p:cNvSpPr>
                <a:spLocks noChangeArrowheads="1"/>
              </p:cNvSpPr>
              <p:nvPr/>
            </p:nvSpPr>
            <p:spPr bwMode="auto">
              <a:xfrm>
                <a:off x="1938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2" name="Rectangle 122"/>
              <p:cNvSpPr>
                <a:spLocks noChangeArrowheads="1"/>
              </p:cNvSpPr>
              <p:nvPr/>
            </p:nvSpPr>
            <p:spPr bwMode="auto">
              <a:xfrm>
                <a:off x="1953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3" name="Rectangle 123"/>
              <p:cNvSpPr>
                <a:spLocks noChangeArrowheads="1"/>
              </p:cNvSpPr>
              <p:nvPr/>
            </p:nvSpPr>
            <p:spPr bwMode="auto">
              <a:xfrm>
                <a:off x="1992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4" name="Rectangle 124"/>
              <p:cNvSpPr>
                <a:spLocks noChangeArrowheads="1"/>
              </p:cNvSpPr>
              <p:nvPr/>
            </p:nvSpPr>
            <p:spPr bwMode="auto">
              <a:xfrm>
                <a:off x="201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5" name="Rectangle 125"/>
              <p:cNvSpPr>
                <a:spLocks noChangeArrowheads="1"/>
              </p:cNvSpPr>
              <p:nvPr/>
            </p:nvSpPr>
            <p:spPr bwMode="auto">
              <a:xfrm>
                <a:off x="2029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,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6" name="Rectangle 126"/>
              <p:cNvSpPr>
                <a:spLocks noChangeArrowheads="1"/>
              </p:cNvSpPr>
              <p:nvPr/>
            </p:nvSpPr>
            <p:spPr bwMode="auto">
              <a:xfrm>
                <a:off x="2050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7" name="Rectangle 127"/>
              <p:cNvSpPr>
                <a:spLocks noChangeArrowheads="1"/>
              </p:cNvSpPr>
              <p:nvPr/>
            </p:nvSpPr>
            <p:spPr bwMode="auto">
              <a:xfrm>
                <a:off x="2069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8" name="Rectangle 128"/>
              <p:cNvSpPr>
                <a:spLocks noChangeArrowheads="1"/>
              </p:cNvSpPr>
              <p:nvPr/>
            </p:nvSpPr>
            <p:spPr bwMode="auto">
              <a:xfrm>
                <a:off x="2104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09" name="Rectangle 129"/>
              <p:cNvSpPr>
                <a:spLocks noChangeArrowheads="1"/>
              </p:cNvSpPr>
              <p:nvPr/>
            </p:nvSpPr>
            <p:spPr bwMode="auto">
              <a:xfrm>
                <a:off x="214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0" name="Rectangle 130"/>
              <p:cNvSpPr>
                <a:spLocks noChangeArrowheads="1"/>
              </p:cNvSpPr>
              <p:nvPr/>
            </p:nvSpPr>
            <p:spPr bwMode="auto">
              <a:xfrm>
                <a:off x="2160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1" name="Rectangle 131"/>
              <p:cNvSpPr>
                <a:spLocks noChangeArrowheads="1"/>
              </p:cNvSpPr>
              <p:nvPr/>
            </p:nvSpPr>
            <p:spPr bwMode="auto">
              <a:xfrm>
                <a:off x="2181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2" name="Rectangle 132"/>
              <p:cNvSpPr>
                <a:spLocks noChangeArrowheads="1"/>
              </p:cNvSpPr>
              <p:nvPr/>
            </p:nvSpPr>
            <p:spPr bwMode="auto">
              <a:xfrm>
                <a:off x="2195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3" name="Rectangle 133"/>
              <p:cNvSpPr>
                <a:spLocks noChangeArrowheads="1"/>
              </p:cNvSpPr>
              <p:nvPr/>
            </p:nvSpPr>
            <p:spPr bwMode="auto">
              <a:xfrm>
                <a:off x="2235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4" name="Rectangle 134"/>
              <p:cNvSpPr>
                <a:spLocks noChangeArrowheads="1"/>
              </p:cNvSpPr>
              <p:nvPr/>
            </p:nvSpPr>
            <p:spPr bwMode="auto">
              <a:xfrm>
                <a:off x="2272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5" name="Rectangle 135"/>
              <p:cNvSpPr>
                <a:spLocks noChangeArrowheads="1"/>
              </p:cNvSpPr>
              <p:nvPr/>
            </p:nvSpPr>
            <p:spPr bwMode="auto">
              <a:xfrm>
                <a:off x="229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6" name="Rectangle 136"/>
              <p:cNvSpPr>
                <a:spLocks noChangeArrowheads="1"/>
              </p:cNvSpPr>
              <p:nvPr/>
            </p:nvSpPr>
            <p:spPr bwMode="auto">
              <a:xfrm>
                <a:off x="2311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7" name="Rectangle 137"/>
              <p:cNvSpPr>
                <a:spLocks noChangeArrowheads="1"/>
              </p:cNvSpPr>
              <p:nvPr/>
            </p:nvSpPr>
            <p:spPr bwMode="auto">
              <a:xfrm>
                <a:off x="2349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8" name="Rectangle 138"/>
              <p:cNvSpPr>
                <a:spLocks noChangeArrowheads="1"/>
              </p:cNvSpPr>
              <p:nvPr/>
            </p:nvSpPr>
            <p:spPr bwMode="auto">
              <a:xfrm>
                <a:off x="2388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19" name="Rectangle 139"/>
              <p:cNvSpPr>
                <a:spLocks noChangeArrowheads="1"/>
              </p:cNvSpPr>
              <p:nvPr/>
            </p:nvSpPr>
            <p:spPr bwMode="auto">
              <a:xfrm>
                <a:off x="2407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0" name="Rectangle 140"/>
              <p:cNvSpPr>
                <a:spLocks noChangeArrowheads="1"/>
              </p:cNvSpPr>
              <p:nvPr/>
            </p:nvSpPr>
            <p:spPr bwMode="auto">
              <a:xfrm>
                <a:off x="2444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1" name="Rectangle 141"/>
              <p:cNvSpPr>
                <a:spLocks noChangeArrowheads="1"/>
              </p:cNvSpPr>
              <p:nvPr/>
            </p:nvSpPr>
            <p:spPr bwMode="auto">
              <a:xfrm>
                <a:off x="2483" y="2715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2" name="Rectangle 142"/>
              <p:cNvSpPr>
                <a:spLocks noChangeArrowheads="1"/>
              </p:cNvSpPr>
              <p:nvPr/>
            </p:nvSpPr>
            <p:spPr bwMode="auto">
              <a:xfrm>
                <a:off x="2533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3" name="Rectangle 143"/>
              <p:cNvSpPr>
                <a:spLocks noChangeArrowheads="1"/>
              </p:cNvSpPr>
              <p:nvPr/>
            </p:nvSpPr>
            <p:spPr bwMode="auto">
              <a:xfrm>
                <a:off x="2552" y="2715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4" name="Rectangle 144"/>
              <p:cNvSpPr>
                <a:spLocks noChangeArrowheads="1"/>
              </p:cNvSpPr>
              <p:nvPr/>
            </p:nvSpPr>
            <p:spPr bwMode="auto">
              <a:xfrm>
                <a:off x="2575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5" name="Rectangle 145"/>
              <p:cNvSpPr>
                <a:spLocks noChangeArrowheads="1"/>
              </p:cNvSpPr>
              <p:nvPr/>
            </p:nvSpPr>
            <p:spPr bwMode="auto">
              <a:xfrm>
                <a:off x="2591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6" name="Rectangle 146"/>
              <p:cNvSpPr>
                <a:spLocks noChangeArrowheads="1"/>
              </p:cNvSpPr>
              <p:nvPr/>
            </p:nvSpPr>
            <p:spPr bwMode="auto">
              <a:xfrm>
                <a:off x="2629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7" name="Rectangle 147"/>
              <p:cNvSpPr>
                <a:spLocks noChangeArrowheads="1"/>
              </p:cNvSpPr>
              <p:nvPr/>
            </p:nvSpPr>
            <p:spPr bwMode="auto">
              <a:xfrm>
                <a:off x="2668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8" name="Rectangle 148"/>
              <p:cNvSpPr>
                <a:spLocks noChangeArrowheads="1"/>
              </p:cNvSpPr>
              <p:nvPr/>
            </p:nvSpPr>
            <p:spPr bwMode="auto">
              <a:xfrm>
                <a:off x="2687" y="2715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29" name="Rectangle 149"/>
              <p:cNvSpPr>
                <a:spLocks noChangeArrowheads="1"/>
              </p:cNvSpPr>
              <p:nvPr/>
            </p:nvSpPr>
            <p:spPr bwMode="auto">
              <a:xfrm>
                <a:off x="2745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0" name="Rectangle 150"/>
              <p:cNvSpPr>
                <a:spLocks noChangeArrowheads="1"/>
              </p:cNvSpPr>
              <p:nvPr/>
            </p:nvSpPr>
            <p:spPr bwMode="auto">
              <a:xfrm>
                <a:off x="2782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1" name="Rectangle 151"/>
              <p:cNvSpPr>
                <a:spLocks noChangeArrowheads="1"/>
              </p:cNvSpPr>
              <p:nvPr/>
            </p:nvSpPr>
            <p:spPr bwMode="auto">
              <a:xfrm>
                <a:off x="2817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2" name="Rectangle 152"/>
              <p:cNvSpPr>
                <a:spLocks noChangeArrowheads="1"/>
              </p:cNvSpPr>
              <p:nvPr/>
            </p:nvSpPr>
            <p:spPr bwMode="auto">
              <a:xfrm>
                <a:off x="2836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3" name="Rectangle 153"/>
              <p:cNvSpPr>
                <a:spLocks noChangeArrowheads="1"/>
              </p:cNvSpPr>
              <p:nvPr/>
            </p:nvSpPr>
            <p:spPr bwMode="auto">
              <a:xfrm>
                <a:off x="2855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4" name="Rectangle 154"/>
              <p:cNvSpPr>
                <a:spLocks noChangeArrowheads="1"/>
              </p:cNvSpPr>
              <p:nvPr/>
            </p:nvSpPr>
            <p:spPr bwMode="auto">
              <a:xfrm>
                <a:off x="2894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5" name="Rectangle 155"/>
              <p:cNvSpPr>
                <a:spLocks noChangeArrowheads="1"/>
              </p:cNvSpPr>
              <p:nvPr/>
            </p:nvSpPr>
            <p:spPr bwMode="auto">
              <a:xfrm>
                <a:off x="2909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6" name="Rectangle 156"/>
              <p:cNvSpPr>
                <a:spLocks noChangeArrowheads="1"/>
              </p:cNvSpPr>
              <p:nvPr/>
            </p:nvSpPr>
            <p:spPr bwMode="auto">
              <a:xfrm>
                <a:off x="2929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7" name="Rectangle 157"/>
              <p:cNvSpPr>
                <a:spLocks noChangeArrowheads="1"/>
              </p:cNvSpPr>
              <p:nvPr/>
            </p:nvSpPr>
            <p:spPr bwMode="auto">
              <a:xfrm>
                <a:off x="2948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8" name="Rectangle 158"/>
              <p:cNvSpPr>
                <a:spLocks noChangeArrowheads="1"/>
              </p:cNvSpPr>
              <p:nvPr/>
            </p:nvSpPr>
            <p:spPr bwMode="auto">
              <a:xfrm>
                <a:off x="2967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39" name="Rectangle 159"/>
              <p:cNvSpPr>
                <a:spLocks noChangeArrowheads="1"/>
              </p:cNvSpPr>
              <p:nvPr/>
            </p:nvSpPr>
            <p:spPr bwMode="auto">
              <a:xfrm>
                <a:off x="3006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40" name="Rectangle 160"/>
              <p:cNvSpPr>
                <a:spLocks noChangeArrowheads="1"/>
              </p:cNvSpPr>
              <p:nvPr/>
            </p:nvSpPr>
            <p:spPr bwMode="auto">
              <a:xfrm>
                <a:off x="3025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972" name="Freeform 161"/>
              <p:cNvSpPr>
                <a:spLocks/>
              </p:cNvSpPr>
              <p:nvPr/>
            </p:nvSpPr>
            <p:spPr bwMode="auto">
              <a:xfrm>
                <a:off x="3184" y="3445"/>
                <a:ext cx="36" cy="35"/>
              </a:xfrm>
              <a:custGeom>
                <a:avLst/>
                <a:gdLst>
                  <a:gd name="T0" fmla="*/ 36 w 36"/>
                  <a:gd name="T1" fmla="*/ 0 h 35"/>
                  <a:gd name="T2" fmla="*/ 0 w 36"/>
                  <a:gd name="T3" fmla="*/ 0 h 35"/>
                  <a:gd name="T4" fmla="*/ 19 w 36"/>
                  <a:gd name="T5" fmla="*/ 35 h 35"/>
                  <a:gd name="T6" fmla="*/ 36 w 36"/>
                  <a:gd name="T7" fmla="*/ 0 h 35"/>
                  <a:gd name="T8" fmla="*/ 36 w 36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5"/>
                  <a:gd name="T17" fmla="*/ 36 w 36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5">
                    <a:moveTo>
                      <a:pt x="36" y="0"/>
                    </a:moveTo>
                    <a:lnTo>
                      <a:pt x="0" y="0"/>
                    </a:lnTo>
                    <a:lnTo>
                      <a:pt x="19" y="3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73" name="Freeform 162"/>
              <p:cNvSpPr>
                <a:spLocks/>
              </p:cNvSpPr>
              <p:nvPr/>
            </p:nvSpPr>
            <p:spPr bwMode="auto">
              <a:xfrm>
                <a:off x="3288" y="3445"/>
                <a:ext cx="35" cy="35"/>
              </a:xfrm>
              <a:custGeom>
                <a:avLst/>
                <a:gdLst>
                  <a:gd name="T0" fmla="*/ 35 w 35"/>
                  <a:gd name="T1" fmla="*/ 0 h 35"/>
                  <a:gd name="T2" fmla="*/ 0 w 35"/>
                  <a:gd name="T3" fmla="*/ 0 h 35"/>
                  <a:gd name="T4" fmla="*/ 19 w 35"/>
                  <a:gd name="T5" fmla="*/ 35 h 35"/>
                  <a:gd name="T6" fmla="*/ 35 w 35"/>
                  <a:gd name="T7" fmla="*/ 0 h 35"/>
                  <a:gd name="T8" fmla="*/ 35 w 35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5"/>
                  <a:gd name="T17" fmla="*/ 35 w 3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5">
                    <a:moveTo>
                      <a:pt x="35" y="0"/>
                    </a:moveTo>
                    <a:lnTo>
                      <a:pt x="0" y="0"/>
                    </a:lnTo>
                    <a:lnTo>
                      <a:pt x="1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74" name="Freeform 163"/>
              <p:cNvSpPr>
                <a:spLocks/>
              </p:cNvSpPr>
              <p:nvPr/>
            </p:nvSpPr>
            <p:spPr bwMode="auto">
              <a:xfrm>
                <a:off x="2944" y="3451"/>
                <a:ext cx="620" cy="425"/>
              </a:xfrm>
              <a:custGeom>
                <a:avLst/>
                <a:gdLst>
                  <a:gd name="T0" fmla="*/ 309 w 620"/>
                  <a:gd name="T1" fmla="*/ 0 h 425"/>
                  <a:gd name="T2" fmla="*/ 0 w 620"/>
                  <a:gd name="T3" fmla="*/ 213 h 425"/>
                  <a:gd name="T4" fmla="*/ 311 w 620"/>
                  <a:gd name="T5" fmla="*/ 425 h 425"/>
                  <a:gd name="T6" fmla="*/ 620 w 620"/>
                  <a:gd name="T7" fmla="*/ 213 h 425"/>
                  <a:gd name="T8" fmla="*/ 311 w 620"/>
                  <a:gd name="T9" fmla="*/ 0 h 425"/>
                  <a:gd name="T10" fmla="*/ 311 w 620"/>
                  <a:gd name="T11" fmla="*/ 0 h 425"/>
                  <a:gd name="T12" fmla="*/ 309 w 620"/>
                  <a:gd name="T13" fmla="*/ 0 h 4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0"/>
                  <a:gd name="T22" fmla="*/ 0 h 425"/>
                  <a:gd name="T23" fmla="*/ 620 w 620"/>
                  <a:gd name="T24" fmla="*/ 425 h 4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0" h="425">
                    <a:moveTo>
                      <a:pt x="309" y="0"/>
                    </a:moveTo>
                    <a:lnTo>
                      <a:pt x="0" y="213"/>
                    </a:lnTo>
                    <a:lnTo>
                      <a:pt x="311" y="425"/>
                    </a:lnTo>
                    <a:lnTo>
                      <a:pt x="620" y="213"/>
                    </a:lnTo>
                    <a:lnTo>
                      <a:pt x="311" y="0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75" name="Freeform 164"/>
              <p:cNvSpPr>
                <a:spLocks/>
              </p:cNvSpPr>
              <p:nvPr/>
            </p:nvSpPr>
            <p:spPr bwMode="auto">
              <a:xfrm>
                <a:off x="2944" y="3451"/>
                <a:ext cx="620" cy="425"/>
              </a:xfrm>
              <a:custGeom>
                <a:avLst/>
                <a:gdLst>
                  <a:gd name="T0" fmla="*/ 309 w 620"/>
                  <a:gd name="T1" fmla="*/ 0 h 425"/>
                  <a:gd name="T2" fmla="*/ 0 w 620"/>
                  <a:gd name="T3" fmla="*/ 213 h 425"/>
                  <a:gd name="T4" fmla="*/ 311 w 620"/>
                  <a:gd name="T5" fmla="*/ 425 h 425"/>
                  <a:gd name="T6" fmla="*/ 620 w 620"/>
                  <a:gd name="T7" fmla="*/ 213 h 425"/>
                  <a:gd name="T8" fmla="*/ 311 w 620"/>
                  <a:gd name="T9" fmla="*/ 0 h 425"/>
                  <a:gd name="T10" fmla="*/ 311 w 620"/>
                  <a:gd name="T11" fmla="*/ 0 h 4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0"/>
                  <a:gd name="T19" fmla="*/ 0 h 425"/>
                  <a:gd name="T20" fmla="*/ 620 w 620"/>
                  <a:gd name="T21" fmla="*/ 425 h 4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0" h="425">
                    <a:moveTo>
                      <a:pt x="309" y="0"/>
                    </a:moveTo>
                    <a:lnTo>
                      <a:pt x="0" y="213"/>
                    </a:lnTo>
                    <a:lnTo>
                      <a:pt x="311" y="425"/>
                    </a:lnTo>
                    <a:lnTo>
                      <a:pt x="620" y="213"/>
                    </a:lnTo>
                    <a:lnTo>
                      <a:pt x="31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45" name="Rectangle 165"/>
              <p:cNvSpPr>
                <a:spLocks noChangeArrowheads="1"/>
              </p:cNvSpPr>
              <p:nvPr/>
            </p:nvSpPr>
            <p:spPr bwMode="auto">
              <a:xfrm>
                <a:off x="3002" y="36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46" name="Rectangle 166"/>
              <p:cNvSpPr>
                <a:spLocks noChangeArrowheads="1"/>
              </p:cNvSpPr>
              <p:nvPr/>
            </p:nvSpPr>
            <p:spPr bwMode="auto">
              <a:xfrm>
                <a:off x="3041" y="36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47" name="Rectangle 167"/>
              <p:cNvSpPr>
                <a:spLocks noChangeArrowheads="1"/>
              </p:cNvSpPr>
              <p:nvPr/>
            </p:nvSpPr>
            <p:spPr bwMode="auto">
              <a:xfrm>
                <a:off x="3079" y="36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48" name="Rectangle 168"/>
              <p:cNvSpPr>
                <a:spLocks noChangeArrowheads="1"/>
              </p:cNvSpPr>
              <p:nvPr/>
            </p:nvSpPr>
            <p:spPr bwMode="auto">
              <a:xfrm>
                <a:off x="3118" y="36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49" name="Rectangle 169"/>
              <p:cNvSpPr>
                <a:spLocks noChangeArrowheads="1"/>
              </p:cNvSpPr>
              <p:nvPr/>
            </p:nvSpPr>
            <p:spPr bwMode="auto">
              <a:xfrm>
                <a:off x="3157" y="36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0" name="Rectangle 170"/>
              <p:cNvSpPr>
                <a:spLocks noChangeArrowheads="1"/>
              </p:cNvSpPr>
              <p:nvPr/>
            </p:nvSpPr>
            <p:spPr bwMode="auto">
              <a:xfrm>
                <a:off x="3176" y="3623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1" name="Rectangle 171"/>
              <p:cNvSpPr>
                <a:spLocks noChangeArrowheads="1"/>
              </p:cNvSpPr>
              <p:nvPr/>
            </p:nvSpPr>
            <p:spPr bwMode="auto">
              <a:xfrm>
                <a:off x="3199" y="36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2" name="Rectangle 172"/>
              <p:cNvSpPr>
                <a:spLocks noChangeArrowheads="1"/>
              </p:cNvSpPr>
              <p:nvPr/>
            </p:nvSpPr>
            <p:spPr bwMode="auto">
              <a:xfrm>
                <a:off x="3236" y="36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3" name="Rectangle 173"/>
              <p:cNvSpPr>
                <a:spLocks noChangeArrowheads="1"/>
              </p:cNvSpPr>
              <p:nvPr/>
            </p:nvSpPr>
            <p:spPr bwMode="auto">
              <a:xfrm>
                <a:off x="3276" y="36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4" name="Rectangle 174"/>
              <p:cNvSpPr>
                <a:spLocks noChangeArrowheads="1"/>
              </p:cNvSpPr>
              <p:nvPr/>
            </p:nvSpPr>
            <p:spPr bwMode="auto">
              <a:xfrm>
                <a:off x="3313" y="36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5" name="Rectangle 175"/>
              <p:cNvSpPr>
                <a:spLocks noChangeArrowheads="1"/>
              </p:cNvSpPr>
              <p:nvPr/>
            </p:nvSpPr>
            <p:spPr bwMode="auto">
              <a:xfrm>
                <a:off x="3334" y="3623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6" name="Rectangle 176"/>
              <p:cNvSpPr>
                <a:spLocks noChangeArrowheads="1"/>
              </p:cNvSpPr>
              <p:nvPr/>
            </p:nvSpPr>
            <p:spPr bwMode="auto">
              <a:xfrm>
                <a:off x="3348" y="36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7" name="Rectangle 177"/>
              <p:cNvSpPr>
                <a:spLocks noChangeArrowheads="1"/>
              </p:cNvSpPr>
              <p:nvPr/>
            </p:nvSpPr>
            <p:spPr bwMode="auto">
              <a:xfrm>
                <a:off x="3367" y="3623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8" name="Rectangle 178"/>
              <p:cNvSpPr>
                <a:spLocks noChangeArrowheads="1"/>
              </p:cNvSpPr>
              <p:nvPr/>
            </p:nvSpPr>
            <p:spPr bwMode="auto">
              <a:xfrm>
                <a:off x="3383" y="36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59" name="Rectangle 179"/>
              <p:cNvSpPr>
                <a:spLocks noChangeArrowheads="1"/>
              </p:cNvSpPr>
              <p:nvPr/>
            </p:nvSpPr>
            <p:spPr bwMode="auto">
              <a:xfrm>
                <a:off x="3421" y="36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60" name="Rectangle 180"/>
              <p:cNvSpPr>
                <a:spLocks noChangeArrowheads="1"/>
              </p:cNvSpPr>
              <p:nvPr/>
            </p:nvSpPr>
            <p:spPr bwMode="auto">
              <a:xfrm>
                <a:off x="3460" y="36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?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992" name="Freeform 181"/>
              <p:cNvSpPr>
                <a:spLocks/>
              </p:cNvSpPr>
              <p:nvPr/>
            </p:nvSpPr>
            <p:spPr bwMode="auto">
              <a:xfrm>
                <a:off x="3236" y="4017"/>
                <a:ext cx="35" cy="35"/>
              </a:xfrm>
              <a:custGeom>
                <a:avLst/>
                <a:gdLst>
                  <a:gd name="T0" fmla="*/ 35 w 35"/>
                  <a:gd name="T1" fmla="*/ 0 h 35"/>
                  <a:gd name="T2" fmla="*/ 0 w 35"/>
                  <a:gd name="T3" fmla="*/ 0 h 35"/>
                  <a:gd name="T4" fmla="*/ 19 w 35"/>
                  <a:gd name="T5" fmla="*/ 35 h 35"/>
                  <a:gd name="T6" fmla="*/ 35 w 35"/>
                  <a:gd name="T7" fmla="*/ 0 h 35"/>
                  <a:gd name="T8" fmla="*/ 35 w 35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5"/>
                  <a:gd name="T17" fmla="*/ 35 w 35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5">
                    <a:moveTo>
                      <a:pt x="35" y="0"/>
                    </a:moveTo>
                    <a:lnTo>
                      <a:pt x="0" y="0"/>
                    </a:lnTo>
                    <a:lnTo>
                      <a:pt x="1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93" name="Line 182"/>
              <p:cNvSpPr>
                <a:spLocks noChangeShapeType="1"/>
              </p:cNvSpPr>
              <p:nvPr/>
            </p:nvSpPr>
            <p:spPr bwMode="auto">
              <a:xfrm>
                <a:off x="3253" y="3874"/>
                <a:ext cx="2" cy="1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94" name="Freeform 183"/>
              <p:cNvSpPr>
                <a:spLocks/>
              </p:cNvSpPr>
              <p:nvPr/>
            </p:nvSpPr>
            <p:spPr bwMode="auto">
              <a:xfrm>
                <a:off x="2944" y="628"/>
                <a:ext cx="622" cy="208"/>
              </a:xfrm>
              <a:custGeom>
                <a:avLst/>
                <a:gdLst>
                  <a:gd name="T0" fmla="*/ 516 w 622"/>
                  <a:gd name="T1" fmla="*/ 208 h 208"/>
                  <a:gd name="T2" fmla="*/ 535 w 622"/>
                  <a:gd name="T3" fmla="*/ 208 h 208"/>
                  <a:gd name="T4" fmla="*/ 551 w 622"/>
                  <a:gd name="T5" fmla="*/ 203 h 208"/>
                  <a:gd name="T6" fmla="*/ 566 w 622"/>
                  <a:gd name="T7" fmla="*/ 197 h 208"/>
                  <a:gd name="T8" fmla="*/ 578 w 622"/>
                  <a:gd name="T9" fmla="*/ 189 h 208"/>
                  <a:gd name="T10" fmla="*/ 591 w 622"/>
                  <a:gd name="T11" fmla="*/ 179 h 208"/>
                  <a:gd name="T12" fmla="*/ 601 w 622"/>
                  <a:gd name="T13" fmla="*/ 166 h 208"/>
                  <a:gd name="T14" fmla="*/ 609 w 622"/>
                  <a:gd name="T15" fmla="*/ 152 h 208"/>
                  <a:gd name="T16" fmla="*/ 616 w 622"/>
                  <a:gd name="T17" fmla="*/ 137 h 208"/>
                  <a:gd name="T18" fmla="*/ 620 w 622"/>
                  <a:gd name="T19" fmla="*/ 120 h 208"/>
                  <a:gd name="T20" fmla="*/ 622 w 622"/>
                  <a:gd name="T21" fmla="*/ 104 h 208"/>
                  <a:gd name="T22" fmla="*/ 620 w 622"/>
                  <a:gd name="T23" fmla="*/ 87 h 208"/>
                  <a:gd name="T24" fmla="*/ 616 w 622"/>
                  <a:gd name="T25" fmla="*/ 71 h 208"/>
                  <a:gd name="T26" fmla="*/ 609 w 622"/>
                  <a:gd name="T27" fmla="*/ 56 h 208"/>
                  <a:gd name="T28" fmla="*/ 601 w 622"/>
                  <a:gd name="T29" fmla="*/ 44 h 208"/>
                  <a:gd name="T30" fmla="*/ 591 w 622"/>
                  <a:gd name="T31" fmla="*/ 31 h 208"/>
                  <a:gd name="T32" fmla="*/ 578 w 622"/>
                  <a:gd name="T33" fmla="*/ 21 h 208"/>
                  <a:gd name="T34" fmla="*/ 566 w 622"/>
                  <a:gd name="T35" fmla="*/ 13 h 208"/>
                  <a:gd name="T36" fmla="*/ 551 w 622"/>
                  <a:gd name="T37" fmla="*/ 6 h 208"/>
                  <a:gd name="T38" fmla="*/ 535 w 622"/>
                  <a:gd name="T39" fmla="*/ 2 h 208"/>
                  <a:gd name="T40" fmla="*/ 518 w 622"/>
                  <a:gd name="T41" fmla="*/ 0 h 208"/>
                  <a:gd name="T42" fmla="*/ 103 w 622"/>
                  <a:gd name="T43" fmla="*/ 0 h 208"/>
                  <a:gd name="T44" fmla="*/ 87 w 622"/>
                  <a:gd name="T45" fmla="*/ 2 h 208"/>
                  <a:gd name="T46" fmla="*/ 70 w 622"/>
                  <a:gd name="T47" fmla="*/ 6 h 208"/>
                  <a:gd name="T48" fmla="*/ 56 w 622"/>
                  <a:gd name="T49" fmla="*/ 13 h 208"/>
                  <a:gd name="T50" fmla="*/ 41 w 622"/>
                  <a:gd name="T51" fmla="*/ 21 h 208"/>
                  <a:gd name="T52" fmla="*/ 29 w 622"/>
                  <a:gd name="T53" fmla="*/ 31 h 208"/>
                  <a:gd name="T54" fmla="*/ 18 w 622"/>
                  <a:gd name="T55" fmla="*/ 44 h 208"/>
                  <a:gd name="T56" fmla="*/ 10 w 622"/>
                  <a:gd name="T57" fmla="*/ 56 h 208"/>
                  <a:gd name="T58" fmla="*/ 4 w 622"/>
                  <a:gd name="T59" fmla="*/ 71 h 208"/>
                  <a:gd name="T60" fmla="*/ 0 w 622"/>
                  <a:gd name="T61" fmla="*/ 87 h 208"/>
                  <a:gd name="T62" fmla="*/ 0 w 622"/>
                  <a:gd name="T63" fmla="*/ 104 h 208"/>
                  <a:gd name="T64" fmla="*/ 0 w 622"/>
                  <a:gd name="T65" fmla="*/ 120 h 208"/>
                  <a:gd name="T66" fmla="*/ 4 w 622"/>
                  <a:gd name="T67" fmla="*/ 137 h 208"/>
                  <a:gd name="T68" fmla="*/ 10 w 622"/>
                  <a:gd name="T69" fmla="*/ 152 h 208"/>
                  <a:gd name="T70" fmla="*/ 18 w 622"/>
                  <a:gd name="T71" fmla="*/ 166 h 208"/>
                  <a:gd name="T72" fmla="*/ 29 w 622"/>
                  <a:gd name="T73" fmla="*/ 179 h 208"/>
                  <a:gd name="T74" fmla="*/ 41 w 622"/>
                  <a:gd name="T75" fmla="*/ 189 h 208"/>
                  <a:gd name="T76" fmla="*/ 56 w 622"/>
                  <a:gd name="T77" fmla="*/ 197 h 208"/>
                  <a:gd name="T78" fmla="*/ 70 w 622"/>
                  <a:gd name="T79" fmla="*/ 203 h 208"/>
                  <a:gd name="T80" fmla="*/ 87 w 622"/>
                  <a:gd name="T81" fmla="*/ 208 h 208"/>
                  <a:gd name="T82" fmla="*/ 103 w 622"/>
                  <a:gd name="T83" fmla="*/ 208 h 208"/>
                  <a:gd name="T84" fmla="*/ 518 w 622"/>
                  <a:gd name="T85" fmla="*/ 208 h 208"/>
                  <a:gd name="T86" fmla="*/ 518 w 622"/>
                  <a:gd name="T87" fmla="*/ 208 h 208"/>
                  <a:gd name="T88" fmla="*/ 516 w 622"/>
                  <a:gd name="T89" fmla="*/ 208 h 20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2"/>
                  <a:gd name="T136" fmla="*/ 0 h 208"/>
                  <a:gd name="T137" fmla="*/ 622 w 622"/>
                  <a:gd name="T138" fmla="*/ 208 h 20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2" h="208">
                    <a:moveTo>
                      <a:pt x="516" y="208"/>
                    </a:moveTo>
                    <a:lnTo>
                      <a:pt x="535" y="208"/>
                    </a:lnTo>
                    <a:lnTo>
                      <a:pt x="551" y="203"/>
                    </a:lnTo>
                    <a:lnTo>
                      <a:pt x="566" y="197"/>
                    </a:lnTo>
                    <a:lnTo>
                      <a:pt x="578" y="189"/>
                    </a:lnTo>
                    <a:lnTo>
                      <a:pt x="591" y="179"/>
                    </a:lnTo>
                    <a:lnTo>
                      <a:pt x="601" y="166"/>
                    </a:lnTo>
                    <a:lnTo>
                      <a:pt x="609" y="152"/>
                    </a:lnTo>
                    <a:lnTo>
                      <a:pt x="616" y="137"/>
                    </a:lnTo>
                    <a:lnTo>
                      <a:pt x="620" y="120"/>
                    </a:lnTo>
                    <a:lnTo>
                      <a:pt x="622" y="104"/>
                    </a:lnTo>
                    <a:lnTo>
                      <a:pt x="620" y="87"/>
                    </a:lnTo>
                    <a:lnTo>
                      <a:pt x="616" y="71"/>
                    </a:lnTo>
                    <a:lnTo>
                      <a:pt x="609" y="56"/>
                    </a:lnTo>
                    <a:lnTo>
                      <a:pt x="601" y="44"/>
                    </a:lnTo>
                    <a:lnTo>
                      <a:pt x="591" y="31"/>
                    </a:lnTo>
                    <a:lnTo>
                      <a:pt x="578" y="21"/>
                    </a:lnTo>
                    <a:lnTo>
                      <a:pt x="566" y="13"/>
                    </a:lnTo>
                    <a:lnTo>
                      <a:pt x="551" y="6"/>
                    </a:lnTo>
                    <a:lnTo>
                      <a:pt x="535" y="2"/>
                    </a:lnTo>
                    <a:lnTo>
                      <a:pt x="518" y="0"/>
                    </a:lnTo>
                    <a:lnTo>
                      <a:pt x="103" y="0"/>
                    </a:lnTo>
                    <a:lnTo>
                      <a:pt x="87" y="2"/>
                    </a:lnTo>
                    <a:lnTo>
                      <a:pt x="70" y="6"/>
                    </a:lnTo>
                    <a:lnTo>
                      <a:pt x="56" y="13"/>
                    </a:lnTo>
                    <a:lnTo>
                      <a:pt x="41" y="21"/>
                    </a:lnTo>
                    <a:lnTo>
                      <a:pt x="29" y="31"/>
                    </a:lnTo>
                    <a:lnTo>
                      <a:pt x="18" y="44"/>
                    </a:lnTo>
                    <a:lnTo>
                      <a:pt x="10" y="56"/>
                    </a:lnTo>
                    <a:lnTo>
                      <a:pt x="4" y="71"/>
                    </a:lnTo>
                    <a:lnTo>
                      <a:pt x="0" y="87"/>
                    </a:lnTo>
                    <a:lnTo>
                      <a:pt x="0" y="104"/>
                    </a:lnTo>
                    <a:lnTo>
                      <a:pt x="0" y="120"/>
                    </a:lnTo>
                    <a:lnTo>
                      <a:pt x="4" y="137"/>
                    </a:lnTo>
                    <a:lnTo>
                      <a:pt x="10" y="152"/>
                    </a:lnTo>
                    <a:lnTo>
                      <a:pt x="18" y="166"/>
                    </a:lnTo>
                    <a:lnTo>
                      <a:pt x="29" y="179"/>
                    </a:lnTo>
                    <a:lnTo>
                      <a:pt x="41" y="189"/>
                    </a:lnTo>
                    <a:lnTo>
                      <a:pt x="56" y="197"/>
                    </a:lnTo>
                    <a:lnTo>
                      <a:pt x="70" y="203"/>
                    </a:lnTo>
                    <a:lnTo>
                      <a:pt x="87" y="208"/>
                    </a:lnTo>
                    <a:lnTo>
                      <a:pt x="103" y="208"/>
                    </a:lnTo>
                    <a:lnTo>
                      <a:pt x="518" y="208"/>
                    </a:lnTo>
                    <a:lnTo>
                      <a:pt x="516" y="208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95" name="Freeform 184"/>
              <p:cNvSpPr>
                <a:spLocks/>
              </p:cNvSpPr>
              <p:nvPr/>
            </p:nvSpPr>
            <p:spPr bwMode="auto">
              <a:xfrm>
                <a:off x="2944" y="628"/>
                <a:ext cx="622" cy="208"/>
              </a:xfrm>
              <a:custGeom>
                <a:avLst/>
                <a:gdLst>
                  <a:gd name="T0" fmla="*/ 516 w 622"/>
                  <a:gd name="T1" fmla="*/ 208 h 208"/>
                  <a:gd name="T2" fmla="*/ 535 w 622"/>
                  <a:gd name="T3" fmla="*/ 208 h 208"/>
                  <a:gd name="T4" fmla="*/ 551 w 622"/>
                  <a:gd name="T5" fmla="*/ 203 h 208"/>
                  <a:gd name="T6" fmla="*/ 566 w 622"/>
                  <a:gd name="T7" fmla="*/ 197 h 208"/>
                  <a:gd name="T8" fmla="*/ 578 w 622"/>
                  <a:gd name="T9" fmla="*/ 189 h 208"/>
                  <a:gd name="T10" fmla="*/ 591 w 622"/>
                  <a:gd name="T11" fmla="*/ 179 h 208"/>
                  <a:gd name="T12" fmla="*/ 601 w 622"/>
                  <a:gd name="T13" fmla="*/ 166 h 208"/>
                  <a:gd name="T14" fmla="*/ 609 w 622"/>
                  <a:gd name="T15" fmla="*/ 152 h 208"/>
                  <a:gd name="T16" fmla="*/ 616 w 622"/>
                  <a:gd name="T17" fmla="*/ 137 h 208"/>
                  <a:gd name="T18" fmla="*/ 620 w 622"/>
                  <a:gd name="T19" fmla="*/ 120 h 208"/>
                  <a:gd name="T20" fmla="*/ 622 w 622"/>
                  <a:gd name="T21" fmla="*/ 104 h 208"/>
                  <a:gd name="T22" fmla="*/ 620 w 622"/>
                  <a:gd name="T23" fmla="*/ 87 h 208"/>
                  <a:gd name="T24" fmla="*/ 616 w 622"/>
                  <a:gd name="T25" fmla="*/ 71 h 208"/>
                  <a:gd name="T26" fmla="*/ 609 w 622"/>
                  <a:gd name="T27" fmla="*/ 56 h 208"/>
                  <a:gd name="T28" fmla="*/ 601 w 622"/>
                  <a:gd name="T29" fmla="*/ 44 h 208"/>
                  <a:gd name="T30" fmla="*/ 591 w 622"/>
                  <a:gd name="T31" fmla="*/ 31 h 208"/>
                  <a:gd name="T32" fmla="*/ 578 w 622"/>
                  <a:gd name="T33" fmla="*/ 21 h 208"/>
                  <a:gd name="T34" fmla="*/ 566 w 622"/>
                  <a:gd name="T35" fmla="*/ 13 h 208"/>
                  <a:gd name="T36" fmla="*/ 551 w 622"/>
                  <a:gd name="T37" fmla="*/ 6 h 208"/>
                  <a:gd name="T38" fmla="*/ 535 w 622"/>
                  <a:gd name="T39" fmla="*/ 2 h 208"/>
                  <a:gd name="T40" fmla="*/ 518 w 622"/>
                  <a:gd name="T41" fmla="*/ 0 h 208"/>
                  <a:gd name="T42" fmla="*/ 103 w 622"/>
                  <a:gd name="T43" fmla="*/ 0 h 208"/>
                  <a:gd name="T44" fmla="*/ 87 w 622"/>
                  <a:gd name="T45" fmla="*/ 2 h 208"/>
                  <a:gd name="T46" fmla="*/ 70 w 622"/>
                  <a:gd name="T47" fmla="*/ 6 h 208"/>
                  <a:gd name="T48" fmla="*/ 56 w 622"/>
                  <a:gd name="T49" fmla="*/ 13 h 208"/>
                  <a:gd name="T50" fmla="*/ 41 w 622"/>
                  <a:gd name="T51" fmla="*/ 21 h 208"/>
                  <a:gd name="T52" fmla="*/ 29 w 622"/>
                  <a:gd name="T53" fmla="*/ 31 h 208"/>
                  <a:gd name="T54" fmla="*/ 18 w 622"/>
                  <a:gd name="T55" fmla="*/ 44 h 208"/>
                  <a:gd name="T56" fmla="*/ 10 w 622"/>
                  <a:gd name="T57" fmla="*/ 56 h 208"/>
                  <a:gd name="T58" fmla="*/ 4 w 622"/>
                  <a:gd name="T59" fmla="*/ 71 h 208"/>
                  <a:gd name="T60" fmla="*/ 0 w 622"/>
                  <a:gd name="T61" fmla="*/ 87 h 208"/>
                  <a:gd name="T62" fmla="*/ 0 w 622"/>
                  <a:gd name="T63" fmla="*/ 104 h 208"/>
                  <a:gd name="T64" fmla="*/ 0 w 622"/>
                  <a:gd name="T65" fmla="*/ 120 h 208"/>
                  <a:gd name="T66" fmla="*/ 4 w 622"/>
                  <a:gd name="T67" fmla="*/ 137 h 208"/>
                  <a:gd name="T68" fmla="*/ 10 w 622"/>
                  <a:gd name="T69" fmla="*/ 152 h 208"/>
                  <a:gd name="T70" fmla="*/ 18 w 622"/>
                  <a:gd name="T71" fmla="*/ 166 h 208"/>
                  <a:gd name="T72" fmla="*/ 29 w 622"/>
                  <a:gd name="T73" fmla="*/ 179 h 208"/>
                  <a:gd name="T74" fmla="*/ 41 w 622"/>
                  <a:gd name="T75" fmla="*/ 189 h 208"/>
                  <a:gd name="T76" fmla="*/ 56 w 622"/>
                  <a:gd name="T77" fmla="*/ 197 h 208"/>
                  <a:gd name="T78" fmla="*/ 70 w 622"/>
                  <a:gd name="T79" fmla="*/ 203 h 208"/>
                  <a:gd name="T80" fmla="*/ 87 w 622"/>
                  <a:gd name="T81" fmla="*/ 208 h 208"/>
                  <a:gd name="T82" fmla="*/ 103 w 622"/>
                  <a:gd name="T83" fmla="*/ 208 h 208"/>
                  <a:gd name="T84" fmla="*/ 518 w 622"/>
                  <a:gd name="T85" fmla="*/ 208 h 208"/>
                  <a:gd name="T86" fmla="*/ 518 w 622"/>
                  <a:gd name="T87" fmla="*/ 208 h 20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22"/>
                  <a:gd name="T133" fmla="*/ 0 h 208"/>
                  <a:gd name="T134" fmla="*/ 622 w 622"/>
                  <a:gd name="T135" fmla="*/ 208 h 20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22" h="208">
                    <a:moveTo>
                      <a:pt x="516" y="208"/>
                    </a:moveTo>
                    <a:lnTo>
                      <a:pt x="535" y="208"/>
                    </a:lnTo>
                    <a:lnTo>
                      <a:pt x="551" y="203"/>
                    </a:lnTo>
                    <a:lnTo>
                      <a:pt x="566" y="197"/>
                    </a:lnTo>
                    <a:lnTo>
                      <a:pt x="578" y="189"/>
                    </a:lnTo>
                    <a:lnTo>
                      <a:pt x="591" y="179"/>
                    </a:lnTo>
                    <a:lnTo>
                      <a:pt x="601" y="166"/>
                    </a:lnTo>
                    <a:lnTo>
                      <a:pt x="609" y="152"/>
                    </a:lnTo>
                    <a:lnTo>
                      <a:pt x="616" y="137"/>
                    </a:lnTo>
                    <a:lnTo>
                      <a:pt x="620" y="120"/>
                    </a:lnTo>
                    <a:lnTo>
                      <a:pt x="622" y="104"/>
                    </a:lnTo>
                    <a:lnTo>
                      <a:pt x="620" y="87"/>
                    </a:lnTo>
                    <a:lnTo>
                      <a:pt x="616" y="71"/>
                    </a:lnTo>
                    <a:lnTo>
                      <a:pt x="609" y="56"/>
                    </a:lnTo>
                    <a:lnTo>
                      <a:pt x="601" y="44"/>
                    </a:lnTo>
                    <a:lnTo>
                      <a:pt x="591" y="31"/>
                    </a:lnTo>
                    <a:lnTo>
                      <a:pt x="578" y="21"/>
                    </a:lnTo>
                    <a:lnTo>
                      <a:pt x="566" y="13"/>
                    </a:lnTo>
                    <a:lnTo>
                      <a:pt x="551" y="6"/>
                    </a:lnTo>
                    <a:lnTo>
                      <a:pt x="535" y="2"/>
                    </a:lnTo>
                    <a:lnTo>
                      <a:pt x="518" y="0"/>
                    </a:lnTo>
                    <a:lnTo>
                      <a:pt x="103" y="0"/>
                    </a:lnTo>
                    <a:lnTo>
                      <a:pt x="87" y="2"/>
                    </a:lnTo>
                    <a:lnTo>
                      <a:pt x="70" y="6"/>
                    </a:lnTo>
                    <a:lnTo>
                      <a:pt x="56" y="13"/>
                    </a:lnTo>
                    <a:lnTo>
                      <a:pt x="41" y="21"/>
                    </a:lnTo>
                    <a:lnTo>
                      <a:pt x="29" y="31"/>
                    </a:lnTo>
                    <a:lnTo>
                      <a:pt x="18" y="44"/>
                    </a:lnTo>
                    <a:lnTo>
                      <a:pt x="10" y="56"/>
                    </a:lnTo>
                    <a:lnTo>
                      <a:pt x="4" y="71"/>
                    </a:lnTo>
                    <a:lnTo>
                      <a:pt x="0" y="87"/>
                    </a:lnTo>
                    <a:lnTo>
                      <a:pt x="0" y="104"/>
                    </a:lnTo>
                    <a:lnTo>
                      <a:pt x="0" y="120"/>
                    </a:lnTo>
                    <a:lnTo>
                      <a:pt x="4" y="137"/>
                    </a:lnTo>
                    <a:lnTo>
                      <a:pt x="10" y="152"/>
                    </a:lnTo>
                    <a:lnTo>
                      <a:pt x="18" y="166"/>
                    </a:lnTo>
                    <a:lnTo>
                      <a:pt x="29" y="179"/>
                    </a:lnTo>
                    <a:lnTo>
                      <a:pt x="41" y="189"/>
                    </a:lnTo>
                    <a:lnTo>
                      <a:pt x="56" y="197"/>
                    </a:lnTo>
                    <a:lnTo>
                      <a:pt x="70" y="203"/>
                    </a:lnTo>
                    <a:lnTo>
                      <a:pt x="87" y="208"/>
                    </a:lnTo>
                    <a:lnTo>
                      <a:pt x="103" y="208"/>
                    </a:lnTo>
                    <a:lnTo>
                      <a:pt x="518" y="20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65" name="Rectangle 185"/>
              <p:cNvSpPr>
                <a:spLocks noChangeArrowheads="1"/>
              </p:cNvSpPr>
              <p:nvPr/>
            </p:nvSpPr>
            <p:spPr bwMode="auto">
              <a:xfrm>
                <a:off x="3180" y="691"/>
                <a:ext cx="79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66" name="Rectangle 186"/>
              <p:cNvSpPr>
                <a:spLocks noChangeArrowheads="1"/>
              </p:cNvSpPr>
              <p:nvPr/>
            </p:nvSpPr>
            <p:spPr bwMode="auto">
              <a:xfrm>
                <a:off x="3226" y="69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67" name="Rectangle 187"/>
              <p:cNvSpPr>
                <a:spLocks noChangeArrowheads="1"/>
              </p:cNvSpPr>
              <p:nvPr/>
            </p:nvSpPr>
            <p:spPr bwMode="auto">
              <a:xfrm>
                <a:off x="3244" y="69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68" name="Rectangle 188"/>
              <p:cNvSpPr>
                <a:spLocks noChangeArrowheads="1"/>
              </p:cNvSpPr>
              <p:nvPr/>
            </p:nvSpPr>
            <p:spPr bwMode="auto">
              <a:xfrm>
                <a:off x="3284" y="691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69" name="Rectangle 189"/>
              <p:cNvSpPr>
                <a:spLocks noChangeArrowheads="1"/>
              </p:cNvSpPr>
              <p:nvPr/>
            </p:nvSpPr>
            <p:spPr bwMode="auto">
              <a:xfrm>
                <a:off x="3307" y="69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0" name="Rectangle 190"/>
              <p:cNvSpPr>
                <a:spLocks noChangeArrowheads="1"/>
              </p:cNvSpPr>
              <p:nvPr/>
            </p:nvSpPr>
            <p:spPr bwMode="auto">
              <a:xfrm>
                <a:off x="3574" y="2093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1" name="Rectangle 191"/>
              <p:cNvSpPr>
                <a:spLocks noChangeArrowheads="1"/>
              </p:cNvSpPr>
              <p:nvPr/>
            </p:nvSpPr>
            <p:spPr bwMode="auto">
              <a:xfrm>
                <a:off x="3624" y="209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2" name="Rectangle 192"/>
              <p:cNvSpPr>
                <a:spLocks noChangeArrowheads="1"/>
              </p:cNvSpPr>
              <p:nvPr/>
            </p:nvSpPr>
            <p:spPr bwMode="auto">
              <a:xfrm>
                <a:off x="3663" y="2093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3" name="Rectangle 193"/>
              <p:cNvSpPr>
                <a:spLocks noChangeArrowheads="1"/>
              </p:cNvSpPr>
              <p:nvPr/>
            </p:nvSpPr>
            <p:spPr bwMode="auto">
              <a:xfrm>
                <a:off x="3719" y="209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4" name="Rectangle 194"/>
              <p:cNvSpPr>
                <a:spLocks noChangeArrowheads="1"/>
              </p:cNvSpPr>
              <p:nvPr/>
            </p:nvSpPr>
            <p:spPr bwMode="auto">
              <a:xfrm>
                <a:off x="3759" y="2093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5" name="Rectangle 195"/>
              <p:cNvSpPr>
                <a:spLocks noChangeArrowheads="1"/>
              </p:cNvSpPr>
              <p:nvPr/>
            </p:nvSpPr>
            <p:spPr bwMode="auto">
              <a:xfrm>
                <a:off x="3773" y="209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6" name="Rectangle 196"/>
              <p:cNvSpPr>
                <a:spLocks noChangeArrowheads="1"/>
              </p:cNvSpPr>
              <p:nvPr/>
            </p:nvSpPr>
            <p:spPr bwMode="auto">
              <a:xfrm>
                <a:off x="3813" y="209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7" name="Rectangle 197"/>
              <p:cNvSpPr>
                <a:spLocks noChangeArrowheads="1"/>
              </p:cNvSpPr>
              <p:nvPr/>
            </p:nvSpPr>
            <p:spPr bwMode="auto">
              <a:xfrm>
                <a:off x="3850" y="209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8" name="Rectangle 198"/>
              <p:cNvSpPr>
                <a:spLocks noChangeArrowheads="1"/>
              </p:cNvSpPr>
              <p:nvPr/>
            </p:nvSpPr>
            <p:spPr bwMode="auto">
              <a:xfrm>
                <a:off x="3889" y="2093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79" name="Rectangle 199"/>
              <p:cNvSpPr>
                <a:spLocks noChangeArrowheads="1"/>
              </p:cNvSpPr>
              <p:nvPr/>
            </p:nvSpPr>
            <p:spPr bwMode="auto">
              <a:xfrm>
                <a:off x="3912" y="209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80" name="Rectangle 200"/>
              <p:cNvSpPr>
                <a:spLocks noChangeArrowheads="1"/>
              </p:cNvSpPr>
              <p:nvPr/>
            </p:nvSpPr>
            <p:spPr bwMode="auto">
              <a:xfrm>
                <a:off x="3931" y="2093"/>
                <a:ext cx="7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&lt;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81" name="Rectangle 201"/>
              <p:cNvSpPr>
                <a:spLocks noChangeArrowheads="1"/>
              </p:cNvSpPr>
              <p:nvPr/>
            </p:nvSpPr>
            <p:spPr bwMode="auto">
              <a:xfrm>
                <a:off x="3972" y="209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82" name="Rectangle 202"/>
              <p:cNvSpPr>
                <a:spLocks noChangeArrowheads="1"/>
              </p:cNvSpPr>
              <p:nvPr/>
            </p:nvSpPr>
            <p:spPr bwMode="auto">
              <a:xfrm>
                <a:off x="3991" y="209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014" name="Freeform 203"/>
              <p:cNvSpPr>
                <a:spLocks/>
              </p:cNvSpPr>
              <p:nvPr/>
            </p:nvSpPr>
            <p:spPr bwMode="auto">
              <a:xfrm>
                <a:off x="3564" y="1586"/>
                <a:ext cx="1209" cy="2078"/>
              </a:xfrm>
              <a:custGeom>
                <a:avLst/>
                <a:gdLst>
                  <a:gd name="T0" fmla="*/ 396 w 1209"/>
                  <a:gd name="T1" fmla="*/ 0 h 2078"/>
                  <a:gd name="T2" fmla="*/ 1209 w 1209"/>
                  <a:gd name="T3" fmla="*/ 2 h 2078"/>
                  <a:gd name="T4" fmla="*/ 1209 w 1209"/>
                  <a:gd name="T5" fmla="*/ 2078 h 2078"/>
                  <a:gd name="T6" fmla="*/ 0 w 1209"/>
                  <a:gd name="T7" fmla="*/ 2078 h 20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9"/>
                  <a:gd name="T13" fmla="*/ 0 h 2078"/>
                  <a:gd name="T14" fmla="*/ 1209 w 1209"/>
                  <a:gd name="T15" fmla="*/ 2078 h 20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9" h="2078">
                    <a:moveTo>
                      <a:pt x="396" y="0"/>
                    </a:moveTo>
                    <a:lnTo>
                      <a:pt x="1209" y="2"/>
                    </a:lnTo>
                    <a:lnTo>
                      <a:pt x="1209" y="2078"/>
                    </a:lnTo>
                    <a:lnTo>
                      <a:pt x="0" y="207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15" name="Freeform 204"/>
              <p:cNvSpPr>
                <a:spLocks/>
              </p:cNvSpPr>
              <p:nvPr/>
            </p:nvSpPr>
            <p:spPr bwMode="auto">
              <a:xfrm>
                <a:off x="3935" y="1570"/>
                <a:ext cx="35" cy="35"/>
              </a:xfrm>
              <a:custGeom>
                <a:avLst/>
                <a:gdLst>
                  <a:gd name="T0" fmla="*/ 33 w 35"/>
                  <a:gd name="T1" fmla="*/ 33 h 35"/>
                  <a:gd name="T2" fmla="*/ 35 w 35"/>
                  <a:gd name="T3" fmla="*/ 0 h 35"/>
                  <a:gd name="T4" fmla="*/ 0 w 35"/>
                  <a:gd name="T5" fmla="*/ 16 h 35"/>
                  <a:gd name="T6" fmla="*/ 35 w 35"/>
                  <a:gd name="T7" fmla="*/ 35 h 35"/>
                  <a:gd name="T8" fmla="*/ 35 w 35"/>
                  <a:gd name="T9" fmla="*/ 35 h 35"/>
                  <a:gd name="T10" fmla="*/ 33 w 35"/>
                  <a:gd name="T11" fmla="*/ 33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35"/>
                  <a:gd name="T20" fmla="*/ 35 w 35"/>
                  <a:gd name="T21" fmla="*/ 35 h 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35">
                    <a:moveTo>
                      <a:pt x="33" y="33"/>
                    </a:moveTo>
                    <a:lnTo>
                      <a:pt x="35" y="0"/>
                    </a:lnTo>
                    <a:lnTo>
                      <a:pt x="0" y="16"/>
                    </a:lnTo>
                    <a:lnTo>
                      <a:pt x="35" y="35"/>
                    </a:lnTo>
                    <a:lnTo>
                      <a:pt x="3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285" name="Rectangle 205"/>
              <p:cNvSpPr>
                <a:spLocks noChangeArrowheads="1"/>
              </p:cNvSpPr>
              <p:nvPr/>
            </p:nvSpPr>
            <p:spPr bwMode="auto">
              <a:xfrm>
                <a:off x="3574" y="3565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86" name="Rectangle 206"/>
              <p:cNvSpPr>
                <a:spLocks noChangeArrowheads="1"/>
              </p:cNvSpPr>
              <p:nvPr/>
            </p:nvSpPr>
            <p:spPr bwMode="auto">
              <a:xfrm>
                <a:off x="3624" y="356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87" name="Rectangle 207"/>
              <p:cNvSpPr>
                <a:spLocks noChangeArrowheads="1"/>
              </p:cNvSpPr>
              <p:nvPr/>
            </p:nvSpPr>
            <p:spPr bwMode="auto">
              <a:xfrm>
                <a:off x="3663" y="356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: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3322" name="Group 208"/>
            <p:cNvGrpSpPr>
              <a:grpSpLocks/>
            </p:cNvGrpSpPr>
            <p:nvPr/>
          </p:nvGrpSpPr>
          <p:grpSpPr bwMode="auto">
            <a:xfrm>
              <a:off x="3288" y="2586"/>
              <a:ext cx="1418" cy="1386"/>
              <a:chOff x="3288" y="2586"/>
              <a:chExt cx="1418" cy="1386"/>
            </a:xfrm>
          </p:grpSpPr>
          <p:sp>
            <p:nvSpPr>
              <p:cNvPr id="174289" name="Rectangle 209"/>
              <p:cNvSpPr>
                <a:spLocks noChangeArrowheads="1"/>
              </p:cNvSpPr>
              <p:nvPr/>
            </p:nvSpPr>
            <p:spPr bwMode="auto">
              <a:xfrm>
                <a:off x="3682" y="356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0" name="Rectangle 210"/>
              <p:cNvSpPr>
                <a:spLocks noChangeArrowheads="1"/>
              </p:cNvSpPr>
              <p:nvPr/>
            </p:nvSpPr>
            <p:spPr bwMode="auto">
              <a:xfrm>
                <a:off x="3701" y="356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1" name="Rectangle 211"/>
              <p:cNvSpPr>
                <a:spLocks noChangeArrowheads="1"/>
              </p:cNvSpPr>
              <p:nvPr/>
            </p:nvSpPr>
            <p:spPr bwMode="auto">
              <a:xfrm>
                <a:off x="3719" y="3565"/>
                <a:ext cx="7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&lt;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2" name="Rectangle 212"/>
              <p:cNvSpPr>
                <a:spLocks noChangeArrowheads="1"/>
              </p:cNvSpPr>
              <p:nvPr/>
            </p:nvSpPr>
            <p:spPr bwMode="auto">
              <a:xfrm>
                <a:off x="3761" y="356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3" name="Rectangle 213"/>
              <p:cNvSpPr>
                <a:spLocks noChangeArrowheads="1"/>
              </p:cNvSpPr>
              <p:nvPr/>
            </p:nvSpPr>
            <p:spPr bwMode="auto">
              <a:xfrm>
                <a:off x="3779" y="356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4" name="Rectangle 214"/>
              <p:cNvSpPr>
                <a:spLocks noChangeArrowheads="1"/>
              </p:cNvSpPr>
              <p:nvPr/>
            </p:nvSpPr>
            <p:spPr bwMode="auto">
              <a:xfrm>
                <a:off x="3819" y="356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5" name="Rectangle 215"/>
              <p:cNvSpPr>
                <a:spLocks noChangeArrowheads="1"/>
              </p:cNvSpPr>
              <p:nvPr/>
            </p:nvSpPr>
            <p:spPr bwMode="auto">
              <a:xfrm>
                <a:off x="3856" y="356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6" name="Rectangle 216"/>
              <p:cNvSpPr>
                <a:spLocks noChangeArrowheads="1"/>
              </p:cNvSpPr>
              <p:nvPr/>
            </p:nvSpPr>
            <p:spPr bwMode="auto">
              <a:xfrm>
                <a:off x="3875" y="3565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7" name="Rectangle 217"/>
              <p:cNvSpPr>
                <a:spLocks noChangeArrowheads="1"/>
              </p:cNvSpPr>
              <p:nvPr/>
            </p:nvSpPr>
            <p:spPr bwMode="auto">
              <a:xfrm>
                <a:off x="3898" y="356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8" name="Rectangle 218"/>
              <p:cNvSpPr>
                <a:spLocks noChangeArrowheads="1"/>
              </p:cNvSpPr>
              <p:nvPr/>
            </p:nvSpPr>
            <p:spPr bwMode="auto">
              <a:xfrm>
                <a:off x="3937" y="356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299" name="Rectangle 219"/>
              <p:cNvSpPr>
                <a:spLocks noChangeArrowheads="1"/>
              </p:cNvSpPr>
              <p:nvPr/>
            </p:nvSpPr>
            <p:spPr bwMode="auto">
              <a:xfrm>
                <a:off x="3974" y="356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0" name="Rectangle 220"/>
              <p:cNvSpPr>
                <a:spLocks noChangeArrowheads="1"/>
              </p:cNvSpPr>
              <p:nvPr/>
            </p:nvSpPr>
            <p:spPr bwMode="auto">
              <a:xfrm>
                <a:off x="4014" y="356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1" name="Rectangle 221"/>
              <p:cNvSpPr>
                <a:spLocks noChangeArrowheads="1"/>
              </p:cNvSpPr>
              <p:nvPr/>
            </p:nvSpPr>
            <p:spPr bwMode="auto">
              <a:xfrm>
                <a:off x="4032" y="356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2" name="Rectangle 222"/>
              <p:cNvSpPr>
                <a:spLocks noChangeArrowheads="1"/>
              </p:cNvSpPr>
              <p:nvPr/>
            </p:nvSpPr>
            <p:spPr bwMode="auto">
              <a:xfrm>
                <a:off x="4049" y="356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3" name="Rectangle 223"/>
              <p:cNvSpPr>
                <a:spLocks noChangeArrowheads="1"/>
              </p:cNvSpPr>
              <p:nvPr/>
            </p:nvSpPr>
            <p:spPr bwMode="auto">
              <a:xfrm>
                <a:off x="4068" y="356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4" name="Rectangle 224"/>
              <p:cNvSpPr>
                <a:spLocks noChangeArrowheads="1"/>
              </p:cNvSpPr>
              <p:nvPr/>
            </p:nvSpPr>
            <p:spPr bwMode="auto">
              <a:xfrm>
                <a:off x="4082" y="356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5" name="Rectangle 225"/>
              <p:cNvSpPr>
                <a:spLocks noChangeArrowheads="1"/>
              </p:cNvSpPr>
              <p:nvPr/>
            </p:nvSpPr>
            <p:spPr bwMode="auto">
              <a:xfrm>
                <a:off x="4122" y="356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6" name="Rectangle 226"/>
              <p:cNvSpPr>
                <a:spLocks noChangeArrowheads="1"/>
              </p:cNvSpPr>
              <p:nvPr/>
            </p:nvSpPr>
            <p:spPr bwMode="auto">
              <a:xfrm>
                <a:off x="4159" y="356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7" name="Rectangle 227"/>
              <p:cNvSpPr>
                <a:spLocks noChangeArrowheads="1"/>
              </p:cNvSpPr>
              <p:nvPr/>
            </p:nvSpPr>
            <p:spPr bwMode="auto">
              <a:xfrm>
                <a:off x="3288" y="3872"/>
                <a:ext cx="79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8" name="Rectangle 228"/>
              <p:cNvSpPr>
                <a:spLocks noChangeArrowheads="1"/>
              </p:cNvSpPr>
              <p:nvPr/>
            </p:nvSpPr>
            <p:spPr bwMode="auto">
              <a:xfrm>
                <a:off x="3334" y="387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09" name="Rectangle 229"/>
              <p:cNvSpPr>
                <a:spLocks noChangeArrowheads="1"/>
              </p:cNvSpPr>
              <p:nvPr/>
            </p:nvSpPr>
            <p:spPr bwMode="auto">
              <a:xfrm>
                <a:off x="3373" y="387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0" name="Rectangle 230"/>
              <p:cNvSpPr>
                <a:spLocks noChangeArrowheads="1"/>
              </p:cNvSpPr>
              <p:nvPr/>
            </p:nvSpPr>
            <p:spPr bwMode="auto">
              <a:xfrm>
                <a:off x="3406" y="387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: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1" name="Rectangle 231"/>
              <p:cNvSpPr>
                <a:spLocks noChangeArrowheads="1"/>
              </p:cNvSpPr>
              <p:nvPr/>
            </p:nvSpPr>
            <p:spPr bwMode="auto">
              <a:xfrm>
                <a:off x="3427" y="387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2" name="Rectangle 232"/>
              <p:cNvSpPr>
                <a:spLocks noChangeArrowheads="1"/>
              </p:cNvSpPr>
              <p:nvPr/>
            </p:nvSpPr>
            <p:spPr bwMode="auto">
              <a:xfrm>
                <a:off x="3446" y="387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3" name="Rectangle 233"/>
              <p:cNvSpPr>
                <a:spLocks noChangeArrowheads="1"/>
              </p:cNvSpPr>
              <p:nvPr/>
            </p:nvSpPr>
            <p:spPr bwMode="auto">
              <a:xfrm>
                <a:off x="3464" y="387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4" name="Rectangle 234"/>
              <p:cNvSpPr>
                <a:spLocks noChangeArrowheads="1"/>
              </p:cNvSpPr>
              <p:nvPr/>
            </p:nvSpPr>
            <p:spPr bwMode="auto">
              <a:xfrm>
                <a:off x="3504" y="387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5" name="Rectangle 235"/>
              <p:cNvSpPr>
                <a:spLocks noChangeArrowheads="1"/>
              </p:cNvSpPr>
              <p:nvPr/>
            </p:nvSpPr>
            <p:spPr bwMode="auto">
              <a:xfrm>
                <a:off x="3541" y="387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6" name="Rectangle 236"/>
              <p:cNvSpPr>
                <a:spLocks noChangeArrowheads="1"/>
              </p:cNvSpPr>
              <p:nvPr/>
            </p:nvSpPr>
            <p:spPr bwMode="auto">
              <a:xfrm>
                <a:off x="3560" y="3872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7" name="Rectangle 237"/>
              <p:cNvSpPr>
                <a:spLocks noChangeArrowheads="1"/>
              </p:cNvSpPr>
              <p:nvPr/>
            </p:nvSpPr>
            <p:spPr bwMode="auto">
              <a:xfrm>
                <a:off x="3585" y="387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8" name="Rectangle 238"/>
              <p:cNvSpPr>
                <a:spLocks noChangeArrowheads="1"/>
              </p:cNvSpPr>
              <p:nvPr/>
            </p:nvSpPr>
            <p:spPr bwMode="auto">
              <a:xfrm>
                <a:off x="3622" y="387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19" name="Rectangle 239"/>
              <p:cNvSpPr>
                <a:spLocks noChangeArrowheads="1"/>
              </p:cNvSpPr>
              <p:nvPr/>
            </p:nvSpPr>
            <p:spPr bwMode="auto">
              <a:xfrm>
                <a:off x="3661" y="387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20" name="Rectangle 240"/>
              <p:cNvSpPr>
                <a:spLocks noChangeArrowheads="1"/>
              </p:cNvSpPr>
              <p:nvPr/>
            </p:nvSpPr>
            <p:spPr bwMode="auto">
              <a:xfrm>
                <a:off x="3699" y="387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21" name="Rectangle 241"/>
              <p:cNvSpPr>
                <a:spLocks noChangeArrowheads="1"/>
              </p:cNvSpPr>
              <p:nvPr/>
            </p:nvSpPr>
            <p:spPr bwMode="auto">
              <a:xfrm>
                <a:off x="3717" y="3872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22" name="Rectangle 242"/>
              <p:cNvSpPr>
                <a:spLocks noChangeArrowheads="1"/>
              </p:cNvSpPr>
              <p:nvPr/>
            </p:nvSpPr>
            <p:spPr bwMode="auto">
              <a:xfrm>
                <a:off x="3734" y="387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23" name="Rectangle 243"/>
              <p:cNvSpPr>
                <a:spLocks noChangeArrowheads="1"/>
              </p:cNvSpPr>
              <p:nvPr/>
            </p:nvSpPr>
            <p:spPr bwMode="auto">
              <a:xfrm>
                <a:off x="3753" y="3872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24" name="Rectangle 244"/>
              <p:cNvSpPr>
                <a:spLocks noChangeArrowheads="1"/>
              </p:cNvSpPr>
              <p:nvPr/>
            </p:nvSpPr>
            <p:spPr bwMode="auto">
              <a:xfrm>
                <a:off x="3767" y="387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25" name="Rectangle 245"/>
              <p:cNvSpPr>
                <a:spLocks noChangeArrowheads="1"/>
              </p:cNvSpPr>
              <p:nvPr/>
            </p:nvSpPr>
            <p:spPr bwMode="auto">
              <a:xfrm>
                <a:off x="3806" y="387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26" name="Rectangle 246"/>
              <p:cNvSpPr>
                <a:spLocks noChangeArrowheads="1"/>
              </p:cNvSpPr>
              <p:nvPr/>
            </p:nvSpPr>
            <p:spPr bwMode="auto">
              <a:xfrm>
                <a:off x="3844" y="387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657" name="Freeform 247"/>
              <p:cNvSpPr>
                <a:spLocks/>
              </p:cNvSpPr>
              <p:nvPr/>
            </p:nvSpPr>
            <p:spPr bwMode="auto">
              <a:xfrm>
                <a:off x="3329" y="2586"/>
                <a:ext cx="1348" cy="587"/>
              </a:xfrm>
              <a:custGeom>
                <a:avLst/>
                <a:gdLst>
                  <a:gd name="T0" fmla="*/ 0 w 1348"/>
                  <a:gd name="T1" fmla="*/ 587 h 587"/>
                  <a:gd name="T2" fmla="*/ 0 w 1348"/>
                  <a:gd name="T3" fmla="*/ 0 h 587"/>
                  <a:gd name="T4" fmla="*/ 1348 w 1348"/>
                  <a:gd name="T5" fmla="*/ 0 h 587"/>
                  <a:gd name="T6" fmla="*/ 1348 w 1348"/>
                  <a:gd name="T7" fmla="*/ 587 h 587"/>
                  <a:gd name="T8" fmla="*/ 0 w 1348"/>
                  <a:gd name="T9" fmla="*/ 587 h 587"/>
                  <a:gd name="T10" fmla="*/ 0 w 1348"/>
                  <a:gd name="T11" fmla="*/ 587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48"/>
                  <a:gd name="T19" fmla="*/ 0 h 587"/>
                  <a:gd name="T20" fmla="*/ 1348 w 1348"/>
                  <a:gd name="T21" fmla="*/ 587 h 5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48" h="587">
                    <a:moveTo>
                      <a:pt x="0" y="587"/>
                    </a:moveTo>
                    <a:lnTo>
                      <a:pt x="0" y="0"/>
                    </a:lnTo>
                    <a:lnTo>
                      <a:pt x="1348" y="0"/>
                    </a:lnTo>
                    <a:lnTo>
                      <a:pt x="1348" y="587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658" name="Freeform 248"/>
              <p:cNvSpPr>
                <a:spLocks/>
              </p:cNvSpPr>
              <p:nvPr/>
            </p:nvSpPr>
            <p:spPr bwMode="auto">
              <a:xfrm>
                <a:off x="3329" y="2586"/>
                <a:ext cx="1348" cy="587"/>
              </a:xfrm>
              <a:custGeom>
                <a:avLst/>
                <a:gdLst>
                  <a:gd name="T0" fmla="*/ 0 w 1348"/>
                  <a:gd name="T1" fmla="*/ 587 h 587"/>
                  <a:gd name="T2" fmla="*/ 0 w 1348"/>
                  <a:gd name="T3" fmla="*/ 0 h 587"/>
                  <a:gd name="T4" fmla="*/ 1348 w 1348"/>
                  <a:gd name="T5" fmla="*/ 0 h 587"/>
                  <a:gd name="T6" fmla="*/ 1348 w 1348"/>
                  <a:gd name="T7" fmla="*/ 587 h 587"/>
                  <a:gd name="T8" fmla="*/ 0 w 1348"/>
                  <a:gd name="T9" fmla="*/ 587 h 587"/>
                  <a:gd name="T10" fmla="*/ 0 w 1348"/>
                  <a:gd name="T11" fmla="*/ 587 h 5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48"/>
                  <a:gd name="T19" fmla="*/ 0 h 587"/>
                  <a:gd name="T20" fmla="*/ 1348 w 1348"/>
                  <a:gd name="T21" fmla="*/ 587 h 5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48" h="587">
                    <a:moveTo>
                      <a:pt x="0" y="587"/>
                    </a:moveTo>
                    <a:lnTo>
                      <a:pt x="0" y="0"/>
                    </a:lnTo>
                    <a:lnTo>
                      <a:pt x="1348" y="0"/>
                    </a:lnTo>
                    <a:lnTo>
                      <a:pt x="1348" y="587"/>
                    </a:lnTo>
                    <a:lnTo>
                      <a:pt x="0" y="5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329" name="Rectangle 249"/>
              <p:cNvSpPr>
                <a:spLocks noChangeArrowheads="1"/>
              </p:cNvSpPr>
              <p:nvPr/>
            </p:nvSpPr>
            <p:spPr bwMode="auto">
              <a:xfrm>
                <a:off x="3404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0" name="Rectangle 250"/>
              <p:cNvSpPr>
                <a:spLocks noChangeArrowheads="1"/>
              </p:cNvSpPr>
              <p:nvPr/>
            </p:nvSpPr>
            <p:spPr bwMode="auto">
              <a:xfrm>
                <a:off x="3441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1" name="Rectangle 251"/>
              <p:cNvSpPr>
                <a:spLocks noChangeArrowheads="1"/>
              </p:cNvSpPr>
              <p:nvPr/>
            </p:nvSpPr>
            <p:spPr bwMode="auto">
              <a:xfrm>
                <a:off x="3481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2" name="Rectangle 252"/>
              <p:cNvSpPr>
                <a:spLocks noChangeArrowheads="1"/>
              </p:cNvSpPr>
              <p:nvPr/>
            </p:nvSpPr>
            <p:spPr bwMode="auto">
              <a:xfrm>
                <a:off x="3500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3" name="Rectangle 253"/>
              <p:cNvSpPr>
                <a:spLocks noChangeArrowheads="1"/>
              </p:cNvSpPr>
              <p:nvPr/>
            </p:nvSpPr>
            <p:spPr bwMode="auto">
              <a:xfrm>
                <a:off x="3518" y="2634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4" name="Rectangle 254"/>
              <p:cNvSpPr>
                <a:spLocks noChangeArrowheads="1"/>
              </p:cNvSpPr>
              <p:nvPr/>
            </p:nvSpPr>
            <p:spPr bwMode="auto">
              <a:xfrm>
                <a:off x="3568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5" name="Rectangle 255"/>
              <p:cNvSpPr>
                <a:spLocks noChangeArrowheads="1"/>
              </p:cNvSpPr>
              <p:nvPr/>
            </p:nvSpPr>
            <p:spPr bwMode="auto">
              <a:xfrm>
                <a:off x="3607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6" name="Rectangle 256"/>
              <p:cNvSpPr>
                <a:spLocks noChangeArrowheads="1"/>
              </p:cNvSpPr>
              <p:nvPr/>
            </p:nvSpPr>
            <p:spPr bwMode="auto">
              <a:xfrm>
                <a:off x="3641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7" name="Rectangle 257"/>
              <p:cNvSpPr>
                <a:spLocks noChangeArrowheads="1"/>
              </p:cNvSpPr>
              <p:nvPr/>
            </p:nvSpPr>
            <p:spPr bwMode="auto">
              <a:xfrm>
                <a:off x="3661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8" name="Rectangle 258"/>
              <p:cNvSpPr>
                <a:spLocks noChangeArrowheads="1"/>
              </p:cNvSpPr>
              <p:nvPr/>
            </p:nvSpPr>
            <p:spPr bwMode="auto">
              <a:xfrm>
                <a:off x="3699" y="2634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39" name="Rectangle 259"/>
              <p:cNvSpPr>
                <a:spLocks noChangeArrowheads="1"/>
              </p:cNvSpPr>
              <p:nvPr/>
            </p:nvSpPr>
            <p:spPr bwMode="auto">
              <a:xfrm>
                <a:off x="3721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0" name="Rectangle 260"/>
              <p:cNvSpPr>
                <a:spLocks noChangeArrowheads="1"/>
              </p:cNvSpPr>
              <p:nvPr/>
            </p:nvSpPr>
            <p:spPr bwMode="auto">
              <a:xfrm>
                <a:off x="3761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1" name="Rectangle 261"/>
              <p:cNvSpPr>
                <a:spLocks noChangeArrowheads="1"/>
              </p:cNvSpPr>
              <p:nvPr/>
            </p:nvSpPr>
            <p:spPr bwMode="auto">
              <a:xfrm>
                <a:off x="3779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2" name="Rectangle 262"/>
              <p:cNvSpPr>
                <a:spLocks noChangeArrowheads="1"/>
              </p:cNvSpPr>
              <p:nvPr/>
            </p:nvSpPr>
            <p:spPr bwMode="auto">
              <a:xfrm>
                <a:off x="3798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3" name="Rectangle 263"/>
              <p:cNvSpPr>
                <a:spLocks noChangeArrowheads="1"/>
              </p:cNvSpPr>
              <p:nvPr/>
            </p:nvSpPr>
            <p:spPr bwMode="auto">
              <a:xfrm>
                <a:off x="3838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4" name="Rectangle 264"/>
              <p:cNvSpPr>
                <a:spLocks noChangeArrowheads="1"/>
              </p:cNvSpPr>
              <p:nvPr/>
            </p:nvSpPr>
            <p:spPr bwMode="auto">
              <a:xfrm>
                <a:off x="3875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5" name="Rectangle 265"/>
              <p:cNvSpPr>
                <a:spLocks noChangeArrowheads="1"/>
              </p:cNvSpPr>
              <p:nvPr/>
            </p:nvSpPr>
            <p:spPr bwMode="auto">
              <a:xfrm>
                <a:off x="3896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6" name="Rectangle 266"/>
              <p:cNvSpPr>
                <a:spLocks noChangeArrowheads="1"/>
              </p:cNvSpPr>
              <p:nvPr/>
            </p:nvSpPr>
            <p:spPr bwMode="auto">
              <a:xfrm>
                <a:off x="3933" y="2634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7" name="Rectangle 267"/>
              <p:cNvSpPr>
                <a:spLocks noChangeArrowheads="1"/>
              </p:cNvSpPr>
              <p:nvPr/>
            </p:nvSpPr>
            <p:spPr bwMode="auto">
              <a:xfrm>
                <a:off x="3956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8" name="Rectangle 268"/>
              <p:cNvSpPr>
                <a:spLocks noChangeArrowheads="1"/>
              </p:cNvSpPr>
              <p:nvPr/>
            </p:nvSpPr>
            <p:spPr bwMode="auto">
              <a:xfrm>
                <a:off x="3972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49" name="Rectangle 269"/>
              <p:cNvSpPr>
                <a:spLocks noChangeArrowheads="1"/>
              </p:cNvSpPr>
              <p:nvPr/>
            </p:nvSpPr>
            <p:spPr bwMode="auto">
              <a:xfrm>
                <a:off x="4010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0" name="Rectangle 270"/>
              <p:cNvSpPr>
                <a:spLocks noChangeArrowheads="1"/>
              </p:cNvSpPr>
              <p:nvPr/>
            </p:nvSpPr>
            <p:spPr bwMode="auto">
              <a:xfrm>
                <a:off x="4026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1" name="Rectangle 271"/>
              <p:cNvSpPr>
                <a:spLocks noChangeArrowheads="1"/>
              </p:cNvSpPr>
              <p:nvPr/>
            </p:nvSpPr>
            <p:spPr bwMode="auto">
              <a:xfrm>
                <a:off x="4064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2" name="Rectangle 272"/>
              <p:cNvSpPr>
                <a:spLocks noChangeArrowheads="1"/>
              </p:cNvSpPr>
              <p:nvPr/>
            </p:nvSpPr>
            <p:spPr bwMode="auto">
              <a:xfrm>
                <a:off x="4103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3" name="Rectangle 273"/>
              <p:cNvSpPr>
                <a:spLocks noChangeArrowheads="1"/>
              </p:cNvSpPr>
              <p:nvPr/>
            </p:nvSpPr>
            <p:spPr bwMode="auto">
              <a:xfrm>
                <a:off x="4117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4" name="Rectangle 274"/>
              <p:cNvSpPr>
                <a:spLocks noChangeArrowheads="1"/>
              </p:cNvSpPr>
              <p:nvPr/>
            </p:nvSpPr>
            <p:spPr bwMode="auto">
              <a:xfrm>
                <a:off x="4136" y="2634"/>
                <a:ext cx="6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v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5" name="Rectangle 275"/>
              <p:cNvSpPr>
                <a:spLocks noChangeArrowheads="1"/>
              </p:cNvSpPr>
              <p:nvPr/>
            </p:nvSpPr>
            <p:spPr bwMode="auto">
              <a:xfrm>
                <a:off x="4171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6" name="Rectangle 276"/>
              <p:cNvSpPr>
                <a:spLocks noChangeArrowheads="1"/>
              </p:cNvSpPr>
              <p:nvPr/>
            </p:nvSpPr>
            <p:spPr bwMode="auto">
              <a:xfrm>
                <a:off x="4209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7" name="Rectangle 277"/>
              <p:cNvSpPr>
                <a:spLocks noChangeArrowheads="1"/>
              </p:cNvSpPr>
              <p:nvPr/>
            </p:nvSpPr>
            <p:spPr bwMode="auto">
              <a:xfrm>
                <a:off x="4225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8" name="Rectangle 278"/>
              <p:cNvSpPr>
                <a:spLocks noChangeArrowheads="1"/>
              </p:cNvSpPr>
              <p:nvPr/>
            </p:nvSpPr>
            <p:spPr bwMode="auto">
              <a:xfrm>
                <a:off x="4263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59" name="Rectangle 279"/>
              <p:cNvSpPr>
                <a:spLocks noChangeArrowheads="1"/>
              </p:cNvSpPr>
              <p:nvPr/>
            </p:nvSpPr>
            <p:spPr bwMode="auto">
              <a:xfrm>
                <a:off x="4302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0" name="Rectangle 280"/>
              <p:cNvSpPr>
                <a:spLocks noChangeArrowheads="1"/>
              </p:cNvSpPr>
              <p:nvPr/>
            </p:nvSpPr>
            <p:spPr bwMode="auto">
              <a:xfrm>
                <a:off x="4321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1" name="Rectangle 281"/>
              <p:cNvSpPr>
                <a:spLocks noChangeArrowheads="1"/>
              </p:cNvSpPr>
              <p:nvPr/>
            </p:nvSpPr>
            <p:spPr bwMode="auto">
              <a:xfrm>
                <a:off x="4360" y="2634"/>
                <a:ext cx="6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2" name="Rectangle 282"/>
              <p:cNvSpPr>
                <a:spLocks noChangeArrowheads="1"/>
              </p:cNvSpPr>
              <p:nvPr/>
            </p:nvSpPr>
            <p:spPr bwMode="auto">
              <a:xfrm>
                <a:off x="4393" y="2634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3" name="Rectangle 283"/>
              <p:cNvSpPr>
                <a:spLocks noChangeArrowheads="1"/>
              </p:cNvSpPr>
              <p:nvPr/>
            </p:nvSpPr>
            <p:spPr bwMode="auto">
              <a:xfrm>
                <a:off x="4414" y="2634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4" name="Rectangle 284"/>
              <p:cNvSpPr>
                <a:spLocks noChangeArrowheads="1"/>
              </p:cNvSpPr>
              <p:nvPr/>
            </p:nvSpPr>
            <p:spPr bwMode="auto">
              <a:xfrm>
                <a:off x="4451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5" name="Rectangle 285"/>
              <p:cNvSpPr>
                <a:spLocks noChangeArrowheads="1"/>
              </p:cNvSpPr>
              <p:nvPr/>
            </p:nvSpPr>
            <p:spPr bwMode="auto">
              <a:xfrm>
                <a:off x="4491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6" name="Rectangle 286"/>
              <p:cNvSpPr>
                <a:spLocks noChangeArrowheads="1"/>
              </p:cNvSpPr>
              <p:nvPr/>
            </p:nvSpPr>
            <p:spPr bwMode="auto">
              <a:xfrm>
                <a:off x="4528" y="2634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7" name="Rectangle 287"/>
              <p:cNvSpPr>
                <a:spLocks noChangeArrowheads="1"/>
              </p:cNvSpPr>
              <p:nvPr/>
            </p:nvSpPr>
            <p:spPr bwMode="auto">
              <a:xfrm>
                <a:off x="4545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8" name="Rectangle 288"/>
              <p:cNvSpPr>
                <a:spLocks noChangeArrowheads="1"/>
              </p:cNvSpPr>
              <p:nvPr/>
            </p:nvSpPr>
            <p:spPr bwMode="auto">
              <a:xfrm>
                <a:off x="4582" y="2634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69" name="Rectangle 289"/>
              <p:cNvSpPr>
                <a:spLocks noChangeArrowheads="1"/>
              </p:cNvSpPr>
              <p:nvPr/>
            </p:nvSpPr>
            <p:spPr bwMode="auto">
              <a:xfrm>
                <a:off x="4621" y="2634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0" name="Rectangle 290"/>
              <p:cNvSpPr>
                <a:spLocks noChangeArrowheads="1"/>
              </p:cNvSpPr>
              <p:nvPr/>
            </p:nvSpPr>
            <p:spPr bwMode="auto">
              <a:xfrm>
                <a:off x="3396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1" name="Rectangle 291"/>
              <p:cNvSpPr>
                <a:spLocks noChangeArrowheads="1"/>
              </p:cNvSpPr>
              <p:nvPr/>
            </p:nvSpPr>
            <p:spPr bwMode="auto">
              <a:xfrm>
                <a:off x="3415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2" name="Rectangle 292"/>
              <p:cNvSpPr>
                <a:spLocks noChangeArrowheads="1"/>
              </p:cNvSpPr>
              <p:nvPr/>
            </p:nvSpPr>
            <p:spPr bwMode="auto">
              <a:xfrm>
                <a:off x="3454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3" name="Rectangle 293"/>
              <p:cNvSpPr>
                <a:spLocks noChangeArrowheads="1"/>
              </p:cNvSpPr>
              <p:nvPr/>
            </p:nvSpPr>
            <p:spPr bwMode="auto">
              <a:xfrm>
                <a:off x="349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4" name="Rectangle 294"/>
              <p:cNvSpPr>
                <a:spLocks noChangeArrowheads="1"/>
              </p:cNvSpPr>
              <p:nvPr/>
            </p:nvSpPr>
            <p:spPr bwMode="auto">
              <a:xfrm>
                <a:off x="3510" y="2715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5" name="Rectangle 295"/>
              <p:cNvSpPr>
                <a:spLocks noChangeArrowheads="1"/>
              </p:cNvSpPr>
              <p:nvPr/>
            </p:nvSpPr>
            <p:spPr bwMode="auto">
              <a:xfrm>
                <a:off x="3562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6" name="Rectangle 296"/>
              <p:cNvSpPr>
                <a:spLocks noChangeArrowheads="1"/>
              </p:cNvSpPr>
              <p:nvPr/>
            </p:nvSpPr>
            <p:spPr bwMode="auto">
              <a:xfrm>
                <a:off x="3576" y="2715"/>
                <a:ext cx="6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v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7" name="Rectangle 297"/>
              <p:cNvSpPr>
                <a:spLocks noChangeArrowheads="1"/>
              </p:cNvSpPr>
              <p:nvPr/>
            </p:nvSpPr>
            <p:spPr bwMode="auto">
              <a:xfrm>
                <a:off x="3612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8" name="Rectangle 298"/>
              <p:cNvSpPr>
                <a:spLocks noChangeArrowheads="1"/>
              </p:cNvSpPr>
              <p:nvPr/>
            </p:nvSpPr>
            <p:spPr bwMode="auto">
              <a:xfrm>
                <a:off x="3626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79" name="Rectangle 299"/>
              <p:cNvSpPr>
                <a:spLocks noChangeArrowheads="1"/>
              </p:cNvSpPr>
              <p:nvPr/>
            </p:nvSpPr>
            <p:spPr bwMode="auto">
              <a:xfrm>
                <a:off x="3661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0" name="Rectangle 300"/>
              <p:cNvSpPr>
                <a:spLocks noChangeArrowheads="1"/>
              </p:cNvSpPr>
              <p:nvPr/>
            </p:nvSpPr>
            <p:spPr bwMode="auto">
              <a:xfrm>
                <a:off x="3699" y="2715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1" name="Rectangle 301"/>
              <p:cNvSpPr>
                <a:spLocks noChangeArrowheads="1"/>
              </p:cNvSpPr>
              <p:nvPr/>
            </p:nvSpPr>
            <p:spPr bwMode="auto">
              <a:xfrm>
                <a:off x="372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2" name="Rectangle 302"/>
              <p:cNvSpPr>
                <a:spLocks noChangeArrowheads="1"/>
              </p:cNvSpPr>
              <p:nvPr/>
            </p:nvSpPr>
            <p:spPr bwMode="auto">
              <a:xfrm>
                <a:off x="3742" y="2715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3" name="Rectangle 303"/>
              <p:cNvSpPr>
                <a:spLocks noChangeArrowheads="1"/>
              </p:cNvSpPr>
              <p:nvPr/>
            </p:nvSpPr>
            <p:spPr bwMode="auto">
              <a:xfrm>
                <a:off x="3765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4" name="Rectangle 304"/>
              <p:cNvSpPr>
                <a:spLocks noChangeArrowheads="1"/>
              </p:cNvSpPr>
              <p:nvPr/>
            </p:nvSpPr>
            <p:spPr bwMode="auto">
              <a:xfrm>
                <a:off x="3802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5" name="Rectangle 305"/>
              <p:cNvSpPr>
                <a:spLocks noChangeArrowheads="1"/>
              </p:cNvSpPr>
              <p:nvPr/>
            </p:nvSpPr>
            <p:spPr bwMode="auto">
              <a:xfrm>
                <a:off x="3842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6" name="Rectangle 306"/>
              <p:cNvSpPr>
                <a:spLocks noChangeArrowheads="1"/>
              </p:cNvSpPr>
              <p:nvPr/>
            </p:nvSpPr>
            <p:spPr bwMode="auto">
              <a:xfrm>
                <a:off x="3856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7" name="Rectangle 307"/>
              <p:cNvSpPr>
                <a:spLocks noChangeArrowheads="1"/>
              </p:cNvSpPr>
              <p:nvPr/>
            </p:nvSpPr>
            <p:spPr bwMode="auto">
              <a:xfrm>
                <a:off x="389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8" name="Rectangle 308"/>
              <p:cNvSpPr>
                <a:spLocks noChangeArrowheads="1"/>
              </p:cNvSpPr>
              <p:nvPr/>
            </p:nvSpPr>
            <p:spPr bwMode="auto">
              <a:xfrm>
                <a:off x="3910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89" name="Rectangle 309"/>
              <p:cNvSpPr>
                <a:spLocks noChangeArrowheads="1"/>
              </p:cNvSpPr>
              <p:nvPr/>
            </p:nvSpPr>
            <p:spPr bwMode="auto">
              <a:xfrm>
                <a:off x="3950" y="2715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0" name="Rectangle 310"/>
              <p:cNvSpPr>
                <a:spLocks noChangeArrowheads="1"/>
              </p:cNvSpPr>
              <p:nvPr/>
            </p:nvSpPr>
            <p:spPr bwMode="auto">
              <a:xfrm>
                <a:off x="3972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1" name="Rectangle 311"/>
              <p:cNvSpPr>
                <a:spLocks noChangeArrowheads="1"/>
              </p:cNvSpPr>
              <p:nvPr/>
            </p:nvSpPr>
            <p:spPr bwMode="auto">
              <a:xfrm>
                <a:off x="399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2" name="Rectangle 312"/>
              <p:cNvSpPr>
                <a:spLocks noChangeArrowheads="1"/>
              </p:cNvSpPr>
              <p:nvPr/>
            </p:nvSpPr>
            <p:spPr bwMode="auto">
              <a:xfrm>
                <a:off x="4010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3" name="Rectangle 313"/>
              <p:cNvSpPr>
                <a:spLocks noChangeArrowheads="1"/>
              </p:cNvSpPr>
              <p:nvPr/>
            </p:nvSpPr>
            <p:spPr bwMode="auto">
              <a:xfrm>
                <a:off x="4049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4" name="Rectangle 314"/>
              <p:cNvSpPr>
                <a:spLocks noChangeArrowheads="1"/>
              </p:cNvSpPr>
              <p:nvPr/>
            </p:nvSpPr>
            <p:spPr bwMode="auto">
              <a:xfrm>
                <a:off x="4068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5" name="Rectangle 315"/>
              <p:cNvSpPr>
                <a:spLocks noChangeArrowheads="1"/>
              </p:cNvSpPr>
              <p:nvPr/>
            </p:nvSpPr>
            <p:spPr bwMode="auto">
              <a:xfrm>
                <a:off x="4086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6" name="Rectangle 316"/>
              <p:cNvSpPr>
                <a:spLocks noChangeArrowheads="1"/>
              </p:cNvSpPr>
              <p:nvPr/>
            </p:nvSpPr>
            <p:spPr bwMode="auto">
              <a:xfrm>
                <a:off x="4126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7" name="Rectangle 317"/>
              <p:cNvSpPr>
                <a:spLocks noChangeArrowheads="1"/>
              </p:cNvSpPr>
              <p:nvPr/>
            </p:nvSpPr>
            <p:spPr bwMode="auto">
              <a:xfrm>
                <a:off x="4163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8" name="Rectangle 318"/>
              <p:cNvSpPr>
                <a:spLocks noChangeArrowheads="1"/>
              </p:cNvSpPr>
              <p:nvPr/>
            </p:nvSpPr>
            <p:spPr bwMode="auto">
              <a:xfrm>
                <a:off x="4182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399" name="Rectangle 319"/>
              <p:cNvSpPr>
                <a:spLocks noChangeArrowheads="1"/>
              </p:cNvSpPr>
              <p:nvPr/>
            </p:nvSpPr>
            <p:spPr bwMode="auto">
              <a:xfrm>
                <a:off x="4198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0" name="Rectangle 320"/>
              <p:cNvSpPr>
                <a:spLocks noChangeArrowheads="1"/>
              </p:cNvSpPr>
              <p:nvPr/>
            </p:nvSpPr>
            <p:spPr bwMode="auto">
              <a:xfrm>
                <a:off x="4236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1" name="Rectangle 321"/>
              <p:cNvSpPr>
                <a:spLocks noChangeArrowheads="1"/>
              </p:cNvSpPr>
              <p:nvPr/>
            </p:nvSpPr>
            <p:spPr bwMode="auto">
              <a:xfrm>
                <a:off x="4256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2" name="Rectangle 322"/>
              <p:cNvSpPr>
                <a:spLocks noChangeArrowheads="1"/>
              </p:cNvSpPr>
              <p:nvPr/>
            </p:nvSpPr>
            <p:spPr bwMode="auto">
              <a:xfrm>
                <a:off x="4275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3" name="Rectangle 323"/>
              <p:cNvSpPr>
                <a:spLocks noChangeArrowheads="1"/>
              </p:cNvSpPr>
              <p:nvPr/>
            </p:nvSpPr>
            <p:spPr bwMode="auto">
              <a:xfrm>
                <a:off x="4294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4" name="Rectangle 324"/>
              <p:cNvSpPr>
                <a:spLocks noChangeArrowheads="1"/>
              </p:cNvSpPr>
              <p:nvPr/>
            </p:nvSpPr>
            <p:spPr bwMode="auto">
              <a:xfrm>
                <a:off x="4333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5" name="Rectangle 325"/>
              <p:cNvSpPr>
                <a:spLocks noChangeArrowheads="1"/>
              </p:cNvSpPr>
              <p:nvPr/>
            </p:nvSpPr>
            <p:spPr bwMode="auto">
              <a:xfrm>
                <a:off x="4370" y="271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6" name="Rectangle 326"/>
              <p:cNvSpPr>
                <a:spLocks noChangeArrowheads="1"/>
              </p:cNvSpPr>
              <p:nvPr/>
            </p:nvSpPr>
            <p:spPr bwMode="auto">
              <a:xfrm>
                <a:off x="4385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7" name="Rectangle 327"/>
              <p:cNvSpPr>
                <a:spLocks noChangeArrowheads="1"/>
              </p:cNvSpPr>
              <p:nvPr/>
            </p:nvSpPr>
            <p:spPr bwMode="auto">
              <a:xfrm>
                <a:off x="4406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8" name="Rectangle 328"/>
              <p:cNvSpPr>
                <a:spLocks noChangeArrowheads="1"/>
              </p:cNvSpPr>
              <p:nvPr/>
            </p:nvSpPr>
            <p:spPr bwMode="auto">
              <a:xfrm>
                <a:off x="4424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09" name="Rectangle 329"/>
              <p:cNvSpPr>
                <a:spLocks noChangeArrowheads="1"/>
              </p:cNvSpPr>
              <p:nvPr/>
            </p:nvSpPr>
            <p:spPr bwMode="auto">
              <a:xfrm>
                <a:off x="4462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0" name="Rectangle 330"/>
              <p:cNvSpPr>
                <a:spLocks noChangeArrowheads="1"/>
              </p:cNvSpPr>
              <p:nvPr/>
            </p:nvSpPr>
            <p:spPr bwMode="auto">
              <a:xfrm>
                <a:off x="4482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1" name="Rectangle 331"/>
              <p:cNvSpPr>
                <a:spLocks noChangeArrowheads="1"/>
              </p:cNvSpPr>
              <p:nvPr/>
            </p:nvSpPr>
            <p:spPr bwMode="auto">
              <a:xfrm>
                <a:off x="4501" y="271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2" name="Rectangle 332"/>
              <p:cNvSpPr>
                <a:spLocks noChangeArrowheads="1"/>
              </p:cNvSpPr>
              <p:nvPr/>
            </p:nvSpPr>
            <p:spPr bwMode="auto">
              <a:xfrm>
                <a:off x="4520" y="271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3" name="Rectangle 333"/>
              <p:cNvSpPr>
                <a:spLocks noChangeArrowheads="1"/>
              </p:cNvSpPr>
              <p:nvPr/>
            </p:nvSpPr>
            <p:spPr bwMode="auto">
              <a:xfrm>
                <a:off x="4559" y="271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4" name="Rectangle 334"/>
              <p:cNvSpPr>
                <a:spLocks noChangeArrowheads="1"/>
              </p:cNvSpPr>
              <p:nvPr/>
            </p:nvSpPr>
            <p:spPr bwMode="auto">
              <a:xfrm>
                <a:off x="4597" y="2715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5" name="Rectangle 335"/>
              <p:cNvSpPr>
                <a:spLocks noChangeArrowheads="1"/>
              </p:cNvSpPr>
              <p:nvPr/>
            </p:nvSpPr>
            <p:spPr bwMode="auto">
              <a:xfrm>
                <a:off x="3425" y="2798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6" name="Rectangle 336"/>
              <p:cNvSpPr>
                <a:spLocks noChangeArrowheads="1"/>
              </p:cNvSpPr>
              <p:nvPr/>
            </p:nvSpPr>
            <p:spPr bwMode="auto">
              <a:xfrm>
                <a:off x="3475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7" name="Rectangle 337"/>
              <p:cNvSpPr>
                <a:spLocks noChangeArrowheads="1"/>
              </p:cNvSpPr>
              <p:nvPr/>
            </p:nvSpPr>
            <p:spPr bwMode="auto">
              <a:xfrm>
                <a:off x="3514" y="2798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8" name="Rectangle 338"/>
              <p:cNvSpPr>
                <a:spLocks noChangeArrowheads="1"/>
              </p:cNvSpPr>
              <p:nvPr/>
            </p:nvSpPr>
            <p:spPr bwMode="auto">
              <a:xfrm>
                <a:off x="3570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19" name="Rectangle 339"/>
              <p:cNvSpPr>
                <a:spLocks noChangeArrowheads="1"/>
              </p:cNvSpPr>
              <p:nvPr/>
            </p:nvSpPr>
            <p:spPr bwMode="auto">
              <a:xfrm>
                <a:off x="3609" y="2798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0" name="Rectangle 340"/>
              <p:cNvSpPr>
                <a:spLocks noChangeArrowheads="1"/>
              </p:cNvSpPr>
              <p:nvPr/>
            </p:nvSpPr>
            <p:spPr bwMode="auto">
              <a:xfrm>
                <a:off x="3624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1" name="Rectangle 341"/>
              <p:cNvSpPr>
                <a:spLocks noChangeArrowheads="1"/>
              </p:cNvSpPr>
              <p:nvPr/>
            </p:nvSpPr>
            <p:spPr bwMode="auto">
              <a:xfrm>
                <a:off x="3663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2" name="Rectangle 342"/>
              <p:cNvSpPr>
                <a:spLocks noChangeArrowheads="1"/>
              </p:cNvSpPr>
              <p:nvPr/>
            </p:nvSpPr>
            <p:spPr bwMode="auto">
              <a:xfrm>
                <a:off x="3701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3" name="Rectangle 343"/>
              <p:cNvSpPr>
                <a:spLocks noChangeArrowheads="1"/>
              </p:cNvSpPr>
              <p:nvPr/>
            </p:nvSpPr>
            <p:spPr bwMode="auto">
              <a:xfrm>
                <a:off x="3740" y="2798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4" name="Rectangle 344"/>
              <p:cNvSpPr>
                <a:spLocks noChangeArrowheads="1"/>
              </p:cNvSpPr>
              <p:nvPr/>
            </p:nvSpPr>
            <p:spPr bwMode="auto">
              <a:xfrm>
                <a:off x="3763" y="2798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5" name="Rectangle 345"/>
              <p:cNvSpPr>
                <a:spLocks noChangeArrowheads="1"/>
              </p:cNvSpPr>
              <p:nvPr/>
            </p:nvSpPr>
            <p:spPr bwMode="auto">
              <a:xfrm>
                <a:off x="3782" y="2798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6" name="Rectangle 346"/>
              <p:cNvSpPr>
                <a:spLocks noChangeArrowheads="1"/>
              </p:cNvSpPr>
              <p:nvPr/>
            </p:nvSpPr>
            <p:spPr bwMode="auto">
              <a:xfrm>
                <a:off x="3804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7" name="Rectangle 347"/>
              <p:cNvSpPr>
                <a:spLocks noChangeArrowheads="1"/>
              </p:cNvSpPr>
              <p:nvPr/>
            </p:nvSpPr>
            <p:spPr bwMode="auto">
              <a:xfrm>
                <a:off x="3844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8" name="Rectangle 348"/>
              <p:cNvSpPr>
                <a:spLocks noChangeArrowheads="1"/>
              </p:cNvSpPr>
              <p:nvPr/>
            </p:nvSpPr>
            <p:spPr bwMode="auto">
              <a:xfrm>
                <a:off x="3881" y="2798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29" name="Rectangle 349"/>
              <p:cNvSpPr>
                <a:spLocks noChangeArrowheads="1"/>
              </p:cNvSpPr>
              <p:nvPr/>
            </p:nvSpPr>
            <p:spPr bwMode="auto">
              <a:xfrm>
                <a:off x="3898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0" name="Rectangle 350"/>
              <p:cNvSpPr>
                <a:spLocks noChangeArrowheads="1"/>
              </p:cNvSpPr>
              <p:nvPr/>
            </p:nvSpPr>
            <p:spPr bwMode="auto">
              <a:xfrm>
                <a:off x="3931" y="2798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1" name="Rectangle 351"/>
              <p:cNvSpPr>
                <a:spLocks noChangeArrowheads="1"/>
              </p:cNvSpPr>
              <p:nvPr/>
            </p:nvSpPr>
            <p:spPr bwMode="auto">
              <a:xfrm>
                <a:off x="3952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2" name="Rectangle 352"/>
              <p:cNvSpPr>
                <a:spLocks noChangeArrowheads="1"/>
              </p:cNvSpPr>
              <p:nvPr/>
            </p:nvSpPr>
            <p:spPr bwMode="auto">
              <a:xfrm>
                <a:off x="3989" y="2798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3" name="Rectangle 353"/>
              <p:cNvSpPr>
                <a:spLocks noChangeArrowheads="1"/>
              </p:cNvSpPr>
              <p:nvPr/>
            </p:nvSpPr>
            <p:spPr bwMode="auto">
              <a:xfrm>
                <a:off x="4012" y="2798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4" name="Rectangle 354"/>
              <p:cNvSpPr>
                <a:spLocks noChangeArrowheads="1"/>
              </p:cNvSpPr>
              <p:nvPr/>
            </p:nvSpPr>
            <p:spPr bwMode="auto">
              <a:xfrm>
                <a:off x="4030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5" name="Rectangle 355"/>
              <p:cNvSpPr>
                <a:spLocks noChangeArrowheads="1"/>
              </p:cNvSpPr>
              <p:nvPr/>
            </p:nvSpPr>
            <p:spPr bwMode="auto">
              <a:xfrm>
                <a:off x="4070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6" name="Rectangle 356"/>
              <p:cNvSpPr>
                <a:spLocks noChangeArrowheads="1"/>
              </p:cNvSpPr>
              <p:nvPr/>
            </p:nvSpPr>
            <p:spPr bwMode="auto">
              <a:xfrm>
                <a:off x="4109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7" name="Rectangle 357"/>
              <p:cNvSpPr>
                <a:spLocks noChangeArrowheads="1"/>
              </p:cNvSpPr>
              <p:nvPr/>
            </p:nvSpPr>
            <p:spPr bwMode="auto">
              <a:xfrm>
                <a:off x="4147" y="2798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8" name="Rectangle 358"/>
              <p:cNvSpPr>
                <a:spLocks noChangeArrowheads="1"/>
              </p:cNvSpPr>
              <p:nvPr/>
            </p:nvSpPr>
            <p:spPr bwMode="auto">
              <a:xfrm>
                <a:off x="4165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39" name="Rectangle 359"/>
              <p:cNvSpPr>
                <a:spLocks noChangeArrowheads="1"/>
              </p:cNvSpPr>
              <p:nvPr/>
            </p:nvSpPr>
            <p:spPr bwMode="auto">
              <a:xfrm>
                <a:off x="4205" y="2798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0" name="Rectangle 360"/>
              <p:cNvSpPr>
                <a:spLocks noChangeArrowheads="1"/>
              </p:cNvSpPr>
              <p:nvPr/>
            </p:nvSpPr>
            <p:spPr bwMode="auto">
              <a:xfrm>
                <a:off x="4219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1" name="Rectangle 361"/>
              <p:cNvSpPr>
                <a:spLocks noChangeArrowheads="1"/>
              </p:cNvSpPr>
              <p:nvPr/>
            </p:nvSpPr>
            <p:spPr bwMode="auto">
              <a:xfrm>
                <a:off x="4259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2" name="Rectangle 362"/>
              <p:cNvSpPr>
                <a:spLocks noChangeArrowheads="1"/>
              </p:cNvSpPr>
              <p:nvPr/>
            </p:nvSpPr>
            <p:spPr bwMode="auto">
              <a:xfrm>
                <a:off x="4292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3" name="Rectangle 363"/>
              <p:cNvSpPr>
                <a:spLocks noChangeArrowheads="1"/>
              </p:cNvSpPr>
              <p:nvPr/>
            </p:nvSpPr>
            <p:spPr bwMode="auto">
              <a:xfrm>
                <a:off x="4331" y="2798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4" name="Rectangle 364"/>
              <p:cNvSpPr>
                <a:spLocks noChangeArrowheads="1"/>
              </p:cNvSpPr>
              <p:nvPr/>
            </p:nvSpPr>
            <p:spPr bwMode="auto">
              <a:xfrm>
                <a:off x="4350" y="2798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5" name="Rectangle 365"/>
              <p:cNvSpPr>
                <a:spLocks noChangeArrowheads="1"/>
              </p:cNvSpPr>
              <p:nvPr/>
            </p:nvSpPr>
            <p:spPr bwMode="auto">
              <a:xfrm>
                <a:off x="4368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6" name="Rectangle 366"/>
              <p:cNvSpPr>
                <a:spLocks noChangeArrowheads="1"/>
              </p:cNvSpPr>
              <p:nvPr/>
            </p:nvSpPr>
            <p:spPr bwMode="auto">
              <a:xfrm>
                <a:off x="4408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7" name="Rectangle 367"/>
              <p:cNvSpPr>
                <a:spLocks noChangeArrowheads="1"/>
              </p:cNvSpPr>
              <p:nvPr/>
            </p:nvSpPr>
            <p:spPr bwMode="auto">
              <a:xfrm>
                <a:off x="4447" y="2798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8" name="Rectangle 368"/>
              <p:cNvSpPr>
                <a:spLocks noChangeArrowheads="1"/>
              </p:cNvSpPr>
              <p:nvPr/>
            </p:nvSpPr>
            <p:spPr bwMode="auto">
              <a:xfrm>
                <a:off x="4466" y="2798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49" name="Rectangle 369"/>
              <p:cNvSpPr>
                <a:spLocks noChangeArrowheads="1"/>
              </p:cNvSpPr>
              <p:nvPr/>
            </p:nvSpPr>
            <p:spPr bwMode="auto">
              <a:xfrm>
                <a:off x="4499" y="2798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0" name="Rectangle 370"/>
              <p:cNvSpPr>
                <a:spLocks noChangeArrowheads="1"/>
              </p:cNvSpPr>
              <p:nvPr/>
            </p:nvSpPr>
            <p:spPr bwMode="auto">
              <a:xfrm>
                <a:off x="4538" y="2798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1" name="Rectangle 371"/>
              <p:cNvSpPr>
                <a:spLocks noChangeArrowheads="1"/>
              </p:cNvSpPr>
              <p:nvPr/>
            </p:nvSpPr>
            <p:spPr bwMode="auto">
              <a:xfrm>
                <a:off x="4597" y="2798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2" name="Rectangle 372"/>
              <p:cNvSpPr>
                <a:spLocks noChangeArrowheads="1"/>
              </p:cNvSpPr>
              <p:nvPr/>
            </p:nvSpPr>
            <p:spPr bwMode="auto">
              <a:xfrm>
                <a:off x="3377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3" name="Rectangle 373"/>
              <p:cNvSpPr>
                <a:spLocks noChangeArrowheads="1"/>
              </p:cNvSpPr>
              <p:nvPr/>
            </p:nvSpPr>
            <p:spPr bwMode="auto">
              <a:xfrm>
                <a:off x="3396" y="288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4" name="Rectangle 374"/>
              <p:cNvSpPr>
                <a:spLocks noChangeArrowheads="1"/>
              </p:cNvSpPr>
              <p:nvPr/>
            </p:nvSpPr>
            <p:spPr bwMode="auto">
              <a:xfrm>
                <a:off x="3410" y="288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5" name="Rectangle 375"/>
              <p:cNvSpPr>
                <a:spLocks noChangeArrowheads="1"/>
              </p:cNvSpPr>
              <p:nvPr/>
            </p:nvSpPr>
            <p:spPr bwMode="auto">
              <a:xfrm>
                <a:off x="3450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6" name="Rectangle 376"/>
              <p:cNvSpPr>
                <a:spLocks noChangeArrowheads="1"/>
              </p:cNvSpPr>
              <p:nvPr/>
            </p:nvSpPr>
            <p:spPr bwMode="auto">
              <a:xfrm>
                <a:off x="3468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7" name="Rectangle 377"/>
              <p:cNvSpPr>
                <a:spLocks noChangeArrowheads="1"/>
              </p:cNvSpPr>
              <p:nvPr/>
            </p:nvSpPr>
            <p:spPr bwMode="auto">
              <a:xfrm>
                <a:off x="3487" y="288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8" name="Rectangle 378"/>
              <p:cNvSpPr>
                <a:spLocks noChangeArrowheads="1"/>
              </p:cNvSpPr>
              <p:nvPr/>
            </p:nvSpPr>
            <p:spPr bwMode="auto">
              <a:xfrm>
                <a:off x="3526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59" name="Rectangle 379"/>
              <p:cNvSpPr>
                <a:spLocks noChangeArrowheads="1"/>
              </p:cNvSpPr>
              <p:nvPr/>
            </p:nvSpPr>
            <p:spPr bwMode="auto">
              <a:xfrm>
                <a:off x="3564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0" name="Rectangle 380"/>
              <p:cNvSpPr>
                <a:spLocks noChangeArrowheads="1"/>
              </p:cNvSpPr>
              <p:nvPr/>
            </p:nvSpPr>
            <p:spPr bwMode="auto">
              <a:xfrm>
                <a:off x="3585" y="288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1" name="Rectangle 381"/>
              <p:cNvSpPr>
                <a:spLocks noChangeArrowheads="1"/>
              </p:cNvSpPr>
              <p:nvPr/>
            </p:nvSpPr>
            <p:spPr bwMode="auto">
              <a:xfrm>
                <a:off x="3599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2" name="Rectangle 382"/>
              <p:cNvSpPr>
                <a:spLocks noChangeArrowheads="1"/>
              </p:cNvSpPr>
              <p:nvPr/>
            </p:nvSpPr>
            <p:spPr bwMode="auto">
              <a:xfrm>
                <a:off x="3636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3" name="Rectangle 383"/>
              <p:cNvSpPr>
                <a:spLocks noChangeArrowheads="1"/>
              </p:cNvSpPr>
              <p:nvPr/>
            </p:nvSpPr>
            <p:spPr bwMode="auto">
              <a:xfrm>
                <a:off x="3657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4" name="Rectangle 384"/>
              <p:cNvSpPr>
                <a:spLocks noChangeArrowheads="1"/>
              </p:cNvSpPr>
              <p:nvPr/>
            </p:nvSpPr>
            <p:spPr bwMode="auto">
              <a:xfrm>
                <a:off x="3676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5" name="Rectangle 385"/>
              <p:cNvSpPr>
                <a:spLocks noChangeArrowheads="1"/>
              </p:cNvSpPr>
              <p:nvPr/>
            </p:nvSpPr>
            <p:spPr bwMode="auto">
              <a:xfrm>
                <a:off x="3694" y="288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6" name="Rectangle 386"/>
              <p:cNvSpPr>
                <a:spLocks noChangeArrowheads="1"/>
              </p:cNvSpPr>
              <p:nvPr/>
            </p:nvSpPr>
            <p:spPr bwMode="auto">
              <a:xfrm>
                <a:off x="3734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7" name="Rectangle 387"/>
              <p:cNvSpPr>
                <a:spLocks noChangeArrowheads="1"/>
              </p:cNvSpPr>
              <p:nvPr/>
            </p:nvSpPr>
            <p:spPr bwMode="auto">
              <a:xfrm>
                <a:off x="3771" y="288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8" name="Rectangle 388"/>
              <p:cNvSpPr>
                <a:spLocks noChangeArrowheads="1"/>
              </p:cNvSpPr>
              <p:nvPr/>
            </p:nvSpPr>
            <p:spPr bwMode="auto">
              <a:xfrm>
                <a:off x="3788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69" name="Rectangle 389"/>
              <p:cNvSpPr>
                <a:spLocks noChangeArrowheads="1"/>
              </p:cNvSpPr>
              <p:nvPr/>
            </p:nvSpPr>
            <p:spPr bwMode="auto">
              <a:xfrm>
                <a:off x="3806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0" name="Rectangle 390"/>
              <p:cNvSpPr>
                <a:spLocks noChangeArrowheads="1"/>
              </p:cNvSpPr>
              <p:nvPr/>
            </p:nvSpPr>
            <p:spPr bwMode="auto">
              <a:xfrm>
                <a:off x="3825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1" name="Rectangle 391"/>
              <p:cNvSpPr>
                <a:spLocks noChangeArrowheads="1"/>
              </p:cNvSpPr>
              <p:nvPr/>
            </p:nvSpPr>
            <p:spPr bwMode="auto">
              <a:xfrm>
                <a:off x="3865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2" name="Rectangle 392"/>
              <p:cNvSpPr>
                <a:spLocks noChangeArrowheads="1"/>
              </p:cNvSpPr>
              <p:nvPr/>
            </p:nvSpPr>
            <p:spPr bwMode="auto">
              <a:xfrm>
                <a:off x="3883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3" name="Rectangle 393"/>
              <p:cNvSpPr>
                <a:spLocks noChangeArrowheads="1"/>
              </p:cNvSpPr>
              <p:nvPr/>
            </p:nvSpPr>
            <p:spPr bwMode="auto">
              <a:xfrm>
                <a:off x="3902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4" name="Rectangle 394"/>
              <p:cNvSpPr>
                <a:spLocks noChangeArrowheads="1"/>
              </p:cNvSpPr>
              <p:nvPr/>
            </p:nvSpPr>
            <p:spPr bwMode="auto">
              <a:xfrm>
                <a:off x="3920" y="288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5" name="Rectangle 395"/>
              <p:cNvSpPr>
                <a:spLocks noChangeArrowheads="1"/>
              </p:cNvSpPr>
              <p:nvPr/>
            </p:nvSpPr>
            <p:spPr bwMode="auto">
              <a:xfrm>
                <a:off x="3960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6" name="Rectangle 396"/>
              <p:cNvSpPr>
                <a:spLocks noChangeArrowheads="1"/>
              </p:cNvSpPr>
              <p:nvPr/>
            </p:nvSpPr>
            <p:spPr bwMode="auto">
              <a:xfrm>
                <a:off x="3997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7" name="Rectangle 397"/>
              <p:cNvSpPr>
                <a:spLocks noChangeArrowheads="1"/>
              </p:cNvSpPr>
              <p:nvPr/>
            </p:nvSpPr>
            <p:spPr bwMode="auto">
              <a:xfrm>
                <a:off x="4018" y="2881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8" name="Rectangle 398"/>
              <p:cNvSpPr>
                <a:spLocks noChangeArrowheads="1"/>
              </p:cNvSpPr>
              <p:nvPr/>
            </p:nvSpPr>
            <p:spPr bwMode="auto">
              <a:xfrm>
                <a:off x="4068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79" name="Rectangle 399"/>
              <p:cNvSpPr>
                <a:spLocks noChangeArrowheads="1"/>
              </p:cNvSpPr>
              <p:nvPr/>
            </p:nvSpPr>
            <p:spPr bwMode="auto">
              <a:xfrm>
                <a:off x="4105" y="2881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0" name="Rectangle 400"/>
              <p:cNvSpPr>
                <a:spLocks noChangeArrowheads="1"/>
              </p:cNvSpPr>
              <p:nvPr/>
            </p:nvSpPr>
            <p:spPr bwMode="auto">
              <a:xfrm>
                <a:off x="4163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1" name="Rectangle 401"/>
              <p:cNvSpPr>
                <a:spLocks noChangeArrowheads="1"/>
              </p:cNvSpPr>
              <p:nvPr/>
            </p:nvSpPr>
            <p:spPr bwMode="auto">
              <a:xfrm>
                <a:off x="4203" y="288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2" name="Rectangle 402"/>
              <p:cNvSpPr>
                <a:spLocks noChangeArrowheads="1"/>
              </p:cNvSpPr>
              <p:nvPr/>
            </p:nvSpPr>
            <p:spPr bwMode="auto">
              <a:xfrm>
                <a:off x="4217" y="288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3" name="Rectangle 403"/>
              <p:cNvSpPr>
                <a:spLocks noChangeArrowheads="1"/>
              </p:cNvSpPr>
              <p:nvPr/>
            </p:nvSpPr>
            <p:spPr bwMode="auto">
              <a:xfrm>
                <a:off x="4254" y="288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4" name="Rectangle 404"/>
              <p:cNvSpPr>
                <a:spLocks noChangeArrowheads="1"/>
              </p:cNvSpPr>
              <p:nvPr/>
            </p:nvSpPr>
            <p:spPr bwMode="auto">
              <a:xfrm>
                <a:off x="4294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5" name="Rectangle 405"/>
              <p:cNvSpPr>
                <a:spLocks noChangeArrowheads="1"/>
              </p:cNvSpPr>
              <p:nvPr/>
            </p:nvSpPr>
            <p:spPr bwMode="auto">
              <a:xfrm>
                <a:off x="4333" y="2881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6" name="Rectangle 406"/>
              <p:cNvSpPr>
                <a:spLocks noChangeArrowheads="1"/>
              </p:cNvSpPr>
              <p:nvPr/>
            </p:nvSpPr>
            <p:spPr bwMode="auto">
              <a:xfrm>
                <a:off x="4356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7" name="Rectangle 407"/>
              <p:cNvSpPr>
                <a:spLocks noChangeArrowheads="1"/>
              </p:cNvSpPr>
              <p:nvPr/>
            </p:nvSpPr>
            <p:spPr bwMode="auto">
              <a:xfrm>
                <a:off x="4375" y="2881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88" name="Rectangle 408"/>
              <p:cNvSpPr>
                <a:spLocks noChangeArrowheads="1"/>
              </p:cNvSpPr>
              <p:nvPr/>
            </p:nvSpPr>
            <p:spPr bwMode="auto">
              <a:xfrm>
                <a:off x="4397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3323" name="Group 409"/>
            <p:cNvGrpSpPr>
              <a:grpSpLocks/>
            </p:cNvGrpSpPr>
            <p:nvPr/>
          </p:nvGrpSpPr>
          <p:grpSpPr bwMode="auto">
            <a:xfrm>
              <a:off x="2579" y="1377"/>
              <a:ext cx="2129" cy="1768"/>
              <a:chOff x="2579" y="1377"/>
              <a:chExt cx="2129" cy="1768"/>
            </a:xfrm>
          </p:grpSpPr>
          <p:sp>
            <p:nvSpPr>
              <p:cNvPr id="174490" name="Rectangle 410"/>
              <p:cNvSpPr>
                <a:spLocks noChangeArrowheads="1"/>
              </p:cNvSpPr>
              <p:nvPr/>
            </p:nvSpPr>
            <p:spPr bwMode="auto">
              <a:xfrm>
                <a:off x="4435" y="2881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1" name="Rectangle 411"/>
              <p:cNvSpPr>
                <a:spLocks noChangeArrowheads="1"/>
              </p:cNvSpPr>
              <p:nvPr/>
            </p:nvSpPr>
            <p:spPr bwMode="auto">
              <a:xfrm>
                <a:off x="4474" y="2881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2" name="Rectangle 412"/>
              <p:cNvSpPr>
                <a:spLocks noChangeArrowheads="1"/>
              </p:cNvSpPr>
              <p:nvPr/>
            </p:nvSpPr>
            <p:spPr bwMode="auto">
              <a:xfrm>
                <a:off x="4489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3" name="Rectangle 413"/>
              <p:cNvSpPr>
                <a:spLocks noChangeArrowheads="1"/>
              </p:cNvSpPr>
              <p:nvPr/>
            </p:nvSpPr>
            <p:spPr bwMode="auto">
              <a:xfrm>
                <a:off x="4524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4" name="Rectangle 414"/>
              <p:cNvSpPr>
                <a:spLocks noChangeArrowheads="1"/>
              </p:cNvSpPr>
              <p:nvPr/>
            </p:nvSpPr>
            <p:spPr bwMode="auto">
              <a:xfrm>
                <a:off x="4543" y="2881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5" name="Rectangle 415"/>
              <p:cNvSpPr>
                <a:spLocks noChangeArrowheads="1"/>
              </p:cNvSpPr>
              <p:nvPr/>
            </p:nvSpPr>
            <p:spPr bwMode="auto">
              <a:xfrm>
                <a:off x="4582" y="2881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6" name="Rectangle 416"/>
              <p:cNvSpPr>
                <a:spLocks noChangeArrowheads="1"/>
              </p:cNvSpPr>
              <p:nvPr/>
            </p:nvSpPr>
            <p:spPr bwMode="auto">
              <a:xfrm>
                <a:off x="4605" y="2881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7" name="Rectangle 417"/>
              <p:cNvSpPr>
                <a:spLocks noChangeArrowheads="1"/>
              </p:cNvSpPr>
              <p:nvPr/>
            </p:nvSpPr>
            <p:spPr bwMode="auto">
              <a:xfrm>
                <a:off x="4623" y="2881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8" name="Rectangle 418"/>
              <p:cNvSpPr>
                <a:spLocks noChangeArrowheads="1"/>
              </p:cNvSpPr>
              <p:nvPr/>
            </p:nvSpPr>
            <p:spPr bwMode="auto">
              <a:xfrm>
                <a:off x="3408" y="2962"/>
                <a:ext cx="79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499" name="Rectangle 419"/>
              <p:cNvSpPr>
                <a:spLocks noChangeArrowheads="1"/>
              </p:cNvSpPr>
              <p:nvPr/>
            </p:nvSpPr>
            <p:spPr bwMode="auto">
              <a:xfrm>
                <a:off x="3454" y="2962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0" name="Rectangle 420"/>
              <p:cNvSpPr>
                <a:spLocks noChangeArrowheads="1"/>
              </p:cNvSpPr>
              <p:nvPr/>
            </p:nvSpPr>
            <p:spPr bwMode="auto">
              <a:xfrm>
                <a:off x="3468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1" name="Rectangle 421"/>
              <p:cNvSpPr>
                <a:spLocks noChangeArrowheads="1"/>
              </p:cNvSpPr>
              <p:nvPr/>
            </p:nvSpPr>
            <p:spPr bwMode="auto">
              <a:xfrm>
                <a:off x="3504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2" name="Rectangle 422"/>
              <p:cNvSpPr>
                <a:spLocks noChangeArrowheads="1"/>
              </p:cNvSpPr>
              <p:nvPr/>
            </p:nvSpPr>
            <p:spPr bwMode="auto">
              <a:xfrm>
                <a:off x="3541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3" name="Rectangle 423"/>
              <p:cNvSpPr>
                <a:spLocks noChangeArrowheads="1"/>
              </p:cNvSpPr>
              <p:nvPr/>
            </p:nvSpPr>
            <p:spPr bwMode="auto">
              <a:xfrm>
                <a:off x="3562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4" name="Rectangle 424"/>
              <p:cNvSpPr>
                <a:spLocks noChangeArrowheads="1"/>
              </p:cNvSpPr>
              <p:nvPr/>
            </p:nvSpPr>
            <p:spPr bwMode="auto">
              <a:xfrm>
                <a:off x="3595" y="296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5" name="Rectangle 425"/>
              <p:cNvSpPr>
                <a:spLocks noChangeArrowheads="1"/>
              </p:cNvSpPr>
              <p:nvPr/>
            </p:nvSpPr>
            <p:spPr bwMode="auto">
              <a:xfrm>
                <a:off x="3634" y="2962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6" name="Rectangle 426"/>
              <p:cNvSpPr>
                <a:spLocks noChangeArrowheads="1"/>
              </p:cNvSpPr>
              <p:nvPr/>
            </p:nvSpPr>
            <p:spPr bwMode="auto">
              <a:xfrm>
                <a:off x="3649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7" name="Rectangle 427"/>
              <p:cNvSpPr>
                <a:spLocks noChangeArrowheads="1"/>
              </p:cNvSpPr>
              <p:nvPr/>
            </p:nvSpPr>
            <p:spPr bwMode="auto">
              <a:xfrm>
                <a:off x="3668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8" name="Rectangle 428"/>
              <p:cNvSpPr>
                <a:spLocks noChangeArrowheads="1"/>
              </p:cNvSpPr>
              <p:nvPr/>
            </p:nvSpPr>
            <p:spPr bwMode="auto">
              <a:xfrm>
                <a:off x="3688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09" name="Rectangle 429"/>
              <p:cNvSpPr>
                <a:spLocks noChangeArrowheads="1"/>
              </p:cNvSpPr>
              <p:nvPr/>
            </p:nvSpPr>
            <p:spPr bwMode="auto">
              <a:xfrm>
                <a:off x="3707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0" name="Rectangle 430"/>
              <p:cNvSpPr>
                <a:spLocks noChangeArrowheads="1"/>
              </p:cNvSpPr>
              <p:nvPr/>
            </p:nvSpPr>
            <p:spPr bwMode="auto">
              <a:xfrm>
                <a:off x="3726" y="296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1" name="Rectangle 431"/>
              <p:cNvSpPr>
                <a:spLocks noChangeArrowheads="1"/>
              </p:cNvSpPr>
              <p:nvPr/>
            </p:nvSpPr>
            <p:spPr bwMode="auto">
              <a:xfrm>
                <a:off x="3765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2" name="Rectangle 432"/>
              <p:cNvSpPr>
                <a:spLocks noChangeArrowheads="1"/>
              </p:cNvSpPr>
              <p:nvPr/>
            </p:nvSpPr>
            <p:spPr bwMode="auto">
              <a:xfrm>
                <a:off x="3802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3" name="Rectangle 433"/>
              <p:cNvSpPr>
                <a:spLocks noChangeArrowheads="1"/>
              </p:cNvSpPr>
              <p:nvPr/>
            </p:nvSpPr>
            <p:spPr bwMode="auto">
              <a:xfrm>
                <a:off x="3821" y="2962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4" name="Rectangle 434"/>
              <p:cNvSpPr>
                <a:spLocks noChangeArrowheads="1"/>
              </p:cNvSpPr>
              <p:nvPr/>
            </p:nvSpPr>
            <p:spPr bwMode="auto">
              <a:xfrm>
                <a:off x="3873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5" name="Rectangle 435"/>
              <p:cNvSpPr>
                <a:spLocks noChangeArrowheads="1"/>
              </p:cNvSpPr>
              <p:nvPr/>
            </p:nvSpPr>
            <p:spPr bwMode="auto">
              <a:xfrm>
                <a:off x="3910" y="2962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6" name="Rectangle 436"/>
              <p:cNvSpPr>
                <a:spLocks noChangeArrowheads="1"/>
              </p:cNvSpPr>
              <p:nvPr/>
            </p:nvSpPr>
            <p:spPr bwMode="auto">
              <a:xfrm>
                <a:off x="3968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7" name="Rectangle 437"/>
              <p:cNvSpPr>
                <a:spLocks noChangeArrowheads="1"/>
              </p:cNvSpPr>
              <p:nvPr/>
            </p:nvSpPr>
            <p:spPr bwMode="auto">
              <a:xfrm>
                <a:off x="4006" y="2962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8" name="Rectangle 438"/>
              <p:cNvSpPr>
                <a:spLocks noChangeArrowheads="1"/>
              </p:cNvSpPr>
              <p:nvPr/>
            </p:nvSpPr>
            <p:spPr bwMode="auto">
              <a:xfrm>
                <a:off x="4022" y="296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19" name="Rectangle 439"/>
              <p:cNvSpPr>
                <a:spLocks noChangeArrowheads="1"/>
              </p:cNvSpPr>
              <p:nvPr/>
            </p:nvSpPr>
            <p:spPr bwMode="auto">
              <a:xfrm>
                <a:off x="4059" y="296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0" name="Rectangle 440"/>
              <p:cNvSpPr>
                <a:spLocks noChangeArrowheads="1"/>
              </p:cNvSpPr>
              <p:nvPr/>
            </p:nvSpPr>
            <p:spPr bwMode="auto">
              <a:xfrm>
                <a:off x="4099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1" name="Rectangle 441"/>
              <p:cNvSpPr>
                <a:spLocks noChangeArrowheads="1"/>
              </p:cNvSpPr>
              <p:nvPr/>
            </p:nvSpPr>
            <p:spPr bwMode="auto">
              <a:xfrm>
                <a:off x="4136" y="2962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2" name="Rectangle 442"/>
              <p:cNvSpPr>
                <a:spLocks noChangeArrowheads="1"/>
              </p:cNvSpPr>
              <p:nvPr/>
            </p:nvSpPr>
            <p:spPr bwMode="auto">
              <a:xfrm>
                <a:off x="4159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3" name="Rectangle 443"/>
              <p:cNvSpPr>
                <a:spLocks noChangeArrowheads="1"/>
              </p:cNvSpPr>
              <p:nvPr/>
            </p:nvSpPr>
            <p:spPr bwMode="auto">
              <a:xfrm>
                <a:off x="4180" y="2962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4" name="Rectangle 444"/>
              <p:cNvSpPr>
                <a:spLocks noChangeArrowheads="1"/>
              </p:cNvSpPr>
              <p:nvPr/>
            </p:nvSpPr>
            <p:spPr bwMode="auto">
              <a:xfrm>
                <a:off x="4203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5" name="Rectangle 445"/>
              <p:cNvSpPr>
                <a:spLocks noChangeArrowheads="1"/>
              </p:cNvSpPr>
              <p:nvPr/>
            </p:nvSpPr>
            <p:spPr bwMode="auto">
              <a:xfrm>
                <a:off x="4240" y="296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6" name="Rectangle 446"/>
              <p:cNvSpPr>
                <a:spLocks noChangeArrowheads="1"/>
              </p:cNvSpPr>
              <p:nvPr/>
            </p:nvSpPr>
            <p:spPr bwMode="auto">
              <a:xfrm>
                <a:off x="4279" y="2962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7" name="Rectangle 447"/>
              <p:cNvSpPr>
                <a:spLocks noChangeArrowheads="1"/>
              </p:cNvSpPr>
              <p:nvPr/>
            </p:nvSpPr>
            <p:spPr bwMode="auto">
              <a:xfrm>
                <a:off x="4294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8" name="Rectangle 448"/>
              <p:cNvSpPr>
                <a:spLocks noChangeArrowheads="1"/>
              </p:cNvSpPr>
              <p:nvPr/>
            </p:nvSpPr>
            <p:spPr bwMode="auto">
              <a:xfrm>
                <a:off x="4329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29" name="Rectangle 449"/>
              <p:cNvSpPr>
                <a:spLocks noChangeArrowheads="1"/>
              </p:cNvSpPr>
              <p:nvPr/>
            </p:nvSpPr>
            <p:spPr bwMode="auto">
              <a:xfrm>
                <a:off x="4348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0" name="Rectangle 450"/>
              <p:cNvSpPr>
                <a:spLocks noChangeArrowheads="1"/>
              </p:cNvSpPr>
              <p:nvPr/>
            </p:nvSpPr>
            <p:spPr bwMode="auto">
              <a:xfrm>
                <a:off x="4387" y="2962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1" name="Rectangle 451"/>
              <p:cNvSpPr>
                <a:spLocks noChangeArrowheads="1"/>
              </p:cNvSpPr>
              <p:nvPr/>
            </p:nvSpPr>
            <p:spPr bwMode="auto">
              <a:xfrm>
                <a:off x="4410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2" name="Rectangle 452"/>
              <p:cNvSpPr>
                <a:spLocks noChangeArrowheads="1"/>
              </p:cNvSpPr>
              <p:nvPr/>
            </p:nvSpPr>
            <p:spPr bwMode="auto">
              <a:xfrm>
                <a:off x="4429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3" name="Rectangle 453"/>
              <p:cNvSpPr>
                <a:spLocks noChangeArrowheads="1"/>
              </p:cNvSpPr>
              <p:nvPr/>
            </p:nvSpPr>
            <p:spPr bwMode="auto">
              <a:xfrm>
                <a:off x="4447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4" name="Rectangle 454"/>
              <p:cNvSpPr>
                <a:spLocks noChangeArrowheads="1"/>
              </p:cNvSpPr>
              <p:nvPr/>
            </p:nvSpPr>
            <p:spPr bwMode="auto">
              <a:xfrm>
                <a:off x="4487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5" name="Rectangle 455"/>
              <p:cNvSpPr>
                <a:spLocks noChangeArrowheads="1"/>
              </p:cNvSpPr>
              <p:nvPr/>
            </p:nvSpPr>
            <p:spPr bwMode="auto">
              <a:xfrm>
                <a:off x="4505" y="2962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6" name="Rectangle 456"/>
              <p:cNvSpPr>
                <a:spLocks noChangeArrowheads="1"/>
              </p:cNvSpPr>
              <p:nvPr/>
            </p:nvSpPr>
            <p:spPr bwMode="auto">
              <a:xfrm>
                <a:off x="4524" y="2962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7" name="Rectangle 457"/>
              <p:cNvSpPr>
                <a:spLocks noChangeArrowheads="1"/>
              </p:cNvSpPr>
              <p:nvPr/>
            </p:nvSpPr>
            <p:spPr bwMode="auto">
              <a:xfrm>
                <a:off x="4563" y="2962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8" name="Rectangle 458"/>
              <p:cNvSpPr>
                <a:spLocks noChangeArrowheads="1"/>
              </p:cNvSpPr>
              <p:nvPr/>
            </p:nvSpPr>
            <p:spPr bwMode="auto">
              <a:xfrm>
                <a:off x="4601" y="2962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39" name="Rectangle 459"/>
              <p:cNvSpPr>
                <a:spLocks noChangeArrowheads="1"/>
              </p:cNvSpPr>
              <p:nvPr/>
            </p:nvSpPr>
            <p:spPr bwMode="auto">
              <a:xfrm>
                <a:off x="3429" y="304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0" name="Rectangle 460"/>
              <p:cNvSpPr>
                <a:spLocks noChangeArrowheads="1"/>
              </p:cNvSpPr>
              <p:nvPr/>
            </p:nvSpPr>
            <p:spPr bwMode="auto">
              <a:xfrm>
                <a:off x="3446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1" name="Rectangle 461"/>
              <p:cNvSpPr>
                <a:spLocks noChangeArrowheads="1"/>
              </p:cNvSpPr>
              <p:nvPr/>
            </p:nvSpPr>
            <p:spPr bwMode="auto">
              <a:xfrm>
                <a:off x="3483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2" name="Rectangle 462"/>
              <p:cNvSpPr>
                <a:spLocks noChangeArrowheads="1"/>
              </p:cNvSpPr>
              <p:nvPr/>
            </p:nvSpPr>
            <p:spPr bwMode="auto">
              <a:xfrm>
                <a:off x="3502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3" name="Rectangle 463"/>
              <p:cNvSpPr>
                <a:spLocks noChangeArrowheads="1"/>
              </p:cNvSpPr>
              <p:nvPr/>
            </p:nvSpPr>
            <p:spPr bwMode="auto">
              <a:xfrm>
                <a:off x="3522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,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4" name="Rectangle 464"/>
              <p:cNvSpPr>
                <a:spLocks noChangeArrowheads="1"/>
              </p:cNvSpPr>
              <p:nvPr/>
            </p:nvSpPr>
            <p:spPr bwMode="auto">
              <a:xfrm>
                <a:off x="3541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5" name="Rectangle 465"/>
              <p:cNvSpPr>
                <a:spLocks noChangeArrowheads="1"/>
              </p:cNvSpPr>
              <p:nvPr/>
            </p:nvSpPr>
            <p:spPr bwMode="auto">
              <a:xfrm>
                <a:off x="3560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6" name="Rectangle 466"/>
              <p:cNvSpPr>
                <a:spLocks noChangeArrowheads="1"/>
              </p:cNvSpPr>
              <p:nvPr/>
            </p:nvSpPr>
            <p:spPr bwMode="auto">
              <a:xfrm>
                <a:off x="3595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7" name="Rectangle 467"/>
              <p:cNvSpPr>
                <a:spLocks noChangeArrowheads="1"/>
              </p:cNvSpPr>
              <p:nvPr/>
            </p:nvSpPr>
            <p:spPr bwMode="auto">
              <a:xfrm>
                <a:off x="3632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8" name="Rectangle 468"/>
              <p:cNvSpPr>
                <a:spLocks noChangeArrowheads="1"/>
              </p:cNvSpPr>
              <p:nvPr/>
            </p:nvSpPr>
            <p:spPr bwMode="auto">
              <a:xfrm>
                <a:off x="3653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49" name="Rectangle 469"/>
              <p:cNvSpPr>
                <a:spLocks noChangeArrowheads="1"/>
              </p:cNvSpPr>
              <p:nvPr/>
            </p:nvSpPr>
            <p:spPr bwMode="auto">
              <a:xfrm>
                <a:off x="3672" y="304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0" name="Rectangle 470"/>
              <p:cNvSpPr>
                <a:spLocks noChangeArrowheads="1"/>
              </p:cNvSpPr>
              <p:nvPr/>
            </p:nvSpPr>
            <p:spPr bwMode="auto">
              <a:xfrm>
                <a:off x="3686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1" name="Rectangle 471"/>
              <p:cNvSpPr>
                <a:spLocks noChangeArrowheads="1"/>
              </p:cNvSpPr>
              <p:nvPr/>
            </p:nvSpPr>
            <p:spPr bwMode="auto">
              <a:xfrm>
                <a:off x="3726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2" name="Rectangle 472"/>
              <p:cNvSpPr>
                <a:spLocks noChangeArrowheads="1"/>
              </p:cNvSpPr>
              <p:nvPr/>
            </p:nvSpPr>
            <p:spPr bwMode="auto">
              <a:xfrm>
                <a:off x="3763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3" name="Rectangle 473"/>
              <p:cNvSpPr>
                <a:spLocks noChangeArrowheads="1"/>
              </p:cNvSpPr>
              <p:nvPr/>
            </p:nvSpPr>
            <p:spPr bwMode="auto">
              <a:xfrm>
                <a:off x="3782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4" name="Rectangle 474"/>
              <p:cNvSpPr>
                <a:spLocks noChangeArrowheads="1"/>
              </p:cNvSpPr>
              <p:nvPr/>
            </p:nvSpPr>
            <p:spPr bwMode="auto">
              <a:xfrm>
                <a:off x="3802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5" name="Rectangle 475"/>
              <p:cNvSpPr>
                <a:spLocks noChangeArrowheads="1"/>
              </p:cNvSpPr>
              <p:nvPr/>
            </p:nvSpPr>
            <p:spPr bwMode="auto">
              <a:xfrm>
                <a:off x="3840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6" name="Rectangle 476"/>
              <p:cNvSpPr>
                <a:spLocks noChangeArrowheads="1"/>
              </p:cNvSpPr>
              <p:nvPr/>
            </p:nvSpPr>
            <p:spPr bwMode="auto">
              <a:xfrm>
                <a:off x="3879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7" name="Rectangle 477"/>
              <p:cNvSpPr>
                <a:spLocks noChangeArrowheads="1"/>
              </p:cNvSpPr>
              <p:nvPr/>
            </p:nvSpPr>
            <p:spPr bwMode="auto">
              <a:xfrm>
                <a:off x="3898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8" name="Rectangle 478"/>
              <p:cNvSpPr>
                <a:spLocks noChangeArrowheads="1"/>
              </p:cNvSpPr>
              <p:nvPr/>
            </p:nvSpPr>
            <p:spPr bwMode="auto">
              <a:xfrm>
                <a:off x="3937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59" name="Rectangle 479"/>
              <p:cNvSpPr>
                <a:spLocks noChangeArrowheads="1"/>
              </p:cNvSpPr>
              <p:nvPr/>
            </p:nvSpPr>
            <p:spPr bwMode="auto">
              <a:xfrm>
                <a:off x="3974" y="3045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0" name="Rectangle 480"/>
              <p:cNvSpPr>
                <a:spLocks noChangeArrowheads="1"/>
              </p:cNvSpPr>
              <p:nvPr/>
            </p:nvSpPr>
            <p:spPr bwMode="auto">
              <a:xfrm>
                <a:off x="4024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1" name="Rectangle 481"/>
              <p:cNvSpPr>
                <a:spLocks noChangeArrowheads="1"/>
              </p:cNvSpPr>
              <p:nvPr/>
            </p:nvSpPr>
            <p:spPr bwMode="auto">
              <a:xfrm>
                <a:off x="4043" y="3045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2" name="Rectangle 482"/>
              <p:cNvSpPr>
                <a:spLocks noChangeArrowheads="1"/>
              </p:cNvSpPr>
              <p:nvPr/>
            </p:nvSpPr>
            <p:spPr bwMode="auto">
              <a:xfrm>
                <a:off x="4066" y="304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3" name="Rectangle 483"/>
              <p:cNvSpPr>
                <a:spLocks noChangeArrowheads="1"/>
              </p:cNvSpPr>
              <p:nvPr/>
            </p:nvSpPr>
            <p:spPr bwMode="auto">
              <a:xfrm>
                <a:off x="4082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4" name="Rectangle 484"/>
              <p:cNvSpPr>
                <a:spLocks noChangeArrowheads="1"/>
              </p:cNvSpPr>
              <p:nvPr/>
            </p:nvSpPr>
            <p:spPr bwMode="auto">
              <a:xfrm>
                <a:off x="4120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5" name="Rectangle 485"/>
              <p:cNvSpPr>
                <a:spLocks noChangeArrowheads="1"/>
              </p:cNvSpPr>
              <p:nvPr/>
            </p:nvSpPr>
            <p:spPr bwMode="auto">
              <a:xfrm>
                <a:off x="4159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6" name="Rectangle 486"/>
              <p:cNvSpPr>
                <a:spLocks noChangeArrowheads="1"/>
              </p:cNvSpPr>
              <p:nvPr/>
            </p:nvSpPr>
            <p:spPr bwMode="auto">
              <a:xfrm>
                <a:off x="4178" y="3045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7" name="Rectangle 487"/>
              <p:cNvSpPr>
                <a:spLocks noChangeArrowheads="1"/>
              </p:cNvSpPr>
              <p:nvPr/>
            </p:nvSpPr>
            <p:spPr bwMode="auto">
              <a:xfrm>
                <a:off x="4236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8" name="Rectangle 488"/>
              <p:cNvSpPr>
                <a:spLocks noChangeArrowheads="1"/>
              </p:cNvSpPr>
              <p:nvPr/>
            </p:nvSpPr>
            <p:spPr bwMode="auto">
              <a:xfrm>
                <a:off x="4273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69" name="Rectangle 489"/>
              <p:cNvSpPr>
                <a:spLocks noChangeArrowheads="1"/>
              </p:cNvSpPr>
              <p:nvPr/>
            </p:nvSpPr>
            <p:spPr bwMode="auto">
              <a:xfrm>
                <a:off x="4308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0" name="Rectangle 490"/>
              <p:cNvSpPr>
                <a:spLocks noChangeArrowheads="1"/>
              </p:cNvSpPr>
              <p:nvPr/>
            </p:nvSpPr>
            <p:spPr bwMode="auto">
              <a:xfrm>
                <a:off x="4327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1" name="Rectangle 491"/>
              <p:cNvSpPr>
                <a:spLocks noChangeArrowheads="1"/>
              </p:cNvSpPr>
              <p:nvPr/>
            </p:nvSpPr>
            <p:spPr bwMode="auto">
              <a:xfrm>
                <a:off x="4348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2" name="Rectangle 492"/>
              <p:cNvSpPr>
                <a:spLocks noChangeArrowheads="1"/>
              </p:cNvSpPr>
              <p:nvPr/>
            </p:nvSpPr>
            <p:spPr bwMode="auto">
              <a:xfrm>
                <a:off x="4385" y="3045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3" name="Rectangle 493"/>
              <p:cNvSpPr>
                <a:spLocks noChangeArrowheads="1"/>
              </p:cNvSpPr>
              <p:nvPr/>
            </p:nvSpPr>
            <p:spPr bwMode="auto">
              <a:xfrm>
                <a:off x="4402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4" name="Rectangle 494"/>
              <p:cNvSpPr>
                <a:spLocks noChangeArrowheads="1"/>
              </p:cNvSpPr>
              <p:nvPr/>
            </p:nvSpPr>
            <p:spPr bwMode="auto">
              <a:xfrm>
                <a:off x="4420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5" name="Rectangle 495"/>
              <p:cNvSpPr>
                <a:spLocks noChangeArrowheads="1"/>
              </p:cNvSpPr>
              <p:nvPr/>
            </p:nvSpPr>
            <p:spPr bwMode="auto">
              <a:xfrm>
                <a:off x="4439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6" name="Rectangle 496"/>
              <p:cNvSpPr>
                <a:spLocks noChangeArrowheads="1"/>
              </p:cNvSpPr>
              <p:nvPr/>
            </p:nvSpPr>
            <p:spPr bwMode="auto">
              <a:xfrm>
                <a:off x="4458" y="3045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7" name="Rectangle 497"/>
              <p:cNvSpPr>
                <a:spLocks noChangeArrowheads="1"/>
              </p:cNvSpPr>
              <p:nvPr/>
            </p:nvSpPr>
            <p:spPr bwMode="auto">
              <a:xfrm>
                <a:off x="4497" y="3045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78" name="Rectangle 498"/>
              <p:cNvSpPr>
                <a:spLocks noChangeArrowheads="1"/>
              </p:cNvSpPr>
              <p:nvPr/>
            </p:nvSpPr>
            <p:spPr bwMode="auto">
              <a:xfrm>
                <a:off x="4516" y="3045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508" name="Freeform 499"/>
              <p:cNvSpPr>
                <a:spLocks/>
              </p:cNvSpPr>
              <p:nvPr/>
            </p:nvSpPr>
            <p:spPr bwMode="auto">
              <a:xfrm>
                <a:off x="3987" y="2547"/>
                <a:ext cx="35" cy="35"/>
              </a:xfrm>
              <a:custGeom>
                <a:avLst/>
                <a:gdLst>
                  <a:gd name="T0" fmla="*/ 33 w 35"/>
                  <a:gd name="T1" fmla="*/ 0 h 35"/>
                  <a:gd name="T2" fmla="*/ 0 w 35"/>
                  <a:gd name="T3" fmla="*/ 0 h 35"/>
                  <a:gd name="T4" fmla="*/ 16 w 35"/>
                  <a:gd name="T5" fmla="*/ 35 h 35"/>
                  <a:gd name="T6" fmla="*/ 35 w 35"/>
                  <a:gd name="T7" fmla="*/ 0 h 35"/>
                  <a:gd name="T8" fmla="*/ 35 w 35"/>
                  <a:gd name="T9" fmla="*/ 0 h 35"/>
                  <a:gd name="T10" fmla="*/ 33 w 35"/>
                  <a:gd name="T11" fmla="*/ 0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35"/>
                  <a:gd name="T20" fmla="*/ 35 w 35"/>
                  <a:gd name="T21" fmla="*/ 35 h 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35">
                    <a:moveTo>
                      <a:pt x="33" y="0"/>
                    </a:moveTo>
                    <a:lnTo>
                      <a:pt x="0" y="0"/>
                    </a:lnTo>
                    <a:lnTo>
                      <a:pt x="16" y="35"/>
                    </a:lnTo>
                    <a:lnTo>
                      <a:pt x="35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509" name="Freeform 500"/>
              <p:cNvSpPr>
                <a:spLocks/>
              </p:cNvSpPr>
              <p:nvPr/>
            </p:nvSpPr>
            <p:spPr bwMode="auto">
              <a:xfrm>
                <a:off x="2579" y="1377"/>
                <a:ext cx="1350" cy="423"/>
              </a:xfrm>
              <a:custGeom>
                <a:avLst/>
                <a:gdLst>
                  <a:gd name="T0" fmla="*/ 0 w 1350"/>
                  <a:gd name="T1" fmla="*/ 421 h 423"/>
                  <a:gd name="T2" fmla="*/ 2 w 1350"/>
                  <a:gd name="T3" fmla="*/ 0 h 423"/>
                  <a:gd name="T4" fmla="*/ 1350 w 1350"/>
                  <a:gd name="T5" fmla="*/ 0 h 423"/>
                  <a:gd name="T6" fmla="*/ 1350 w 1350"/>
                  <a:gd name="T7" fmla="*/ 423 h 423"/>
                  <a:gd name="T8" fmla="*/ 2 w 1350"/>
                  <a:gd name="T9" fmla="*/ 423 h 423"/>
                  <a:gd name="T10" fmla="*/ 2 w 1350"/>
                  <a:gd name="T11" fmla="*/ 423 h 423"/>
                  <a:gd name="T12" fmla="*/ 0 w 1350"/>
                  <a:gd name="T13" fmla="*/ 421 h 4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50"/>
                  <a:gd name="T22" fmla="*/ 0 h 423"/>
                  <a:gd name="T23" fmla="*/ 1350 w 1350"/>
                  <a:gd name="T24" fmla="*/ 423 h 4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50" h="423">
                    <a:moveTo>
                      <a:pt x="0" y="421"/>
                    </a:moveTo>
                    <a:lnTo>
                      <a:pt x="2" y="0"/>
                    </a:lnTo>
                    <a:lnTo>
                      <a:pt x="1350" y="0"/>
                    </a:lnTo>
                    <a:lnTo>
                      <a:pt x="1350" y="423"/>
                    </a:lnTo>
                    <a:lnTo>
                      <a:pt x="2" y="423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510" name="Freeform 501"/>
              <p:cNvSpPr>
                <a:spLocks/>
              </p:cNvSpPr>
              <p:nvPr/>
            </p:nvSpPr>
            <p:spPr bwMode="auto">
              <a:xfrm>
                <a:off x="2579" y="1377"/>
                <a:ext cx="1350" cy="423"/>
              </a:xfrm>
              <a:custGeom>
                <a:avLst/>
                <a:gdLst>
                  <a:gd name="T0" fmla="*/ 0 w 1350"/>
                  <a:gd name="T1" fmla="*/ 421 h 423"/>
                  <a:gd name="T2" fmla="*/ 2 w 1350"/>
                  <a:gd name="T3" fmla="*/ 0 h 423"/>
                  <a:gd name="T4" fmla="*/ 1350 w 1350"/>
                  <a:gd name="T5" fmla="*/ 0 h 423"/>
                  <a:gd name="T6" fmla="*/ 1350 w 1350"/>
                  <a:gd name="T7" fmla="*/ 423 h 423"/>
                  <a:gd name="T8" fmla="*/ 2 w 1350"/>
                  <a:gd name="T9" fmla="*/ 423 h 423"/>
                  <a:gd name="T10" fmla="*/ 2 w 1350"/>
                  <a:gd name="T11" fmla="*/ 423 h 4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0"/>
                  <a:gd name="T19" fmla="*/ 0 h 423"/>
                  <a:gd name="T20" fmla="*/ 1350 w 1350"/>
                  <a:gd name="T21" fmla="*/ 423 h 4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0" h="423">
                    <a:moveTo>
                      <a:pt x="0" y="421"/>
                    </a:moveTo>
                    <a:lnTo>
                      <a:pt x="2" y="0"/>
                    </a:lnTo>
                    <a:lnTo>
                      <a:pt x="1350" y="0"/>
                    </a:lnTo>
                    <a:lnTo>
                      <a:pt x="1350" y="423"/>
                    </a:lnTo>
                    <a:lnTo>
                      <a:pt x="2" y="42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582" name="Rectangle 502"/>
              <p:cNvSpPr>
                <a:spLocks noChangeArrowheads="1"/>
              </p:cNvSpPr>
              <p:nvPr/>
            </p:nvSpPr>
            <p:spPr bwMode="auto">
              <a:xfrm>
                <a:off x="2651" y="14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83" name="Rectangle 503"/>
              <p:cNvSpPr>
                <a:spLocks noChangeArrowheads="1"/>
              </p:cNvSpPr>
              <p:nvPr/>
            </p:nvSpPr>
            <p:spPr bwMode="auto">
              <a:xfrm>
                <a:off x="2691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84" name="Rectangle 504"/>
              <p:cNvSpPr>
                <a:spLocks noChangeArrowheads="1"/>
              </p:cNvSpPr>
              <p:nvPr/>
            </p:nvSpPr>
            <p:spPr bwMode="auto">
              <a:xfrm>
                <a:off x="2709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85" name="Rectangle 505"/>
              <p:cNvSpPr>
                <a:spLocks noChangeArrowheads="1"/>
              </p:cNvSpPr>
              <p:nvPr/>
            </p:nvSpPr>
            <p:spPr bwMode="auto">
              <a:xfrm>
                <a:off x="2728" y="1423"/>
                <a:ext cx="79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86" name="Rectangle 506"/>
              <p:cNvSpPr>
                <a:spLocks noChangeArrowheads="1"/>
              </p:cNvSpPr>
              <p:nvPr/>
            </p:nvSpPr>
            <p:spPr bwMode="auto">
              <a:xfrm>
                <a:off x="2774" y="14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87" name="Rectangle 507"/>
              <p:cNvSpPr>
                <a:spLocks noChangeArrowheads="1"/>
              </p:cNvSpPr>
              <p:nvPr/>
            </p:nvSpPr>
            <p:spPr bwMode="auto">
              <a:xfrm>
                <a:off x="2813" y="14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88" name="Rectangle 508"/>
              <p:cNvSpPr>
                <a:spLocks noChangeArrowheads="1"/>
              </p:cNvSpPr>
              <p:nvPr/>
            </p:nvSpPr>
            <p:spPr bwMode="auto">
              <a:xfrm>
                <a:off x="2850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89" name="Rectangle 509"/>
              <p:cNvSpPr>
                <a:spLocks noChangeArrowheads="1"/>
              </p:cNvSpPr>
              <p:nvPr/>
            </p:nvSpPr>
            <p:spPr bwMode="auto">
              <a:xfrm>
                <a:off x="2871" y="1423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0" name="Rectangle 510"/>
              <p:cNvSpPr>
                <a:spLocks noChangeArrowheads="1"/>
              </p:cNvSpPr>
              <p:nvPr/>
            </p:nvSpPr>
            <p:spPr bwMode="auto">
              <a:xfrm>
                <a:off x="2894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1" name="Rectangle 511"/>
              <p:cNvSpPr>
                <a:spLocks noChangeArrowheads="1"/>
              </p:cNvSpPr>
              <p:nvPr/>
            </p:nvSpPr>
            <p:spPr bwMode="auto">
              <a:xfrm>
                <a:off x="2931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2" name="Rectangle 512"/>
              <p:cNvSpPr>
                <a:spLocks noChangeArrowheads="1"/>
              </p:cNvSpPr>
              <p:nvPr/>
            </p:nvSpPr>
            <p:spPr bwMode="auto">
              <a:xfrm>
                <a:off x="2967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3" name="Rectangle 513"/>
              <p:cNvSpPr>
                <a:spLocks noChangeArrowheads="1"/>
              </p:cNvSpPr>
              <p:nvPr/>
            </p:nvSpPr>
            <p:spPr bwMode="auto">
              <a:xfrm>
                <a:off x="2985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4" name="Rectangle 514"/>
              <p:cNvSpPr>
                <a:spLocks noChangeArrowheads="1"/>
              </p:cNvSpPr>
              <p:nvPr/>
            </p:nvSpPr>
            <p:spPr bwMode="auto">
              <a:xfrm>
                <a:off x="3004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5" name="Rectangle 515"/>
              <p:cNvSpPr>
                <a:spLocks noChangeArrowheads="1"/>
              </p:cNvSpPr>
              <p:nvPr/>
            </p:nvSpPr>
            <p:spPr bwMode="auto">
              <a:xfrm>
                <a:off x="3025" y="14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6" name="Rectangle 516"/>
              <p:cNvSpPr>
                <a:spLocks noChangeArrowheads="1"/>
              </p:cNvSpPr>
              <p:nvPr/>
            </p:nvSpPr>
            <p:spPr bwMode="auto">
              <a:xfrm>
                <a:off x="3062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7" name="Rectangle 517"/>
              <p:cNvSpPr>
                <a:spLocks noChangeArrowheads="1"/>
              </p:cNvSpPr>
              <p:nvPr/>
            </p:nvSpPr>
            <p:spPr bwMode="auto">
              <a:xfrm>
                <a:off x="3101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8" name="Rectangle 518"/>
              <p:cNvSpPr>
                <a:spLocks noChangeArrowheads="1"/>
              </p:cNvSpPr>
              <p:nvPr/>
            </p:nvSpPr>
            <p:spPr bwMode="auto">
              <a:xfrm>
                <a:off x="3120" y="1423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9" name="Rectangle 519"/>
              <p:cNvSpPr>
                <a:spLocks noChangeArrowheads="1"/>
              </p:cNvSpPr>
              <p:nvPr/>
            </p:nvSpPr>
            <p:spPr bwMode="auto">
              <a:xfrm>
                <a:off x="3170" y="1423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0" name="Rectangle 520"/>
              <p:cNvSpPr>
                <a:spLocks noChangeArrowheads="1"/>
              </p:cNvSpPr>
              <p:nvPr/>
            </p:nvSpPr>
            <p:spPr bwMode="auto">
              <a:xfrm>
                <a:off x="3184" y="1423"/>
                <a:ext cx="6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v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1" name="Rectangle 521"/>
              <p:cNvSpPr>
                <a:spLocks noChangeArrowheads="1"/>
              </p:cNvSpPr>
              <p:nvPr/>
            </p:nvSpPr>
            <p:spPr bwMode="auto">
              <a:xfrm>
                <a:off x="3220" y="1423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2" name="Rectangle 522"/>
              <p:cNvSpPr>
                <a:spLocks noChangeArrowheads="1"/>
              </p:cNvSpPr>
              <p:nvPr/>
            </p:nvSpPr>
            <p:spPr bwMode="auto">
              <a:xfrm>
                <a:off x="3234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3" name="Rectangle 523"/>
              <p:cNvSpPr>
                <a:spLocks noChangeArrowheads="1"/>
              </p:cNvSpPr>
              <p:nvPr/>
            </p:nvSpPr>
            <p:spPr bwMode="auto">
              <a:xfrm>
                <a:off x="3269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4" name="Rectangle 524"/>
              <p:cNvSpPr>
                <a:spLocks noChangeArrowheads="1"/>
              </p:cNvSpPr>
              <p:nvPr/>
            </p:nvSpPr>
            <p:spPr bwMode="auto">
              <a:xfrm>
                <a:off x="3309" y="1423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5" name="Rectangle 525"/>
              <p:cNvSpPr>
                <a:spLocks noChangeArrowheads="1"/>
              </p:cNvSpPr>
              <p:nvPr/>
            </p:nvSpPr>
            <p:spPr bwMode="auto">
              <a:xfrm>
                <a:off x="3332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6" name="Rectangle 526"/>
              <p:cNvSpPr>
                <a:spLocks noChangeArrowheads="1"/>
              </p:cNvSpPr>
              <p:nvPr/>
            </p:nvSpPr>
            <p:spPr bwMode="auto">
              <a:xfrm>
                <a:off x="3350" y="1423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7" name="Rectangle 527"/>
              <p:cNvSpPr>
                <a:spLocks noChangeArrowheads="1"/>
              </p:cNvSpPr>
              <p:nvPr/>
            </p:nvSpPr>
            <p:spPr bwMode="auto">
              <a:xfrm>
                <a:off x="3373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8" name="Rectangle 528"/>
              <p:cNvSpPr>
                <a:spLocks noChangeArrowheads="1"/>
              </p:cNvSpPr>
              <p:nvPr/>
            </p:nvSpPr>
            <p:spPr bwMode="auto">
              <a:xfrm>
                <a:off x="3412" y="14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09" name="Rectangle 529"/>
              <p:cNvSpPr>
                <a:spLocks noChangeArrowheads="1"/>
              </p:cNvSpPr>
              <p:nvPr/>
            </p:nvSpPr>
            <p:spPr bwMode="auto">
              <a:xfrm>
                <a:off x="3450" y="1423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0" name="Rectangle 530"/>
              <p:cNvSpPr>
                <a:spLocks noChangeArrowheads="1"/>
              </p:cNvSpPr>
              <p:nvPr/>
            </p:nvSpPr>
            <p:spPr bwMode="auto">
              <a:xfrm>
                <a:off x="3466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1" name="Rectangle 531"/>
              <p:cNvSpPr>
                <a:spLocks noChangeArrowheads="1"/>
              </p:cNvSpPr>
              <p:nvPr/>
            </p:nvSpPr>
            <p:spPr bwMode="auto">
              <a:xfrm>
                <a:off x="3500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2" name="Rectangle 532"/>
              <p:cNvSpPr>
                <a:spLocks noChangeArrowheads="1"/>
              </p:cNvSpPr>
              <p:nvPr/>
            </p:nvSpPr>
            <p:spPr bwMode="auto">
              <a:xfrm>
                <a:off x="3518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3" name="Rectangle 533"/>
              <p:cNvSpPr>
                <a:spLocks noChangeArrowheads="1"/>
              </p:cNvSpPr>
              <p:nvPr/>
            </p:nvSpPr>
            <p:spPr bwMode="auto">
              <a:xfrm>
                <a:off x="3558" y="1423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4" name="Rectangle 534"/>
              <p:cNvSpPr>
                <a:spLocks noChangeArrowheads="1"/>
              </p:cNvSpPr>
              <p:nvPr/>
            </p:nvSpPr>
            <p:spPr bwMode="auto">
              <a:xfrm>
                <a:off x="3580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5" name="Rectangle 535"/>
              <p:cNvSpPr>
                <a:spLocks noChangeArrowheads="1"/>
              </p:cNvSpPr>
              <p:nvPr/>
            </p:nvSpPr>
            <p:spPr bwMode="auto">
              <a:xfrm>
                <a:off x="3599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6" name="Rectangle 536"/>
              <p:cNvSpPr>
                <a:spLocks noChangeArrowheads="1"/>
              </p:cNvSpPr>
              <p:nvPr/>
            </p:nvSpPr>
            <p:spPr bwMode="auto">
              <a:xfrm>
                <a:off x="3620" y="1423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7" name="Rectangle 537"/>
              <p:cNvSpPr>
                <a:spLocks noChangeArrowheads="1"/>
              </p:cNvSpPr>
              <p:nvPr/>
            </p:nvSpPr>
            <p:spPr bwMode="auto">
              <a:xfrm>
                <a:off x="3643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8" name="Rectangle 538"/>
              <p:cNvSpPr>
                <a:spLocks noChangeArrowheads="1"/>
              </p:cNvSpPr>
              <p:nvPr/>
            </p:nvSpPr>
            <p:spPr bwMode="auto">
              <a:xfrm>
                <a:off x="3680" y="1423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19" name="Rectangle 539"/>
              <p:cNvSpPr>
                <a:spLocks noChangeArrowheads="1"/>
              </p:cNvSpPr>
              <p:nvPr/>
            </p:nvSpPr>
            <p:spPr bwMode="auto">
              <a:xfrm>
                <a:off x="3738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0" name="Rectangle 540"/>
              <p:cNvSpPr>
                <a:spLocks noChangeArrowheads="1"/>
              </p:cNvSpPr>
              <p:nvPr/>
            </p:nvSpPr>
            <p:spPr bwMode="auto">
              <a:xfrm>
                <a:off x="3757" y="1423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1" name="Rectangle 541"/>
              <p:cNvSpPr>
                <a:spLocks noChangeArrowheads="1"/>
              </p:cNvSpPr>
              <p:nvPr/>
            </p:nvSpPr>
            <p:spPr bwMode="auto">
              <a:xfrm>
                <a:off x="3775" y="1423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2" name="Rectangle 542"/>
              <p:cNvSpPr>
                <a:spLocks noChangeArrowheads="1"/>
              </p:cNvSpPr>
              <p:nvPr/>
            </p:nvSpPr>
            <p:spPr bwMode="auto">
              <a:xfrm>
                <a:off x="3815" y="1423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3" name="Rectangle 543"/>
              <p:cNvSpPr>
                <a:spLocks noChangeArrowheads="1"/>
              </p:cNvSpPr>
              <p:nvPr/>
            </p:nvSpPr>
            <p:spPr bwMode="auto">
              <a:xfrm>
                <a:off x="3852" y="1423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4" name="Rectangle 544"/>
              <p:cNvSpPr>
                <a:spLocks noChangeArrowheads="1"/>
              </p:cNvSpPr>
              <p:nvPr/>
            </p:nvSpPr>
            <p:spPr bwMode="auto">
              <a:xfrm>
                <a:off x="2676" y="1506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5" name="Rectangle 545"/>
              <p:cNvSpPr>
                <a:spLocks noChangeArrowheads="1"/>
              </p:cNvSpPr>
              <p:nvPr/>
            </p:nvSpPr>
            <p:spPr bwMode="auto">
              <a:xfrm>
                <a:off x="2693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6" name="Rectangle 546"/>
              <p:cNvSpPr>
                <a:spLocks noChangeArrowheads="1"/>
              </p:cNvSpPr>
              <p:nvPr/>
            </p:nvSpPr>
            <p:spPr bwMode="auto">
              <a:xfrm>
                <a:off x="2730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7" name="Rectangle 547"/>
              <p:cNvSpPr>
                <a:spLocks noChangeArrowheads="1"/>
              </p:cNvSpPr>
              <p:nvPr/>
            </p:nvSpPr>
            <p:spPr bwMode="auto">
              <a:xfrm>
                <a:off x="2751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8" name="Rectangle 548"/>
              <p:cNvSpPr>
                <a:spLocks noChangeArrowheads="1"/>
              </p:cNvSpPr>
              <p:nvPr/>
            </p:nvSpPr>
            <p:spPr bwMode="auto">
              <a:xfrm>
                <a:off x="2770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29" name="Rectangle 549"/>
              <p:cNvSpPr>
                <a:spLocks noChangeArrowheads="1"/>
              </p:cNvSpPr>
              <p:nvPr/>
            </p:nvSpPr>
            <p:spPr bwMode="auto">
              <a:xfrm>
                <a:off x="2788" y="1506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0" name="Rectangle 550"/>
              <p:cNvSpPr>
                <a:spLocks noChangeArrowheads="1"/>
              </p:cNvSpPr>
              <p:nvPr/>
            </p:nvSpPr>
            <p:spPr bwMode="auto">
              <a:xfrm>
                <a:off x="2828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1" name="Rectangle 551"/>
              <p:cNvSpPr>
                <a:spLocks noChangeArrowheads="1"/>
              </p:cNvSpPr>
              <p:nvPr/>
            </p:nvSpPr>
            <p:spPr bwMode="auto">
              <a:xfrm>
                <a:off x="2865" y="1506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2" name="Rectangle 552"/>
              <p:cNvSpPr>
                <a:spLocks noChangeArrowheads="1"/>
              </p:cNvSpPr>
              <p:nvPr/>
            </p:nvSpPr>
            <p:spPr bwMode="auto">
              <a:xfrm>
                <a:off x="2882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3" name="Rectangle 553"/>
              <p:cNvSpPr>
                <a:spLocks noChangeArrowheads="1"/>
              </p:cNvSpPr>
              <p:nvPr/>
            </p:nvSpPr>
            <p:spPr bwMode="auto">
              <a:xfrm>
                <a:off x="2900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4" name="Rectangle 554"/>
              <p:cNvSpPr>
                <a:spLocks noChangeArrowheads="1"/>
              </p:cNvSpPr>
              <p:nvPr/>
            </p:nvSpPr>
            <p:spPr bwMode="auto">
              <a:xfrm>
                <a:off x="2919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5" name="Rectangle 555"/>
              <p:cNvSpPr>
                <a:spLocks noChangeArrowheads="1"/>
              </p:cNvSpPr>
              <p:nvPr/>
            </p:nvSpPr>
            <p:spPr bwMode="auto">
              <a:xfrm>
                <a:off x="2958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6" name="Rectangle 556"/>
              <p:cNvSpPr>
                <a:spLocks noChangeArrowheads="1"/>
              </p:cNvSpPr>
              <p:nvPr/>
            </p:nvSpPr>
            <p:spPr bwMode="auto">
              <a:xfrm>
                <a:off x="2977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7" name="Rectangle 557"/>
              <p:cNvSpPr>
                <a:spLocks noChangeArrowheads="1"/>
              </p:cNvSpPr>
              <p:nvPr/>
            </p:nvSpPr>
            <p:spPr bwMode="auto">
              <a:xfrm>
                <a:off x="2996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8" name="Rectangle 558"/>
              <p:cNvSpPr>
                <a:spLocks noChangeArrowheads="1"/>
              </p:cNvSpPr>
              <p:nvPr/>
            </p:nvSpPr>
            <p:spPr bwMode="auto">
              <a:xfrm>
                <a:off x="3014" y="1506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39" name="Rectangle 559"/>
              <p:cNvSpPr>
                <a:spLocks noChangeArrowheads="1"/>
              </p:cNvSpPr>
              <p:nvPr/>
            </p:nvSpPr>
            <p:spPr bwMode="auto">
              <a:xfrm>
                <a:off x="3054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0" name="Rectangle 560"/>
              <p:cNvSpPr>
                <a:spLocks noChangeArrowheads="1"/>
              </p:cNvSpPr>
              <p:nvPr/>
            </p:nvSpPr>
            <p:spPr bwMode="auto">
              <a:xfrm>
                <a:off x="3091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1" name="Rectangle 561"/>
              <p:cNvSpPr>
                <a:spLocks noChangeArrowheads="1"/>
              </p:cNvSpPr>
              <p:nvPr/>
            </p:nvSpPr>
            <p:spPr bwMode="auto">
              <a:xfrm>
                <a:off x="3112" y="1506"/>
                <a:ext cx="83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2" name="Rectangle 562"/>
              <p:cNvSpPr>
                <a:spLocks noChangeArrowheads="1"/>
              </p:cNvSpPr>
              <p:nvPr/>
            </p:nvSpPr>
            <p:spPr bwMode="auto">
              <a:xfrm>
                <a:off x="3162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3" name="Rectangle 563"/>
              <p:cNvSpPr>
                <a:spLocks noChangeArrowheads="1"/>
              </p:cNvSpPr>
              <p:nvPr/>
            </p:nvSpPr>
            <p:spPr bwMode="auto">
              <a:xfrm>
                <a:off x="3199" y="1506"/>
                <a:ext cx="9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4" name="Rectangle 564"/>
              <p:cNvSpPr>
                <a:spLocks noChangeArrowheads="1"/>
              </p:cNvSpPr>
              <p:nvPr/>
            </p:nvSpPr>
            <p:spPr bwMode="auto">
              <a:xfrm>
                <a:off x="3257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5" name="Rectangle 565"/>
              <p:cNvSpPr>
                <a:spLocks noChangeArrowheads="1"/>
              </p:cNvSpPr>
              <p:nvPr/>
            </p:nvSpPr>
            <p:spPr bwMode="auto">
              <a:xfrm>
                <a:off x="3294" y="1506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6" name="Rectangle 566"/>
              <p:cNvSpPr>
                <a:spLocks noChangeArrowheads="1"/>
              </p:cNvSpPr>
              <p:nvPr/>
            </p:nvSpPr>
            <p:spPr bwMode="auto">
              <a:xfrm>
                <a:off x="3311" y="1506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7" name="Rectangle 567"/>
              <p:cNvSpPr>
                <a:spLocks noChangeArrowheads="1"/>
              </p:cNvSpPr>
              <p:nvPr/>
            </p:nvSpPr>
            <p:spPr bwMode="auto">
              <a:xfrm>
                <a:off x="3348" y="1506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8" name="Rectangle 568"/>
              <p:cNvSpPr>
                <a:spLocks noChangeArrowheads="1"/>
              </p:cNvSpPr>
              <p:nvPr/>
            </p:nvSpPr>
            <p:spPr bwMode="auto">
              <a:xfrm>
                <a:off x="3388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49" name="Rectangle 569"/>
              <p:cNvSpPr>
                <a:spLocks noChangeArrowheads="1"/>
              </p:cNvSpPr>
              <p:nvPr/>
            </p:nvSpPr>
            <p:spPr bwMode="auto">
              <a:xfrm>
                <a:off x="3425" y="1506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0" name="Rectangle 570"/>
              <p:cNvSpPr>
                <a:spLocks noChangeArrowheads="1"/>
              </p:cNvSpPr>
              <p:nvPr/>
            </p:nvSpPr>
            <p:spPr bwMode="auto">
              <a:xfrm>
                <a:off x="3450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1" name="Rectangle 571"/>
              <p:cNvSpPr>
                <a:spLocks noChangeArrowheads="1"/>
              </p:cNvSpPr>
              <p:nvPr/>
            </p:nvSpPr>
            <p:spPr bwMode="auto">
              <a:xfrm>
                <a:off x="3468" y="1506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2" name="Rectangle 572"/>
              <p:cNvSpPr>
                <a:spLocks noChangeArrowheads="1"/>
              </p:cNvSpPr>
              <p:nvPr/>
            </p:nvSpPr>
            <p:spPr bwMode="auto">
              <a:xfrm>
                <a:off x="3491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3" name="Rectangle 573"/>
              <p:cNvSpPr>
                <a:spLocks noChangeArrowheads="1"/>
              </p:cNvSpPr>
              <p:nvPr/>
            </p:nvSpPr>
            <p:spPr bwMode="auto">
              <a:xfrm>
                <a:off x="3529" y="1506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4" name="Rectangle 574"/>
              <p:cNvSpPr>
                <a:spLocks noChangeArrowheads="1"/>
              </p:cNvSpPr>
              <p:nvPr/>
            </p:nvSpPr>
            <p:spPr bwMode="auto">
              <a:xfrm>
                <a:off x="3568" y="1506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5" name="Rectangle 575"/>
              <p:cNvSpPr>
                <a:spLocks noChangeArrowheads="1"/>
              </p:cNvSpPr>
              <p:nvPr/>
            </p:nvSpPr>
            <p:spPr bwMode="auto">
              <a:xfrm>
                <a:off x="3582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6" name="Rectangle 576"/>
              <p:cNvSpPr>
                <a:spLocks noChangeArrowheads="1"/>
              </p:cNvSpPr>
              <p:nvPr/>
            </p:nvSpPr>
            <p:spPr bwMode="auto">
              <a:xfrm>
                <a:off x="3618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7" name="Rectangle 577"/>
              <p:cNvSpPr>
                <a:spLocks noChangeArrowheads="1"/>
              </p:cNvSpPr>
              <p:nvPr/>
            </p:nvSpPr>
            <p:spPr bwMode="auto">
              <a:xfrm>
                <a:off x="3636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8" name="Rectangle 578"/>
              <p:cNvSpPr>
                <a:spLocks noChangeArrowheads="1"/>
              </p:cNvSpPr>
              <p:nvPr/>
            </p:nvSpPr>
            <p:spPr bwMode="auto">
              <a:xfrm>
                <a:off x="3676" y="1506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59" name="Rectangle 579"/>
              <p:cNvSpPr>
                <a:spLocks noChangeArrowheads="1"/>
              </p:cNvSpPr>
              <p:nvPr/>
            </p:nvSpPr>
            <p:spPr bwMode="auto">
              <a:xfrm>
                <a:off x="3699" y="1506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0" name="Rectangle 580"/>
              <p:cNvSpPr>
                <a:spLocks noChangeArrowheads="1"/>
              </p:cNvSpPr>
              <p:nvPr/>
            </p:nvSpPr>
            <p:spPr bwMode="auto">
              <a:xfrm>
                <a:off x="3717" y="1506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1" name="Rectangle 581"/>
              <p:cNvSpPr>
                <a:spLocks noChangeArrowheads="1"/>
              </p:cNvSpPr>
              <p:nvPr/>
            </p:nvSpPr>
            <p:spPr bwMode="auto">
              <a:xfrm>
                <a:off x="3757" y="1506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2" name="Rectangle 582"/>
              <p:cNvSpPr>
                <a:spLocks noChangeArrowheads="1"/>
              </p:cNvSpPr>
              <p:nvPr/>
            </p:nvSpPr>
            <p:spPr bwMode="auto">
              <a:xfrm>
                <a:off x="3794" y="1506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3" name="Rectangle 583"/>
              <p:cNvSpPr>
                <a:spLocks noChangeArrowheads="1"/>
              </p:cNvSpPr>
              <p:nvPr/>
            </p:nvSpPr>
            <p:spPr bwMode="auto">
              <a:xfrm>
                <a:off x="3833" y="1506"/>
                <a:ext cx="85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4" name="Rectangle 584"/>
              <p:cNvSpPr>
                <a:spLocks noChangeArrowheads="1"/>
              </p:cNvSpPr>
              <p:nvPr/>
            </p:nvSpPr>
            <p:spPr bwMode="auto">
              <a:xfrm>
                <a:off x="2699" y="1587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5" name="Rectangle 585"/>
              <p:cNvSpPr>
                <a:spLocks noChangeArrowheads="1"/>
              </p:cNvSpPr>
              <p:nvPr/>
            </p:nvSpPr>
            <p:spPr bwMode="auto">
              <a:xfrm>
                <a:off x="2736" y="1587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6" name="Rectangle 586"/>
              <p:cNvSpPr>
                <a:spLocks noChangeArrowheads="1"/>
              </p:cNvSpPr>
              <p:nvPr/>
            </p:nvSpPr>
            <p:spPr bwMode="auto">
              <a:xfrm>
                <a:off x="2753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7" name="Rectangle 587"/>
              <p:cNvSpPr>
                <a:spLocks noChangeArrowheads="1"/>
              </p:cNvSpPr>
              <p:nvPr/>
            </p:nvSpPr>
            <p:spPr bwMode="auto">
              <a:xfrm>
                <a:off x="2790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8" name="Rectangle 588"/>
              <p:cNvSpPr>
                <a:spLocks noChangeArrowheads="1"/>
              </p:cNvSpPr>
              <p:nvPr/>
            </p:nvSpPr>
            <p:spPr bwMode="auto">
              <a:xfrm>
                <a:off x="2826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69" name="Rectangle 589"/>
              <p:cNvSpPr>
                <a:spLocks noChangeArrowheads="1"/>
              </p:cNvSpPr>
              <p:nvPr/>
            </p:nvSpPr>
            <p:spPr bwMode="auto">
              <a:xfrm>
                <a:off x="2863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0" name="Rectangle 590"/>
              <p:cNvSpPr>
                <a:spLocks noChangeArrowheads="1"/>
              </p:cNvSpPr>
              <p:nvPr/>
            </p:nvSpPr>
            <p:spPr bwMode="auto">
              <a:xfrm>
                <a:off x="2884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1" name="Rectangle 591"/>
              <p:cNvSpPr>
                <a:spLocks noChangeArrowheads="1"/>
              </p:cNvSpPr>
              <p:nvPr/>
            </p:nvSpPr>
            <p:spPr bwMode="auto">
              <a:xfrm>
                <a:off x="2902" y="1587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2" name="Rectangle 592"/>
              <p:cNvSpPr>
                <a:spLocks noChangeArrowheads="1"/>
              </p:cNvSpPr>
              <p:nvPr/>
            </p:nvSpPr>
            <p:spPr bwMode="auto">
              <a:xfrm>
                <a:off x="2940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3" name="Rectangle 593"/>
              <p:cNvSpPr>
                <a:spLocks noChangeArrowheads="1"/>
              </p:cNvSpPr>
              <p:nvPr/>
            </p:nvSpPr>
            <p:spPr bwMode="auto">
              <a:xfrm>
                <a:off x="2979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4" name="Rectangle 594"/>
              <p:cNvSpPr>
                <a:spLocks noChangeArrowheads="1"/>
              </p:cNvSpPr>
              <p:nvPr/>
            </p:nvSpPr>
            <p:spPr bwMode="auto">
              <a:xfrm>
                <a:off x="2998" y="1587"/>
                <a:ext cx="5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5" name="Rectangle 595"/>
              <p:cNvSpPr>
                <a:spLocks noChangeArrowheads="1"/>
              </p:cNvSpPr>
              <p:nvPr/>
            </p:nvSpPr>
            <p:spPr bwMode="auto">
              <a:xfrm>
                <a:off x="3021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6" name="Rectangle 596"/>
              <p:cNvSpPr>
                <a:spLocks noChangeArrowheads="1"/>
              </p:cNvSpPr>
              <p:nvPr/>
            </p:nvSpPr>
            <p:spPr bwMode="auto">
              <a:xfrm>
                <a:off x="3060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7" name="Rectangle 597"/>
              <p:cNvSpPr>
                <a:spLocks noChangeArrowheads="1"/>
              </p:cNvSpPr>
              <p:nvPr/>
            </p:nvSpPr>
            <p:spPr bwMode="auto">
              <a:xfrm>
                <a:off x="3095" y="1587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8" name="Rectangle 598"/>
              <p:cNvSpPr>
                <a:spLocks noChangeArrowheads="1"/>
              </p:cNvSpPr>
              <p:nvPr/>
            </p:nvSpPr>
            <p:spPr bwMode="auto">
              <a:xfrm>
                <a:off x="3132" y="1587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79" name="Rectangle 599"/>
              <p:cNvSpPr>
                <a:spLocks noChangeArrowheads="1"/>
              </p:cNvSpPr>
              <p:nvPr/>
            </p:nvSpPr>
            <p:spPr bwMode="auto">
              <a:xfrm>
                <a:off x="3147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0" name="Rectangle 600"/>
              <p:cNvSpPr>
                <a:spLocks noChangeArrowheads="1"/>
              </p:cNvSpPr>
              <p:nvPr/>
            </p:nvSpPr>
            <p:spPr bwMode="auto">
              <a:xfrm>
                <a:off x="3168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1" name="Rectangle 601"/>
              <p:cNvSpPr>
                <a:spLocks noChangeArrowheads="1"/>
              </p:cNvSpPr>
              <p:nvPr/>
            </p:nvSpPr>
            <p:spPr bwMode="auto">
              <a:xfrm>
                <a:off x="3186" y="1587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2" name="Rectangle 602"/>
              <p:cNvSpPr>
                <a:spLocks noChangeArrowheads="1"/>
              </p:cNvSpPr>
              <p:nvPr/>
            </p:nvSpPr>
            <p:spPr bwMode="auto">
              <a:xfrm>
                <a:off x="3201" y="1587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3" name="Rectangle 603"/>
              <p:cNvSpPr>
                <a:spLocks noChangeArrowheads="1"/>
              </p:cNvSpPr>
              <p:nvPr/>
            </p:nvSpPr>
            <p:spPr bwMode="auto">
              <a:xfrm>
                <a:off x="3240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4" name="Rectangle 604"/>
              <p:cNvSpPr>
                <a:spLocks noChangeArrowheads="1"/>
              </p:cNvSpPr>
              <p:nvPr/>
            </p:nvSpPr>
            <p:spPr bwMode="auto">
              <a:xfrm>
                <a:off x="3259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5" name="Rectangle 605"/>
              <p:cNvSpPr>
                <a:spLocks noChangeArrowheads="1"/>
              </p:cNvSpPr>
              <p:nvPr/>
            </p:nvSpPr>
            <p:spPr bwMode="auto">
              <a:xfrm>
                <a:off x="3278" y="1587"/>
                <a:ext cx="71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6" name="Rectangle 606"/>
              <p:cNvSpPr>
                <a:spLocks noChangeArrowheads="1"/>
              </p:cNvSpPr>
              <p:nvPr/>
            </p:nvSpPr>
            <p:spPr bwMode="auto">
              <a:xfrm>
                <a:off x="3317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7" name="Rectangle 607"/>
              <p:cNvSpPr>
                <a:spLocks noChangeArrowheads="1"/>
              </p:cNvSpPr>
              <p:nvPr/>
            </p:nvSpPr>
            <p:spPr bwMode="auto">
              <a:xfrm>
                <a:off x="3354" y="1587"/>
                <a:ext cx="52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8" name="Rectangle 608"/>
              <p:cNvSpPr>
                <a:spLocks noChangeArrowheads="1"/>
              </p:cNvSpPr>
              <p:nvPr/>
            </p:nvSpPr>
            <p:spPr bwMode="auto">
              <a:xfrm>
                <a:off x="3375" y="1587"/>
                <a:ext cx="46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689" name="Rectangle 609"/>
              <p:cNvSpPr>
                <a:spLocks noChangeArrowheads="1"/>
              </p:cNvSpPr>
              <p:nvPr/>
            </p:nvSpPr>
            <p:spPr bwMode="auto">
              <a:xfrm>
                <a:off x="3390" y="1587"/>
                <a:ext cx="68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74690" name="Rectangle 610"/>
            <p:cNvSpPr>
              <a:spLocks noChangeArrowheads="1"/>
            </p:cNvSpPr>
            <p:nvPr/>
          </p:nvSpPr>
          <p:spPr bwMode="auto">
            <a:xfrm>
              <a:off x="3429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1" name="Rectangle 611"/>
            <p:cNvSpPr>
              <a:spLocks noChangeArrowheads="1"/>
            </p:cNvSpPr>
            <p:nvPr/>
          </p:nvSpPr>
          <p:spPr bwMode="auto">
            <a:xfrm>
              <a:off x="3448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2" name="Rectangle 612"/>
            <p:cNvSpPr>
              <a:spLocks noChangeArrowheads="1"/>
            </p:cNvSpPr>
            <p:nvPr/>
          </p:nvSpPr>
          <p:spPr bwMode="auto">
            <a:xfrm>
              <a:off x="3466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3" name="Rectangle 613"/>
            <p:cNvSpPr>
              <a:spLocks noChangeArrowheads="1"/>
            </p:cNvSpPr>
            <p:nvPr/>
          </p:nvSpPr>
          <p:spPr bwMode="auto">
            <a:xfrm>
              <a:off x="3485" y="1587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4" name="Rectangle 614"/>
            <p:cNvSpPr>
              <a:spLocks noChangeArrowheads="1"/>
            </p:cNvSpPr>
            <p:nvPr/>
          </p:nvSpPr>
          <p:spPr bwMode="auto">
            <a:xfrm>
              <a:off x="3524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5" name="Rectangle 615"/>
            <p:cNvSpPr>
              <a:spLocks noChangeArrowheads="1"/>
            </p:cNvSpPr>
            <p:nvPr/>
          </p:nvSpPr>
          <p:spPr bwMode="auto">
            <a:xfrm>
              <a:off x="3562" y="1587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6" name="Rectangle 616"/>
            <p:cNvSpPr>
              <a:spLocks noChangeArrowheads="1"/>
            </p:cNvSpPr>
            <p:nvPr/>
          </p:nvSpPr>
          <p:spPr bwMode="auto">
            <a:xfrm>
              <a:off x="3578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7" name="Rectangle 617"/>
            <p:cNvSpPr>
              <a:spLocks noChangeArrowheads="1"/>
            </p:cNvSpPr>
            <p:nvPr/>
          </p:nvSpPr>
          <p:spPr bwMode="auto">
            <a:xfrm>
              <a:off x="3597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8" name="Rectangle 618"/>
            <p:cNvSpPr>
              <a:spLocks noChangeArrowheads="1"/>
            </p:cNvSpPr>
            <p:nvPr/>
          </p:nvSpPr>
          <p:spPr bwMode="auto">
            <a:xfrm>
              <a:off x="3616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699" name="Rectangle 619"/>
            <p:cNvSpPr>
              <a:spLocks noChangeArrowheads="1"/>
            </p:cNvSpPr>
            <p:nvPr/>
          </p:nvSpPr>
          <p:spPr bwMode="auto">
            <a:xfrm>
              <a:off x="3655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0" name="Rectangle 620"/>
            <p:cNvSpPr>
              <a:spLocks noChangeArrowheads="1"/>
            </p:cNvSpPr>
            <p:nvPr/>
          </p:nvSpPr>
          <p:spPr bwMode="auto">
            <a:xfrm>
              <a:off x="3674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1" name="Rectangle 621"/>
            <p:cNvSpPr>
              <a:spLocks noChangeArrowheads="1"/>
            </p:cNvSpPr>
            <p:nvPr/>
          </p:nvSpPr>
          <p:spPr bwMode="auto">
            <a:xfrm>
              <a:off x="3692" y="1587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2" name="Rectangle 622"/>
            <p:cNvSpPr>
              <a:spLocks noChangeArrowheads="1"/>
            </p:cNvSpPr>
            <p:nvPr/>
          </p:nvSpPr>
          <p:spPr bwMode="auto">
            <a:xfrm>
              <a:off x="3711" y="1587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3" name="Rectangle 623"/>
            <p:cNvSpPr>
              <a:spLocks noChangeArrowheads="1"/>
            </p:cNvSpPr>
            <p:nvPr/>
          </p:nvSpPr>
          <p:spPr bwMode="auto">
            <a:xfrm>
              <a:off x="3750" y="1587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4" name="Rectangle 624"/>
            <p:cNvSpPr>
              <a:spLocks noChangeArrowheads="1"/>
            </p:cNvSpPr>
            <p:nvPr/>
          </p:nvSpPr>
          <p:spPr bwMode="auto">
            <a:xfrm>
              <a:off x="3788" y="1587"/>
              <a:ext cx="8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5" name="Rectangle 625"/>
            <p:cNvSpPr>
              <a:spLocks noChangeArrowheads="1"/>
            </p:cNvSpPr>
            <p:nvPr/>
          </p:nvSpPr>
          <p:spPr bwMode="auto">
            <a:xfrm>
              <a:off x="2967" y="1670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6" name="Rectangle 626"/>
            <p:cNvSpPr>
              <a:spLocks noChangeArrowheads="1"/>
            </p:cNvSpPr>
            <p:nvPr/>
          </p:nvSpPr>
          <p:spPr bwMode="auto">
            <a:xfrm>
              <a:off x="3016" y="1670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7" name="Rectangle 627"/>
            <p:cNvSpPr>
              <a:spLocks noChangeArrowheads="1"/>
            </p:cNvSpPr>
            <p:nvPr/>
          </p:nvSpPr>
          <p:spPr bwMode="auto">
            <a:xfrm>
              <a:off x="3056" y="1670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8" name="Rectangle 628"/>
            <p:cNvSpPr>
              <a:spLocks noChangeArrowheads="1"/>
            </p:cNvSpPr>
            <p:nvPr/>
          </p:nvSpPr>
          <p:spPr bwMode="auto">
            <a:xfrm>
              <a:off x="3112" y="1670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09" name="Rectangle 629"/>
            <p:cNvSpPr>
              <a:spLocks noChangeArrowheads="1"/>
            </p:cNvSpPr>
            <p:nvPr/>
          </p:nvSpPr>
          <p:spPr bwMode="auto">
            <a:xfrm>
              <a:off x="3151" y="1670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0" name="Rectangle 630"/>
            <p:cNvSpPr>
              <a:spLocks noChangeArrowheads="1"/>
            </p:cNvSpPr>
            <p:nvPr/>
          </p:nvSpPr>
          <p:spPr bwMode="auto">
            <a:xfrm>
              <a:off x="3166" y="1670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1" name="Rectangle 631"/>
            <p:cNvSpPr>
              <a:spLocks noChangeArrowheads="1"/>
            </p:cNvSpPr>
            <p:nvPr/>
          </p:nvSpPr>
          <p:spPr bwMode="auto">
            <a:xfrm>
              <a:off x="3205" y="1670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2" name="Rectangle 632"/>
            <p:cNvSpPr>
              <a:spLocks noChangeArrowheads="1"/>
            </p:cNvSpPr>
            <p:nvPr/>
          </p:nvSpPr>
          <p:spPr bwMode="auto">
            <a:xfrm>
              <a:off x="3242" y="1670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3" name="Rectangle 633"/>
            <p:cNvSpPr>
              <a:spLocks noChangeArrowheads="1"/>
            </p:cNvSpPr>
            <p:nvPr/>
          </p:nvSpPr>
          <p:spPr bwMode="auto">
            <a:xfrm>
              <a:off x="3282" y="1670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4" name="Rectangle 634"/>
            <p:cNvSpPr>
              <a:spLocks noChangeArrowheads="1"/>
            </p:cNvSpPr>
            <p:nvPr/>
          </p:nvSpPr>
          <p:spPr bwMode="auto">
            <a:xfrm>
              <a:off x="3305" y="1670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5" name="Rectangle 635"/>
            <p:cNvSpPr>
              <a:spLocks noChangeArrowheads="1"/>
            </p:cNvSpPr>
            <p:nvPr/>
          </p:nvSpPr>
          <p:spPr bwMode="auto">
            <a:xfrm>
              <a:off x="3323" y="1670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6" name="Rectangle 636"/>
            <p:cNvSpPr>
              <a:spLocks noChangeArrowheads="1"/>
            </p:cNvSpPr>
            <p:nvPr/>
          </p:nvSpPr>
          <p:spPr bwMode="auto">
            <a:xfrm>
              <a:off x="3346" y="1670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7" name="Rectangle 637"/>
            <p:cNvSpPr>
              <a:spLocks noChangeArrowheads="1"/>
            </p:cNvSpPr>
            <p:nvPr/>
          </p:nvSpPr>
          <p:spPr bwMode="auto">
            <a:xfrm>
              <a:off x="3385" y="1670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8" name="Rectangle 638"/>
            <p:cNvSpPr>
              <a:spLocks noChangeArrowheads="1"/>
            </p:cNvSpPr>
            <p:nvPr/>
          </p:nvSpPr>
          <p:spPr bwMode="auto">
            <a:xfrm>
              <a:off x="3423" y="1670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19" name="Rectangle 639"/>
            <p:cNvSpPr>
              <a:spLocks noChangeArrowheads="1"/>
            </p:cNvSpPr>
            <p:nvPr/>
          </p:nvSpPr>
          <p:spPr bwMode="auto">
            <a:xfrm>
              <a:off x="3439" y="1670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20" name="Rectangle 640"/>
            <p:cNvSpPr>
              <a:spLocks noChangeArrowheads="1"/>
            </p:cNvSpPr>
            <p:nvPr/>
          </p:nvSpPr>
          <p:spPr bwMode="auto">
            <a:xfrm>
              <a:off x="3475" y="1670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21" name="Rectangle 641"/>
            <p:cNvSpPr>
              <a:spLocks noChangeArrowheads="1"/>
            </p:cNvSpPr>
            <p:nvPr/>
          </p:nvSpPr>
          <p:spPr bwMode="auto">
            <a:xfrm>
              <a:off x="3493" y="1670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22" name="Rectangle 642"/>
            <p:cNvSpPr>
              <a:spLocks noChangeArrowheads="1"/>
            </p:cNvSpPr>
            <p:nvPr/>
          </p:nvSpPr>
          <p:spPr bwMode="auto">
            <a:xfrm>
              <a:off x="3531" y="1670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357" name="Freeform 643"/>
            <p:cNvSpPr>
              <a:spLocks/>
            </p:cNvSpPr>
            <p:nvPr/>
          </p:nvSpPr>
          <p:spPr bwMode="auto">
            <a:xfrm>
              <a:off x="3236" y="1941"/>
              <a:ext cx="35" cy="35"/>
            </a:xfrm>
            <a:custGeom>
              <a:avLst/>
              <a:gdLst>
                <a:gd name="T0" fmla="*/ 35 w 35"/>
                <a:gd name="T1" fmla="*/ 0 h 35"/>
                <a:gd name="T2" fmla="*/ 0 w 35"/>
                <a:gd name="T3" fmla="*/ 0 h 35"/>
                <a:gd name="T4" fmla="*/ 19 w 35"/>
                <a:gd name="T5" fmla="*/ 35 h 35"/>
                <a:gd name="T6" fmla="*/ 35 w 35"/>
                <a:gd name="T7" fmla="*/ 0 h 35"/>
                <a:gd name="T8" fmla="*/ 35 w 3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5"/>
                <a:gd name="T17" fmla="*/ 35 w 35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5">
                  <a:moveTo>
                    <a:pt x="35" y="0"/>
                  </a:moveTo>
                  <a:lnTo>
                    <a:pt x="0" y="0"/>
                  </a:lnTo>
                  <a:lnTo>
                    <a:pt x="19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58" name="Line 644"/>
            <p:cNvSpPr>
              <a:spLocks noChangeShapeType="1"/>
            </p:cNvSpPr>
            <p:nvPr/>
          </p:nvSpPr>
          <p:spPr bwMode="auto">
            <a:xfrm>
              <a:off x="3253" y="1800"/>
              <a:ext cx="2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25" name="Rectangle 645"/>
            <p:cNvSpPr>
              <a:spLocks noChangeArrowheads="1"/>
            </p:cNvSpPr>
            <p:nvPr/>
          </p:nvSpPr>
          <p:spPr bwMode="auto">
            <a:xfrm>
              <a:off x="2483" y="2093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26" name="Rectangle 646"/>
            <p:cNvSpPr>
              <a:spLocks noChangeArrowheads="1"/>
            </p:cNvSpPr>
            <p:nvPr/>
          </p:nvSpPr>
          <p:spPr bwMode="auto">
            <a:xfrm>
              <a:off x="2533" y="209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27" name="Rectangle 647"/>
            <p:cNvSpPr>
              <a:spLocks noChangeArrowheads="1"/>
            </p:cNvSpPr>
            <p:nvPr/>
          </p:nvSpPr>
          <p:spPr bwMode="auto">
            <a:xfrm>
              <a:off x="2573" y="2093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28" name="Rectangle 648"/>
            <p:cNvSpPr>
              <a:spLocks noChangeArrowheads="1"/>
            </p:cNvSpPr>
            <p:nvPr/>
          </p:nvSpPr>
          <p:spPr bwMode="auto">
            <a:xfrm>
              <a:off x="2629" y="209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29" name="Rectangle 649"/>
            <p:cNvSpPr>
              <a:spLocks noChangeArrowheads="1"/>
            </p:cNvSpPr>
            <p:nvPr/>
          </p:nvSpPr>
          <p:spPr bwMode="auto">
            <a:xfrm>
              <a:off x="2668" y="2093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30" name="Rectangle 650"/>
            <p:cNvSpPr>
              <a:spLocks noChangeArrowheads="1"/>
            </p:cNvSpPr>
            <p:nvPr/>
          </p:nvSpPr>
          <p:spPr bwMode="auto">
            <a:xfrm>
              <a:off x="2683" y="209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31" name="Rectangle 651"/>
            <p:cNvSpPr>
              <a:spLocks noChangeArrowheads="1"/>
            </p:cNvSpPr>
            <p:nvPr/>
          </p:nvSpPr>
          <p:spPr bwMode="auto">
            <a:xfrm>
              <a:off x="2722" y="209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32" name="Rectangle 652"/>
            <p:cNvSpPr>
              <a:spLocks noChangeArrowheads="1"/>
            </p:cNvSpPr>
            <p:nvPr/>
          </p:nvSpPr>
          <p:spPr bwMode="auto">
            <a:xfrm>
              <a:off x="2759" y="2093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33" name="Rectangle 653"/>
            <p:cNvSpPr>
              <a:spLocks noChangeArrowheads="1"/>
            </p:cNvSpPr>
            <p:nvPr/>
          </p:nvSpPr>
          <p:spPr bwMode="auto">
            <a:xfrm>
              <a:off x="2799" y="2093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34" name="Rectangle 654"/>
            <p:cNvSpPr>
              <a:spLocks noChangeArrowheads="1"/>
            </p:cNvSpPr>
            <p:nvPr/>
          </p:nvSpPr>
          <p:spPr bwMode="auto">
            <a:xfrm>
              <a:off x="2821" y="209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35" name="Rectangle 655"/>
            <p:cNvSpPr>
              <a:spLocks noChangeArrowheads="1"/>
            </p:cNvSpPr>
            <p:nvPr/>
          </p:nvSpPr>
          <p:spPr bwMode="auto">
            <a:xfrm>
              <a:off x="2882" y="2093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36" name="Rectangle 656"/>
            <p:cNvSpPr>
              <a:spLocks noChangeArrowheads="1"/>
            </p:cNvSpPr>
            <p:nvPr/>
          </p:nvSpPr>
          <p:spPr bwMode="auto">
            <a:xfrm>
              <a:off x="2900" y="2093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371" name="Freeform 657"/>
            <p:cNvSpPr>
              <a:spLocks/>
            </p:cNvSpPr>
            <p:nvPr/>
          </p:nvSpPr>
          <p:spPr bwMode="auto">
            <a:xfrm>
              <a:off x="2579" y="1018"/>
              <a:ext cx="1350" cy="176"/>
            </a:xfrm>
            <a:custGeom>
              <a:avLst/>
              <a:gdLst>
                <a:gd name="T0" fmla="*/ 0 w 1350"/>
                <a:gd name="T1" fmla="*/ 176 h 176"/>
                <a:gd name="T2" fmla="*/ 2 w 1350"/>
                <a:gd name="T3" fmla="*/ 0 h 176"/>
                <a:gd name="T4" fmla="*/ 1350 w 1350"/>
                <a:gd name="T5" fmla="*/ 0 h 176"/>
                <a:gd name="T6" fmla="*/ 1350 w 1350"/>
                <a:gd name="T7" fmla="*/ 176 h 176"/>
                <a:gd name="T8" fmla="*/ 2 w 1350"/>
                <a:gd name="T9" fmla="*/ 176 h 176"/>
                <a:gd name="T10" fmla="*/ 2 w 1350"/>
                <a:gd name="T11" fmla="*/ 176 h 176"/>
                <a:gd name="T12" fmla="*/ 0 w 1350"/>
                <a:gd name="T13" fmla="*/ 176 h 1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0"/>
                <a:gd name="T22" fmla="*/ 0 h 176"/>
                <a:gd name="T23" fmla="*/ 1350 w 1350"/>
                <a:gd name="T24" fmla="*/ 176 h 1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0" h="176">
                  <a:moveTo>
                    <a:pt x="0" y="176"/>
                  </a:moveTo>
                  <a:lnTo>
                    <a:pt x="2" y="0"/>
                  </a:lnTo>
                  <a:lnTo>
                    <a:pt x="1350" y="0"/>
                  </a:lnTo>
                  <a:lnTo>
                    <a:pt x="1350" y="176"/>
                  </a:lnTo>
                  <a:lnTo>
                    <a:pt x="2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72" name="Freeform 658"/>
            <p:cNvSpPr>
              <a:spLocks/>
            </p:cNvSpPr>
            <p:nvPr/>
          </p:nvSpPr>
          <p:spPr bwMode="auto">
            <a:xfrm>
              <a:off x="2579" y="1018"/>
              <a:ext cx="1350" cy="176"/>
            </a:xfrm>
            <a:custGeom>
              <a:avLst/>
              <a:gdLst>
                <a:gd name="T0" fmla="*/ 0 w 1350"/>
                <a:gd name="T1" fmla="*/ 176 h 176"/>
                <a:gd name="T2" fmla="*/ 2 w 1350"/>
                <a:gd name="T3" fmla="*/ 0 h 176"/>
                <a:gd name="T4" fmla="*/ 1350 w 1350"/>
                <a:gd name="T5" fmla="*/ 0 h 176"/>
                <a:gd name="T6" fmla="*/ 1350 w 1350"/>
                <a:gd name="T7" fmla="*/ 176 h 176"/>
                <a:gd name="T8" fmla="*/ 2 w 1350"/>
                <a:gd name="T9" fmla="*/ 176 h 176"/>
                <a:gd name="T10" fmla="*/ 2 w 1350"/>
                <a:gd name="T11" fmla="*/ 176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176"/>
                <a:gd name="T20" fmla="*/ 1350 w 1350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176">
                  <a:moveTo>
                    <a:pt x="0" y="176"/>
                  </a:moveTo>
                  <a:lnTo>
                    <a:pt x="2" y="0"/>
                  </a:lnTo>
                  <a:lnTo>
                    <a:pt x="1350" y="0"/>
                  </a:lnTo>
                  <a:lnTo>
                    <a:pt x="1350" y="176"/>
                  </a:lnTo>
                  <a:lnTo>
                    <a:pt x="2" y="1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39" name="Rectangle 659"/>
            <p:cNvSpPr>
              <a:spLocks noChangeArrowheads="1"/>
            </p:cNvSpPr>
            <p:nvPr/>
          </p:nvSpPr>
          <p:spPr bwMode="auto">
            <a:xfrm>
              <a:off x="2647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0" name="Rectangle 660"/>
            <p:cNvSpPr>
              <a:spLocks noChangeArrowheads="1"/>
            </p:cNvSpPr>
            <p:nvPr/>
          </p:nvSpPr>
          <p:spPr bwMode="auto">
            <a:xfrm>
              <a:off x="2687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.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1" name="Rectangle 661"/>
            <p:cNvSpPr>
              <a:spLocks noChangeArrowheads="1"/>
            </p:cNvSpPr>
            <p:nvPr/>
          </p:nvSpPr>
          <p:spPr bwMode="auto">
            <a:xfrm>
              <a:off x="2705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2" name="Rectangle 662"/>
            <p:cNvSpPr>
              <a:spLocks noChangeArrowheads="1"/>
            </p:cNvSpPr>
            <p:nvPr/>
          </p:nvSpPr>
          <p:spPr bwMode="auto">
            <a:xfrm>
              <a:off x="2724" y="1066"/>
              <a:ext cx="7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3" name="Rectangle 663"/>
            <p:cNvSpPr>
              <a:spLocks noChangeArrowheads="1"/>
            </p:cNvSpPr>
            <p:nvPr/>
          </p:nvSpPr>
          <p:spPr bwMode="auto">
            <a:xfrm>
              <a:off x="2772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4" name="Rectangle 664"/>
            <p:cNvSpPr>
              <a:spLocks noChangeArrowheads="1"/>
            </p:cNvSpPr>
            <p:nvPr/>
          </p:nvSpPr>
          <p:spPr bwMode="auto">
            <a:xfrm>
              <a:off x="2809" y="106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5" name="Rectangle 665"/>
            <p:cNvSpPr>
              <a:spLocks noChangeArrowheads="1"/>
            </p:cNvSpPr>
            <p:nvPr/>
          </p:nvSpPr>
          <p:spPr bwMode="auto">
            <a:xfrm>
              <a:off x="2826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6" name="Rectangle 666"/>
            <p:cNvSpPr>
              <a:spLocks noChangeArrowheads="1"/>
            </p:cNvSpPr>
            <p:nvPr/>
          </p:nvSpPr>
          <p:spPr bwMode="auto">
            <a:xfrm>
              <a:off x="2844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7" name="Rectangle 667"/>
            <p:cNvSpPr>
              <a:spLocks noChangeArrowheads="1"/>
            </p:cNvSpPr>
            <p:nvPr/>
          </p:nvSpPr>
          <p:spPr bwMode="auto">
            <a:xfrm>
              <a:off x="2863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8" name="Rectangle 668"/>
            <p:cNvSpPr>
              <a:spLocks noChangeArrowheads="1"/>
            </p:cNvSpPr>
            <p:nvPr/>
          </p:nvSpPr>
          <p:spPr bwMode="auto">
            <a:xfrm>
              <a:off x="2882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49" name="Rectangle 669"/>
            <p:cNvSpPr>
              <a:spLocks noChangeArrowheads="1"/>
            </p:cNvSpPr>
            <p:nvPr/>
          </p:nvSpPr>
          <p:spPr bwMode="auto">
            <a:xfrm>
              <a:off x="2902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h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0" name="Rectangle 670"/>
            <p:cNvSpPr>
              <a:spLocks noChangeArrowheads="1"/>
            </p:cNvSpPr>
            <p:nvPr/>
          </p:nvSpPr>
          <p:spPr bwMode="auto">
            <a:xfrm>
              <a:off x="2940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1" name="Rectangle 671"/>
            <p:cNvSpPr>
              <a:spLocks noChangeArrowheads="1"/>
            </p:cNvSpPr>
            <p:nvPr/>
          </p:nvSpPr>
          <p:spPr bwMode="auto">
            <a:xfrm>
              <a:off x="2979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2" name="Rectangle 672"/>
            <p:cNvSpPr>
              <a:spLocks noChangeArrowheads="1"/>
            </p:cNvSpPr>
            <p:nvPr/>
          </p:nvSpPr>
          <p:spPr bwMode="auto">
            <a:xfrm>
              <a:off x="2998" y="1066"/>
              <a:ext cx="8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3" name="Rectangle 673"/>
            <p:cNvSpPr>
              <a:spLocks noChangeArrowheads="1"/>
            </p:cNvSpPr>
            <p:nvPr/>
          </p:nvSpPr>
          <p:spPr bwMode="auto">
            <a:xfrm>
              <a:off x="3047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4" name="Rectangle 674"/>
            <p:cNvSpPr>
              <a:spLocks noChangeArrowheads="1"/>
            </p:cNvSpPr>
            <p:nvPr/>
          </p:nvSpPr>
          <p:spPr bwMode="auto">
            <a:xfrm>
              <a:off x="3085" y="1066"/>
              <a:ext cx="9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5" name="Rectangle 675"/>
            <p:cNvSpPr>
              <a:spLocks noChangeArrowheads="1"/>
            </p:cNvSpPr>
            <p:nvPr/>
          </p:nvSpPr>
          <p:spPr bwMode="auto">
            <a:xfrm>
              <a:off x="3143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6" name="Rectangle 676"/>
            <p:cNvSpPr>
              <a:spLocks noChangeArrowheads="1"/>
            </p:cNvSpPr>
            <p:nvPr/>
          </p:nvSpPr>
          <p:spPr bwMode="auto">
            <a:xfrm>
              <a:off x="3182" y="106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7" name="Rectangle 677"/>
            <p:cNvSpPr>
              <a:spLocks noChangeArrowheads="1"/>
            </p:cNvSpPr>
            <p:nvPr/>
          </p:nvSpPr>
          <p:spPr bwMode="auto">
            <a:xfrm>
              <a:off x="3197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8" name="Rectangle 678"/>
            <p:cNvSpPr>
              <a:spLocks noChangeArrowheads="1"/>
            </p:cNvSpPr>
            <p:nvPr/>
          </p:nvSpPr>
          <p:spPr bwMode="auto">
            <a:xfrm>
              <a:off x="3236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59" name="Rectangle 679"/>
            <p:cNvSpPr>
              <a:spLocks noChangeArrowheads="1"/>
            </p:cNvSpPr>
            <p:nvPr/>
          </p:nvSpPr>
          <p:spPr bwMode="auto">
            <a:xfrm>
              <a:off x="3274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0" name="Rectangle 680"/>
            <p:cNvSpPr>
              <a:spLocks noChangeArrowheads="1"/>
            </p:cNvSpPr>
            <p:nvPr/>
          </p:nvSpPr>
          <p:spPr bwMode="auto">
            <a:xfrm>
              <a:off x="3313" y="1066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1" name="Rectangle 681"/>
            <p:cNvSpPr>
              <a:spLocks noChangeArrowheads="1"/>
            </p:cNvSpPr>
            <p:nvPr/>
          </p:nvSpPr>
          <p:spPr bwMode="auto">
            <a:xfrm>
              <a:off x="3336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2" name="Rectangle 682"/>
            <p:cNvSpPr>
              <a:spLocks noChangeArrowheads="1"/>
            </p:cNvSpPr>
            <p:nvPr/>
          </p:nvSpPr>
          <p:spPr bwMode="auto">
            <a:xfrm>
              <a:off x="3354" y="1066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3" name="Rectangle 683"/>
            <p:cNvSpPr>
              <a:spLocks noChangeArrowheads="1"/>
            </p:cNvSpPr>
            <p:nvPr/>
          </p:nvSpPr>
          <p:spPr bwMode="auto">
            <a:xfrm>
              <a:off x="3377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4" name="Rectangle 684"/>
            <p:cNvSpPr>
              <a:spLocks noChangeArrowheads="1"/>
            </p:cNvSpPr>
            <p:nvPr/>
          </p:nvSpPr>
          <p:spPr bwMode="auto">
            <a:xfrm>
              <a:off x="3417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5" name="Rectangle 685"/>
            <p:cNvSpPr>
              <a:spLocks noChangeArrowheads="1"/>
            </p:cNvSpPr>
            <p:nvPr/>
          </p:nvSpPr>
          <p:spPr bwMode="auto">
            <a:xfrm>
              <a:off x="3454" y="106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6" name="Rectangle 686"/>
            <p:cNvSpPr>
              <a:spLocks noChangeArrowheads="1"/>
            </p:cNvSpPr>
            <p:nvPr/>
          </p:nvSpPr>
          <p:spPr bwMode="auto">
            <a:xfrm>
              <a:off x="3471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7" name="Rectangle 687"/>
            <p:cNvSpPr>
              <a:spLocks noChangeArrowheads="1"/>
            </p:cNvSpPr>
            <p:nvPr/>
          </p:nvSpPr>
          <p:spPr bwMode="auto">
            <a:xfrm>
              <a:off x="3504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8" name="Rectangle 688"/>
            <p:cNvSpPr>
              <a:spLocks noChangeArrowheads="1"/>
            </p:cNvSpPr>
            <p:nvPr/>
          </p:nvSpPr>
          <p:spPr bwMode="auto">
            <a:xfrm>
              <a:off x="3524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69" name="Rectangle 689"/>
            <p:cNvSpPr>
              <a:spLocks noChangeArrowheads="1"/>
            </p:cNvSpPr>
            <p:nvPr/>
          </p:nvSpPr>
          <p:spPr bwMode="auto">
            <a:xfrm>
              <a:off x="3562" y="1066"/>
              <a:ext cx="5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0" name="Rectangle 690"/>
            <p:cNvSpPr>
              <a:spLocks noChangeArrowheads="1"/>
            </p:cNvSpPr>
            <p:nvPr/>
          </p:nvSpPr>
          <p:spPr bwMode="auto">
            <a:xfrm>
              <a:off x="3585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1" name="Rectangle 691"/>
            <p:cNvSpPr>
              <a:spLocks noChangeArrowheads="1"/>
            </p:cNvSpPr>
            <p:nvPr/>
          </p:nvSpPr>
          <p:spPr bwMode="auto">
            <a:xfrm>
              <a:off x="3603" y="106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2" name="Rectangle 692"/>
            <p:cNvSpPr>
              <a:spLocks noChangeArrowheads="1"/>
            </p:cNvSpPr>
            <p:nvPr/>
          </p:nvSpPr>
          <p:spPr bwMode="auto">
            <a:xfrm>
              <a:off x="3620" y="1066"/>
              <a:ext cx="68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3" name="Rectangle 693"/>
            <p:cNvSpPr>
              <a:spLocks noChangeArrowheads="1"/>
            </p:cNvSpPr>
            <p:nvPr/>
          </p:nvSpPr>
          <p:spPr bwMode="auto">
            <a:xfrm>
              <a:off x="3657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4" name="Rectangle 694"/>
            <p:cNvSpPr>
              <a:spLocks noChangeArrowheads="1"/>
            </p:cNvSpPr>
            <p:nvPr/>
          </p:nvSpPr>
          <p:spPr bwMode="auto">
            <a:xfrm>
              <a:off x="3678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5" name="Rectangle 695"/>
            <p:cNvSpPr>
              <a:spLocks noChangeArrowheads="1"/>
            </p:cNvSpPr>
            <p:nvPr/>
          </p:nvSpPr>
          <p:spPr bwMode="auto">
            <a:xfrm>
              <a:off x="3697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6" name="Rectangle 696"/>
            <p:cNvSpPr>
              <a:spLocks noChangeArrowheads="1"/>
            </p:cNvSpPr>
            <p:nvPr/>
          </p:nvSpPr>
          <p:spPr bwMode="auto">
            <a:xfrm>
              <a:off x="3715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7" name="Rectangle 697"/>
            <p:cNvSpPr>
              <a:spLocks noChangeArrowheads="1"/>
            </p:cNvSpPr>
            <p:nvPr/>
          </p:nvSpPr>
          <p:spPr bwMode="auto">
            <a:xfrm>
              <a:off x="3755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8" name="Rectangle 698"/>
            <p:cNvSpPr>
              <a:spLocks noChangeArrowheads="1"/>
            </p:cNvSpPr>
            <p:nvPr/>
          </p:nvSpPr>
          <p:spPr bwMode="auto">
            <a:xfrm>
              <a:off x="3773" y="1066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79" name="Rectangle 699"/>
            <p:cNvSpPr>
              <a:spLocks noChangeArrowheads="1"/>
            </p:cNvSpPr>
            <p:nvPr/>
          </p:nvSpPr>
          <p:spPr bwMode="auto">
            <a:xfrm>
              <a:off x="3811" y="1066"/>
              <a:ext cx="4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80" name="Rectangle 700"/>
            <p:cNvSpPr>
              <a:spLocks noChangeArrowheads="1"/>
            </p:cNvSpPr>
            <p:nvPr/>
          </p:nvSpPr>
          <p:spPr bwMode="auto">
            <a:xfrm>
              <a:off x="3827" y="1066"/>
              <a:ext cx="52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415" name="Freeform 701"/>
            <p:cNvSpPr>
              <a:spLocks/>
            </p:cNvSpPr>
            <p:nvPr/>
          </p:nvSpPr>
          <p:spPr bwMode="auto">
            <a:xfrm>
              <a:off x="3236" y="1335"/>
              <a:ext cx="35" cy="36"/>
            </a:xfrm>
            <a:custGeom>
              <a:avLst/>
              <a:gdLst>
                <a:gd name="T0" fmla="*/ 35 w 35"/>
                <a:gd name="T1" fmla="*/ 0 h 36"/>
                <a:gd name="T2" fmla="*/ 0 w 35"/>
                <a:gd name="T3" fmla="*/ 2 h 36"/>
                <a:gd name="T4" fmla="*/ 19 w 35"/>
                <a:gd name="T5" fmla="*/ 36 h 36"/>
                <a:gd name="T6" fmla="*/ 35 w 35"/>
                <a:gd name="T7" fmla="*/ 2 h 36"/>
                <a:gd name="T8" fmla="*/ 35 w 35"/>
                <a:gd name="T9" fmla="*/ 2 h 36"/>
                <a:gd name="T10" fmla="*/ 35 w 35"/>
                <a:gd name="T11" fmla="*/ 0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6"/>
                <a:gd name="T20" fmla="*/ 35 w 35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6">
                  <a:moveTo>
                    <a:pt x="35" y="0"/>
                  </a:moveTo>
                  <a:lnTo>
                    <a:pt x="0" y="2"/>
                  </a:lnTo>
                  <a:lnTo>
                    <a:pt x="19" y="36"/>
                  </a:lnTo>
                  <a:lnTo>
                    <a:pt x="3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16" name="Line 702"/>
            <p:cNvSpPr>
              <a:spLocks noChangeShapeType="1"/>
            </p:cNvSpPr>
            <p:nvPr/>
          </p:nvSpPr>
          <p:spPr bwMode="auto">
            <a:xfrm>
              <a:off x="3253" y="1194"/>
              <a:ext cx="2" cy="1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83" name="Rectangle 703"/>
            <p:cNvSpPr>
              <a:spLocks noChangeArrowheads="1"/>
            </p:cNvSpPr>
            <p:nvPr/>
          </p:nvSpPr>
          <p:spPr bwMode="auto">
            <a:xfrm>
              <a:off x="2828" y="2109"/>
              <a:ext cx="71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–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74784" name="Rectangle 704"/>
            <p:cNvSpPr>
              <a:spLocks noChangeArrowheads="1"/>
            </p:cNvSpPr>
            <p:nvPr/>
          </p:nvSpPr>
          <p:spPr bwMode="auto">
            <a:xfrm>
              <a:off x="2826" y="2091"/>
              <a:ext cx="73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&gt;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74785" name="Text Box 705"/>
          <p:cNvSpPr txBox="1">
            <a:spLocks noChangeArrowheads="1"/>
          </p:cNvSpPr>
          <p:nvPr/>
        </p:nvSpPr>
        <p:spPr bwMode="auto">
          <a:xfrm>
            <a:off x="6934200" y="61722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4.40 from text</a:t>
            </a:r>
          </a:p>
        </p:txBody>
      </p:sp>
      <p:sp>
        <p:nvSpPr>
          <p:cNvPr id="174786" name="Rectangle 706"/>
          <p:cNvSpPr>
            <a:spLocks noChangeArrowheads="1"/>
          </p:cNvSpPr>
          <p:nvPr/>
        </p:nvSpPr>
        <p:spPr bwMode="auto">
          <a:xfrm>
            <a:off x="533400" y="2209800"/>
            <a:ext cx="2365375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latin typeface="Arial" charset="0"/>
              </a:rPr>
              <a:t>Affects Upper </a:t>
            </a:r>
          </a:p>
          <a:p>
            <a:pPr algn="ctr" eaLnBrk="0" hangingPunct="0">
              <a:defRPr/>
            </a:pPr>
            <a:r>
              <a:rPr lang="en-US" sz="2000" b="1">
                <a:latin typeface="Arial" charset="0"/>
              </a:rPr>
              <a:t>Half of Remainder</a:t>
            </a:r>
          </a:p>
        </p:txBody>
      </p:sp>
      <p:sp>
        <p:nvSpPr>
          <p:cNvPr id="174787" name="Rectangle 707"/>
          <p:cNvSpPr>
            <a:spLocks noChangeArrowheads="1"/>
          </p:cNvSpPr>
          <p:nvPr/>
        </p:nvSpPr>
        <p:spPr bwMode="auto">
          <a:xfrm>
            <a:off x="1752600" y="6019800"/>
            <a:ext cx="2149475" cy="650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1800" b="1">
                <a:latin typeface="Arial" charset="0"/>
              </a:rPr>
              <a:t>Affects Upper </a:t>
            </a:r>
          </a:p>
          <a:p>
            <a:pPr algn="ctr" eaLnBrk="0" hangingPunct="0">
              <a:defRPr/>
            </a:pPr>
            <a:r>
              <a:rPr lang="en-US" sz="1800" b="1">
                <a:latin typeface="Arial" charset="0"/>
              </a:rPr>
              <a:t>Half of Remainder</a:t>
            </a:r>
            <a:endParaRPr lang="en-US" sz="2000" b="1">
              <a:latin typeface="Arial" charset="0"/>
            </a:endParaRPr>
          </a:p>
        </p:txBody>
      </p:sp>
      <p:sp>
        <p:nvSpPr>
          <p:cNvPr id="174788" name="Rectangle 708"/>
          <p:cNvSpPr>
            <a:spLocks noChangeArrowheads="1"/>
          </p:cNvSpPr>
          <p:nvPr/>
        </p:nvSpPr>
        <p:spPr bwMode="auto">
          <a:xfrm>
            <a:off x="304800" y="4953000"/>
            <a:ext cx="24384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488" tIns="44450" rIns="90488" bIns="4445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1800" b="1">
                <a:latin typeface="Arial" charset="0"/>
              </a:rPr>
              <a:t>Takes 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sz="1800" b="1">
                <a:latin typeface="Arial" charset="0"/>
              </a:rPr>
              <a:t> Steps for</a:t>
            </a:r>
            <a:br>
              <a:rPr lang="en-US" sz="1800" b="1">
                <a:latin typeface="Arial" charset="0"/>
              </a:rPr>
            </a:br>
            <a:r>
              <a:rPr lang="en-US" sz="1800" b="1">
                <a:latin typeface="Arial" charset="0"/>
              </a:rPr>
              <a:t>n-bit Quotient and Remainder</a:t>
            </a:r>
            <a:endParaRPr lang="en-US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2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Combinational </a:t>
            </a:r>
            <a:r>
              <a:rPr lang="en-US" altLang="en-US" dirty="0" smtClean="0"/>
              <a:t>Multiplier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product accumulation 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7899400" y="2044700"/>
            <a:ext cx="7747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B0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 B0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6819900" y="2044700"/>
            <a:ext cx="7747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B1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 B0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 B1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5715000" y="2057400"/>
            <a:ext cx="7747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B2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 B1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 B2</a:t>
            </a: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4610100" y="20574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A3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B3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B0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 B2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A0 B3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479800" y="20828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A3 B1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A1 B3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2349500" y="21082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A3 B2</a:t>
            </a: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A2 B3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1308100" y="2095500"/>
            <a:ext cx="7747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endParaRPr lang="en-US" altLang="en-US" sz="1800" b="1">
              <a:latin typeface="Arial" charset="0"/>
            </a:endParaRPr>
          </a:p>
          <a:p>
            <a:pPr algn="ctr"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A3 B3</a:t>
            </a:r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4343400" y="2794000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1536700" y="49022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S6</a:t>
            </a:r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2603500" y="49149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S5</a:t>
            </a: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3708400" y="49022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S4</a:t>
            </a:r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4851400" y="49149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S3</a:t>
            </a: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5956300" y="49149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S2</a:t>
            </a: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6985000" y="49403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S1</a:t>
            </a:r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8140700" y="49403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S0</a:t>
            </a: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>
            <a:off x="406400" y="4775200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533400" y="4902200"/>
            <a:ext cx="40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>
                <a:latin typeface="Arial" charset="0"/>
              </a:rPr>
              <a:t>S7</a:t>
            </a:r>
          </a:p>
        </p:txBody>
      </p:sp>
    </p:spTree>
    <p:extLst>
      <p:ext uri="{BB962C8B-B14F-4D97-AF65-F5344CB8AC3E}">
        <p14:creationId xmlns:p14="http://schemas.microsoft.com/office/powerpoint/2010/main" val="163116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697663" cy="5334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4000" smtClean="0"/>
              <a:t>Another Divide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6200"/>
            <a:ext cx="8763000" cy="5359400"/>
          </a:xfrm>
          <a:noFill/>
        </p:spPr>
        <p:txBody>
          <a:bodyPr lIns="90488" tIns="44450" rIns="90488" bIns="44450"/>
          <a:lstStyle/>
          <a:p>
            <a:pPr defTabSz="736600" eaLnBrk="1" hangingPunct="1">
              <a:lnSpc>
                <a:spcPct val="120000"/>
              </a:lnSpc>
            </a:pPr>
            <a:r>
              <a:rPr lang="en-US" altLang="en-US" sz="2000" smtClean="0"/>
              <a:t>Example: 14 ÷ 3 = 4; remainder 2. </a:t>
            </a:r>
          </a:p>
          <a:p>
            <a:pPr defTabSz="736600" eaLnBrk="1" hangingPunct="1">
              <a:buFont typeface="Wingdings" pitchFamily="2" charset="2"/>
              <a:buNone/>
            </a:pPr>
            <a:endParaRPr lang="en-US" altLang="en-US" sz="2000" b="1" u="sng" smtClean="0">
              <a:latin typeface="Courier New" pitchFamily="49" charset="0"/>
            </a:endParaRP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u="sng" smtClean="0">
                <a:latin typeface="Courier New" pitchFamily="49" charset="0"/>
              </a:rPr>
              <a:t>Iter Step	Remainder		Divisor	Action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0		0	0001 1100		0011		Initialize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1		1	1110	1100		0011 	Subtract: Remainder&lt;0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1		2b.	0011 1000 	0011		Restore; shift in 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2		1	0000	1000		0011		Subtract; Remainder=0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2		2a.	0001	0001 	0011		Shift in a 1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3		1	1101 0001		0011 	Subtract: Remainder&lt;0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3		2b.	0010 0010 	0011 	Restore; shift in 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4		1	1110 0010		0011 	Subtract: Remainder&lt;0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4		2b.	0100 0100 	0011 	Restore; shift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	3	</a:t>
            </a:r>
            <a:r>
              <a:rPr lang="en-US" altLang="en-US" sz="2000" b="1" smtClean="0">
                <a:solidFill>
                  <a:srgbClr val="3366FF"/>
                </a:solidFill>
                <a:latin typeface="Courier New" pitchFamily="49" charset="0"/>
              </a:rPr>
              <a:t>0010</a:t>
            </a:r>
            <a:r>
              <a:rPr lang="en-US" altLang="en-US" sz="2000" b="1" smtClean="0">
                <a:latin typeface="Courier New" pitchFamily="49" charset="0"/>
              </a:rPr>
              <a:t>	</a:t>
            </a:r>
            <a:r>
              <a:rPr lang="en-US" altLang="en-US" sz="2000" b="1" smtClean="0">
                <a:solidFill>
                  <a:srgbClr val="FC0128"/>
                </a:solidFill>
                <a:latin typeface="Courier New" pitchFamily="49" charset="0"/>
              </a:rPr>
              <a:t>0100</a:t>
            </a:r>
            <a:r>
              <a:rPr lang="en-US" altLang="en-US" sz="2000" b="1" smtClean="0">
                <a:latin typeface="Courier New" pitchFamily="49" charset="0"/>
              </a:rPr>
              <a:t>		0011		Shift remainder right</a:t>
            </a:r>
          </a:p>
          <a:p>
            <a:pPr defTabSz="736600" eaLnBrk="1" hangingPunct="1">
              <a:buFont typeface="Wingdings" pitchFamily="2" charset="2"/>
              <a:buNone/>
            </a:pPr>
            <a:r>
              <a:rPr lang="en-US" altLang="en-US" sz="2000" b="1" smtClean="0">
                <a:latin typeface="Courier New" pitchFamily="49" charset="0"/>
              </a:rPr>
              <a:t>			</a:t>
            </a:r>
            <a:r>
              <a:rPr lang="en-US" altLang="en-US" sz="2000" b="1" smtClean="0">
                <a:solidFill>
                  <a:schemeClr val="accent2"/>
                </a:solidFill>
              </a:rPr>
              <a:t>Rem. </a:t>
            </a:r>
            <a:r>
              <a:rPr lang="en-US" altLang="en-US" sz="2000" b="1" smtClean="0">
                <a:solidFill>
                  <a:srgbClr val="FC0128"/>
                </a:solidFill>
              </a:rPr>
              <a:t>Quot.</a:t>
            </a:r>
            <a:endParaRPr lang="en-US" altLang="en-US" sz="2000" b="1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5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smtClean="0"/>
              <a:t>Observations on Divide Version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Same Hardware as Multiply: just need ALU to add or subtract, and </a:t>
            </a:r>
            <a:r>
              <a:rPr lang="en-US" altLang="en-US" dirty="0" smtClean="0"/>
              <a:t>64-bit </a:t>
            </a:r>
            <a:r>
              <a:rPr lang="en-US" altLang="en-US" dirty="0" smtClean="0"/>
              <a:t>register to shift left or shift right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Hi and Lo registers in MIPS combine to act as 64-bit register for multiply and divide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15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Store the signs of the divisor and dividend</a:t>
            </a:r>
          </a:p>
          <a:p>
            <a:r>
              <a:rPr lang="en-US" altLang="en-US" dirty="0" smtClean="0"/>
              <a:t>Convert divisor and dividend to positive</a:t>
            </a:r>
          </a:p>
          <a:p>
            <a:r>
              <a:rPr lang="en-US" altLang="en-US" dirty="0" smtClean="0"/>
              <a:t>Complement </a:t>
            </a:r>
            <a:r>
              <a:rPr lang="en-US" altLang="en-US" dirty="0"/>
              <a:t>quotient and remainder if </a:t>
            </a:r>
            <a:r>
              <a:rPr lang="en-US" altLang="en-US" dirty="0" smtClean="0"/>
              <a:t>necessary</a:t>
            </a:r>
          </a:p>
          <a:p>
            <a:pPr lvl="1"/>
            <a:r>
              <a:rPr lang="en-US" altLang="en-US" dirty="0" smtClean="0"/>
              <a:t>Dividend </a:t>
            </a:r>
            <a:r>
              <a:rPr lang="en-US" altLang="en-US" dirty="0"/>
              <a:t>and Remainder are defined to have same sign</a:t>
            </a:r>
          </a:p>
          <a:p>
            <a:pPr lvl="1"/>
            <a:r>
              <a:rPr lang="en-US" altLang="en-US" dirty="0"/>
              <a:t>Quotient negated if Divisor sign and Dividend sign disagree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Called “float” values</a:t>
            </a:r>
          </a:p>
          <a:p>
            <a:pPr lvl="1"/>
            <a:endParaRPr lang="en-US" dirty="0"/>
          </a:p>
          <a:p>
            <a:r>
              <a:rPr lang="en-US" dirty="0" smtClean="0"/>
              <a:t>Computer arithmetic that supports real numbers is called floating point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Exponential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are equivalent representations of 1,234</a:t>
            </a:r>
          </a:p>
        </p:txBody>
      </p:sp>
      <p:sp>
        <p:nvSpPr>
          <p:cNvPr id="263179" name="AutoShape 11"/>
          <p:cNvSpPr>
            <a:spLocks noChangeArrowheads="1"/>
          </p:cNvSpPr>
          <p:nvPr/>
        </p:nvSpPr>
        <p:spPr bwMode="auto">
          <a:xfrm>
            <a:off x="4885690" y="2811463"/>
            <a:ext cx="3622675" cy="2397125"/>
          </a:xfrm>
          <a:prstGeom prst="roundRect">
            <a:avLst>
              <a:gd name="adj" fmla="val 6898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The representations differ in that the decimal place – the “point” -- “floats” to the left or right (with the appropriate adjustment in the exponent).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55650" y="2811463"/>
            <a:ext cx="36576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123,400.0    x 10</a:t>
            </a:r>
            <a:r>
              <a:rPr lang="en-US" altLang="en-US" baseline="30000" dirty="0">
                <a:latin typeface="Courier New" pitchFamily="49" charset="0"/>
              </a:rPr>
              <a:t>-2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12,340.0    x 10</a:t>
            </a:r>
            <a:r>
              <a:rPr lang="en-US" altLang="en-US" baseline="30000" dirty="0">
                <a:latin typeface="Courier New" pitchFamily="49" charset="0"/>
              </a:rPr>
              <a:t>-1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1,234.0    x 10</a:t>
            </a:r>
            <a:r>
              <a:rPr lang="en-US" altLang="en-US" baseline="30000" dirty="0"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123.4    x 10</a:t>
            </a:r>
            <a:r>
              <a:rPr lang="en-US" altLang="en-US" baseline="30000" dirty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 12.34   x 10</a:t>
            </a:r>
            <a:r>
              <a:rPr lang="en-US" altLang="en-US" baseline="30000" dirty="0"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  1.234  x 10</a:t>
            </a:r>
            <a:r>
              <a:rPr lang="en-US" altLang="en-US" baseline="30000" dirty="0"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      0.1234 x 10</a:t>
            </a:r>
            <a:r>
              <a:rPr lang="en-US" altLang="en-US" baseline="30000" dirty="0">
                <a:latin typeface="Courier New" pitchFamily="49" charset="0"/>
              </a:rPr>
              <a:t>4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Frame 1"/>
          <p:cNvSpPr/>
          <p:nvPr/>
        </p:nvSpPr>
        <p:spPr>
          <a:xfrm>
            <a:off x="1295400" y="4572000"/>
            <a:ext cx="2514600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9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 animBg="1" autoUpdateAnimBg="0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Scientific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in scientific notation that has no leading 0s is called a normalized number.  </a:t>
            </a:r>
            <a:endParaRPr lang="en-US" dirty="0" smtClean="0"/>
          </a:p>
          <a:p>
            <a:pPr lvl="1"/>
            <a:r>
              <a:rPr lang="en-US" dirty="0" smtClean="0"/>
              <a:t>1.0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* 10</a:t>
            </a:r>
            <a:r>
              <a:rPr lang="en-US" baseline="30000" dirty="0"/>
              <a:t>–9</a:t>
            </a:r>
            <a:r>
              <a:rPr lang="en-US" dirty="0"/>
              <a:t> is in normalized scientific </a:t>
            </a:r>
            <a:r>
              <a:rPr lang="en-US" dirty="0" smtClean="0"/>
              <a:t>notation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0.1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* 10</a:t>
            </a:r>
            <a:r>
              <a:rPr lang="en-US" baseline="30000" dirty="0"/>
              <a:t>–8</a:t>
            </a:r>
            <a:r>
              <a:rPr lang="en-US" dirty="0"/>
              <a:t> </a:t>
            </a:r>
            <a:r>
              <a:rPr lang="en-US" dirty="0" smtClean="0"/>
              <a:t>is not normalized</a:t>
            </a:r>
          </a:p>
          <a:p>
            <a:pPr lvl="1"/>
            <a:r>
              <a:rPr lang="en-US" dirty="0" smtClean="0"/>
              <a:t>10.0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  <a:r>
              <a:rPr lang="en-US" dirty="0"/>
              <a:t>* 10</a:t>
            </a:r>
            <a:r>
              <a:rPr lang="en-US" baseline="30000" dirty="0"/>
              <a:t>–10</a:t>
            </a:r>
            <a:r>
              <a:rPr lang="en-US" dirty="0"/>
              <a:t> </a:t>
            </a:r>
            <a:r>
              <a:rPr lang="en-US" dirty="0" smtClean="0"/>
              <a:t>is not in scientific notation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/>
            <a:r>
              <a:rPr lang="en-US" altLang="ko-KR" sz="3600" smtClean="0">
                <a:ea typeface="굴림" panose="020B0600000101010101" pitchFamily="34" charset="-127"/>
              </a:rPr>
              <a:t>Floating Point: Scientific Notation</a:t>
            </a:r>
          </a:p>
        </p:txBody>
      </p:sp>
      <p:sp>
        <p:nvSpPr>
          <p:cNvPr id="177170" name="Rectangle 18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Number represented as </a:t>
            </a:r>
          </a:p>
          <a:p>
            <a:pPr marL="860425" lvl="1" indent="-403225" eaLnBrk="1" hangingPunct="1"/>
            <a:r>
              <a:rPr lang="en-US" altLang="ko-KR" dirty="0" smtClean="0">
                <a:ea typeface="굴림" panose="020B0600000101010101" pitchFamily="34" charset="-127"/>
              </a:rPr>
              <a:t>Mantissa</a:t>
            </a:r>
          </a:p>
          <a:p>
            <a:pPr marL="860425" lvl="1" indent="-403225" eaLnBrk="1" hangingPunct="1"/>
            <a:r>
              <a:rPr lang="en-US" altLang="ko-KR" dirty="0" smtClean="0">
                <a:ea typeface="굴림" panose="020B0600000101010101" pitchFamily="34" charset="-127"/>
              </a:rPr>
              <a:t>Radix (base)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marL="860425" lvl="1" indent="-403225" eaLnBrk="1" hangingPunct="1"/>
            <a:r>
              <a:rPr lang="en-US" altLang="ko-KR" dirty="0" smtClean="0">
                <a:ea typeface="굴림" panose="020B0600000101010101" pitchFamily="34" charset="-127"/>
              </a:rPr>
              <a:t>Exponent</a:t>
            </a:r>
            <a:endParaRPr lang="en-US" altLang="ko-KR" dirty="0">
              <a:ea typeface="굴림" panose="020B0600000101010101" pitchFamily="34" charset="-127"/>
            </a:endParaRPr>
          </a:p>
          <a:p>
            <a:pPr indent="0">
              <a:buNone/>
            </a:pPr>
            <a:endParaRPr lang="en-US" dirty="0">
              <a:ea typeface="굴림" panose="020B0600000101010101" pitchFamily="34" charset="-127"/>
            </a:endParaRPr>
          </a:p>
          <a:p>
            <a:pPr marL="525780" indent="-342900"/>
            <a:endParaRPr lang="en-US" dirty="0" smtClean="0"/>
          </a:p>
          <a:p>
            <a:pPr marL="525780" indent="-342900"/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In </a:t>
            </a:r>
            <a:r>
              <a:rPr lang="en-US" dirty="0"/>
              <a:t>a binary number, the radix (or base) is 2 instead of 10.  The general form could be written as 1.xxxxxx * 2</a:t>
            </a:r>
            <a:r>
              <a:rPr lang="en-US" baseline="30000" dirty="0"/>
              <a:t>yyyyy</a:t>
            </a:r>
            <a:r>
              <a:rPr lang="en-US" dirty="0"/>
              <a:t>. 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797550" y="2622550"/>
            <a:ext cx="1079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6</a:t>
            </a:r>
            <a:r>
              <a:rPr lang="en-US" altLang="ko-KR" sz="1800" b="1">
                <a:solidFill>
                  <a:srgbClr val="3366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.</a:t>
            </a:r>
            <a:r>
              <a:rPr lang="en-US" altLang="ko-KR" sz="1800" b="1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02</a:t>
            </a:r>
            <a:r>
              <a:rPr lang="en-US" altLang="ko-KR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34" charset="-127"/>
              </a:rPr>
              <a:t>x</a:t>
            </a:r>
            <a:r>
              <a:rPr lang="en-US" altLang="ko-KR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1800" b="1">
                <a:solidFill>
                  <a:srgbClr val="F95AB7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788150" y="2393950"/>
            <a:ext cx="381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016750" y="1708150"/>
            <a:ext cx="1282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exponent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635750" y="3384550"/>
            <a:ext cx="1409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solidFill>
                  <a:srgbClr val="F95AB7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radix (base)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16550" y="3460750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Mantissa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187950" y="1784350"/>
            <a:ext cx="1600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800" b="1" i="1">
                <a:latin typeface="Arial" panose="020B0604020202020204" pitchFamily="34" charset="0"/>
                <a:ea typeface="굴림" panose="020B0600000101010101" pitchFamily="34" charset="-127"/>
              </a:rPr>
              <a:t>decimal point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867400" y="2901950"/>
            <a:ext cx="4445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6007100" y="2908300"/>
            <a:ext cx="88900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629400" y="2901950"/>
            <a:ext cx="139700" cy="0"/>
          </a:xfrm>
          <a:prstGeom prst="line">
            <a:avLst/>
          </a:prstGeom>
          <a:noFill/>
          <a:ln w="12700">
            <a:solidFill>
              <a:srgbClr val="F95A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6705600" y="2908300"/>
            <a:ext cx="368300" cy="444500"/>
          </a:xfrm>
          <a:prstGeom prst="line">
            <a:avLst/>
          </a:prstGeom>
          <a:noFill/>
          <a:ln w="12700">
            <a:solidFill>
              <a:srgbClr val="F95A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7086600" y="2057400"/>
            <a:ext cx="13970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013450" y="207010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384800" y="3765550"/>
            <a:ext cx="119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Sign</a:t>
            </a:r>
            <a:endParaRPr lang="en-US" altLang="ko-KR" sz="180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algn="ctr">
              <a:lnSpc>
                <a:spcPct val="85000"/>
              </a:lnSpc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34" charset="-127"/>
              </a:rPr>
              <a:t>magnitude</a:t>
            </a:r>
            <a:endParaRPr lang="en-US" altLang="ko-KR" sz="180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7366000" y="2012950"/>
            <a:ext cx="119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ko-KR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Sign</a:t>
            </a:r>
          </a:p>
          <a:p>
            <a:pPr algn="ctr">
              <a:lnSpc>
                <a:spcPct val="85000"/>
              </a:lnSpc>
            </a:pPr>
            <a:r>
              <a:rPr lang="en-US" altLang="ko-KR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magnitude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5105400" y="1612900"/>
            <a:ext cx="3568700" cy="273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55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0" grpId="0" uiExpand="1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Floats are implemented using the IEEE 754 standard</a:t>
            </a:r>
          </a:p>
          <a:p>
            <a:pPr lvl="1"/>
            <a:r>
              <a:rPr lang="en-US" dirty="0" smtClean="0"/>
              <a:t>found </a:t>
            </a:r>
            <a:r>
              <a:rPr lang="en-US" dirty="0"/>
              <a:t>in virtually every computer invented since 1980 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/>
              <a:t>greatly improved both the ease of porting floating-point programs and the quality of computer arithmetic.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754 offers three advantages:</a:t>
            </a:r>
          </a:p>
          <a:p>
            <a:pPr lvl="1"/>
            <a:r>
              <a:rPr lang="en-US" dirty="0" smtClean="0"/>
              <a:t>Simplifies </a:t>
            </a:r>
            <a:r>
              <a:rPr lang="en-US" dirty="0"/>
              <a:t>exchange of data that includes floating-point </a:t>
            </a:r>
            <a:r>
              <a:rPr lang="en-US" dirty="0" smtClean="0"/>
              <a:t>numbers </a:t>
            </a:r>
          </a:p>
          <a:p>
            <a:pPr lvl="1"/>
            <a:r>
              <a:rPr lang="en-US" dirty="0" smtClean="0"/>
              <a:t>Simplifies </a:t>
            </a:r>
            <a:r>
              <a:rPr lang="en-US" dirty="0"/>
              <a:t>the floating-point arithmetic algorithms to know that numbers will always be in this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accuracy of the numbers that can be </a:t>
            </a:r>
            <a:r>
              <a:rPr lang="en-US" dirty="0" smtClean="0"/>
              <a:t>stored, </a:t>
            </a:r>
            <a:r>
              <a:rPr lang="en-US" dirty="0"/>
              <a:t>since the unnecessary leading 0s are replaced by real </a:t>
            </a:r>
            <a:r>
              <a:rPr lang="en-US" dirty="0" smtClean="0"/>
              <a:t>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754 Standard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 </a:t>
            </a:r>
            <a:r>
              <a:rPr lang="en-US" sz="2800" dirty="0" smtClean="0"/>
              <a:t>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(23 bits)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9202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4000" smtClean="0"/>
              <a:t> Combinational Multiplier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product accumulation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295400" y="5082360"/>
            <a:ext cx="6399188" cy="169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Note use of parallel carry-outs to form higher order sums</a:t>
            </a:r>
          </a:p>
          <a:p>
            <a:pPr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12 Adders, if full adders, this is 6 gates each = 72 gates</a:t>
            </a:r>
          </a:p>
          <a:p>
            <a:pPr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16 gates form the partial products</a:t>
            </a:r>
          </a:p>
          <a:p>
            <a:pPr>
              <a:lnSpc>
                <a:spcPct val="85000"/>
              </a:lnSpc>
            </a:pPr>
            <a:endParaRPr lang="en-US" altLang="en-US" sz="1800" b="1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 b="1" dirty="0">
                <a:latin typeface="Arial" charset="0"/>
              </a:rPr>
              <a:t>total = 88 </a:t>
            </a:r>
            <a:r>
              <a:rPr lang="en-US" altLang="en-US" sz="1800" b="1" dirty="0" smtClean="0">
                <a:latin typeface="Arial" charset="0"/>
              </a:rPr>
              <a:t>gates</a:t>
            </a:r>
            <a:endParaRPr lang="en-US" altLang="en-US" sz="1800" b="1" dirty="0">
              <a:latin typeface="Arial" charset="0"/>
            </a:endParaRPr>
          </a:p>
        </p:txBody>
      </p:sp>
      <p:pic>
        <p:nvPicPr>
          <p:cNvPr id="30725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27262"/>
            <a:ext cx="83439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51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754 Standard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 </a:t>
            </a:r>
            <a:r>
              <a:rPr lang="en-US" sz="2800" dirty="0" smtClean="0"/>
              <a:t>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(23 bits)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Fractions almost as small as 2.0</a:t>
            </a:r>
            <a:r>
              <a:rPr lang="en-US" sz="2800" baseline="-25000" dirty="0"/>
              <a:t>ten</a:t>
            </a:r>
            <a:r>
              <a:rPr lang="en-US" sz="2800" dirty="0"/>
              <a:t> * 10</a:t>
            </a:r>
            <a:r>
              <a:rPr lang="en-US" sz="2800" baseline="30000" dirty="0"/>
              <a:t>–38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Numbers </a:t>
            </a:r>
            <a:r>
              <a:rPr lang="en-US" sz="2800" dirty="0"/>
              <a:t>almost as large as 2.0</a:t>
            </a:r>
            <a:r>
              <a:rPr lang="en-US" sz="2800" baseline="-25000" dirty="0"/>
              <a:t>ten</a:t>
            </a:r>
            <a:r>
              <a:rPr lang="en-US" sz="2800" dirty="0"/>
              <a:t> *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38</a:t>
            </a:r>
          </a:p>
          <a:p>
            <a:pPr>
              <a:lnSpc>
                <a:spcPct val="90000"/>
              </a:lnSpc>
            </a:pPr>
            <a:endParaRPr lang="en-US" sz="2800" baseline="30000" dirty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03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754 Standard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 </a:t>
            </a:r>
            <a:r>
              <a:rPr lang="en-US" sz="2800" dirty="0" smtClean="0"/>
              <a:t>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(23 bits)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Fractions almost as small as 2.0</a:t>
            </a:r>
            <a:r>
              <a:rPr lang="en-US" sz="2800" baseline="-25000" dirty="0"/>
              <a:t>ten</a:t>
            </a:r>
            <a:r>
              <a:rPr lang="en-US" sz="2800" dirty="0"/>
              <a:t> * 10</a:t>
            </a:r>
            <a:r>
              <a:rPr lang="en-US" sz="2800" baseline="30000" dirty="0"/>
              <a:t>–38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Numbers </a:t>
            </a:r>
            <a:r>
              <a:rPr lang="en-US" sz="2800" dirty="0"/>
              <a:t>almost as large as 2.0</a:t>
            </a:r>
            <a:r>
              <a:rPr lang="en-US" sz="2800" baseline="-25000" dirty="0"/>
              <a:t>ten</a:t>
            </a:r>
            <a:r>
              <a:rPr lang="en-US" sz="2800" dirty="0"/>
              <a:t> *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38</a:t>
            </a:r>
          </a:p>
          <a:p>
            <a:pPr>
              <a:lnSpc>
                <a:spcPct val="90000"/>
              </a:lnSpc>
            </a:pPr>
            <a:endParaRPr lang="en-US" sz="2800" baseline="300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Overflow may still occur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Exponent </a:t>
            </a:r>
            <a:r>
              <a:rPr lang="en-US" dirty="0"/>
              <a:t>is too large to be represented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Underflow may occur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Exponent is too </a:t>
            </a:r>
            <a:r>
              <a:rPr lang="en-US" dirty="0" smtClean="0"/>
              <a:t>small </a:t>
            </a:r>
            <a:r>
              <a:rPr lang="en-US" dirty="0"/>
              <a:t>to be represented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36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754 Standard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 </a:t>
            </a:r>
            <a:r>
              <a:rPr lang="en-US" sz="2800" dirty="0" smtClean="0"/>
              <a:t>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(23 bits)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Double precision: 64 bits, consisting of…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Exponent (11 bits)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Mantissa (52 bits)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7718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mantissa is normalized</a:t>
            </a:r>
          </a:p>
          <a:p>
            <a:r>
              <a:rPr lang="en-US" dirty="0" smtClean="0"/>
              <a:t>Has an implied decimal place on left</a:t>
            </a:r>
          </a:p>
          <a:p>
            <a:r>
              <a:rPr lang="en-US" dirty="0" smtClean="0"/>
              <a:t>Has an implied “1” on left of the decimal place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Mantissa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</a:rPr>
              <a:t>10100000000000000000000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 </a:t>
            </a:r>
            <a:r>
              <a:rPr lang="en-US" dirty="0">
                <a:latin typeface="Courier New" panose="02070309020205020404" pitchFamily="49" charset="0"/>
              </a:rPr>
              <a:t>1.101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1.625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58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with Normalization</a:t>
            </a: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753396" y="2280284"/>
            <a:ext cx="6427788" cy="1965326"/>
            <a:chOff x="2223" y="684"/>
            <a:chExt cx="4049" cy="1238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223" y="922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800" b="1" i="1" dirty="0">
                  <a:latin typeface="Arial" panose="020B0604020202020204" pitchFamily="34" charset="0"/>
                </a:rPr>
                <a:t>sign</a:t>
              </a: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712" y="684"/>
              <a:ext cx="3560" cy="1238"/>
              <a:chOff x="2712" y="684"/>
              <a:chExt cx="3560" cy="1238"/>
            </a:xfrm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2740" y="852"/>
                <a:ext cx="2072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2880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3520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2744" y="684"/>
                <a:ext cx="16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3072" y="684"/>
                <a:ext cx="16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936" y="684"/>
                <a:ext cx="258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23</a:t>
                </a:r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848" y="1156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exponent</a:t>
                </a:r>
                <a:endParaRPr lang="en-US" sz="1800" b="1" i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752" y="1148"/>
                <a:ext cx="2520" cy="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fraction</a:t>
                </a: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en-US" sz="18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Normalized binary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significand</a:t>
                </a:r>
                <a: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with </a:t>
                </a:r>
                <a:b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hidden</a:t>
                </a:r>
                <a: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bit (1):  1.M</a:t>
                </a: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2712" y="884"/>
                <a:ext cx="187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3080" y="884"/>
                <a:ext cx="187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3968" y="892"/>
                <a:ext cx="2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768" y="1656"/>
              <a:ext cx="8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8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Precision with Normalization</a:t>
            </a: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753396" y="2280284"/>
            <a:ext cx="6427788" cy="1965326"/>
            <a:chOff x="2223" y="684"/>
            <a:chExt cx="4049" cy="1238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223" y="922"/>
              <a:ext cx="3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800" b="1" i="1" dirty="0">
                  <a:latin typeface="Arial" panose="020B0604020202020204" pitchFamily="34" charset="0"/>
                </a:rPr>
                <a:t>sign</a:t>
              </a: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712" y="684"/>
              <a:ext cx="3560" cy="1238"/>
              <a:chOff x="2712" y="684"/>
              <a:chExt cx="3560" cy="1238"/>
            </a:xfrm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2740" y="852"/>
                <a:ext cx="2072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2880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3520" y="85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2744" y="684"/>
                <a:ext cx="169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3072" y="684"/>
                <a:ext cx="2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11</a:t>
                </a:r>
                <a:endParaRPr lang="en-US" sz="2000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936" y="684"/>
                <a:ext cx="26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52</a:t>
                </a:r>
                <a:endParaRPr lang="en-US" sz="2000" b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848" y="1156"/>
                <a:ext cx="7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exponent</a:t>
                </a:r>
                <a:endParaRPr lang="en-US" sz="1800" b="1" i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752" y="1148"/>
                <a:ext cx="2520" cy="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1800" b="1" i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fraction</a:t>
                </a: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endParaRPr lang="en-US" sz="1800" b="1" i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en-US" sz="18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Normalized binary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significand</a:t>
                </a:r>
                <a: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with </a:t>
                </a:r>
                <a:b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</a:br>
                <a:r>
                  <a:rPr lang="en-US" sz="1800" b="1" i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hidden</a:t>
                </a:r>
                <a:r>
                  <a:rPr lang="en-US" sz="18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bit (1):  1.M</a:t>
                </a:r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2712" y="884"/>
                <a:ext cx="187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3080" y="884"/>
                <a:ext cx="187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3968" y="892"/>
                <a:ext cx="213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768" y="1656"/>
              <a:ext cx="8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eneral </a:t>
            </a:r>
            <a:r>
              <a:rPr lang="en-US" dirty="0"/>
              <a:t>form for floating-point numbers: (–1)</a:t>
            </a:r>
            <a:r>
              <a:rPr lang="en-US" baseline="30000" dirty="0"/>
              <a:t>S</a:t>
            </a:r>
            <a:r>
              <a:rPr lang="en-US" dirty="0"/>
              <a:t> * (1+F) * </a:t>
            </a:r>
            <a:r>
              <a:rPr lang="en-US" dirty="0" smtClean="0"/>
              <a:t>2</a:t>
            </a:r>
            <a:r>
              <a:rPr lang="en-US" baseline="30000" dirty="0" smtClean="0"/>
              <a:t>E</a:t>
            </a:r>
          </a:p>
          <a:p>
            <a:endParaRPr lang="en-US" baseline="30000" dirty="0"/>
          </a:p>
          <a:p>
            <a:r>
              <a:rPr lang="en-US" dirty="0" smtClean="0"/>
              <a:t>How do we represent zero? </a:t>
            </a:r>
          </a:p>
          <a:p>
            <a:pPr lvl="1"/>
            <a:r>
              <a:rPr lang="en-US" dirty="0" smtClean="0"/>
              <a:t>E = 0</a:t>
            </a:r>
          </a:p>
          <a:p>
            <a:pPr lvl="1"/>
            <a:r>
              <a:rPr lang="en-US" dirty="0" smtClean="0"/>
              <a:t>F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Notation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include </a:t>
            </a:r>
            <a:r>
              <a:rPr lang="en-US" sz="2800" dirty="0" smtClean="0"/>
              <a:t>positive (+</a:t>
            </a:r>
            <a:r>
              <a:rPr lang="en-US" sz="2800" dirty="0" err="1" smtClean="0"/>
              <a:t>ve</a:t>
            </a:r>
            <a:r>
              <a:rPr lang="en-US" sz="2800" dirty="0" smtClean="0"/>
              <a:t>) and negative (–</a:t>
            </a:r>
            <a:r>
              <a:rPr lang="en-US" sz="2800" dirty="0" err="1" smtClean="0"/>
              <a:t>ve</a:t>
            </a:r>
            <a:r>
              <a:rPr lang="en-US" sz="2800" dirty="0" smtClean="0"/>
              <a:t>) </a:t>
            </a:r>
            <a:r>
              <a:rPr lang="en-US" sz="2800" dirty="0" smtClean="0"/>
              <a:t>exponents</a:t>
            </a:r>
            <a:r>
              <a:rPr lang="en-US" sz="2800" dirty="0" smtClean="0"/>
              <a:t>, “excess” notation is used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Also called biased notation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Represents </a:t>
            </a:r>
            <a:r>
              <a:rPr lang="en-US" sz="2800" dirty="0"/>
              <a:t>the most negative exponent as 0...0</a:t>
            </a:r>
            <a:r>
              <a:rPr lang="en-US" sz="2800" baseline="-25000" dirty="0"/>
              <a:t>two </a:t>
            </a:r>
            <a:r>
              <a:rPr lang="en-US" sz="2800" dirty="0"/>
              <a:t>and the most </a:t>
            </a:r>
            <a:r>
              <a:rPr lang="en-US" sz="2800" dirty="0" smtClean="0"/>
              <a:t>positive exponent </a:t>
            </a:r>
            <a:r>
              <a:rPr lang="en-US" sz="2800" dirty="0"/>
              <a:t>as 1…1</a:t>
            </a:r>
            <a:r>
              <a:rPr lang="en-US" sz="2800" baseline="-25000" dirty="0"/>
              <a:t>two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88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value of the exponent stored is larger than the actual </a:t>
            </a:r>
            <a:r>
              <a:rPr lang="en-US" sz="2800" dirty="0" smtClean="0"/>
              <a:t>exponent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Single </a:t>
            </a:r>
            <a:r>
              <a:rPr lang="en-US" sz="2800" dirty="0"/>
              <a:t>precision:  excess 127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Double precision: excess </a:t>
            </a:r>
            <a:r>
              <a:rPr lang="en-US" sz="2800" dirty="0" smtClean="0"/>
              <a:t>1023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r>
              <a:rPr lang="en-US" sz="2800" dirty="0" smtClean="0"/>
              <a:t>Each real </a:t>
            </a:r>
            <a:r>
              <a:rPr lang="en-US" sz="2800" dirty="0"/>
              <a:t>number 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(–</a:t>
            </a:r>
            <a:r>
              <a:rPr lang="en-US" sz="2800" dirty="0"/>
              <a:t>1)</a:t>
            </a:r>
            <a:r>
              <a:rPr lang="en-US" sz="2800" baseline="30000" dirty="0"/>
              <a:t>S</a:t>
            </a:r>
            <a:r>
              <a:rPr lang="en-US" sz="2800" dirty="0"/>
              <a:t> * (1 + Fraction) </a:t>
            </a:r>
            <a:r>
              <a:rPr lang="en-US" sz="2800" dirty="0" smtClean="0"/>
              <a:t>* 2</a:t>
            </a:r>
            <a:r>
              <a:rPr lang="en-US" sz="2800" baseline="30000" dirty="0" smtClean="0"/>
              <a:t>(Exponent </a:t>
            </a:r>
            <a:r>
              <a:rPr lang="en-US" sz="2800" baseline="30000" dirty="0"/>
              <a:t>– Bias</a:t>
            </a:r>
            <a:r>
              <a:rPr lang="en-US" sz="2800" baseline="30000" dirty="0" smtClean="0"/>
              <a:t>)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E.g</a:t>
            </a:r>
            <a:r>
              <a:rPr lang="en-US" sz="2800" dirty="0"/>
              <a:t>., excess 127,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Exponent </a:t>
            </a:r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Represents…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67000" y="5715000"/>
            <a:ext cx="30480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10000111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135 – 127 = 8</a:t>
            </a:r>
          </a:p>
        </p:txBody>
      </p:sp>
    </p:spTree>
    <p:extLst>
      <p:ext uri="{BB962C8B-B14F-4D97-AF65-F5344CB8AC3E}">
        <p14:creationId xmlns:p14="http://schemas.microsoft.com/office/powerpoint/2010/main" val="715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44675"/>
            <a:ext cx="8229600" cy="4387850"/>
          </a:xfrm>
        </p:spPr>
        <p:txBody>
          <a:bodyPr/>
          <a:lstStyle/>
          <a:p>
            <a:r>
              <a:rPr lang="en-US" smtClean="0"/>
              <a:t>Single precision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9220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Courier New" panose="02070309020205020404" pitchFamily="49" charset="0"/>
              </a:rPr>
              <a:t>0 10000010 11000000000000000000000</a:t>
            </a:r>
          </a:p>
        </p:txBody>
      </p:sp>
      <p:grpSp>
        <p:nvGrpSpPr>
          <p:cNvPr id="267282" name="Group 18"/>
          <p:cNvGrpSpPr>
            <a:grpSpLocks/>
          </p:cNvGrpSpPr>
          <p:nvPr/>
        </p:nvGrpSpPr>
        <p:grpSpPr bwMode="auto">
          <a:xfrm>
            <a:off x="1066800" y="2971800"/>
            <a:ext cx="7239000" cy="2438400"/>
            <a:chOff x="864" y="1632"/>
            <a:chExt cx="4560" cy="1536"/>
          </a:xfrm>
        </p:grpSpPr>
        <p:sp>
          <p:nvSpPr>
            <p:cNvPr id="10249" name="Line 5"/>
            <p:cNvSpPr>
              <a:spLocks noChangeShapeType="1"/>
            </p:cNvSpPr>
            <p:nvPr/>
          </p:nvSpPr>
          <p:spPr bwMode="auto">
            <a:xfrm>
              <a:off x="864" y="1632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1104" y="1632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2160" y="1632"/>
              <a:ext cx="2688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3024" y="1968"/>
              <a:ext cx="2400" cy="300"/>
            </a:xfrm>
            <a:prstGeom prst="rect">
              <a:avLst/>
            </a:prstGeom>
            <a:solidFill>
              <a:srgbClr val="FCEB14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1.11</a:t>
              </a:r>
              <a:r>
                <a:rPr lang="en-US" baseline="-25000"/>
                <a:t>2</a:t>
              </a:r>
            </a:p>
          </p:txBody>
        </p:sp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3024" y="2400"/>
              <a:ext cx="2400" cy="300"/>
            </a:xfrm>
            <a:prstGeom prst="rect">
              <a:avLst/>
            </a:prstGeom>
            <a:solidFill>
              <a:srgbClr val="FCEB14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130 – 127 = 3</a:t>
              </a:r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3024" y="2868"/>
              <a:ext cx="2400" cy="300"/>
            </a:xfrm>
            <a:prstGeom prst="rect">
              <a:avLst/>
            </a:prstGeom>
            <a:solidFill>
              <a:srgbClr val="FCEB14">
                <a:alpha val="5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0 = positive mantissa</a:t>
              </a:r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2496" y="1680"/>
              <a:ext cx="528" cy="432"/>
            </a:xfrm>
            <a:custGeom>
              <a:avLst/>
              <a:gdLst>
                <a:gd name="T0" fmla="*/ 0 w 528"/>
                <a:gd name="T1" fmla="*/ 0 h 432"/>
                <a:gd name="T2" fmla="*/ 0 w 528"/>
                <a:gd name="T3" fmla="*/ 432 h 432"/>
                <a:gd name="T4" fmla="*/ 528 w 52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432">
                  <a:moveTo>
                    <a:pt x="0" y="0"/>
                  </a:moveTo>
                  <a:lnTo>
                    <a:pt x="0" y="432"/>
                  </a:lnTo>
                  <a:lnTo>
                    <a:pt x="528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1488" y="1632"/>
              <a:ext cx="1536" cy="912"/>
            </a:xfrm>
            <a:custGeom>
              <a:avLst/>
              <a:gdLst>
                <a:gd name="T0" fmla="*/ 0 w 1536"/>
                <a:gd name="T1" fmla="*/ 0 h 912"/>
                <a:gd name="T2" fmla="*/ 0 w 1536"/>
                <a:gd name="T3" fmla="*/ 912 h 912"/>
                <a:gd name="T4" fmla="*/ 1536 w 1536"/>
                <a:gd name="T5" fmla="*/ 912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912">
                  <a:moveTo>
                    <a:pt x="0" y="0"/>
                  </a:moveTo>
                  <a:lnTo>
                    <a:pt x="0" y="912"/>
                  </a:lnTo>
                  <a:lnTo>
                    <a:pt x="1536" y="9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57" name="Freeform 15"/>
            <p:cNvSpPr>
              <a:spLocks/>
            </p:cNvSpPr>
            <p:nvPr/>
          </p:nvSpPr>
          <p:spPr bwMode="auto">
            <a:xfrm>
              <a:off x="960" y="1632"/>
              <a:ext cx="2064" cy="1392"/>
            </a:xfrm>
            <a:custGeom>
              <a:avLst/>
              <a:gdLst>
                <a:gd name="T0" fmla="*/ 0 w 2064"/>
                <a:gd name="T1" fmla="*/ 0 h 1392"/>
                <a:gd name="T2" fmla="*/ 0 w 2064"/>
                <a:gd name="T3" fmla="*/ 1392 h 1392"/>
                <a:gd name="T4" fmla="*/ 2064 w 2064"/>
                <a:gd name="T5" fmla="*/ 1392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" h="1392">
                  <a:moveTo>
                    <a:pt x="0" y="0"/>
                  </a:moveTo>
                  <a:lnTo>
                    <a:pt x="0" y="1392"/>
                  </a:lnTo>
                  <a:lnTo>
                    <a:pt x="2064" y="13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5" name="Group 21"/>
          <p:cNvGrpSpPr>
            <a:grpSpLocks/>
          </p:cNvGrpSpPr>
          <p:nvPr/>
        </p:nvGrpSpPr>
        <p:grpSpPr bwMode="auto">
          <a:xfrm>
            <a:off x="1219200" y="5486400"/>
            <a:ext cx="6934200" cy="519113"/>
            <a:chOff x="768" y="3456"/>
            <a:chExt cx="4368" cy="327"/>
          </a:xfrm>
        </p:grpSpPr>
        <p:sp>
          <p:nvSpPr>
            <p:cNvPr id="10247" name="Text Box 16"/>
            <p:cNvSpPr txBox="1">
              <a:spLocks noChangeArrowheads="1"/>
            </p:cNvSpPr>
            <p:nvPr/>
          </p:nvSpPr>
          <p:spPr bwMode="auto">
            <a:xfrm>
              <a:off x="1947" y="3456"/>
              <a:ext cx="31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/>
                <a:t>+1.11</a:t>
              </a:r>
              <a:r>
                <a:rPr lang="en-US" sz="2800" baseline="-25000"/>
                <a:t>2</a:t>
              </a:r>
              <a:r>
                <a:rPr lang="en-US" sz="2800"/>
                <a:t> x 2</a:t>
              </a:r>
              <a:r>
                <a:rPr lang="en-US" sz="2800" baseline="30000"/>
                <a:t>3</a:t>
              </a:r>
              <a:r>
                <a:rPr lang="en-US" sz="2800"/>
                <a:t> = 1110.0</a:t>
              </a:r>
              <a:r>
                <a:rPr lang="en-US" sz="2800" baseline="-25000"/>
                <a:t>2</a:t>
              </a:r>
              <a:r>
                <a:rPr lang="en-US" sz="2800"/>
                <a:t> = 14.0</a:t>
              </a:r>
              <a:r>
                <a:rPr lang="en-US" sz="2800" baseline="-25000"/>
                <a:t>10</a:t>
              </a:r>
            </a:p>
          </p:txBody>
        </p:sp>
        <p:sp>
          <p:nvSpPr>
            <p:cNvPr id="10248" name="AutoShape 17"/>
            <p:cNvSpPr>
              <a:spLocks noChangeArrowheads="1"/>
            </p:cNvSpPr>
            <p:nvPr/>
          </p:nvSpPr>
          <p:spPr bwMode="auto">
            <a:xfrm>
              <a:off x="768" y="3456"/>
              <a:ext cx="1067" cy="288"/>
            </a:xfrm>
            <a:prstGeom prst="rightArrow">
              <a:avLst>
                <a:gd name="adj1" fmla="val 50000"/>
                <a:gd name="adj2" fmla="val 92622"/>
              </a:avLst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0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from paper and pencil algorithm</a:t>
            </a:r>
          </a:p>
          <a:p>
            <a:pPr lvl="1"/>
            <a:r>
              <a:rPr lang="en-US" dirty="0" smtClean="0"/>
              <a:t>Shift </a:t>
            </a:r>
            <a:r>
              <a:rPr lang="en-US" dirty="0"/>
              <a:t>the multiplicand left one digit each step </a:t>
            </a:r>
            <a:endParaRPr lang="en-US" dirty="0" smtClean="0"/>
          </a:p>
          <a:p>
            <a:pPr lvl="1"/>
            <a:r>
              <a:rPr lang="en-US" dirty="0" smtClean="0"/>
              <a:t>With 32 steps in a 32-bit number, we move 32 bits to the left</a:t>
            </a:r>
          </a:p>
          <a:p>
            <a:pPr lvl="1"/>
            <a:r>
              <a:rPr lang="en-US" dirty="0" smtClean="0"/>
              <a:t>Requires a 64-bit register</a:t>
            </a:r>
          </a:p>
          <a:p>
            <a:pPr lvl="1"/>
            <a:r>
              <a:rPr lang="en-US" dirty="0" smtClean="0"/>
              <a:t>Place 32 zeroes in the left half (unoccupied half)</a:t>
            </a:r>
          </a:p>
          <a:p>
            <a:pPr lvl="2"/>
            <a:r>
              <a:rPr lang="en-US" dirty="0" smtClean="0"/>
              <a:t>Unsigned numbers do not require sign extension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Multiplicand will be added to the sum in the product register</a:t>
            </a:r>
          </a:p>
          <a:p>
            <a:pPr lvl="2"/>
            <a:r>
              <a:rPr lang="en-US" dirty="0" smtClean="0"/>
              <a:t>Product register will also be 64 bits</a:t>
            </a:r>
          </a:p>
          <a:p>
            <a:pPr lvl="2"/>
            <a:r>
              <a:rPr lang="en-US" dirty="0" smtClean="0"/>
              <a:t>Requires a 64 bit ALU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91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from Floating Point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decimal value is represented by the following 32-bit floating point number?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685800" y="3124835"/>
            <a:ext cx="8001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4000" dirty="0" smtClean="0">
                <a:latin typeface="Courier New" panose="02070309020205020404" pitchFamily="49" charset="0"/>
              </a:rPr>
              <a:t>1100 0001 0111 1011 0000 0000 0000 0000</a:t>
            </a:r>
            <a:r>
              <a:rPr lang="en-US" sz="4000" baseline="-25000" dirty="0" smtClean="0">
                <a:latin typeface="Courier New" panose="02070309020205020404" pitchFamily="49" charset="0"/>
              </a:rPr>
              <a:t>2</a:t>
            </a:r>
            <a:endParaRPr lang="en-US" sz="4000" baseline="-25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0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Step </a:t>
            </a:r>
            <a:r>
              <a:rPr lang="en-US" sz="3600" dirty="0" smtClean="0"/>
              <a:t>1: find S</a:t>
            </a:r>
            <a:r>
              <a:rPr lang="en-US" sz="3600" dirty="0" smtClean="0"/>
              <a:t>, E, and M</a:t>
            </a:r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6705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/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1   10000010     11110110000000000000000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276493" name="Group 13"/>
          <p:cNvGrpSpPr>
            <a:grpSpLocks/>
          </p:cNvGrpSpPr>
          <p:nvPr/>
        </p:nvGrpSpPr>
        <p:grpSpPr bwMode="auto">
          <a:xfrm>
            <a:off x="1050925" y="3886200"/>
            <a:ext cx="6645275" cy="1890713"/>
            <a:chOff x="662" y="2448"/>
            <a:chExt cx="4186" cy="1191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912" y="2448"/>
              <a:ext cx="1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200" y="2448"/>
              <a:ext cx="91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256" y="2448"/>
              <a:ext cx="25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91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S</a:t>
              </a: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1488" y="24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3408" y="249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M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662" y="3109"/>
              <a:ext cx="1077" cy="53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/>
                <a:t>1 = negative</a:t>
              </a:r>
            </a:p>
            <a:p>
              <a:pPr eaLnBrk="1" hangingPunct="1"/>
              <a:r>
                <a:rPr lang="en-US"/>
                <a:t>0 = positive</a:t>
              </a:r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1008" y="2784"/>
              <a:ext cx="0" cy="3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9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089025"/>
            <a:r>
              <a:rPr lang="en-US" sz="3600" dirty="0" smtClean="0"/>
              <a:t>Step </a:t>
            </a:r>
            <a:r>
              <a:rPr lang="en-US" sz="3600" dirty="0" smtClean="0"/>
              <a:t>2: Find </a:t>
            </a:r>
            <a:r>
              <a:rPr lang="en-US" sz="3600" dirty="0" smtClean="0"/>
              <a:t>“real” exponent, </a:t>
            </a:r>
            <a:r>
              <a:rPr lang="en-US" sz="3600" i="1" dirty="0" smtClean="0"/>
              <a:t>n</a:t>
            </a:r>
          </a:p>
          <a:p>
            <a:pPr lvl="1" defTabSz="1089025"/>
            <a:r>
              <a:rPr lang="en-US" sz="3200" i="1" dirty="0" smtClean="0"/>
              <a:t>n</a:t>
            </a:r>
            <a:r>
              <a:rPr lang="en-US" sz="3200" dirty="0" smtClean="0"/>
              <a:t>	= E – </a:t>
            </a:r>
            <a:r>
              <a:rPr lang="en-US" sz="3200" dirty="0" smtClean="0"/>
              <a:t>127</a:t>
            </a:r>
          </a:p>
          <a:p>
            <a:pPr marL="548640" lvl="2" indent="0" defTabSz="1089025">
              <a:buNone/>
            </a:pPr>
            <a:r>
              <a:rPr lang="en-US" sz="3400" dirty="0"/>
              <a:t>	</a:t>
            </a:r>
            <a:r>
              <a:rPr lang="en-US" sz="3400" dirty="0" smtClean="0"/>
              <a:t>= </a:t>
            </a:r>
            <a:r>
              <a:rPr lang="en-US" sz="3400" dirty="0" smtClean="0"/>
              <a:t>10000010</a:t>
            </a:r>
            <a:r>
              <a:rPr lang="en-US" sz="3400" baseline="-25000" dirty="0" smtClean="0"/>
              <a:t>2</a:t>
            </a:r>
            <a:r>
              <a:rPr lang="en-US" sz="3400" dirty="0" smtClean="0"/>
              <a:t> – </a:t>
            </a:r>
            <a:r>
              <a:rPr lang="en-US" sz="3400" dirty="0" smtClean="0"/>
              <a:t>127</a:t>
            </a:r>
          </a:p>
          <a:p>
            <a:pPr marL="548640" lvl="2" indent="0" defTabSz="1089025">
              <a:buNone/>
            </a:pPr>
            <a:r>
              <a:rPr lang="en-US" sz="3200" dirty="0"/>
              <a:t>	</a:t>
            </a:r>
            <a:r>
              <a:rPr lang="en-US" sz="3200" dirty="0" smtClean="0"/>
              <a:t>= </a:t>
            </a:r>
            <a:r>
              <a:rPr lang="en-US" sz="3200" dirty="0" smtClean="0"/>
              <a:t>130 – 127</a:t>
            </a:r>
          </a:p>
          <a:p>
            <a:pPr lvl="1" defTabSz="1089025">
              <a:buFontTx/>
              <a:buNone/>
            </a:pPr>
            <a:r>
              <a:rPr lang="en-US" sz="3200" dirty="0" smtClean="0"/>
              <a:t>		= 3</a:t>
            </a:r>
          </a:p>
        </p:txBody>
      </p:sp>
    </p:spTree>
    <p:extLst>
      <p:ext uri="{BB962C8B-B14F-4D97-AF65-F5344CB8AC3E}">
        <p14:creationId xmlns:p14="http://schemas.microsoft.com/office/powerpoint/2010/main" val="321112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Step </a:t>
            </a:r>
            <a:r>
              <a:rPr lang="en-US" sz="3200" dirty="0" smtClean="0"/>
              <a:t>3: Put </a:t>
            </a:r>
            <a:r>
              <a:rPr lang="en-US" sz="3200" dirty="0" smtClean="0"/>
              <a:t>S, M, and </a:t>
            </a:r>
            <a:r>
              <a:rPr lang="en-US" sz="3200" i="1" dirty="0" smtClean="0"/>
              <a:t>n</a:t>
            </a:r>
            <a:r>
              <a:rPr lang="en-US" sz="3200" dirty="0" smtClean="0"/>
              <a:t> together to form binary </a:t>
            </a:r>
            <a:r>
              <a:rPr lang="en-US" sz="3200" dirty="0" smtClean="0"/>
              <a:t>result</a:t>
            </a:r>
          </a:p>
          <a:p>
            <a:pPr lvl="1"/>
            <a:r>
              <a:rPr lang="en-US" sz="2800" dirty="0" smtClean="0"/>
              <a:t>Don’t </a:t>
            </a:r>
            <a:r>
              <a:rPr lang="en-US" sz="2800" dirty="0" smtClean="0"/>
              <a:t>forget the implied “1.” on the left of the mantissa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66800" y="4038600"/>
            <a:ext cx="6781800" cy="210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ourier New" panose="02070309020205020404" pitchFamily="49" charset="0"/>
              </a:rPr>
              <a:t>-1.1111011</a:t>
            </a:r>
            <a:r>
              <a:rPr lang="en-US" sz="2800" baseline="-25000" dirty="0">
                <a:latin typeface="Courier New" panose="02070309020205020404" pitchFamily="49" charset="0"/>
              </a:rPr>
              <a:t>2 </a:t>
            </a:r>
            <a:r>
              <a:rPr lang="en-US" sz="2800" dirty="0">
                <a:latin typeface="Courier New" panose="02070309020205020404" pitchFamily="49" charset="0"/>
              </a:rPr>
              <a:t>x 2</a:t>
            </a:r>
            <a:r>
              <a:rPr lang="en-US" sz="2800" i="1" baseline="30000" dirty="0">
                <a:latin typeface="Courier New" panose="02070309020205020404" pitchFamily="49" charset="0"/>
              </a:rPr>
              <a:t>n</a:t>
            </a:r>
            <a:r>
              <a:rPr lang="en-US" sz="2800" baseline="30000" dirty="0">
                <a:latin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</a:rPr>
              <a:t>=</a:t>
            </a:r>
          </a:p>
          <a:p>
            <a:pPr eaLnBrk="1" hangingPunct="1"/>
            <a:r>
              <a:rPr lang="en-US" sz="2800" baseline="300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sz="2800" dirty="0">
                <a:latin typeface="Courier New" panose="02070309020205020404" pitchFamily="49" charset="0"/>
              </a:rPr>
              <a:t>-1.1111011</a:t>
            </a:r>
            <a:r>
              <a:rPr lang="en-US" sz="2800" baseline="-25000" dirty="0">
                <a:latin typeface="Courier New" panose="02070309020205020404" pitchFamily="49" charset="0"/>
              </a:rPr>
              <a:t>2 </a:t>
            </a:r>
            <a:r>
              <a:rPr lang="en-US" sz="2800" dirty="0">
                <a:latin typeface="Courier New" panose="02070309020205020404" pitchFamily="49" charset="0"/>
              </a:rPr>
              <a:t>x 2</a:t>
            </a:r>
            <a:r>
              <a:rPr lang="en-US" sz="2800" baseline="30000" dirty="0">
                <a:latin typeface="Courier New" panose="02070309020205020404" pitchFamily="49" charset="0"/>
              </a:rPr>
              <a:t>3 </a:t>
            </a:r>
            <a:r>
              <a:rPr lang="en-US" sz="2800" dirty="0">
                <a:latin typeface="Courier New" panose="02070309020205020404" pitchFamily="49" charset="0"/>
              </a:rPr>
              <a:t>=</a:t>
            </a:r>
            <a:r>
              <a:rPr lang="en-US" sz="2800" baseline="300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sz="2800" dirty="0" smtClean="0">
                <a:latin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</a:rPr>
              <a:t>							</a:t>
            </a:r>
            <a:r>
              <a:rPr lang="en-US" sz="2800" dirty="0" smtClean="0">
                <a:latin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</a:rPr>
              <a:t>-1111.1011</a:t>
            </a:r>
            <a:r>
              <a:rPr lang="en-US" sz="2800" baseline="-25000" dirty="0" smtClean="0">
                <a:latin typeface="Courier New" panose="02070309020205020404" pitchFamily="49" charset="0"/>
              </a:rPr>
              <a:t>2</a:t>
            </a:r>
            <a:endParaRPr lang="en-US" sz="2800" baseline="-25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Floating Point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</a:t>
            </a:r>
            <a:r>
              <a:rPr lang="en-US" sz="3600" dirty="0" smtClean="0"/>
              <a:t>4: Express </a:t>
            </a:r>
            <a:r>
              <a:rPr lang="en-US" sz="3600" dirty="0" smtClean="0"/>
              <a:t>result in decimal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933700" y="2590800"/>
            <a:ext cx="4076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</a:rPr>
              <a:t>-1111.1011</a:t>
            </a:r>
            <a:r>
              <a:rPr lang="en-US" sz="2400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022600" y="2971800"/>
            <a:ext cx="9017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4135438" y="2971800"/>
            <a:ext cx="6985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162300" y="3048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-15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991100" y="3200400"/>
            <a:ext cx="2019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8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8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2</a:t>
            </a:r>
            <a:r>
              <a:rPr lang="en-US" sz="2400" baseline="30000">
                <a:latin typeface="Times New Roman" panose="02020603050405020304" pitchFamily="18" charset="0"/>
              </a:rPr>
              <a:t>-1</a:t>
            </a:r>
            <a:r>
              <a:rPr lang="en-US" sz="2400">
                <a:latin typeface="Times New Roman" panose="02020603050405020304" pitchFamily="18" charset="0"/>
              </a:rPr>
              <a:t>	= 0.5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2</a:t>
            </a:r>
            <a:r>
              <a:rPr lang="en-US" sz="2400" baseline="30000">
                <a:latin typeface="Times New Roman" panose="02020603050405020304" pitchFamily="18" charset="0"/>
              </a:rPr>
              <a:t>-3</a:t>
            </a:r>
            <a:r>
              <a:rPr lang="en-US" sz="2400">
                <a:latin typeface="Times New Roman" panose="02020603050405020304" pitchFamily="18" charset="0"/>
              </a:rPr>
              <a:t>	= 0.125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2</a:t>
            </a:r>
            <a:r>
              <a:rPr lang="en-US" sz="2400" baseline="30000">
                <a:latin typeface="Times New Roman" panose="02020603050405020304" pitchFamily="18" charset="0"/>
              </a:rPr>
              <a:t>-4</a:t>
            </a:r>
            <a:r>
              <a:rPr lang="en-US" sz="2400">
                <a:latin typeface="Times New Roman" panose="02020603050405020304" pitchFamily="18" charset="0"/>
              </a:rPr>
              <a:t>	= 0.0625	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   0.6875	</a:t>
            </a: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5718175" y="4343400"/>
            <a:ext cx="915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4381500" y="2971800"/>
            <a:ext cx="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4381500" y="3429000"/>
            <a:ext cx="533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2489200" y="5302250"/>
            <a:ext cx="348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/>
              <a:t>Answer: -15.6875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3556000" y="3505200"/>
            <a:ext cx="1066800" cy="1752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 flipH="1">
            <a:off x="5689600" y="4800600"/>
            <a:ext cx="45720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Floating Point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Express </a:t>
            </a:r>
            <a:r>
              <a:rPr lang="en-US" sz="3600" dirty="0" smtClean="0"/>
              <a:t>36.5625</a:t>
            </a:r>
            <a:r>
              <a:rPr lang="en-US" sz="3600" baseline="-25000" dirty="0" smtClean="0"/>
              <a:t>10</a:t>
            </a:r>
            <a:r>
              <a:rPr lang="en-US" sz="3600" dirty="0" smtClean="0"/>
              <a:t> as a 32-bit floating point </a:t>
            </a:r>
            <a:r>
              <a:rPr lang="en-US" sz="3600" dirty="0" smtClean="0"/>
              <a:t>number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5509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3600" dirty="0"/>
              <a:t>Step </a:t>
            </a:r>
            <a:r>
              <a:rPr lang="en-US" sz="3600" dirty="0" smtClean="0"/>
              <a:t>1: Express </a:t>
            </a:r>
            <a:r>
              <a:rPr lang="en-US" sz="3600" dirty="0"/>
              <a:t>original value in </a:t>
            </a:r>
            <a:r>
              <a:rPr lang="en-US" sz="3600" dirty="0" smtClean="0"/>
              <a:t>binary</a:t>
            </a:r>
          </a:p>
          <a:p>
            <a:pPr marL="457200" lvl="1" indent="0">
              <a:buFont typeface="Arial" charset="0"/>
              <a:buNone/>
              <a:defRPr/>
            </a:pPr>
            <a:endParaRPr lang="en-US" sz="4000" dirty="0"/>
          </a:p>
          <a:p>
            <a:pPr marL="457200" lvl="1" indent="0">
              <a:buFont typeface="Arial" charset="0"/>
              <a:buNone/>
              <a:defRPr/>
            </a:pPr>
            <a:endParaRPr lang="en-US" sz="4000" dirty="0" smtClean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47800" y="2873375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36.5625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  100100.1001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04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3600" dirty="0"/>
              <a:t>Step </a:t>
            </a:r>
            <a:r>
              <a:rPr lang="en-US" sz="3600" dirty="0" smtClean="0"/>
              <a:t>2: Normalize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0600" y="2438400"/>
            <a:ext cx="6477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100100.1001</a:t>
            </a:r>
            <a:r>
              <a:rPr lang="en-US" sz="2400" baseline="-25000" dirty="0">
                <a:latin typeface="Courier New" panose="02070309020205020404" pitchFamily="49" charset="0"/>
              </a:rPr>
              <a:t>2 </a:t>
            </a:r>
            <a:r>
              <a:rPr lang="en-US" sz="2400" dirty="0">
                <a:latin typeface="Courier New" panose="02070309020205020404" pitchFamily="49" charset="0"/>
              </a:rPr>
              <a:t>=   1.001001001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x 2</a:t>
            </a:r>
            <a:r>
              <a:rPr lang="en-US" sz="2400" baseline="30000" dirty="0">
                <a:latin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7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</a:t>
            </a:r>
            <a:r>
              <a:rPr lang="en-US" sz="3600" dirty="0" smtClean="0"/>
              <a:t>3: Determine </a:t>
            </a:r>
            <a:r>
              <a:rPr lang="en-US" sz="3600" dirty="0" smtClean="0"/>
              <a:t>S, E, and 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4460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200">
                <a:latin typeface="Courier New" panose="02070309020205020404" pitchFamily="49" charset="0"/>
              </a:rPr>
              <a:t>+1.001001001</a:t>
            </a:r>
            <a:r>
              <a:rPr lang="en-US" sz="3200" baseline="-25000">
                <a:latin typeface="Courier New" panose="02070309020205020404" pitchFamily="49" charset="0"/>
              </a:rPr>
              <a:t>2</a:t>
            </a:r>
            <a:r>
              <a:rPr lang="en-US" sz="3200">
                <a:latin typeface="Courier New" panose="02070309020205020404" pitchFamily="49" charset="0"/>
              </a:rPr>
              <a:t> x 2</a:t>
            </a:r>
            <a:r>
              <a:rPr lang="en-US" sz="3200" baseline="30000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19225" y="4819650"/>
            <a:ext cx="45942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S = 0 (because the value is positive)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2362200" y="3276600"/>
            <a:ext cx="2057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2995613" y="34290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1725613" y="32766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662113" y="3276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S</a:t>
            </a:r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H="1" flipV="1">
            <a:off x="1839913" y="3571875"/>
            <a:ext cx="15875" cy="1231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5562600" y="3124200"/>
            <a:ext cx="152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4495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i="1"/>
              <a:t>n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6237287" y="2771775"/>
            <a:ext cx="2373313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39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E	= </a:t>
            </a:r>
            <a:r>
              <a:rPr lang="en-US" sz="2400" i="1">
                <a:latin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</a:rPr>
              <a:t> + 127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= 5 + 127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= 132</a:t>
            </a:r>
          </a:p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	= </a:t>
            </a:r>
            <a:r>
              <a:rPr lang="en-US" sz="2400">
                <a:latin typeface="Courier New" panose="02070309020205020404" pitchFamily="49" charset="0"/>
              </a:rPr>
              <a:t>10000100</a:t>
            </a:r>
            <a:r>
              <a:rPr lang="en-US" sz="2400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4953000" y="3276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Floating Point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</a:t>
            </a:r>
            <a:r>
              <a:rPr lang="en-US" sz="3600" dirty="0" smtClean="0"/>
              <a:t>4: Put </a:t>
            </a:r>
            <a:r>
              <a:rPr lang="en-US" sz="3600" dirty="0" smtClean="0"/>
              <a:t>S, E, and M together to form 32-bit binary result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95400" y="3313113"/>
            <a:ext cx="6619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>
                <a:latin typeface="Courier New" panose="02070309020205020404" pitchFamily="49" charset="0"/>
              </a:rPr>
              <a:t>0 10000100 00100100100000000000000</a:t>
            </a:r>
            <a:r>
              <a:rPr lang="en-US" sz="2400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0484" name="Line 14"/>
          <p:cNvSpPr>
            <a:spLocks noChangeShapeType="1"/>
          </p:cNvSpPr>
          <p:nvPr/>
        </p:nvSpPr>
        <p:spPr bwMode="auto">
          <a:xfrm>
            <a:off x="1333500" y="3775075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Line 15"/>
          <p:cNvSpPr>
            <a:spLocks noChangeShapeType="1"/>
          </p:cNvSpPr>
          <p:nvPr/>
        </p:nvSpPr>
        <p:spPr bwMode="auto">
          <a:xfrm>
            <a:off x="1824038" y="3789363"/>
            <a:ext cx="1447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16"/>
          <p:cNvSpPr>
            <a:spLocks noChangeShapeType="1"/>
          </p:cNvSpPr>
          <p:nvPr/>
        </p:nvSpPr>
        <p:spPr bwMode="auto">
          <a:xfrm>
            <a:off x="3429000" y="3789363"/>
            <a:ext cx="4191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Text Box 17"/>
          <p:cNvSpPr txBox="1">
            <a:spLocks noChangeArrowheads="1"/>
          </p:cNvSpPr>
          <p:nvPr/>
        </p:nvSpPr>
        <p:spPr bwMode="auto">
          <a:xfrm>
            <a:off x="1274763" y="3994150"/>
            <a:ext cx="423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/>
              <a:t>S</a:t>
            </a:r>
          </a:p>
        </p:txBody>
      </p:sp>
      <p:sp>
        <p:nvSpPr>
          <p:cNvPr id="20488" name="Text Box 18"/>
          <p:cNvSpPr txBox="1">
            <a:spLocks noChangeArrowheads="1"/>
          </p:cNvSpPr>
          <p:nvPr/>
        </p:nvSpPr>
        <p:spPr bwMode="auto">
          <a:xfrm>
            <a:off x="2335213" y="3994150"/>
            <a:ext cx="4238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/>
              <a:t>E</a:t>
            </a:r>
          </a:p>
        </p:txBody>
      </p:sp>
      <p:sp>
        <p:nvSpPr>
          <p:cNvPr id="20489" name="Text Box 19"/>
          <p:cNvSpPr txBox="1">
            <a:spLocks noChangeArrowheads="1"/>
          </p:cNvSpPr>
          <p:nvPr/>
        </p:nvSpPr>
        <p:spPr bwMode="auto">
          <a:xfrm>
            <a:off x="5281613" y="3994150"/>
            <a:ext cx="485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0285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600" smtClean="0"/>
              <a:t>Multiplication Hardware Version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smtClean="0"/>
              <a:t>64-bit Multiplicand reg, 64-bit ALU, 64-bit Product reg, 32-bit multiplier reg</a:t>
            </a:r>
          </a:p>
        </p:txBody>
      </p:sp>
      <p:pic>
        <p:nvPicPr>
          <p:cNvPr id="32772" name="Picture 4" descr="f0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59025"/>
            <a:ext cx="7659688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124200" y="63246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4.25 from text</a:t>
            </a:r>
          </a:p>
        </p:txBody>
      </p:sp>
    </p:spTree>
    <p:extLst>
      <p:ext uri="{BB962C8B-B14F-4D97-AF65-F5344CB8AC3E}">
        <p14:creationId xmlns:p14="http://schemas.microsoft.com/office/powerpoint/2010/main" val="232204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Special Values</a:t>
            </a:r>
            <a:endParaRPr lang="en-GB" altLang="ko-KR" dirty="0" smtClean="0">
              <a:ea typeface="굴림" panose="020B0600000101010101" pitchFamily="34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34" charset="-127"/>
              </a:rPr>
              <a:t>Single Precision: Exponents </a:t>
            </a:r>
            <a:r>
              <a:rPr lang="en-US" altLang="ko-KR" sz="2400" dirty="0" smtClean="0">
                <a:ea typeface="굴림" panose="020B0600000101010101" pitchFamily="34" charset="-127"/>
              </a:rPr>
              <a:t>of 0 and 255 have special meaning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E=0, M=0 represents 0 (sign bit still used so there is +/-0)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E=0, M≠0 is a </a:t>
            </a:r>
            <a:r>
              <a:rPr lang="en-US" altLang="ko-KR" dirty="0" err="1" smtClean="0">
                <a:ea typeface="굴림" panose="020B0600000101010101" pitchFamily="34" charset="-127"/>
              </a:rPr>
              <a:t>denormalised</a:t>
            </a:r>
            <a:r>
              <a:rPr lang="en-US" altLang="ko-KR" dirty="0" smtClean="0">
                <a:ea typeface="굴림" panose="020B0600000101010101" pitchFamily="34" charset="-127"/>
              </a:rPr>
              <a:t> number (+/-0.Mx2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-126</a:t>
            </a:r>
            <a:r>
              <a:rPr lang="en-US" altLang="ko-KR" dirty="0" smtClean="0">
                <a:ea typeface="굴림" panose="020B0600000101010101" pitchFamily="34" charset="-127"/>
              </a:rPr>
              <a:t>) (smaller than the smallest </a:t>
            </a:r>
            <a:r>
              <a:rPr lang="en-US" altLang="ko-KR" dirty="0" err="1" smtClean="0">
                <a:ea typeface="굴림" panose="020B0600000101010101" pitchFamily="34" charset="-127"/>
              </a:rPr>
              <a:t>normalised</a:t>
            </a:r>
            <a:r>
              <a:rPr lang="en-US" altLang="ko-KR" dirty="0" smtClean="0">
                <a:ea typeface="굴림" panose="020B0600000101010101" pitchFamily="34" charset="-127"/>
              </a:rPr>
              <a:t> number)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E=255, M=0 represents +/- infinity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E=255, M ≠ 0 represents </a:t>
            </a:r>
            <a:r>
              <a:rPr lang="en-US" altLang="ko-KR" dirty="0" err="1" smtClean="0">
                <a:ea typeface="굴림" panose="020B0600000101010101" pitchFamily="34" charset="-127"/>
              </a:rPr>
              <a:t>NaN</a:t>
            </a:r>
            <a:r>
              <a:rPr lang="en-US" altLang="ko-KR" dirty="0" smtClean="0">
                <a:ea typeface="굴림" panose="020B0600000101010101" pitchFamily="34" charset="-127"/>
              </a:rPr>
              <a:t> (not a number, e.g., returned for 0/0 or </a:t>
            </a:r>
            <a:r>
              <a:rPr lang="en-US" altLang="ko-KR" dirty="0" err="1" smtClean="0">
                <a:ea typeface="굴림" panose="020B0600000101010101" pitchFamily="34" charset="-127"/>
              </a:rPr>
              <a:t>sqrt</a:t>
            </a:r>
            <a:r>
              <a:rPr lang="en-US" altLang="ko-KR" dirty="0" smtClean="0">
                <a:ea typeface="굴림" panose="020B0600000101010101" pitchFamily="34" charset="-127"/>
              </a:rPr>
              <a:t>(-1))</a:t>
            </a:r>
            <a:endParaRPr lang="en-GB" altLang="ko-KR" dirty="0" smtClean="0">
              <a:ea typeface="굴림" panose="020B0600000101010101" pitchFamily="34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112" y="1431925"/>
            <a:ext cx="8193087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ko-KR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Exponent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</a:t>
            </a:r>
            <a:r>
              <a:rPr lang="en-US" altLang="ko-KR" sz="20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Significand</a:t>
            </a: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</a:t>
            </a:r>
            <a:r>
              <a:rPr lang="en-US" altLang="ko-KR" sz="20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Value</a:t>
            </a:r>
            <a:endParaRPr lang="en-US" altLang="ko-K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0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	   0		     0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0			nonzero	</a:t>
            </a:r>
            <a:r>
              <a:rPr lang="en-US" altLang="ko-K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denormalized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 number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1..e</a:t>
            </a:r>
            <a:r>
              <a:rPr lang="en-US" altLang="ko-K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max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-1		anything	normal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floating point number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r>
              <a:rPr lang="en-US" altLang="ko-K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r>
              <a:rPr lang="en-US" altLang="ko-KR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max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	   0		infinity</a:t>
            </a:r>
          </a:p>
          <a:p>
            <a:r>
              <a:rPr lang="en-US" altLang="ko-K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e</a:t>
            </a:r>
            <a:r>
              <a:rPr lang="en-US" altLang="ko-KR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max</a:t>
            </a:r>
            <a:r>
              <a:rPr lang="en-US" altLang="ko-K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			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nonzero	Not a Number (</a:t>
            </a:r>
            <a:r>
              <a:rPr lang="en-US" altLang="ko-KR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NaN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34" charset="-127"/>
              </a:rPr>
              <a:t>)</a:t>
            </a:r>
            <a:endParaRPr lang="en-US" altLang="ko-K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45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 smtClean="0">
                <a:ea typeface="굴림" panose="020B0600000101010101" pitchFamily="34" charset="-127"/>
              </a:rPr>
              <a:t>Denormalized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Numbers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Description	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exp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frac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Smallest Possible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ea typeface="굴림" panose="020B0600000101010101" pitchFamily="34" charset="-127"/>
              </a:rPr>
              <a:t>	00…00	00…01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2743200" algn="l"/>
                <a:tab pos="3657600" algn="l"/>
                <a:tab pos="5321300" algn="l"/>
              </a:tabLst>
            </a:pPr>
            <a:r>
              <a:rPr lang="en-US" sz="2000" dirty="0" smtClean="0"/>
              <a:t>   </a:t>
            </a:r>
            <a:r>
              <a:rPr lang="en-US" sz="2000" dirty="0" err="1" smtClean="0"/>
              <a:t>Denormalized</a:t>
            </a:r>
            <a:r>
              <a:rPr lang="en-US" sz="2000" dirty="0" smtClean="0"/>
              <a:t> Number</a:t>
            </a:r>
            <a:endParaRPr lang="en-US" altLang="ko-KR" sz="2000" baseline="30000" dirty="0" smtClean="0">
              <a:ea typeface="굴림" panose="020B0600000101010101" pitchFamily="34" charset="-127"/>
            </a:endParaRP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Single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34" charset="-127"/>
              </a:rPr>
              <a:t></a:t>
            </a:r>
            <a:r>
              <a:rPr lang="en-US" altLang="ko-KR" dirty="0" smtClean="0">
                <a:ea typeface="굴림" panose="020B0600000101010101" pitchFamily="34" charset="-127"/>
              </a:rPr>
              <a:t> 1.4 X 10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–45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Double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34" charset="-127"/>
              </a:rPr>
              <a:t></a:t>
            </a:r>
            <a:r>
              <a:rPr lang="en-US" altLang="ko-KR" dirty="0" smtClean="0">
                <a:ea typeface="굴림" panose="020B0600000101010101" pitchFamily="34" charset="-127"/>
              </a:rPr>
              <a:t> 4.9 X 10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–324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Largest Possible</a:t>
            </a:r>
            <a:r>
              <a:rPr lang="en-US" altLang="ko-KR" sz="2000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ea typeface="굴림" panose="020B0600000101010101" pitchFamily="34" charset="-127"/>
              </a:rPr>
              <a:t>	00…00</a:t>
            </a:r>
            <a:r>
              <a:rPr lang="en-US" altLang="ko-KR" sz="2000" dirty="0" smtClean="0">
                <a:ea typeface="굴림" panose="020B0600000101010101" pitchFamily="34" charset="-127"/>
              </a:rPr>
              <a:t>	11…11	</a:t>
            </a:r>
            <a:endParaRPr lang="en-US" altLang="ko-KR" sz="2000" baseline="30000" dirty="0" smtClean="0"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smtClean="0">
                <a:ea typeface="굴림" panose="020B0600000101010101" pitchFamily="34" charset="-127"/>
              </a:rPr>
              <a:t> 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Denormalized</a:t>
            </a:r>
            <a:r>
              <a:rPr lang="en-US" altLang="ko-KR" sz="2000" dirty="0" smtClean="0">
                <a:ea typeface="굴림" panose="020B0600000101010101" pitchFamily="34" charset="-127"/>
              </a:rPr>
              <a:t> Number</a:t>
            </a:r>
            <a:endParaRPr lang="en-US" altLang="ko-KR" sz="2000" baseline="30000" dirty="0" smtClean="0">
              <a:ea typeface="굴림" panose="020B0600000101010101" pitchFamily="34" charset="-127"/>
            </a:endParaRP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Single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34" charset="-127"/>
              </a:rPr>
              <a:t></a:t>
            </a:r>
            <a:r>
              <a:rPr lang="en-US" altLang="ko-KR" dirty="0" smtClean="0">
                <a:ea typeface="굴림" panose="020B0600000101010101" pitchFamily="34" charset="-127"/>
              </a:rPr>
              <a:t> 1.18 X 10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–38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Double </a:t>
            </a:r>
            <a:r>
              <a:rPr lang="en-US" altLang="ko-KR" dirty="0" smtClean="0">
                <a:latin typeface="Symbol" panose="05050102010706020507" pitchFamily="18" charset="2"/>
                <a:ea typeface="굴림" panose="020B0600000101010101" pitchFamily="34" charset="-127"/>
              </a:rPr>
              <a:t></a:t>
            </a:r>
            <a:r>
              <a:rPr lang="en-US" altLang="ko-KR" dirty="0" smtClean="0">
                <a:ea typeface="굴림" panose="020B0600000101010101" pitchFamily="34" charset="-127"/>
              </a:rPr>
              <a:t> 2.2 X </a:t>
            </a:r>
            <a:r>
              <a:rPr lang="en-US" altLang="ko-KR" dirty="0" smtClean="0">
                <a:ea typeface="굴림" panose="020B0600000101010101" pitchFamily="34" charset="-127"/>
              </a:rPr>
              <a:t>10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–308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32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Arithmetic: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multiplication</a:t>
            </a:r>
            <a:r>
              <a:rPr lang="en-US" altLang="ko-KR" sz="2400" dirty="0">
                <a:ea typeface="굴림" panose="020B0600000101010101" pitchFamily="34" charset="-127"/>
              </a:rPr>
              <a:t>, division: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multiply/divide mantissa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add/subtract exponent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example</a:t>
            </a:r>
            <a:r>
              <a:rPr lang="en-US" altLang="ko-KR" sz="2000" dirty="0">
                <a:ea typeface="굴림" panose="020B0600000101010101" pitchFamily="34" charset="-127"/>
              </a:rPr>
              <a:t>: 5.6x10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11</a:t>
            </a:r>
            <a:r>
              <a:rPr lang="en-US" altLang="ko-KR" sz="2000" dirty="0">
                <a:ea typeface="굴림" panose="020B0600000101010101" pitchFamily="34" charset="-127"/>
              </a:rPr>
              <a:t> x 6.7x10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12</a:t>
            </a:r>
            <a:r>
              <a:rPr lang="en-US" altLang="ko-KR" sz="2000" dirty="0">
                <a:ea typeface="굴림" panose="020B0600000101010101" pitchFamily="34" charset="-127"/>
              </a:rPr>
              <a:t> = 5.6 x 6.7 x </a:t>
            </a:r>
            <a:r>
              <a:rPr lang="en-US" altLang="ko-KR" sz="2000" dirty="0" smtClean="0">
                <a:ea typeface="굴림" panose="020B0600000101010101" pitchFamily="34" charset="-127"/>
              </a:rPr>
              <a:t>10</a:t>
            </a:r>
            <a:r>
              <a:rPr lang="en-US" altLang="ko-KR" sz="2000" baseline="30000" dirty="0" smtClean="0">
                <a:ea typeface="굴림" panose="020B0600000101010101" pitchFamily="34" charset="-127"/>
              </a:rPr>
              <a:t>23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Addition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smtClean="0">
                <a:ea typeface="굴림" panose="020B0600000101010101" pitchFamily="34" charset="-127"/>
              </a:rPr>
              <a:t>subtraction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convert </a:t>
            </a:r>
            <a:r>
              <a:rPr lang="en-US" altLang="ko-KR" sz="2000" dirty="0">
                <a:ea typeface="굴림" panose="020B0600000101010101" pitchFamily="34" charset="-127"/>
              </a:rPr>
              <a:t>operands to have the same exponent </a:t>
            </a:r>
            <a:r>
              <a:rPr lang="en-US" altLang="ko-KR" sz="2000" dirty="0" smtClean="0">
                <a:ea typeface="굴림" panose="020B0600000101010101" pitchFamily="34" charset="-127"/>
              </a:rPr>
              <a:t>value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add/subtract mantissas</a:t>
            </a:r>
          </a:p>
          <a:p>
            <a:pPr lvl="2"/>
            <a:r>
              <a:rPr lang="en-US" altLang="ko-KR" sz="2000" dirty="0" smtClean="0">
                <a:ea typeface="굴림" panose="020B0600000101010101" pitchFamily="34" charset="-127"/>
              </a:rPr>
              <a:t>example</a:t>
            </a:r>
            <a:r>
              <a:rPr lang="en-US" altLang="ko-KR" sz="2000" dirty="0">
                <a:ea typeface="굴림" panose="020B0600000101010101" pitchFamily="34" charset="-127"/>
              </a:rPr>
              <a:t>: 2.1x10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3</a:t>
            </a:r>
            <a:r>
              <a:rPr lang="en-US" altLang="ko-KR" sz="2000" dirty="0">
                <a:ea typeface="굴림" panose="020B0600000101010101" pitchFamily="34" charset="-127"/>
              </a:rPr>
              <a:t> + 4.3x10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4</a:t>
            </a:r>
            <a:r>
              <a:rPr lang="en-US" altLang="ko-KR" sz="2000" dirty="0">
                <a:ea typeface="굴림" panose="020B0600000101010101" pitchFamily="34" charset="-127"/>
              </a:rPr>
              <a:t> = 0.21 x 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4</a:t>
            </a:r>
            <a:r>
              <a:rPr lang="en-US" altLang="ko-KR" sz="2000" dirty="0">
                <a:ea typeface="굴림" panose="020B0600000101010101" pitchFamily="34" charset="-127"/>
              </a:rPr>
              <a:t> + 4.3 x 10</a:t>
            </a:r>
            <a:r>
              <a:rPr lang="en-US" altLang="ko-KR" sz="2000" baseline="30000" dirty="0">
                <a:ea typeface="굴림" panose="020B0600000101010101" pitchFamily="34" charset="-127"/>
              </a:rPr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/>
              <a:t>Basic Addition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Align </a:t>
            </a:r>
            <a:r>
              <a:rPr lang="en-US" dirty="0" smtClean="0"/>
              <a:t>binary points (</a:t>
            </a:r>
            <a:r>
              <a:rPr lang="en-US" dirty="0" err="1" smtClean="0"/>
              <a:t>denormalize</a:t>
            </a:r>
            <a:r>
              <a:rPr lang="en-US" dirty="0" smtClean="0"/>
              <a:t> smaller number)</a:t>
            </a:r>
          </a:p>
          <a:p>
            <a:pPr marL="1005840" lvl="2" indent="-457200" eaLnBrk="1" hangingPunct="1">
              <a:buFont typeface="Wingdings" panose="05000000000000000000" pitchFamily="2" charset="2"/>
              <a:buAutoNum type="alphaLcPeriod"/>
            </a:pPr>
            <a:r>
              <a:rPr lang="en-US" sz="2400" dirty="0" smtClean="0"/>
              <a:t>compute </a:t>
            </a:r>
            <a:r>
              <a:rPr lang="en-US" sz="2400" dirty="0" smtClean="0"/>
              <a:t>Diff = </a:t>
            </a:r>
            <a:r>
              <a:rPr lang="en-US" sz="2400" dirty="0" err="1" smtClean="0"/>
              <a:t>Exp</a:t>
            </a:r>
            <a:r>
              <a:rPr lang="en-US" sz="2400" dirty="0" smtClean="0"/>
              <a:t>(Y) – </a:t>
            </a:r>
            <a:r>
              <a:rPr lang="en-US" sz="2400" dirty="0" err="1" smtClean="0"/>
              <a:t>Exp</a:t>
            </a:r>
            <a:r>
              <a:rPr lang="en-US" sz="2400" dirty="0" smtClean="0"/>
              <a:t> (X); </a:t>
            </a:r>
            <a:endParaRPr lang="en-US" sz="2400" dirty="0" smtClean="0"/>
          </a:p>
          <a:p>
            <a:pPr marL="1005840" lvl="2" indent="-457200" eaLnBrk="1" hangingPunct="1">
              <a:buFont typeface="Wingdings" panose="05000000000000000000" pitchFamily="2" charset="2"/>
              <a:buAutoNum type="alphaLcPeriod"/>
            </a:pPr>
            <a:r>
              <a:rPr lang="en-US" sz="2400" dirty="0" smtClean="0"/>
              <a:t>Sig(X</a:t>
            </a:r>
            <a:r>
              <a:rPr lang="en-US" sz="2400" dirty="0" smtClean="0"/>
              <a:t>) = Sig(X) &gt;&gt; Diff  </a:t>
            </a:r>
            <a:endParaRPr lang="en-US" sz="2400" dirty="0" smtClean="0"/>
          </a:p>
          <a:p>
            <a:pPr marL="1005840" lvl="2" indent="-457200">
              <a:buFont typeface="Wingdings" panose="05000000000000000000" pitchFamily="2" charset="2"/>
              <a:buAutoNum type="alphaLcPeriod"/>
            </a:pPr>
            <a:r>
              <a:rPr lang="en-US" sz="2400" dirty="0" err="1"/>
              <a:t>Exp</a:t>
            </a:r>
            <a:r>
              <a:rPr lang="en-US" sz="2400" dirty="0"/>
              <a:t> = </a:t>
            </a:r>
            <a:r>
              <a:rPr lang="en-US" sz="2400" dirty="0" err="1" smtClean="0"/>
              <a:t>Exp</a:t>
            </a:r>
            <a:r>
              <a:rPr lang="en-US" sz="2400" dirty="0" smtClean="0"/>
              <a:t>(Y)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dirty="0" smtClean="0"/>
              <a:t>Add </a:t>
            </a:r>
            <a:r>
              <a:rPr lang="en-US" dirty="0" smtClean="0"/>
              <a:t>the aligned components</a:t>
            </a:r>
          </a:p>
          <a:p>
            <a:pPr lvl="2" eaLnBrk="1" hangingPunct="1"/>
            <a:r>
              <a:rPr lang="en-US" sz="2400" dirty="0" smtClean="0"/>
              <a:t>Sig = Sig (x) + Sig (</a:t>
            </a:r>
            <a:r>
              <a:rPr lang="en-US" sz="2400" dirty="0" smtClean="0"/>
              <a:t>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Normalize </a:t>
            </a:r>
            <a:r>
              <a:rPr lang="en-US" dirty="0" smtClean="0"/>
              <a:t>the sum</a:t>
            </a:r>
          </a:p>
          <a:p>
            <a:pPr lvl="2" eaLnBrk="1" hangingPunct="1"/>
            <a:r>
              <a:rPr lang="en-US" sz="2400" dirty="0" smtClean="0"/>
              <a:t>Shift Sig right/left until leading bit is 1; decrementing or incrementing Exp.</a:t>
            </a:r>
          </a:p>
          <a:p>
            <a:pPr lvl="2" eaLnBrk="1" hangingPunct="1"/>
            <a:r>
              <a:rPr lang="en-US" sz="2400" dirty="0" smtClean="0"/>
              <a:t>Check for overflow in </a:t>
            </a:r>
            <a:r>
              <a:rPr lang="en-US" sz="2400" dirty="0" err="1" smtClean="0"/>
              <a:t>Exp</a:t>
            </a:r>
            <a:endParaRPr lang="en-US" sz="2400" dirty="0" smtClean="0"/>
          </a:p>
          <a:p>
            <a:pPr lvl="2" eaLnBrk="1" hangingPunct="1"/>
            <a:r>
              <a:rPr lang="en-US" sz="2400" dirty="0" smtClean="0"/>
              <a:t>Round (needs more bits, as we will see)</a:t>
            </a:r>
          </a:p>
          <a:p>
            <a:pPr lvl="2" eaLnBrk="1" hangingPunct="1"/>
            <a:r>
              <a:rPr lang="en-US" sz="2400" dirty="0" smtClean="0"/>
              <a:t>repeat step 3 if not still normalized</a:t>
            </a:r>
            <a:endParaRPr lang="en-US" sz="16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1397000"/>
            <a:ext cx="85344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Addition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375987"/>
            <a:ext cx="4953000" cy="64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Addition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11 + 6, 4-bit </a:t>
            </a:r>
            <a:r>
              <a:rPr lang="en-US" dirty="0" err="1" smtClean="0"/>
              <a:t>significand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1.0110 </a:t>
            </a:r>
            <a:r>
              <a:rPr lang="en-US" dirty="0" smtClean="0"/>
              <a:t>x 2</a:t>
            </a:r>
            <a:r>
              <a:rPr lang="en-US" baseline="30000" dirty="0" smtClean="0"/>
              <a:t>3</a:t>
            </a:r>
            <a:r>
              <a:rPr lang="en-US" dirty="0" smtClean="0"/>
              <a:t> + 1.1000 x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Align</a:t>
            </a:r>
            <a:r>
              <a:rPr lang="en-US" i="1" dirty="0" smtClean="0"/>
              <a:t> </a:t>
            </a:r>
            <a:r>
              <a:rPr lang="en-US" dirty="0" smtClean="0"/>
              <a:t>binary points (</a:t>
            </a:r>
            <a:r>
              <a:rPr lang="en-US" dirty="0" err="1" smtClean="0"/>
              <a:t>denormalize</a:t>
            </a:r>
            <a:r>
              <a:rPr lang="en-US" dirty="0" smtClean="0"/>
              <a:t> smaller number)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latin typeface="Courier New" panose="02070309020205020404" pitchFamily="49" charset="0"/>
              </a:rPr>
              <a:t>1.0110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+</a:t>
            </a:r>
            <a:r>
              <a:rPr lang="en-US" sz="2000" u="sng" dirty="0" smtClean="0">
                <a:latin typeface="Courier New" panose="02070309020205020404" pitchFamily="49" charset="0"/>
              </a:rPr>
              <a:t>0.1100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3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smtClean="0"/>
              <a:t>the aligned components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10.0010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3 </a:t>
            </a:r>
            <a:r>
              <a:rPr lang="en-US" sz="2000" dirty="0" smtClean="0"/>
              <a:t>(=17) 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Normalize</a:t>
            </a:r>
            <a:r>
              <a:rPr lang="en-US" i="1" dirty="0" smtClean="0"/>
              <a:t> </a:t>
            </a:r>
            <a:r>
              <a:rPr lang="en-US" dirty="0" smtClean="0"/>
              <a:t>the sum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1.0001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4</a:t>
            </a:r>
            <a:endParaRPr lang="en-US" sz="2000" dirty="0" smtClean="0"/>
          </a:p>
          <a:p>
            <a:pPr lvl="1"/>
            <a:r>
              <a:rPr lang="en-US" dirty="0" smtClean="0"/>
              <a:t>No overflow, no rounding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97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Another Addition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8.5 – 3.75 = 4.75, 4-bit </a:t>
            </a:r>
            <a:r>
              <a:rPr lang="en-US" sz="2400" dirty="0" err="1" smtClean="0"/>
              <a:t>significand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1.0001x2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 </a:t>
            </a:r>
            <a:r>
              <a:rPr lang="en-US" sz="2400" dirty="0" smtClean="0"/>
              <a:t>– 1.1110x2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</a:p>
          <a:p>
            <a:pPr marL="230188" indent="-230188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marL="457200" indent="-457200" eaLnBrk="1" hangingPunct="1">
              <a:lnSpc>
                <a:spcPct val="125000"/>
              </a:lnSpc>
              <a:buFont typeface="+mj-lt"/>
              <a:buAutoNum type="arabicPeriod"/>
            </a:pPr>
            <a:r>
              <a:rPr lang="en-US" sz="2400" dirty="0" smtClean="0"/>
              <a:t>Align </a:t>
            </a:r>
            <a:r>
              <a:rPr lang="en-US" sz="2400" dirty="0" smtClean="0"/>
              <a:t>binary point: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</a:rPr>
              <a:t>1.0001 x 2</a:t>
            </a:r>
            <a:r>
              <a:rPr lang="en-US" baseline="30000" dirty="0" smtClean="0">
                <a:latin typeface="Courier New" panose="02070309020205020404" pitchFamily="49" charset="0"/>
              </a:rPr>
              <a:t>3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-</a:t>
            </a:r>
            <a:r>
              <a:rPr lang="en-US" u="sng" dirty="0" smtClean="0">
                <a:latin typeface="Courier New" panose="02070309020205020404" pitchFamily="49" charset="0"/>
              </a:rPr>
              <a:t>0.0111 </a:t>
            </a:r>
            <a:r>
              <a:rPr lang="en-US" u="sng" dirty="0" smtClean="0">
                <a:latin typeface="Courier New" panose="02070309020205020404" pitchFamily="49" charset="0"/>
              </a:rPr>
              <a:t>x 2</a:t>
            </a:r>
            <a:r>
              <a:rPr lang="en-US" baseline="30000" dirty="0" smtClean="0">
                <a:latin typeface="Courier New" panose="02070309020205020404" pitchFamily="49" charset="0"/>
              </a:rPr>
              <a:t>3</a:t>
            </a:r>
            <a:endParaRPr lang="en-US" dirty="0" smtClean="0"/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Subtract </a:t>
            </a:r>
            <a:r>
              <a:rPr lang="en-US" sz="2400" dirty="0" smtClean="0"/>
              <a:t>the aligned components: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0.1001 </a:t>
            </a:r>
            <a:r>
              <a:rPr lang="en-US" dirty="0" smtClean="0">
                <a:latin typeface="Courier New" panose="02070309020205020404" pitchFamily="49" charset="0"/>
              </a:rPr>
              <a:t>x 2</a:t>
            </a:r>
            <a:r>
              <a:rPr lang="en-US" baseline="30000" dirty="0" smtClean="0">
                <a:latin typeface="Courier New" panose="02070309020205020404" pitchFamily="49" charset="0"/>
              </a:rPr>
              <a:t>3 </a:t>
            </a:r>
            <a:r>
              <a:rPr lang="en-US" dirty="0" smtClean="0"/>
              <a:t>(=4.75) </a:t>
            </a:r>
            <a:endParaRPr lang="en-US" dirty="0" smtClean="0">
              <a:latin typeface="Courier New" panose="02070309020205020404" pitchFamily="49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Normalize</a:t>
            </a:r>
            <a:r>
              <a:rPr lang="en-US" sz="2400" dirty="0" smtClean="0"/>
              <a:t>: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1.0010 </a:t>
            </a:r>
            <a:r>
              <a:rPr lang="en-US" dirty="0" smtClean="0">
                <a:latin typeface="Courier New" panose="02070309020205020404" pitchFamily="49" charset="0"/>
              </a:rPr>
              <a:t>x </a:t>
            </a:r>
            <a:r>
              <a:rPr lang="en-US" dirty="0" smtClean="0">
                <a:latin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</a:rPr>
              <a:t>2</a:t>
            </a:r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marL="465138" lvl="1" indent="-6350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Note our answer is actually 4.5.  With only 4-bits we are losing accuracy.  Our result </a:t>
            </a:r>
            <a:r>
              <a:rPr lang="en-US" dirty="0" smtClean="0"/>
              <a:t>would </a:t>
            </a:r>
            <a:r>
              <a:rPr lang="en-US" dirty="0" smtClean="0"/>
              <a:t>be off </a:t>
            </a:r>
            <a:r>
              <a:rPr lang="en-US" dirty="0" smtClean="0"/>
              <a:t>by 0.25 or a whole bit in the least significant </a:t>
            </a:r>
            <a:r>
              <a:rPr lang="en-US" dirty="0" smtClean="0"/>
              <a:t>place</a:t>
            </a:r>
            <a:r>
              <a:rPr lang="en-US" dirty="0" smtClean="0"/>
              <a:t>.  </a:t>
            </a:r>
            <a:endParaRPr lang="en-US" sz="1800" dirty="0" smtClean="0"/>
          </a:p>
          <a:p>
            <a:pPr marL="230188" indent="-230188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285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sz="3600" dirty="0" smtClean="0"/>
              <a:t>Basic </a:t>
            </a:r>
            <a:r>
              <a:rPr lang="en-US" sz="3600" dirty="0" smtClean="0"/>
              <a:t>Multiplication </a:t>
            </a:r>
            <a:r>
              <a:rPr lang="en-US" sz="3600" dirty="0" smtClean="0"/>
              <a:t>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marL="457200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Compute exponents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Multiplication: </a:t>
            </a:r>
            <a:r>
              <a:rPr lang="en-US" dirty="0" err="1"/>
              <a:t>Exp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 (X) + </a:t>
            </a:r>
            <a:r>
              <a:rPr lang="en-US" dirty="0" err="1"/>
              <a:t>Exp</a:t>
            </a:r>
            <a:r>
              <a:rPr lang="en-US" dirty="0"/>
              <a:t> (Y) – bias</a:t>
            </a:r>
            <a:r>
              <a:rPr lang="en-US" dirty="0" smtClean="0"/>
              <a:t>;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Division: </a:t>
            </a:r>
            <a:r>
              <a:rPr lang="en-US" dirty="0" err="1" smtClean="0"/>
              <a:t>Exp</a:t>
            </a:r>
            <a:r>
              <a:rPr lang="en-US" dirty="0" smtClean="0"/>
              <a:t> = </a:t>
            </a:r>
            <a:r>
              <a:rPr lang="en-US" dirty="0" err="1" smtClean="0"/>
              <a:t>Exp</a:t>
            </a:r>
            <a:r>
              <a:rPr lang="en-US" dirty="0" smtClean="0"/>
              <a:t> (X) – </a:t>
            </a:r>
            <a:r>
              <a:rPr lang="en-US" dirty="0" err="1" smtClean="0"/>
              <a:t>Exp</a:t>
            </a:r>
            <a:r>
              <a:rPr lang="en-US" dirty="0" smtClean="0"/>
              <a:t>(Y) + bias;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Multiply/Divide </a:t>
            </a:r>
            <a:r>
              <a:rPr lang="en-US" dirty="0" err="1" smtClean="0"/>
              <a:t>significands</a:t>
            </a:r>
            <a:endParaRPr lang="en-US" dirty="0" smtClean="0"/>
          </a:p>
          <a:p>
            <a:pPr lvl="1"/>
            <a:r>
              <a:rPr lang="en-US" dirty="0" smtClean="0"/>
              <a:t>Multiplication: Sig </a:t>
            </a:r>
            <a:r>
              <a:rPr lang="en-US" dirty="0" smtClean="0"/>
              <a:t>= Sig (X) x Sig (Y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Division: Sig = Sig(X) / Sig(Y);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</a:t>
            </a:r>
            <a:r>
              <a:rPr lang="en-US" dirty="0" smtClean="0"/>
              <a:t>the product</a:t>
            </a:r>
          </a:p>
          <a:p>
            <a:pPr lvl="1"/>
            <a:r>
              <a:rPr lang="en-US" dirty="0" smtClean="0"/>
              <a:t>Shift Sig right until leading bit is 1; incrementing Exp.</a:t>
            </a:r>
          </a:p>
          <a:p>
            <a:pPr lvl="1"/>
            <a:r>
              <a:rPr lang="en-US" dirty="0" smtClean="0"/>
              <a:t>Check for overflow in 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smtClean="0"/>
              <a:t>repeat </a:t>
            </a:r>
            <a:r>
              <a:rPr lang="en-US" dirty="0" smtClean="0"/>
              <a:t>step 3 if not still </a:t>
            </a:r>
            <a:r>
              <a:rPr lang="en-US" dirty="0" smtClean="0"/>
              <a:t>normalized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Round</a:t>
            </a:r>
          </a:p>
          <a:p>
            <a:pPr lvl="1"/>
            <a:r>
              <a:rPr lang="en-US" dirty="0" smtClean="0"/>
              <a:t>Any bits that do not fit must be discarded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/>
              <a:t>sign</a:t>
            </a:r>
          </a:p>
          <a:p>
            <a:pPr lvl="1"/>
            <a:r>
              <a:rPr lang="en-US" dirty="0" smtClean="0"/>
              <a:t>positive if signs same; negative if signs differ</a:t>
            </a:r>
          </a:p>
        </p:txBody>
      </p:sp>
    </p:spTree>
    <p:extLst>
      <p:ext uri="{BB962C8B-B14F-4D97-AF65-F5344CB8AC3E}">
        <p14:creationId xmlns:p14="http://schemas.microsoft.com/office/powerpoint/2010/main" val="268996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Multiplication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5280" y="533400"/>
            <a:ext cx="40957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.5 * -.4375, </a:t>
            </a:r>
            <a:r>
              <a:rPr lang="en-US" dirty="0"/>
              <a:t>4-bit </a:t>
            </a:r>
            <a:r>
              <a:rPr lang="en-US" dirty="0" err="1" smtClean="0"/>
              <a:t>significand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1.000</a:t>
            </a:r>
            <a:r>
              <a:rPr lang="en-US" baseline="-25000" dirty="0"/>
              <a:t>two</a:t>
            </a:r>
            <a:r>
              <a:rPr lang="en-US" dirty="0"/>
              <a:t> * 2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en-US" dirty="0" smtClean="0"/>
              <a:t>* – </a:t>
            </a:r>
            <a:r>
              <a:rPr lang="en-US" dirty="0"/>
              <a:t>1.110</a:t>
            </a:r>
            <a:r>
              <a:rPr lang="en-US" baseline="-25000" dirty="0"/>
              <a:t>two</a:t>
            </a:r>
            <a:r>
              <a:rPr lang="en-US" dirty="0"/>
              <a:t> * </a:t>
            </a:r>
            <a:r>
              <a:rPr lang="en-US" dirty="0" smtClean="0"/>
              <a:t>2</a:t>
            </a:r>
            <a:r>
              <a:rPr lang="en-US" baseline="30000" dirty="0" smtClean="0"/>
              <a:t>–2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smtClean="0"/>
              <a:t>exponents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-1 + (-2) = -3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smtClean="0"/>
              <a:t>Multiply/Divide </a:t>
            </a:r>
            <a:r>
              <a:rPr lang="en-US" dirty="0" err="1" smtClean="0"/>
              <a:t>significands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01110000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Normalize </a:t>
            </a:r>
            <a:r>
              <a:rPr lang="en-US" dirty="0"/>
              <a:t>the </a:t>
            </a:r>
            <a:r>
              <a:rPr lang="en-US" dirty="0" smtClean="0"/>
              <a:t>product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1.110000 * 2</a:t>
            </a:r>
            <a:r>
              <a:rPr lang="en-US" baseline="30000" dirty="0" smtClean="0"/>
              <a:t>–3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Round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1.1100 </a:t>
            </a:r>
            <a:r>
              <a:rPr lang="en-US" dirty="0"/>
              <a:t>* 2</a:t>
            </a:r>
            <a:r>
              <a:rPr lang="en-US" baseline="30000" dirty="0"/>
              <a:t>–3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Set 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-1.1100 * </a:t>
            </a:r>
            <a:r>
              <a:rPr lang="en-US" dirty="0"/>
              <a:t>2</a:t>
            </a:r>
            <a:r>
              <a:rPr lang="en-US" baseline="30000" dirty="0"/>
              <a:t>–3</a:t>
            </a:r>
            <a:r>
              <a:rPr lang="en-US" dirty="0" smtClean="0"/>
              <a:t> because original signs differ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Multiplication </a:t>
            </a:r>
            <a:r>
              <a:rPr lang="en-US" altLang="en-US" sz="3600" dirty="0" smtClean="0">
                <a:solidFill>
                  <a:schemeClr val="tx1"/>
                </a:solidFill>
              </a:rPr>
              <a:t/>
            </a:r>
            <a:br>
              <a:rPr lang="en-US" altLang="en-US" sz="3600" dirty="0" smtClean="0">
                <a:solidFill>
                  <a:schemeClr val="tx1"/>
                </a:solidFill>
              </a:rPr>
            </a:br>
            <a:r>
              <a:rPr lang="en-US" altLang="en-US" sz="3600" dirty="0" smtClean="0">
                <a:solidFill>
                  <a:schemeClr val="tx1"/>
                </a:solidFill>
              </a:rPr>
              <a:t>Algorithm </a:t>
            </a:r>
            <a:r>
              <a:rPr lang="en-US" altLang="en-US" sz="3600" dirty="0" smtClean="0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211638" y="6480175"/>
            <a:ext cx="752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800" b="1">
                <a:solidFill>
                  <a:srgbClr val="FFFFFF"/>
                </a:solidFill>
                <a:latin typeface="Arial" charset="0"/>
              </a:rPr>
              <a:t>Done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065338" y="532059"/>
            <a:ext cx="4868862" cy="6249741"/>
            <a:chOff x="1301" y="634"/>
            <a:chExt cx="2789" cy="3580"/>
          </a:xfrm>
        </p:grpSpPr>
        <p:grpSp>
          <p:nvGrpSpPr>
            <p:cNvPr id="33798" name="Group 5"/>
            <p:cNvGrpSpPr>
              <a:grpSpLocks/>
            </p:cNvGrpSpPr>
            <p:nvPr/>
          </p:nvGrpSpPr>
          <p:grpSpPr bwMode="auto">
            <a:xfrm>
              <a:off x="1301" y="871"/>
              <a:ext cx="2338" cy="3343"/>
              <a:chOff x="1301" y="871"/>
              <a:chExt cx="2338" cy="3343"/>
            </a:xfrm>
          </p:grpSpPr>
          <p:sp>
            <p:nvSpPr>
              <p:cNvPr id="33904" name="Freeform 6"/>
              <p:cNvSpPr>
                <a:spLocks/>
              </p:cNvSpPr>
              <p:nvPr/>
            </p:nvSpPr>
            <p:spPr bwMode="auto">
              <a:xfrm>
                <a:off x="2023" y="2083"/>
                <a:ext cx="718" cy="334"/>
              </a:xfrm>
              <a:custGeom>
                <a:avLst/>
                <a:gdLst>
                  <a:gd name="T0" fmla="*/ 718 w 718"/>
                  <a:gd name="T1" fmla="*/ 334 h 334"/>
                  <a:gd name="T2" fmla="*/ 718 w 718"/>
                  <a:gd name="T3" fmla="*/ 149 h 334"/>
                  <a:gd name="T4" fmla="*/ 0 w 718"/>
                  <a:gd name="T5" fmla="*/ 149 h 334"/>
                  <a:gd name="T6" fmla="*/ 0 w 718"/>
                  <a:gd name="T7" fmla="*/ 0 h 3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8"/>
                  <a:gd name="T13" fmla="*/ 0 h 334"/>
                  <a:gd name="T14" fmla="*/ 718 w 718"/>
                  <a:gd name="T15" fmla="*/ 334 h 3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8" h="334">
                    <a:moveTo>
                      <a:pt x="718" y="334"/>
                    </a:moveTo>
                    <a:lnTo>
                      <a:pt x="718" y="149"/>
                    </a:lnTo>
                    <a:lnTo>
                      <a:pt x="0" y="1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05" name="Freeform 7"/>
              <p:cNvSpPr>
                <a:spLocks/>
              </p:cNvSpPr>
              <p:nvPr/>
            </p:nvSpPr>
            <p:spPr bwMode="auto">
              <a:xfrm>
                <a:off x="2023" y="1327"/>
                <a:ext cx="1616" cy="1090"/>
              </a:xfrm>
              <a:custGeom>
                <a:avLst/>
                <a:gdLst>
                  <a:gd name="T0" fmla="*/ 898 w 1616"/>
                  <a:gd name="T1" fmla="*/ 1090 h 1090"/>
                  <a:gd name="T2" fmla="*/ 898 w 1616"/>
                  <a:gd name="T3" fmla="*/ 905 h 1090"/>
                  <a:gd name="T4" fmla="*/ 1616 w 1616"/>
                  <a:gd name="T5" fmla="*/ 905 h 1090"/>
                  <a:gd name="T6" fmla="*/ 1616 w 1616"/>
                  <a:gd name="T7" fmla="*/ 0 h 1090"/>
                  <a:gd name="T8" fmla="*/ 0 w 1616"/>
                  <a:gd name="T9" fmla="*/ 0 h 1090"/>
                  <a:gd name="T10" fmla="*/ 0 w 1616"/>
                  <a:gd name="T11" fmla="*/ 420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16"/>
                  <a:gd name="T19" fmla="*/ 0 h 1090"/>
                  <a:gd name="T20" fmla="*/ 1616 w 1616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16" h="1090">
                    <a:moveTo>
                      <a:pt x="898" y="1090"/>
                    </a:moveTo>
                    <a:lnTo>
                      <a:pt x="898" y="905"/>
                    </a:lnTo>
                    <a:lnTo>
                      <a:pt x="1616" y="905"/>
                    </a:lnTo>
                    <a:lnTo>
                      <a:pt x="1616" y="0"/>
                    </a:lnTo>
                    <a:lnTo>
                      <a:pt x="0" y="0"/>
                    </a:lnTo>
                    <a:lnTo>
                      <a:pt x="0" y="42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06" name="Freeform 8"/>
              <p:cNvSpPr>
                <a:spLocks/>
              </p:cNvSpPr>
              <p:nvPr/>
            </p:nvSpPr>
            <p:spPr bwMode="auto">
              <a:xfrm>
                <a:off x="2472" y="3974"/>
                <a:ext cx="720" cy="240"/>
              </a:xfrm>
              <a:custGeom>
                <a:avLst/>
                <a:gdLst>
                  <a:gd name="T0" fmla="*/ 598 w 720"/>
                  <a:gd name="T1" fmla="*/ 240 h 240"/>
                  <a:gd name="T2" fmla="*/ 619 w 720"/>
                  <a:gd name="T3" fmla="*/ 238 h 240"/>
                  <a:gd name="T4" fmla="*/ 639 w 720"/>
                  <a:gd name="T5" fmla="*/ 236 h 240"/>
                  <a:gd name="T6" fmla="*/ 655 w 720"/>
                  <a:gd name="T7" fmla="*/ 228 h 240"/>
                  <a:gd name="T8" fmla="*/ 670 w 720"/>
                  <a:gd name="T9" fmla="*/ 216 h 240"/>
                  <a:gd name="T10" fmla="*/ 684 w 720"/>
                  <a:gd name="T11" fmla="*/ 204 h 240"/>
                  <a:gd name="T12" fmla="*/ 696 w 720"/>
                  <a:gd name="T13" fmla="*/ 192 h 240"/>
                  <a:gd name="T14" fmla="*/ 706 w 720"/>
                  <a:gd name="T15" fmla="*/ 176 h 240"/>
                  <a:gd name="T16" fmla="*/ 713 w 720"/>
                  <a:gd name="T17" fmla="*/ 159 h 240"/>
                  <a:gd name="T18" fmla="*/ 718 w 720"/>
                  <a:gd name="T19" fmla="*/ 140 h 240"/>
                  <a:gd name="T20" fmla="*/ 720 w 720"/>
                  <a:gd name="T21" fmla="*/ 120 h 240"/>
                  <a:gd name="T22" fmla="*/ 718 w 720"/>
                  <a:gd name="T23" fmla="*/ 101 h 240"/>
                  <a:gd name="T24" fmla="*/ 713 w 720"/>
                  <a:gd name="T25" fmla="*/ 82 h 240"/>
                  <a:gd name="T26" fmla="*/ 706 w 720"/>
                  <a:gd name="T27" fmla="*/ 65 h 240"/>
                  <a:gd name="T28" fmla="*/ 696 w 720"/>
                  <a:gd name="T29" fmla="*/ 51 h 240"/>
                  <a:gd name="T30" fmla="*/ 684 w 720"/>
                  <a:gd name="T31" fmla="*/ 36 h 240"/>
                  <a:gd name="T32" fmla="*/ 670 w 720"/>
                  <a:gd name="T33" fmla="*/ 24 h 240"/>
                  <a:gd name="T34" fmla="*/ 655 w 720"/>
                  <a:gd name="T35" fmla="*/ 15 h 240"/>
                  <a:gd name="T36" fmla="*/ 639 w 720"/>
                  <a:gd name="T37" fmla="*/ 8 h 240"/>
                  <a:gd name="T38" fmla="*/ 619 w 720"/>
                  <a:gd name="T39" fmla="*/ 3 h 240"/>
                  <a:gd name="T40" fmla="*/ 600 w 720"/>
                  <a:gd name="T41" fmla="*/ 0 h 240"/>
                  <a:gd name="T42" fmla="*/ 120 w 720"/>
                  <a:gd name="T43" fmla="*/ 0 h 240"/>
                  <a:gd name="T44" fmla="*/ 101 w 720"/>
                  <a:gd name="T45" fmla="*/ 3 h 240"/>
                  <a:gd name="T46" fmla="*/ 82 w 720"/>
                  <a:gd name="T47" fmla="*/ 8 h 240"/>
                  <a:gd name="T48" fmla="*/ 65 w 720"/>
                  <a:gd name="T49" fmla="*/ 15 h 240"/>
                  <a:gd name="T50" fmla="*/ 48 w 720"/>
                  <a:gd name="T51" fmla="*/ 24 h 240"/>
                  <a:gd name="T52" fmla="*/ 34 w 720"/>
                  <a:gd name="T53" fmla="*/ 36 h 240"/>
                  <a:gd name="T54" fmla="*/ 22 w 720"/>
                  <a:gd name="T55" fmla="*/ 51 h 240"/>
                  <a:gd name="T56" fmla="*/ 12 w 720"/>
                  <a:gd name="T57" fmla="*/ 65 h 240"/>
                  <a:gd name="T58" fmla="*/ 5 w 720"/>
                  <a:gd name="T59" fmla="*/ 82 h 240"/>
                  <a:gd name="T60" fmla="*/ 0 w 720"/>
                  <a:gd name="T61" fmla="*/ 101 h 240"/>
                  <a:gd name="T62" fmla="*/ 0 w 720"/>
                  <a:gd name="T63" fmla="*/ 120 h 240"/>
                  <a:gd name="T64" fmla="*/ 0 w 720"/>
                  <a:gd name="T65" fmla="*/ 140 h 240"/>
                  <a:gd name="T66" fmla="*/ 5 w 720"/>
                  <a:gd name="T67" fmla="*/ 159 h 240"/>
                  <a:gd name="T68" fmla="*/ 12 w 720"/>
                  <a:gd name="T69" fmla="*/ 176 h 240"/>
                  <a:gd name="T70" fmla="*/ 22 w 720"/>
                  <a:gd name="T71" fmla="*/ 192 h 240"/>
                  <a:gd name="T72" fmla="*/ 34 w 720"/>
                  <a:gd name="T73" fmla="*/ 204 h 240"/>
                  <a:gd name="T74" fmla="*/ 48 w 720"/>
                  <a:gd name="T75" fmla="*/ 216 h 240"/>
                  <a:gd name="T76" fmla="*/ 65 w 720"/>
                  <a:gd name="T77" fmla="*/ 228 h 240"/>
                  <a:gd name="T78" fmla="*/ 82 w 720"/>
                  <a:gd name="T79" fmla="*/ 236 h 240"/>
                  <a:gd name="T80" fmla="*/ 101 w 720"/>
                  <a:gd name="T81" fmla="*/ 238 h 240"/>
                  <a:gd name="T82" fmla="*/ 120 w 720"/>
                  <a:gd name="T83" fmla="*/ 240 h 240"/>
                  <a:gd name="T84" fmla="*/ 600 w 720"/>
                  <a:gd name="T85" fmla="*/ 240 h 240"/>
                  <a:gd name="T86" fmla="*/ 600 w 720"/>
                  <a:gd name="T87" fmla="*/ 240 h 240"/>
                  <a:gd name="T88" fmla="*/ 598 w 720"/>
                  <a:gd name="T89" fmla="*/ 240 h 24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20"/>
                  <a:gd name="T136" fmla="*/ 0 h 240"/>
                  <a:gd name="T137" fmla="*/ 720 w 720"/>
                  <a:gd name="T138" fmla="*/ 240 h 24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20" h="240">
                    <a:moveTo>
                      <a:pt x="598" y="240"/>
                    </a:moveTo>
                    <a:lnTo>
                      <a:pt x="619" y="238"/>
                    </a:lnTo>
                    <a:lnTo>
                      <a:pt x="639" y="236"/>
                    </a:lnTo>
                    <a:lnTo>
                      <a:pt x="655" y="228"/>
                    </a:lnTo>
                    <a:lnTo>
                      <a:pt x="670" y="216"/>
                    </a:lnTo>
                    <a:lnTo>
                      <a:pt x="684" y="204"/>
                    </a:lnTo>
                    <a:lnTo>
                      <a:pt x="696" y="192"/>
                    </a:lnTo>
                    <a:lnTo>
                      <a:pt x="706" y="176"/>
                    </a:lnTo>
                    <a:lnTo>
                      <a:pt x="713" y="159"/>
                    </a:lnTo>
                    <a:lnTo>
                      <a:pt x="718" y="140"/>
                    </a:lnTo>
                    <a:lnTo>
                      <a:pt x="720" y="120"/>
                    </a:lnTo>
                    <a:lnTo>
                      <a:pt x="718" y="101"/>
                    </a:lnTo>
                    <a:lnTo>
                      <a:pt x="713" y="82"/>
                    </a:lnTo>
                    <a:lnTo>
                      <a:pt x="706" y="65"/>
                    </a:lnTo>
                    <a:lnTo>
                      <a:pt x="696" y="51"/>
                    </a:lnTo>
                    <a:lnTo>
                      <a:pt x="684" y="36"/>
                    </a:lnTo>
                    <a:lnTo>
                      <a:pt x="670" y="24"/>
                    </a:lnTo>
                    <a:lnTo>
                      <a:pt x="655" y="15"/>
                    </a:lnTo>
                    <a:lnTo>
                      <a:pt x="639" y="8"/>
                    </a:lnTo>
                    <a:lnTo>
                      <a:pt x="619" y="3"/>
                    </a:lnTo>
                    <a:lnTo>
                      <a:pt x="600" y="0"/>
                    </a:lnTo>
                    <a:lnTo>
                      <a:pt x="120" y="0"/>
                    </a:lnTo>
                    <a:lnTo>
                      <a:pt x="101" y="3"/>
                    </a:lnTo>
                    <a:lnTo>
                      <a:pt x="82" y="8"/>
                    </a:lnTo>
                    <a:lnTo>
                      <a:pt x="65" y="15"/>
                    </a:lnTo>
                    <a:lnTo>
                      <a:pt x="48" y="24"/>
                    </a:lnTo>
                    <a:lnTo>
                      <a:pt x="34" y="36"/>
                    </a:lnTo>
                    <a:lnTo>
                      <a:pt x="22" y="51"/>
                    </a:lnTo>
                    <a:lnTo>
                      <a:pt x="12" y="65"/>
                    </a:lnTo>
                    <a:lnTo>
                      <a:pt x="5" y="82"/>
                    </a:lnTo>
                    <a:lnTo>
                      <a:pt x="0" y="101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5" y="159"/>
                    </a:lnTo>
                    <a:lnTo>
                      <a:pt x="12" y="176"/>
                    </a:lnTo>
                    <a:lnTo>
                      <a:pt x="22" y="192"/>
                    </a:lnTo>
                    <a:lnTo>
                      <a:pt x="34" y="204"/>
                    </a:lnTo>
                    <a:lnTo>
                      <a:pt x="48" y="216"/>
                    </a:lnTo>
                    <a:lnTo>
                      <a:pt x="65" y="228"/>
                    </a:lnTo>
                    <a:lnTo>
                      <a:pt x="82" y="236"/>
                    </a:lnTo>
                    <a:lnTo>
                      <a:pt x="101" y="238"/>
                    </a:lnTo>
                    <a:lnTo>
                      <a:pt x="120" y="240"/>
                    </a:lnTo>
                    <a:lnTo>
                      <a:pt x="600" y="240"/>
                    </a:lnTo>
                    <a:lnTo>
                      <a:pt x="598" y="24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07" name="Freeform 9"/>
              <p:cNvSpPr>
                <a:spLocks/>
              </p:cNvSpPr>
              <p:nvPr/>
            </p:nvSpPr>
            <p:spPr bwMode="auto">
              <a:xfrm>
                <a:off x="2472" y="3974"/>
                <a:ext cx="720" cy="240"/>
              </a:xfrm>
              <a:custGeom>
                <a:avLst/>
                <a:gdLst>
                  <a:gd name="T0" fmla="*/ 598 w 720"/>
                  <a:gd name="T1" fmla="*/ 240 h 240"/>
                  <a:gd name="T2" fmla="*/ 619 w 720"/>
                  <a:gd name="T3" fmla="*/ 238 h 240"/>
                  <a:gd name="T4" fmla="*/ 639 w 720"/>
                  <a:gd name="T5" fmla="*/ 236 h 240"/>
                  <a:gd name="T6" fmla="*/ 655 w 720"/>
                  <a:gd name="T7" fmla="*/ 228 h 240"/>
                  <a:gd name="T8" fmla="*/ 670 w 720"/>
                  <a:gd name="T9" fmla="*/ 216 h 240"/>
                  <a:gd name="T10" fmla="*/ 684 w 720"/>
                  <a:gd name="T11" fmla="*/ 204 h 240"/>
                  <a:gd name="T12" fmla="*/ 696 w 720"/>
                  <a:gd name="T13" fmla="*/ 192 h 240"/>
                  <a:gd name="T14" fmla="*/ 706 w 720"/>
                  <a:gd name="T15" fmla="*/ 176 h 240"/>
                  <a:gd name="T16" fmla="*/ 713 w 720"/>
                  <a:gd name="T17" fmla="*/ 159 h 240"/>
                  <a:gd name="T18" fmla="*/ 718 w 720"/>
                  <a:gd name="T19" fmla="*/ 140 h 240"/>
                  <a:gd name="T20" fmla="*/ 720 w 720"/>
                  <a:gd name="T21" fmla="*/ 120 h 240"/>
                  <a:gd name="T22" fmla="*/ 718 w 720"/>
                  <a:gd name="T23" fmla="*/ 101 h 240"/>
                  <a:gd name="T24" fmla="*/ 713 w 720"/>
                  <a:gd name="T25" fmla="*/ 82 h 240"/>
                  <a:gd name="T26" fmla="*/ 706 w 720"/>
                  <a:gd name="T27" fmla="*/ 65 h 240"/>
                  <a:gd name="T28" fmla="*/ 696 w 720"/>
                  <a:gd name="T29" fmla="*/ 51 h 240"/>
                  <a:gd name="T30" fmla="*/ 684 w 720"/>
                  <a:gd name="T31" fmla="*/ 36 h 240"/>
                  <a:gd name="T32" fmla="*/ 670 w 720"/>
                  <a:gd name="T33" fmla="*/ 24 h 240"/>
                  <a:gd name="T34" fmla="*/ 655 w 720"/>
                  <a:gd name="T35" fmla="*/ 15 h 240"/>
                  <a:gd name="T36" fmla="*/ 639 w 720"/>
                  <a:gd name="T37" fmla="*/ 8 h 240"/>
                  <a:gd name="T38" fmla="*/ 619 w 720"/>
                  <a:gd name="T39" fmla="*/ 3 h 240"/>
                  <a:gd name="T40" fmla="*/ 600 w 720"/>
                  <a:gd name="T41" fmla="*/ 0 h 240"/>
                  <a:gd name="T42" fmla="*/ 120 w 720"/>
                  <a:gd name="T43" fmla="*/ 0 h 240"/>
                  <a:gd name="T44" fmla="*/ 101 w 720"/>
                  <a:gd name="T45" fmla="*/ 3 h 240"/>
                  <a:gd name="T46" fmla="*/ 82 w 720"/>
                  <a:gd name="T47" fmla="*/ 8 h 240"/>
                  <a:gd name="T48" fmla="*/ 65 w 720"/>
                  <a:gd name="T49" fmla="*/ 15 h 240"/>
                  <a:gd name="T50" fmla="*/ 48 w 720"/>
                  <a:gd name="T51" fmla="*/ 24 h 240"/>
                  <a:gd name="T52" fmla="*/ 34 w 720"/>
                  <a:gd name="T53" fmla="*/ 36 h 240"/>
                  <a:gd name="T54" fmla="*/ 22 w 720"/>
                  <a:gd name="T55" fmla="*/ 51 h 240"/>
                  <a:gd name="T56" fmla="*/ 12 w 720"/>
                  <a:gd name="T57" fmla="*/ 65 h 240"/>
                  <a:gd name="T58" fmla="*/ 5 w 720"/>
                  <a:gd name="T59" fmla="*/ 82 h 240"/>
                  <a:gd name="T60" fmla="*/ 0 w 720"/>
                  <a:gd name="T61" fmla="*/ 101 h 240"/>
                  <a:gd name="T62" fmla="*/ 0 w 720"/>
                  <a:gd name="T63" fmla="*/ 120 h 240"/>
                  <a:gd name="T64" fmla="*/ 0 w 720"/>
                  <a:gd name="T65" fmla="*/ 140 h 240"/>
                  <a:gd name="T66" fmla="*/ 5 w 720"/>
                  <a:gd name="T67" fmla="*/ 159 h 240"/>
                  <a:gd name="T68" fmla="*/ 12 w 720"/>
                  <a:gd name="T69" fmla="*/ 176 h 240"/>
                  <a:gd name="T70" fmla="*/ 22 w 720"/>
                  <a:gd name="T71" fmla="*/ 192 h 240"/>
                  <a:gd name="T72" fmla="*/ 34 w 720"/>
                  <a:gd name="T73" fmla="*/ 204 h 240"/>
                  <a:gd name="T74" fmla="*/ 48 w 720"/>
                  <a:gd name="T75" fmla="*/ 216 h 240"/>
                  <a:gd name="T76" fmla="*/ 65 w 720"/>
                  <a:gd name="T77" fmla="*/ 228 h 240"/>
                  <a:gd name="T78" fmla="*/ 82 w 720"/>
                  <a:gd name="T79" fmla="*/ 236 h 240"/>
                  <a:gd name="T80" fmla="*/ 101 w 720"/>
                  <a:gd name="T81" fmla="*/ 238 h 240"/>
                  <a:gd name="T82" fmla="*/ 120 w 720"/>
                  <a:gd name="T83" fmla="*/ 240 h 240"/>
                  <a:gd name="T84" fmla="*/ 600 w 720"/>
                  <a:gd name="T85" fmla="*/ 240 h 240"/>
                  <a:gd name="T86" fmla="*/ 600 w 720"/>
                  <a:gd name="T87" fmla="*/ 240 h 24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20"/>
                  <a:gd name="T133" fmla="*/ 0 h 240"/>
                  <a:gd name="T134" fmla="*/ 720 w 720"/>
                  <a:gd name="T135" fmla="*/ 240 h 24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20" h="240">
                    <a:moveTo>
                      <a:pt x="598" y="240"/>
                    </a:moveTo>
                    <a:lnTo>
                      <a:pt x="619" y="238"/>
                    </a:lnTo>
                    <a:lnTo>
                      <a:pt x="639" y="236"/>
                    </a:lnTo>
                    <a:lnTo>
                      <a:pt x="655" y="228"/>
                    </a:lnTo>
                    <a:lnTo>
                      <a:pt x="670" y="216"/>
                    </a:lnTo>
                    <a:lnTo>
                      <a:pt x="684" y="204"/>
                    </a:lnTo>
                    <a:lnTo>
                      <a:pt x="696" y="192"/>
                    </a:lnTo>
                    <a:lnTo>
                      <a:pt x="706" y="176"/>
                    </a:lnTo>
                    <a:lnTo>
                      <a:pt x="713" y="159"/>
                    </a:lnTo>
                    <a:lnTo>
                      <a:pt x="718" y="140"/>
                    </a:lnTo>
                    <a:lnTo>
                      <a:pt x="720" y="120"/>
                    </a:lnTo>
                    <a:lnTo>
                      <a:pt x="718" y="101"/>
                    </a:lnTo>
                    <a:lnTo>
                      <a:pt x="713" y="82"/>
                    </a:lnTo>
                    <a:lnTo>
                      <a:pt x="706" y="65"/>
                    </a:lnTo>
                    <a:lnTo>
                      <a:pt x="696" y="51"/>
                    </a:lnTo>
                    <a:lnTo>
                      <a:pt x="684" y="36"/>
                    </a:lnTo>
                    <a:lnTo>
                      <a:pt x="670" y="24"/>
                    </a:lnTo>
                    <a:lnTo>
                      <a:pt x="655" y="15"/>
                    </a:lnTo>
                    <a:lnTo>
                      <a:pt x="639" y="8"/>
                    </a:lnTo>
                    <a:lnTo>
                      <a:pt x="619" y="3"/>
                    </a:lnTo>
                    <a:lnTo>
                      <a:pt x="600" y="0"/>
                    </a:lnTo>
                    <a:lnTo>
                      <a:pt x="120" y="0"/>
                    </a:lnTo>
                    <a:lnTo>
                      <a:pt x="101" y="3"/>
                    </a:lnTo>
                    <a:lnTo>
                      <a:pt x="82" y="8"/>
                    </a:lnTo>
                    <a:lnTo>
                      <a:pt x="65" y="15"/>
                    </a:lnTo>
                    <a:lnTo>
                      <a:pt x="48" y="24"/>
                    </a:lnTo>
                    <a:lnTo>
                      <a:pt x="34" y="36"/>
                    </a:lnTo>
                    <a:lnTo>
                      <a:pt x="22" y="51"/>
                    </a:lnTo>
                    <a:lnTo>
                      <a:pt x="12" y="65"/>
                    </a:lnTo>
                    <a:lnTo>
                      <a:pt x="5" y="82"/>
                    </a:lnTo>
                    <a:lnTo>
                      <a:pt x="0" y="101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5" y="159"/>
                    </a:lnTo>
                    <a:lnTo>
                      <a:pt x="12" y="176"/>
                    </a:lnTo>
                    <a:lnTo>
                      <a:pt x="22" y="192"/>
                    </a:lnTo>
                    <a:lnTo>
                      <a:pt x="34" y="204"/>
                    </a:lnTo>
                    <a:lnTo>
                      <a:pt x="48" y="216"/>
                    </a:lnTo>
                    <a:lnTo>
                      <a:pt x="65" y="228"/>
                    </a:lnTo>
                    <a:lnTo>
                      <a:pt x="82" y="236"/>
                    </a:lnTo>
                    <a:lnTo>
                      <a:pt x="101" y="238"/>
                    </a:lnTo>
                    <a:lnTo>
                      <a:pt x="120" y="240"/>
                    </a:lnTo>
                    <a:lnTo>
                      <a:pt x="600" y="2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418" name="Rectangle 10"/>
              <p:cNvSpPr>
                <a:spLocks noChangeArrowheads="1"/>
              </p:cNvSpPr>
              <p:nvPr/>
            </p:nvSpPr>
            <p:spPr bwMode="auto">
              <a:xfrm>
                <a:off x="2739" y="4047"/>
                <a:ext cx="9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19" name="Rectangle 11"/>
              <p:cNvSpPr>
                <a:spLocks noChangeArrowheads="1"/>
              </p:cNvSpPr>
              <p:nvPr/>
            </p:nvSpPr>
            <p:spPr bwMode="auto">
              <a:xfrm>
                <a:off x="2796" y="4047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0" name="Rectangle 12"/>
              <p:cNvSpPr>
                <a:spLocks noChangeArrowheads="1"/>
              </p:cNvSpPr>
              <p:nvPr/>
            </p:nvSpPr>
            <p:spPr bwMode="auto">
              <a:xfrm>
                <a:off x="2842" y="4047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1" name="Rectangle 13"/>
              <p:cNvSpPr>
                <a:spLocks noChangeArrowheads="1"/>
              </p:cNvSpPr>
              <p:nvPr/>
            </p:nvSpPr>
            <p:spPr bwMode="auto">
              <a:xfrm>
                <a:off x="2885" y="4047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3912" name="Freeform 14"/>
              <p:cNvSpPr>
                <a:spLocks/>
              </p:cNvSpPr>
              <p:nvPr/>
            </p:nvSpPr>
            <p:spPr bwMode="auto">
              <a:xfrm>
                <a:off x="2472" y="1080"/>
                <a:ext cx="718" cy="494"/>
              </a:xfrm>
              <a:custGeom>
                <a:avLst/>
                <a:gdLst>
                  <a:gd name="T0" fmla="*/ 358 w 718"/>
                  <a:gd name="T1" fmla="*/ 0 h 494"/>
                  <a:gd name="T2" fmla="*/ 0 w 718"/>
                  <a:gd name="T3" fmla="*/ 247 h 494"/>
                  <a:gd name="T4" fmla="*/ 360 w 718"/>
                  <a:gd name="T5" fmla="*/ 494 h 494"/>
                  <a:gd name="T6" fmla="*/ 718 w 718"/>
                  <a:gd name="T7" fmla="*/ 247 h 494"/>
                  <a:gd name="T8" fmla="*/ 360 w 718"/>
                  <a:gd name="T9" fmla="*/ 2 h 494"/>
                  <a:gd name="T10" fmla="*/ 360 w 718"/>
                  <a:gd name="T11" fmla="*/ 2 h 494"/>
                  <a:gd name="T12" fmla="*/ 358 w 718"/>
                  <a:gd name="T13" fmla="*/ 0 h 4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8"/>
                  <a:gd name="T22" fmla="*/ 0 h 494"/>
                  <a:gd name="T23" fmla="*/ 718 w 718"/>
                  <a:gd name="T24" fmla="*/ 494 h 4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8" h="494">
                    <a:moveTo>
                      <a:pt x="358" y="0"/>
                    </a:moveTo>
                    <a:lnTo>
                      <a:pt x="0" y="247"/>
                    </a:lnTo>
                    <a:lnTo>
                      <a:pt x="360" y="494"/>
                    </a:lnTo>
                    <a:lnTo>
                      <a:pt x="718" y="247"/>
                    </a:lnTo>
                    <a:lnTo>
                      <a:pt x="360" y="2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13" name="Freeform 15"/>
              <p:cNvSpPr>
                <a:spLocks/>
              </p:cNvSpPr>
              <p:nvPr/>
            </p:nvSpPr>
            <p:spPr bwMode="auto">
              <a:xfrm>
                <a:off x="2472" y="1080"/>
                <a:ext cx="718" cy="494"/>
              </a:xfrm>
              <a:custGeom>
                <a:avLst/>
                <a:gdLst>
                  <a:gd name="T0" fmla="*/ 358 w 718"/>
                  <a:gd name="T1" fmla="*/ 0 h 494"/>
                  <a:gd name="T2" fmla="*/ 0 w 718"/>
                  <a:gd name="T3" fmla="*/ 247 h 494"/>
                  <a:gd name="T4" fmla="*/ 360 w 718"/>
                  <a:gd name="T5" fmla="*/ 494 h 494"/>
                  <a:gd name="T6" fmla="*/ 718 w 718"/>
                  <a:gd name="T7" fmla="*/ 247 h 494"/>
                  <a:gd name="T8" fmla="*/ 360 w 718"/>
                  <a:gd name="T9" fmla="*/ 2 h 494"/>
                  <a:gd name="T10" fmla="*/ 360 w 718"/>
                  <a:gd name="T11" fmla="*/ 2 h 4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8"/>
                  <a:gd name="T19" fmla="*/ 0 h 494"/>
                  <a:gd name="T20" fmla="*/ 718 w 718"/>
                  <a:gd name="T21" fmla="*/ 494 h 4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8" h="494">
                    <a:moveTo>
                      <a:pt x="358" y="0"/>
                    </a:moveTo>
                    <a:lnTo>
                      <a:pt x="0" y="247"/>
                    </a:lnTo>
                    <a:lnTo>
                      <a:pt x="360" y="494"/>
                    </a:lnTo>
                    <a:lnTo>
                      <a:pt x="718" y="247"/>
                    </a:lnTo>
                    <a:lnTo>
                      <a:pt x="360" y="2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14" name="Freeform 16"/>
              <p:cNvSpPr>
                <a:spLocks/>
              </p:cNvSpPr>
              <p:nvPr/>
            </p:nvSpPr>
            <p:spPr bwMode="auto">
              <a:xfrm>
                <a:off x="2811" y="1037"/>
                <a:ext cx="40" cy="41"/>
              </a:xfrm>
              <a:custGeom>
                <a:avLst/>
                <a:gdLst>
                  <a:gd name="T0" fmla="*/ 40 w 40"/>
                  <a:gd name="T1" fmla="*/ 0 h 41"/>
                  <a:gd name="T2" fmla="*/ 0 w 40"/>
                  <a:gd name="T3" fmla="*/ 0 h 41"/>
                  <a:gd name="T4" fmla="*/ 21 w 40"/>
                  <a:gd name="T5" fmla="*/ 41 h 41"/>
                  <a:gd name="T6" fmla="*/ 40 w 40"/>
                  <a:gd name="T7" fmla="*/ 0 h 41"/>
                  <a:gd name="T8" fmla="*/ 40 w 40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1"/>
                  <a:gd name="T17" fmla="*/ 40 w 4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1">
                    <a:moveTo>
                      <a:pt x="40" y="0"/>
                    </a:moveTo>
                    <a:lnTo>
                      <a:pt x="0" y="0"/>
                    </a:lnTo>
                    <a:lnTo>
                      <a:pt x="21" y="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15" name="Line 17"/>
              <p:cNvSpPr>
                <a:spLocks noChangeShapeType="1"/>
              </p:cNvSpPr>
              <p:nvPr/>
            </p:nvSpPr>
            <p:spPr bwMode="auto">
              <a:xfrm>
                <a:off x="2830" y="871"/>
                <a:ext cx="2" cy="18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26" name="Rectangle 18"/>
              <p:cNvSpPr>
                <a:spLocks noChangeArrowheads="1"/>
              </p:cNvSpPr>
              <p:nvPr/>
            </p:nvSpPr>
            <p:spPr bwMode="auto">
              <a:xfrm>
                <a:off x="2707" y="12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7" name="Rectangle 19"/>
              <p:cNvSpPr>
                <a:spLocks noChangeArrowheads="1"/>
              </p:cNvSpPr>
              <p:nvPr/>
            </p:nvSpPr>
            <p:spPr bwMode="auto">
              <a:xfrm>
                <a:off x="2753" y="12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8" name="Rectangle 20"/>
              <p:cNvSpPr>
                <a:spLocks noChangeArrowheads="1"/>
              </p:cNvSpPr>
              <p:nvPr/>
            </p:nvSpPr>
            <p:spPr bwMode="auto">
              <a:xfrm>
                <a:off x="2775" y="12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29" name="Rectangle 21"/>
              <p:cNvSpPr>
                <a:spLocks noChangeArrowheads="1"/>
              </p:cNvSpPr>
              <p:nvPr/>
            </p:nvSpPr>
            <p:spPr bwMode="auto">
              <a:xfrm>
                <a:off x="2796" y="1232"/>
                <a:ext cx="8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0" name="Rectangle 22"/>
              <p:cNvSpPr>
                <a:spLocks noChangeArrowheads="1"/>
              </p:cNvSpPr>
              <p:nvPr/>
            </p:nvSpPr>
            <p:spPr bwMode="auto">
              <a:xfrm>
                <a:off x="2844" y="12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1" name="Rectangle 23"/>
              <p:cNvSpPr>
                <a:spLocks noChangeArrowheads="1"/>
              </p:cNvSpPr>
              <p:nvPr/>
            </p:nvSpPr>
            <p:spPr bwMode="auto">
              <a:xfrm>
                <a:off x="2890" y="12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2" name="Rectangle 24"/>
              <p:cNvSpPr>
                <a:spLocks noChangeArrowheads="1"/>
              </p:cNvSpPr>
              <p:nvPr/>
            </p:nvSpPr>
            <p:spPr bwMode="auto">
              <a:xfrm>
                <a:off x="2931" y="12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3" name="Rectangle 25"/>
              <p:cNvSpPr>
                <a:spLocks noChangeArrowheads="1"/>
              </p:cNvSpPr>
              <p:nvPr/>
            </p:nvSpPr>
            <p:spPr bwMode="auto">
              <a:xfrm>
                <a:off x="2952" y="1232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4" name="Rectangle 26"/>
              <p:cNvSpPr>
                <a:spLocks noChangeArrowheads="1"/>
              </p:cNvSpPr>
              <p:nvPr/>
            </p:nvSpPr>
            <p:spPr bwMode="auto">
              <a:xfrm>
                <a:off x="2645" y="1328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5" name="Rectangle 27"/>
              <p:cNvSpPr>
                <a:spLocks noChangeArrowheads="1"/>
              </p:cNvSpPr>
              <p:nvPr/>
            </p:nvSpPr>
            <p:spPr bwMode="auto">
              <a:xfrm>
                <a:off x="2712" y="1328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6" name="Rectangle 28"/>
              <p:cNvSpPr>
                <a:spLocks noChangeArrowheads="1"/>
              </p:cNvSpPr>
              <p:nvPr/>
            </p:nvSpPr>
            <p:spPr bwMode="auto">
              <a:xfrm>
                <a:off x="2755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7" name="Rectangle 29"/>
              <p:cNvSpPr>
                <a:spLocks noChangeArrowheads="1"/>
              </p:cNvSpPr>
              <p:nvPr/>
            </p:nvSpPr>
            <p:spPr bwMode="auto">
              <a:xfrm>
                <a:off x="2775" y="1328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8" name="Rectangle 30"/>
              <p:cNvSpPr>
                <a:spLocks noChangeArrowheads="1"/>
              </p:cNvSpPr>
              <p:nvPr/>
            </p:nvSpPr>
            <p:spPr bwMode="auto">
              <a:xfrm>
                <a:off x="2796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39" name="Rectangle 31"/>
              <p:cNvSpPr>
                <a:spLocks noChangeArrowheads="1"/>
              </p:cNvSpPr>
              <p:nvPr/>
            </p:nvSpPr>
            <p:spPr bwMode="auto">
              <a:xfrm>
                <a:off x="2813" y="1328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0" name="Rectangle 32"/>
              <p:cNvSpPr>
                <a:spLocks noChangeArrowheads="1"/>
              </p:cNvSpPr>
              <p:nvPr/>
            </p:nvSpPr>
            <p:spPr bwMode="auto">
              <a:xfrm>
                <a:off x="2859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1" name="Rectangle 33"/>
              <p:cNvSpPr>
                <a:spLocks noChangeArrowheads="1"/>
              </p:cNvSpPr>
              <p:nvPr/>
            </p:nvSpPr>
            <p:spPr bwMode="auto">
              <a:xfrm>
                <a:off x="2875" y="1328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2" name="Rectangle 34"/>
              <p:cNvSpPr>
                <a:spLocks noChangeArrowheads="1"/>
              </p:cNvSpPr>
              <p:nvPr/>
            </p:nvSpPr>
            <p:spPr bwMode="auto">
              <a:xfrm>
                <a:off x="2895" y="1328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3" name="Rectangle 35"/>
              <p:cNvSpPr>
                <a:spLocks noChangeArrowheads="1"/>
              </p:cNvSpPr>
              <p:nvPr/>
            </p:nvSpPr>
            <p:spPr bwMode="auto">
              <a:xfrm>
                <a:off x="2938" y="1328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4" name="Rectangle 36"/>
              <p:cNvSpPr>
                <a:spLocks noChangeArrowheads="1"/>
              </p:cNvSpPr>
              <p:nvPr/>
            </p:nvSpPr>
            <p:spPr bwMode="auto">
              <a:xfrm>
                <a:off x="2964" y="1328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3935" name="Freeform 37"/>
              <p:cNvSpPr>
                <a:spLocks/>
              </p:cNvSpPr>
              <p:nvPr/>
            </p:nvSpPr>
            <p:spPr bwMode="auto">
              <a:xfrm>
                <a:off x="2002" y="1738"/>
                <a:ext cx="40" cy="40"/>
              </a:xfrm>
              <a:custGeom>
                <a:avLst/>
                <a:gdLst>
                  <a:gd name="T0" fmla="*/ 40 w 40"/>
                  <a:gd name="T1" fmla="*/ 0 h 40"/>
                  <a:gd name="T2" fmla="*/ 0 w 40"/>
                  <a:gd name="T3" fmla="*/ 0 h 40"/>
                  <a:gd name="T4" fmla="*/ 21 w 40"/>
                  <a:gd name="T5" fmla="*/ 40 h 40"/>
                  <a:gd name="T6" fmla="*/ 40 w 40"/>
                  <a:gd name="T7" fmla="*/ 0 h 40"/>
                  <a:gd name="T8" fmla="*/ 40 w 4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0"/>
                  <a:gd name="T17" fmla="*/ 40 w 4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0">
                    <a:moveTo>
                      <a:pt x="40" y="0"/>
                    </a:moveTo>
                    <a:lnTo>
                      <a:pt x="0" y="0"/>
                    </a:lnTo>
                    <a:lnTo>
                      <a:pt x="21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36" name="Freeform 38"/>
              <p:cNvSpPr>
                <a:spLocks/>
              </p:cNvSpPr>
              <p:nvPr/>
            </p:nvSpPr>
            <p:spPr bwMode="auto">
              <a:xfrm>
                <a:off x="1301" y="1783"/>
                <a:ext cx="1442" cy="300"/>
              </a:xfrm>
              <a:custGeom>
                <a:avLst/>
                <a:gdLst>
                  <a:gd name="T0" fmla="*/ 0 w 1442"/>
                  <a:gd name="T1" fmla="*/ 300 h 300"/>
                  <a:gd name="T2" fmla="*/ 2 w 1442"/>
                  <a:gd name="T3" fmla="*/ 0 h 300"/>
                  <a:gd name="T4" fmla="*/ 1442 w 1442"/>
                  <a:gd name="T5" fmla="*/ 0 h 300"/>
                  <a:gd name="T6" fmla="*/ 1442 w 1442"/>
                  <a:gd name="T7" fmla="*/ 300 h 300"/>
                  <a:gd name="T8" fmla="*/ 2 w 1442"/>
                  <a:gd name="T9" fmla="*/ 300 h 300"/>
                  <a:gd name="T10" fmla="*/ 2 w 1442"/>
                  <a:gd name="T11" fmla="*/ 300 h 300"/>
                  <a:gd name="T12" fmla="*/ 0 w 1442"/>
                  <a:gd name="T13" fmla="*/ 300 h 3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2"/>
                  <a:gd name="T22" fmla="*/ 0 h 300"/>
                  <a:gd name="T23" fmla="*/ 1442 w 1442"/>
                  <a:gd name="T24" fmla="*/ 300 h 3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2" h="300">
                    <a:moveTo>
                      <a:pt x="0" y="300"/>
                    </a:moveTo>
                    <a:lnTo>
                      <a:pt x="2" y="0"/>
                    </a:lnTo>
                    <a:lnTo>
                      <a:pt x="1442" y="0"/>
                    </a:lnTo>
                    <a:lnTo>
                      <a:pt x="1442" y="300"/>
                    </a:lnTo>
                    <a:lnTo>
                      <a:pt x="2" y="300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37" name="Freeform 39"/>
              <p:cNvSpPr>
                <a:spLocks/>
              </p:cNvSpPr>
              <p:nvPr/>
            </p:nvSpPr>
            <p:spPr bwMode="auto">
              <a:xfrm>
                <a:off x="1301" y="1783"/>
                <a:ext cx="1442" cy="300"/>
              </a:xfrm>
              <a:custGeom>
                <a:avLst/>
                <a:gdLst>
                  <a:gd name="T0" fmla="*/ 0 w 1442"/>
                  <a:gd name="T1" fmla="*/ 300 h 300"/>
                  <a:gd name="T2" fmla="*/ 2 w 1442"/>
                  <a:gd name="T3" fmla="*/ 0 h 300"/>
                  <a:gd name="T4" fmla="*/ 1442 w 1442"/>
                  <a:gd name="T5" fmla="*/ 0 h 300"/>
                  <a:gd name="T6" fmla="*/ 1442 w 1442"/>
                  <a:gd name="T7" fmla="*/ 300 h 300"/>
                  <a:gd name="T8" fmla="*/ 2 w 1442"/>
                  <a:gd name="T9" fmla="*/ 300 h 300"/>
                  <a:gd name="T10" fmla="*/ 2 w 1442"/>
                  <a:gd name="T11" fmla="*/ 30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2"/>
                  <a:gd name="T19" fmla="*/ 0 h 300"/>
                  <a:gd name="T20" fmla="*/ 1442 w 1442"/>
                  <a:gd name="T21" fmla="*/ 300 h 3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2" h="300">
                    <a:moveTo>
                      <a:pt x="0" y="300"/>
                    </a:moveTo>
                    <a:lnTo>
                      <a:pt x="2" y="0"/>
                    </a:lnTo>
                    <a:lnTo>
                      <a:pt x="1442" y="0"/>
                    </a:lnTo>
                    <a:lnTo>
                      <a:pt x="1442" y="300"/>
                    </a:lnTo>
                    <a:lnTo>
                      <a:pt x="2" y="30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448" name="Rectangle 40"/>
              <p:cNvSpPr>
                <a:spLocks noChangeArrowheads="1"/>
              </p:cNvSpPr>
              <p:nvPr/>
            </p:nvSpPr>
            <p:spPr bwMode="auto">
              <a:xfrm>
                <a:off x="1397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49" name="Rectangle 41"/>
              <p:cNvSpPr>
                <a:spLocks noChangeArrowheads="1"/>
              </p:cNvSpPr>
              <p:nvPr/>
            </p:nvSpPr>
            <p:spPr bwMode="auto">
              <a:xfrm>
                <a:off x="1442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0" name="Rectangle 42"/>
              <p:cNvSpPr>
                <a:spLocks noChangeArrowheads="1"/>
              </p:cNvSpPr>
              <p:nvPr/>
            </p:nvSpPr>
            <p:spPr bwMode="auto">
              <a:xfrm>
                <a:off x="1486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1" name="Rectangle 43"/>
              <p:cNvSpPr>
                <a:spLocks noChangeArrowheads="1"/>
              </p:cNvSpPr>
              <p:nvPr/>
            </p:nvSpPr>
            <p:spPr bwMode="auto">
              <a:xfrm>
                <a:off x="1507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2" name="Rectangle 44"/>
              <p:cNvSpPr>
                <a:spLocks noChangeArrowheads="1"/>
              </p:cNvSpPr>
              <p:nvPr/>
            </p:nvSpPr>
            <p:spPr bwMode="auto">
              <a:xfrm>
                <a:off x="1531" y="1839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3" name="Rectangle 45"/>
              <p:cNvSpPr>
                <a:spLocks noChangeArrowheads="1"/>
              </p:cNvSpPr>
              <p:nvPr/>
            </p:nvSpPr>
            <p:spPr bwMode="auto">
              <a:xfrm>
                <a:off x="1584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4" name="Rectangle 46"/>
              <p:cNvSpPr>
                <a:spLocks noChangeArrowheads="1"/>
              </p:cNvSpPr>
              <p:nvPr/>
            </p:nvSpPr>
            <p:spPr bwMode="auto">
              <a:xfrm>
                <a:off x="1627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5" name="Rectangle 47"/>
              <p:cNvSpPr>
                <a:spLocks noChangeArrowheads="1"/>
              </p:cNvSpPr>
              <p:nvPr/>
            </p:nvSpPr>
            <p:spPr bwMode="auto">
              <a:xfrm>
                <a:off x="1673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6" name="Rectangle 48"/>
              <p:cNvSpPr>
                <a:spLocks noChangeArrowheads="1"/>
              </p:cNvSpPr>
              <p:nvPr/>
            </p:nvSpPr>
            <p:spPr bwMode="auto">
              <a:xfrm>
                <a:off x="1694" y="1839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7" name="Rectangle 49"/>
              <p:cNvSpPr>
                <a:spLocks noChangeArrowheads="1"/>
              </p:cNvSpPr>
              <p:nvPr/>
            </p:nvSpPr>
            <p:spPr bwMode="auto">
              <a:xfrm>
                <a:off x="1762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8" name="Rectangle 50"/>
              <p:cNvSpPr>
                <a:spLocks noChangeArrowheads="1"/>
              </p:cNvSpPr>
              <p:nvPr/>
            </p:nvSpPr>
            <p:spPr bwMode="auto">
              <a:xfrm>
                <a:off x="1805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59" name="Rectangle 51"/>
              <p:cNvSpPr>
                <a:spLocks noChangeArrowheads="1"/>
              </p:cNvSpPr>
              <p:nvPr/>
            </p:nvSpPr>
            <p:spPr bwMode="auto">
              <a:xfrm>
                <a:off x="1824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0" name="Rectangle 52"/>
              <p:cNvSpPr>
                <a:spLocks noChangeArrowheads="1"/>
              </p:cNvSpPr>
              <p:nvPr/>
            </p:nvSpPr>
            <p:spPr bwMode="auto">
              <a:xfrm>
                <a:off x="1846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1" name="Rectangle 53"/>
              <p:cNvSpPr>
                <a:spLocks noChangeArrowheads="1"/>
              </p:cNvSpPr>
              <p:nvPr/>
            </p:nvSpPr>
            <p:spPr bwMode="auto">
              <a:xfrm>
                <a:off x="1862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2" name="Rectangle 54"/>
              <p:cNvSpPr>
                <a:spLocks noChangeArrowheads="1"/>
              </p:cNvSpPr>
              <p:nvPr/>
            </p:nvSpPr>
            <p:spPr bwMode="auto">
              <a:xfrm>
                <a:off x="1908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3" name="Rectangle 55"/>
              <p:cNvSpPr>
                <a:spLocks noChangeArrowheads="1"/>
              </p:cNvSpPr>
              <p:nvPr/>
            </p:nvSpPr>
            <p:spPr bwMode="auto">
              <a:xfrm>
                <a:off x="1925" y="183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4" name="Rectangle 56"/>
              <p:cNvSpPr>
                <a:spLocks noChangeArrowheads="1"/>
              </p:cNvSpPr>
              <p:nvPr/>
            </p:nvSpPr>
            <p:spPr bwMode="auto">
              <a:xfrm>
                <a:off x="1944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5" name="Rectangle 57"/>
              <p:cNvSpPr>
                <a:spLocks noChangeArrowheads="1"/>
              </p:cNvSpPr>
              <p:nvPr/>
            </p:nvSpPr>
            <p:spPr bwMode="auto">
              <a:xfrm>
                <a:off x="1982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6" name="Rectangle 58"/>
              <p:cNvSpPr>
                <a:spLocks noChangeArrowheads="1"/>
              </p:cNvSpPr>
              <p:nvPr/>
            </p:nvSpPr>
            <p:spPr bwMode="auto">
              <a:xfrm>
                <a:off x="2028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7" name="Rectangle 59"/>
              <p:cNvSpPr>
                <a:spLocks noChangeArrowheads="1"/>
              </p:cNvSpPr>
              <p:nvPr/>
            </p:nvSpPr>
            <p:spPr bwMode="auto">
              <a:xfrm>
                <a:off x="2074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8" name="Rectangle 60"/>
              <p:cNvSpPr>
                <a:spLocks noChangeArrowheads="1"/>
              </p:cNvSpPr>
              <p:nvPr/>
            </p:nvSpPr>
            <p:spPr bwMode="auto">
              <a:xfrm>
                <a:off x="2117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69" name="Rectangle 61"/>
              <p:cNvSpPr>
                <a:spLocks noChangeArrowheads="1"/>
              </p:cNvSpPr>
              <p:nvPr/>
            </p:nvSpPr>
            <p:spPr bwMode="auto">
              <a:xfrm>
                <a:off x="2138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0" name="Rectangle 62"/>
              <p:cNvSpPr>
                <a:spLocks noChangeArrowheads="1"/>
              </p:cNvSpPr>
              <p:nvPr/>
            </p:nvSpPr>
            <p:spPr bwMode="auto">
              <a:xfrm>
                <a:off x="2162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1" name="Rectangle 63"/>
              <p:cNvSpPr>
                <a:spLocks noChangeArrowheads="1"/>
              </p:cNvSpPr>
              <p:nvPr/>
            </p:nvSpPr>
            <p:spPr bwMode="auto">
              <a:xfrm>
                <a:off x="2206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2" name="Rectangle 64"/>
              <p:cNvSpPr>
                <a:spLocks noChangeArrowheads="1"/>
              </p:cNvSpPr>
              <p:nvPr/>
            </p:nvSpPr>
            <p:spPr bwMode="auto">
              <a:xfrm>
                <a:off x="2227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3" name="Rectangle 65"/>
              <p:cNvSpPr>
                <a:spLocks noChangeArrowheads="1"/>
              </p:cNvSpPr>
              <p:nvPr/>
            </p:nvSpPr>
            <p:spPr bwMode="auto">
              <a:xfrm>
                <a:off x="2273" y="1839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4" name="Rectangle 66"/>
              <p:cNvSpPr>
                <a:spLocks noChangeArrowheads="1"/>
              </p:cNvSpPr>
              <p:nvPr/>
            </p:nvSpPr>
            <p:spPr bwMode="auto">
              <a:xfrm>
                <a:off x="2299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5" name="Rectangle 67"/>
              <p:cNvSpPr>
                <a:spLocks noChangeArrowheads="1"/>
              </p:cNvSpPr>
              <p:nvPr/>
            </p:nvSpPr>
            <p:spPr bwMode="auto">
              <a:xfrm>
                <a:off x="2342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6" name="Rectangle 68"/>
              <p:cNvSpPr>
                <a:spLocks noChangeArrowheads="1"/>
              </p:cNvSpPr>
              <p:nvPr/>
            </p:nvSpPr>
            <p:spPr bwMode="auto">
              <a:xfrm>
                <a:off x="2388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7" name="Rectangle 69"/>
              <p:cNvSpPr>
                <a:spLocks noChangeArrowheads="1"/>
              </p:cNvSpPr>
              <p:nvPr/>
            </p:nvSpPr>
            <p:spPr bwMode="auto">
              <a:xfrm>
                <a:off x="2434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8" name="Rectangle 70"/>
              <p:cNvSpPr>
                <a:spLocks noChangeArrowheads="1"/>
              </p:cNvSpPr>
              <p:nvPr/>
            </p:nvSpPr>
            <p:spPr bwMode="auto">
              <a:xfrm>
                <a:off x="2472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79" name="Rectangle 71"/>
              <p:cNvSpPr>
                <a:spLocks noChangeArrowheads="1"/>
              </p:cNvSpPr>
              <p:nvPr/>
            </p:nvSpPr>
            <p:spPr bwMode="auto">
              <a:xfrm>
                <a:off x="2494" y="183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0" name="Rectangle 72"/>
              <p:cNvSpPr>
                <a:spLocks noChangeArrowheads="1"/>
              </p:cNvSpPr>
              <p:nvPr/>
            </p:nvSpPr>
            <p:spPr bwMode="auto">
              <a:xfrm>
                <a:off x="2518" y="183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1" name="Rectangle 73"/>
              <p:cNvSpPr>
                <a:spLocks noChangeArrowheads="1"/>
              </p:cNvSpPr>
              <p:nvPr/>
            </p:nvSpPr>
            <p:spPr bwMode="auto">
              <a:xfrm>
                <a:off x="2561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2" name="Rectangle 74"/>
              <p:cNvSpPr>
                <a:spLocks noChangeArrowheads="1"/>
              </p:cNvSpPr>
              <p:nvPr/>
            </p:nvSpPr>
            <p:spPr bwMode="auto">
              <a:xfrm>
                <a:off x="2606" y="183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3" name="Rectangle 75"/>
              <p:cNvSpPr>
                <a:spLocks noChangeArrowheads="1"/>
              </p:cNvSpPr>
              <p:nvPr/>
            </p:nvSpPr>
            <p:spPr bwMode="auto">
              <a:xfrm>
                <a:off x="2650" y="1839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4" name="Rectangle 76"/>
              <p:cNvSpPr>
                <a:spLocks noChangeArrowheads="1"/>
              </p:cNvSpPr>
              <p:nvPr/>
            </p:nvSpPr>
            <p:spPr bwMode="auto">
              <a:xfrm>
                <a:off x="1418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5" name="Rectangle 77"/>
              <p:cNvSpPr>
                <a:spLocks noChangeArrowheads="1"/>
              </p:cNvSpPr>
              <p:nvPr/>
            </p:nvSpPr>
            <p:spPr bwMode="auto">
              <a:xfrm>
                <a:off x="1462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6" name="Rectangle 78"/>
              <p:cNvSpPr>
                <a:spLocks noChangeArrowheads="1"/>
              </p:cNvSpPr>
              <p:nvPr/>
            </p:nvSpPr>
            <p:spPr bwMode="auto">
              <a:xfrm>
                <a:off x="1481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7" name="Rectangle 79"/>
              <p:cNvSpPr>
                <a:spLocks noChangeArrowheads="1"/>
              </p:cNvSpPr>
              <p:nvPr/>
            </p:nvSpPr>
            <p:spPr bwMode="auto">
              <a:xfrm>
                <a:off x="1524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8" name="Rectangle 80"/>
              <p:cNvSpPr>
                <a:spLocks noChangeArrowheads="1"/>
              </p:cNvSpPr>
              <p:nvPr/>
            </p:nvSpPr>
            <p:spPr bwMode="auto">
              <a:xfrm>
                <a:off x="1565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89" name="Rectangle 81"/>
              <p:cNvSpPr>
                <a:spLocks noChangeArrowheads="1"/>
              </p:cNvSpPr>
              <p:nvPr/>
            </p:nvSpPr>
            <p:spPr bwMode="auto">
              <a:xfrm>
                <a:off x="1608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0" name="Rectangle 82"/>
              <p:cNvSpPr>
                <a:spLocks noChangeArrowheads="1"/>
              </p:cNvSpPr>
              <p:nvPr/>
            </p:nvSpPr>
            <p:spPr bwMode="auto">
              <a:xfrm>
                <a:off x="1632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1" name="Rectangle 83"/>
              <p:cNvSpPr>
                <a:spLocks noChangeArrowheads="1"/>
              </p:cNvSpPr>
              <p:nvPr/>
            </p:nvSpPr>
            <p:spPr bwMode="auto">
              <a:xfrm>
                <a:off x="1654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2" name="Rectangle 84"/>
              <p:cNvSpPr>
                <a:spLocks noChangeArrowheads="1"/>
              </p:cNvSpPr>
              <p:nvPr/>
            </p:nvSpPr>
            <p:spPr bwMode="auto">
              <a:xfrm>
                <a:off x="1697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3" name="Rectangle 85"/>
              <p:cNvSpPr>
                <a:spLocks noChangeArrowheads="1"/>
              </p:cNvSpPr>
              <p:nvPr/>
            </p:nvSpPr>
            <p:spPr bwMode="auto">
              <a:xfrm>
                <a:off x="1742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4" name="Rectangle 86"/>
              <p:cNvSpPr>
                <a:spLocks noChangeArrowheads="1"/>
              </p:cNvSpPr>
              <p:nvPr/>
            </p:nvSpPr>
            <p:spPr bwMode="auto">
              <a:xfrm>
                <a:off x="1764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5" name="Rectangle 87"/>
              <p:cNvSpPr>
                <a:spLocks noChangeArrowheads="1"/>
              </p:cNvSpPr>
              <p:nvPr/>
            </p:nvSpPr>
            <p:spPr bwMode="auto">
              <a:xfrm>
                <a:off x="1790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6" name="Rectangle 88"/>
              <p:cNvSpPr>
                <a:spLocks noChangeArrowheads="1"/>
              </p:cNvSpPr>
              <p:nvPr/>
            </p:nvSpPr>
            <p:spPr bwMode="auto">
              <a:xfrm>
                <a:off x="1836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7" name="Rectangle 89"/>
              <p:cNvSpPr>
                <a:spLocks noChangeArrowheads="1"/>
              </p:cNvSpPr>
              <p:nvPr/>
            </p:nvSpPr>
            <p:spPr bwMode="auto">
              <a:xfrm>
                <a:off x="1877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8" name="Rectangle 90"/>
              <p:cNvSpPr>
                <a:spLocks noChangeArrowheads="1"/>
              </p:cNvSpPr>
              <p:nvPr/>
            </p:nvSpPr>
            <p:spPr bwMode="auto">
              <a:xfrm>
                <a:off x="1920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499" name="Rectangle 91"/>
              <p:cNvSpPr>
                <a:spLocks noChangeArrowheads="1"/>
              </p:cNvSpPr>
              <p:nvPr/>
            </p:nvSpPr>
            <p:spPr bwMode="auto">
              <a:xfrm>
                <a:off x="1937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0" name="Rectangle 92"/>
              <p:cNvSpPr>
                <a:spLocks noChangeArrowheads="1"/>
              </p:cNvSpPr>
              <p:nvPr/>
            </p:nvSpPr>
            <p:spPr bwMode="auto">
              <a:xfrm>
                <a:off x="1961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1" name="Rectangle 93"/>
              <p:cNvSpPr>
                <a:spLocks noChangeArrowheads="1"/>
              </p:cNvSpPr>
              <p:nvPr/>
            </p:nvSpPr>
            <p:spPr bwMode="auto">
              <a:xfrm>
                <a:off x="1982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2" name="Rectangle 94"/>
              <p:cNvSpPr>
                <a:spLocks noChangeArrowheads="1"/>
              </p:cNvSpPr>
              <p:nvPr/>
            </p:nvSpPr>
            <p:spPr bwMode="auto">
              <a:xfrm>
                <a:off x="1999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3" name="Rectangle 95"/>
              <p:cNvSpPr>
                <a:spLocks noChangeArrowheads="1"/>
              </p:cNvSpPr>
              <p:nvPr/>
            </p:nvSpPr>
            <p:spPr bwMode="auto">
              <a:xfrm>
                <a:off x="2045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4" name="Rectangle 96"/>
              <p:cNvSpPr>
                <a:spLocks noChangeArrowheads="1"/>
              </p:cNvSpPr>
              <p:nvPr/>
            </p:nvSpPr>
            <p:spPr bwMode="auto">
              <a:xfrm>
                <a:off x="2066" y="1932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5" name="Rectangle 97"/>
              <p:cNvSpPr>
                <a:spLocks noChangeArrowheads="1"/>
              </p:cNvSpPr>
              <p:nvPr/>
            </p:nvSpPr>
            <p:spPr bwMode="auto">
              <a:xfrm>
                <a:off x="2119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6" name="Rectangle 98"/>
              <p:cNvSpPr>
                <a:spLocks noChangeArrowheads="1"/>
              </p:cNvSpPr>
              <p:nvPr/>
            </p:nvSpPr>
            <p:spPr bwMode="auto">
              <a:xfrm>
                <a:off x="2146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7" name="Rectangle 99"/>
              <p:cNvSpPr>
                <a:spLocks noChangeArrowheads="1"/>
              </p:cNvSpPr>
              <p:nvPr/>
            </p:nvSpPr>
            <p:spPr bwMode="auto">
              <a:xfrm>
                <a:off x="2191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8" name="Rectangle 100"/>
              <p:cNvSpPr>
                <a:spLocks noChangeArrowheads="1"/>
              </p:cNvSpPr>
              <p:nvPr/>
            </p:nvSpPr>
            <p:spPr bwMode="auto">
              <a:xfrm>
                <a:off x="2234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09" name="Rectangle 101"/>
              <p:cNvSpPr>
                <a:spLocks noChangeArrowheads="1"/>
              </p:cNvSpPr>
              <p:nvPr/>
            </p:nvSpPr>
            <p:spPr bwMode="auto">
              <a:xfrm>
                <a:off x="2280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0" name="Rectangle 102"/>
              <p:cNvSpPr>
                <a:spLocks noChangeArrowheads="1"/>
              </p:cNvSpPr>
              <p:nvPr/>
            </p:nvSpPr>
            <p:spPr bwMode="auto">
              <a:xfrm>
                <a:off x="2321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1" name="Rectangle 103"/>
              <p:cNvSpPr>
                <a:spLocks noChangeArrowheads="1"/>
              </p:cNvSpPr>
              <p:nvPr/>
            </p:nvSpPr>
            <p:spPr bwMode="auto">
              <a:xfrm>
                <a:off x="2342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2" name="Rectangle 104"/>
              <p:cNvSpPr>
                <a:spLocks noChangeArrowheads="1"/>
              </p:cNvSpPr>
              <p:nvPr/>
            </p:nvSpPr>
            <p:spPr bwMode="auto">
              <a:xfrm>
                <a:off x="2364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3" name="Rectangle 105"/>
              <p:cNvSpPr>
                <a:spLocks noChangeArrowheads="1"/>
              </p:cNvSpPr>
              <p:nvPr/>
            </p:nvSpPr>
            <p:spPr bwMode="auto">
              <a:xfrm>
                <a:off x="2390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4" name="Rectangle 106"/>
              <p:cNvSpPr>
                <a:spLocks noChangeArrowheads="1"/>
              </p:cNvSpPr>
              <p:nvPr/>
            </p:nvSpPr>
            <p:spPr bwMode="auto">
              <a:xfrm>
                <a:off x="2436" y="1932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5" name="Rectangle 107"/>
              <p:cNvSpPr>
                <a:spLocks noChangeArrowheads="1"/>
              </p:cNvSpPr>
              <p:nvPr/>
            </p:nvSpPr>
            <p:spPr bwMode="auto">
              <a:xfrm>
                <a:off x="2479" y="1932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6" name="Rectangle 108"/>
              <p:cNvSpPr>
                <a:spLocks noChangeArrowheads="1"/>
              </p:cNvSpPr>
              <p:nvPr/>
            </p:nvSpPr>
            <p:spPr bwMode="auto">
              <a:xfrm>
                <a:off x="2498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7" name="Rectangle 109"/>
              <p:cNvSpPr>
                <a:spLocks noChangeArrowheads="1"/>
              </p:cNvSpPr>
              <p:nvPr/>
            </p:nvSpPr>
            <p:spPr bwMode="auto">
              <a:xfrm>
                <a:off x="2537" y="1932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8" name="Rectangle 110"/>
              <p:cNvSpPr>
                <a:spLocks noChangeArrowheads="1"/>
              </p:cNvSpPr>
              <p:nvPr/>
            </p:nvSpPr>
            <p:spPr bwMode="auto">
              <a:xfrm>
                <a:off x="2561" y="1932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19" name="Rectangle 111"/>
              <p:cNvSpPr>
                <a:spLocks noChangeArrowheads="1"/>
              </p:cNvSpPr>
              <p:nvPr/>
            </p:nvSpPr>
            <p:spPr bwMode="auto">
              <a:xfrm>
                <a:off x="2604" y="1932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010" name="Freeform 112"/>
              <p:cNvSpPr>
                <a:spLocks/>
              </p:cNvSpPr>
              <p:nvPr/>
            </p:nvSpPr>
            <p:spPr bwMode="auto">
              <a:xfrm>
                <a:off x="2050" y="2443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w 1562"/>
                  <a:gd name="T13" fmla="*/ 204 h 2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2"/>
                  <a:gd name="T22" fmla="*/ 0 h 204"/>
                  <a:gd name="T23" fmla="*/ 1562 w 1562"/>
                  <a:gd name="T24" fmla="*/ 204 h 2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11" name="Freeform 113"/>
              <p:cNvSpPr>
                <a:spLocks/>
              </p:cNvSpPr>
              <p:nvPr/>
            </p:nvSpPr>
            <p:spPr bwMode="auto">
              <a:xfrm>
                <a:off x="2050" y="2443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2"/>
                  <a:gd name="T19" fmla="*/ 0 h 204"/>
                  <a:gd name="T20" fmla="*/ 1562 w 1562"/>
                  <a:gd name="T21" fmla="*/ 204 h 2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522" name="Rectangle 114"/>
              <p:cNvSpPr>
                <a:spLocks noChangeArrowheads="1"/>
              </p:cNvSpPr>
              <p:nvPr/>
            </p:nvSpPr>
            <p:spPr bwMode="auto">
              <a:xfrm>
                <a:off x="2107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3" name="Rectangle 115"/>
              <p:cNvSpPr>
                <a:spLocks noChangeArrowheads="1"/>
              </p:cNvSpPr>
              <p:nvPr/>
            </p:nvSpPr>
            <p:spPr bwMode="auto">
              <a:xfrm>
                <a:off x="2150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4" name="Rectangle 116"/>
              <p:cNvSpPr>
                <a:spLocks noChangeArrowheads="1"/>
              </p:cNvSpPr>
              <p:nvPr/>
            </p:nvSpPr>
            <p:spPr bwMode="auto">
              <a:xfrm>
                <a:off x="2174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5" name="Rectangle 117"/>
              <p:cNvSpPr>
                <a:spLocks noChangeArrowheads="1"/>
              </p:cNvSpPr>
              <p:nvPr/>
            </p:nvSpPr>
            <p:spPr bwMode="auto">
              <a:xfrm>
                <a:off x="2196" y="2499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6" name="Rectangle 118"/>
              <p:cNvSpPr>
                <a:spLocks noChangeArrowheads="1"/>
              </p:cNvSpPr>
              <p:nvPr/>
            </p:nvSpPr>
            <p:spPr bwMode="auto">
              <a:xfrm>
                <a:off x="2249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7" name="Rectangle 119"/>
              <p:cNvSpPr>
                <a:spLocks noChangeArrowheads="1"/>
              </p:cNvSpPr>
              <p:nvPr/>
            </p:nvSpPr>
            <p:spPr bwMode="auto">
              <a:xfrm>
                <a:off x="2294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8" name="Rectangle 120"/>
              <p:cNvSpPr>
                <a:spLocks noChangeArrowheads="1"/>
              </p:cNvSpPr>
              <p:nvPr/>
            </p:nvSpPr>
            <p:spPr bwMode="auto">
              <a:xfrm>
                <a:off x="2311" y="2499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29" name="Rectangle 121"/>
              <p:cNvSpPr>
                <a:spLocks noChangeArrowheads="1"/>
              </p:cNvSpPr>
              <p:nvPr/>
            </p:nvSpPr>
            <p:spPr bwMode="auto">
              <a:xfrm>
                <a:off x="2333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0" name="Rectangle 122"/>
              <p:cNvSpPr>
                <a:spLocks noChangeArrowheads="1"/>
              </p:cNvSpPr>
              <p:nvPr/>
            </p:nvSpPr>
            <p:spPr bwMode="auto">
              <a:xfrm>
                <a:off x="2354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1" name="Rectangle 123"/>
              <p:cNvSpPr>
                <a:spLocks noChangeArrowheads="1"/>
              </p:cNvSpPr>
              <p:nvPr/>
            </p:nvSpPr>
            <p:spPr bwMode="auto">
              <a:xfrm>
                <a:off x="2378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2" name="Rectangle 124"/>
              <p:cNvSpPr>
                <a:spLocks noChangeArrowheads="1"/>
              </p:cNvSpPr>
              <p:nvPr/>
            </p:nvSpPr>
            <p:spPr bwMode="auto">
              <a:xfrm>
                <a:off x="2400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3" name="Rectangle 125"/>
              <p:cNvSpPr>
                <a:spLocks noChangeArrowheads="1"/>
              </p:cNvSpPr>
              <p:nvPr/>
            </p:nvSpPr>
            <p:spPr bwMode="auto">
              <a:xfrm>
                <a:off x="2443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4" name="Rectangle 126"/>
              <p:cNvSpPr>
                <a:spLocks noChangeArrowheads="1"/>
              </p:cNvSpPr>
              <p:nvPr/>
            </p:nvSpPr>
            <p:spPr bwMode="auto">
              <a:xfrm>
                <a:off x="2489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5" name="Rectangle 127"/>
              <p:cNvSpPr>
                <a:spLocks noChangeArrowheads="1"/>
              </p:cNvSpPr>
              <p:nvPr/>
            </p:nvSpPr>
            <p:spPr bwMode="auto">
              <a:xfrm>
                <a:off x="2510" y="2499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6" name="Rectangle 128"/>
              <p:cNvSpPr>
                <a:spLocks noChangeArrowheads="1"/>
              </p:cNvSpPr>
              <p:nvPr/>
            </p:nvSpPr>
            <p:spPr bwMode="auto">
              <a:xfrm>
                <a:off x="2578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7" name="Rectangle 129"/>
              <p:cNvSpPr>
                <a:spLocks noChangeArrowheads="1"/>
              </p:cNvSpPr>
              <p:nvPr/>
            </p:nvSpPr>
            <p:spPr bwMode="auto">
              <a:xfrm>
                <a:off x="2621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8" name="Rectangle 130"/>
              <p:cNvSpPr>
                <a:spLocks noChangeArrowheads="1"/>
              </p:cNvSpPr>
              <p:nvPr/>
            </p:nvSpPr>
            <p:spPr bwMode="auto">
              <a:xfrm>
                <a:off x="2640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39" name="Rectangle 131"/>
              <p:cNvSpPr>
                <a:spLocks noChangeArrowheads="1"/>
              </p:cNvSpPr>
              <p:nvPr/>
            </p:nvSpPr>
            <p:spPr bwMode="auto">
              <a:xfrm>
                <a:off x="2662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0" name="Rectangle 132"/>
              <p:cNvSpPr>
                <a:spLocks noChangeArrowheads="1"/>
              </p:cNvSpPr>
              <p:nvPr/>
            </p:nvSpPr>
            <p:spPr bwMode="auto">
              <a:xfrm>
                <a:off x="2678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1" name="Rectangle 133"/>
              <p:cNvSpPr>
                <a:spLocks noChangeArrowheads="1"/>
              </p:cNvSpPr>
              <p:nvPr/>
            </p:nvSpPr>
            <p:spPr bwMode="auto">
              <a:xfrm>
                <a:off x="2724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2" name="Rectangle 134"/>
              <p:cNvSpPr>
                <a:spLocks noChangeArrowheads="1"/>
              </p:cNvSpPr>
              <p:nvPr/>
            </p:nvSpPr>
            <p:spPr bwMode="auto">
              <a:xfrm>
                <a:off x="2741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3" name="Rectangle 135"/>
              <p:cNvSpPr>
                <a:spLocks noChangeArrowheads="1"/>
              </p:cNvSpPr>
              <p:nvPr/>
            </p:nvSpPr>
            <p:spPr bwMode="auto">
              <a:xfrm>
                <a:off x="2760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4" name="Rectangle 136"/>
              <p:cNvSpPr>
                <a:spLocks noChangeArrowheads="1"/>
              </p:cNvSpPr>
              <p:nvPr/>
            </p:nvSpPr>
            <p:spPr bwMode="auto">
              <a:xfrm>
                <a:off x="2799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5" name="Rectangle 137"/>
              <p:cNvSpPr>
                <a:spLocks noChangeArrowheads="1"/>
              </p:cNvSpPr>
              <p:nvPr/>
            </p:nvSpPr>
            <p:spPr bwMode="auto">
              <a:xfrm>
                <a:off x="2844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n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6" name="Rectangle 138"/>
              <p:cNvSpPr>
                <a:spLocks noChangeArrowheads="1"/>
              </p:cNvSpPr>
              <p:nvPr/>
            </p:nvSpPr>
            <p:spPr bwMode="auto">
              <a:xfrm>
                <a:off x="2890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7" name="Rectangle 139"/>
              <p:cNvSpPr>
                <a:spLocks noChangeArrowheads="1"/>
              </p:cNvSpPr>
              <p:nvPr/>
            </p:nvSpPr>
            <p:spPr bwMode="auto">
              <a:xfrm>
                <a:off x="2933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8" name="Rectangle 140"/>
              <p:cNvSpPr>
                <a:spLocks noChangeArrowheads="1"/>
              </p:cNvSpPr>
              <p:nvPr/>
            </p:nvSpPr>
            <p:spPr bwMode="auto">
              <a:xfrm>
                <a:off x="2955" y="2499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49" name="Rectangle 141"/>
              <p:cNvSpPr>
                <a:spLocks noChangeArrowheads="1"/>
              </p:cNvSpPr>
              <p:nvPr/>
            </p:nvSpPr>
            <p:spPr bwMode="auto">
              <a:xfrm>
                <a:off x="2981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0" name="Rectangle 142"/>
              <p:cNvSpPr>
                <a:spLocks noChangeArrowheads="1"/>
              </p:cNvSpPr>
              <p:nvPr/>
            </p:nvSpPr>
            <p:spPr bwMode="auto">
              <a:xfrm>
                <a:off x="3027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1" name="Rectangle 143"/>
              <p:cNvSpPr>
                <a:spLocks noChangeArrowheads="1"/>
              </p:cNvSpPr>
              <p:nvPr/>
            </p:nvSpPr>
            <p:spPr bwMode="auto">
              <a:xfrm>
                <a:off x="3070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2" name="Rectangle 144"/>
              <p:cNvSpPr>
                <a:spLocks noChangeArrowheads="1"/>
              </p:cNvSpPr>
              <p:nvPr/>
            </p:nvSpPr>
            <p:spPr bwMode="auto">
              <a:xfrm>
                <a:off x="3089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3" name="Rectangle 145"/>
              <p:cNvSpPr>
                <a:spLocks noChangeArrowheads="1"/>
              </p:cNvSpPr>
              <p:nvPr/>
            </p:nvSpPr>
            <p:spPr bwMode="auto">
              <a:xfrm>
                <a:off x="3130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4" name="Rectangle 146"/>
              <p:cNvSpPr>
                <a:spLocks noChangeArrowheads="1"/>
              </p:cNvSpPr>
              <p:nvPr/>
            </p:nvSpPr>
            <p:spPr bwMode="auto">
              <a:xfrm>
                <a:off x="3151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5" name="Rectangle 147"/>
              <p:cNvSpPr>
                <a:spLocks noChangeArrowheads="1"/>
              </p:cNvSpPr>
              <p:nvPr/>
            </p:nvSpPr>
            <p:spPr bwMode="auto">
              <a:xfrm>
                <a:off x="3195" y="2499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6" name="Rectangle 148"/>
              <p:cNvSpPr>
                <a:spLocks noChangeArrowheads="1"/>
              </p:cNvSpPr>
              <p:nvPr/>
            </p:nvSpPr>
            <p:spPr bwMode="auto">
              <a:xfrm>
                <a:off x="3221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7" name="Rectangle 149"/>
              <p:cNvSpPr>
                <a:spLocks noChangeArrowheads="1"/>
              </p:cNvSpPr>
              <p:nvPr/>
            </p:nvSpPr>
            <p:spPr bwMode="auto">
              <a:xfrm>
                <a:off x="3245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8" name="Rectangle 150"/>
              <p:cNvSpPr>
                <a:spLocks noChangeArrowheads="1"/>
              </p:cNvSpPr>
              <p:nvPr/>
            </p:nvSpPr>
            <p:spPr bwMode="auto">
              <a:xfrm>
                <a:off x="3262" y="2499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59" name="Rectangle 151"/>
              <p:cNvSpPr>
                <a:spLocks noChangeArrowheads="1"/>
              </p:cNvSpPr>
              <p:nvPr/>
            </p:nvSpPr>
            <p:spPr bwMode="auto">
              <a:xfrm>
                <a:off x="3307" y="2499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0" name="Rectangle 152"/>
              <p:cNvSpPr>
                <a:spLocks noChangeArrowheads="1"/>
              </p:cNvSpPr>
              <p:nvPr/>
            </p:nvSpPr>
            <p:spPr bwMode="auto">
              <a:xfrm>
                <a:off x="3329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1" name="Rectangle 153"/>
              <p:cNvSpPr>
                <a:spLocks noChangeArrowheads="1"/>
              </p:cNvSpPr>
              <p:nvPr/>
            </p:nvSpPr>
            <p:spPr bwMode="auto">
              <a:xfrm>
                <a:off x="3351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2" name="Rectangle 154"/>
              <p:cNvSpPr>
                <a:spLocks noChangeArrowheads="1"/>
              </p:cNvSpPr>
              <p:nvPr/>
            </p:nvSpPr>
            <p:spPr bwMode="auto">
              <a:xfrm>
                <a:off x="3372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3" name="Rectangle 155"/>
              <p:cNvSpPr>
                <a:spLocks noChangeArrowheads="1"/>
              </p:cNvSpPr>
              <p:nvPr/>
            </p:nvSpPr>
            <p:spPr bwMode="auto">
              <a:xfrm>
                <a:off x="3418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4" name="Rectangle 156"/>
              <p:cNvSpPr>
                <a:spLocks noChangeArrowheads="1"/>
              </p:cNvSpPr>
              <p:nvPr/>
            </p:nvSpPr>
            <p:spPr bwMode="auto">
              <a:xfrm>
                <a:off x="3439" y="2499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5" name="Rectangle 157"/>
              <p:cNvSpPr>
                <a:spLocks noChangeArrowheads="1"/>
              </p:cNvSpPr>
              <p:nvPr/>
            </p:nvSpPr>
            <p:spPr bwMode="auto">
              <a:xfrm>
                <a:off x="3485" y="2499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66" name="Rectangle 158"/>
              <p:cNvSpPr>
                <a:spLocks noChangeArrowheads="1"/>
              </p:cNvSpPr>
              <p:nvPr/>
            </p:nvSpPr>
            <p:spPr bwMode="auto">
              <a:xfrm>
                <a:off x="3502" y="2499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057" name="Freeform 159"/>
              <p:cNvSpPr>
                <a:spLocks/>
              </p:cNvSpPr>
              <p:nvPr/>
            </p:nvSpPr>
            <p:spPr bwMode="auto">
              <a:xfrm>
                <a:off x="2722" y="2398"/>
                <a:ext cx="41" cy="40"/>
              </a:xfrm>
              <a:custGeom>
                <a:avLst/>
                <a:gdLst>
                  <a:gd name="T0" fmla="*/ 38 w 41"/>
                  <a:gd name="T1" fmla="*/ 0 h 40"/>
                  <a:gd name="T2" fmla="*/ 0 w 41"/>
                  <a:gd name="T3" fmla="*/ 0 h 40"/>
                  <a:gd name="T4" fmla="*/ 19 w 41"/>
                  <a:gd name="T5" fmla="*/ 40 h 40"/>
                  <a:gd name="T6" fmla="*/ 41 w 41"/>
                  <a:gd name="T7" fmla="*/ 0 h 40"/>
                  <a:gd name="T8" fmla="*/ 41 w 41"/>
                  <a:gd name="T9" fmla="*/ 0 h 40"/>
                  <a:gd name="T10" fmla="*/ 38 w 41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40"/>
                  <a:gd name="T20" fmla="*/ 41 w 4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41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58" name="Freeform 160"/>
              <p:cNvSpPr>
                <a:spLocks/>
              </p:cNvSpPr>
              <p:nvPr/>
            </p:nvSpPr>
            <p:spPr bwMode="auto">
              <a:xfrm>
                <a:off x="2902" y="2398"/>
                <a:ext cx="41" cy="40"/>
              </a:xfrm>
              <a:custGeom>
                <a:avLst/>
                <a:gdLst>
                  <a:gd name="T0" fmla="*/ 38 w 41"/>
                  <a:gd name="T1" fmla="*/ 0 h 40"/>
                  <a:gd name="T2" fmla="*/ 0 w 41"/>
                  <a:gd name="T3" fmla="*/ 0 h 40"/>
                  <a:gd name="T4" fmla="*/ 19 w 41"/>
                  <a:gd name="T5" fmla="*/ 40 h 40"/>
                  <a:gd name="T6" fmla="*/ 41 w 41"/>
                  <a:gd name="T7" fmla="*/ 0 h 40"/>
                  <a:gd name="T8" fmla="*/ 41 w 41"/>
                  <a:gd name="T9" fmla="*/ 0 h 40"/>
                  <a:gd name="T10" fmla="*/ 38 w 41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40"/>
                  <a:gd name="T20" fmla="*/ 41 w 41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40">
                    <a:moveTo>
                      <a:pt x="38" y="0"/>
                    </a:moveTo>
                    <a:lnTo>
                      <a:pt x="0" y="0"/>
                    </a:lnTo>
                    <a:lnTo>
                      <a:pt x="19" y="40"/>
                    </a:lnTo>
                    <a:lnTo>
                      <a:pt x="41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59" name="Freeform 161"/>
              <p:cNvSpPr>
                <a:spLocks/>
              </p:cNvSpPr>
              <p:nvPr/>
            </p:nvSpPr>
            <p:spPr bwMode="auto">
              <a:xfrm>
                <a:off x="2050" y="2858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w 1562"/>
                  <a:gd name="T13" fmla="*/ 204 h 2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2"/>
                  <a:gd name="T22" fmla="*/ 0 h 204"/>
                  <a:gd name="T23" fmla="*/ 1562 w 1562"/>
                  <a:gd name="T24" fmla="*/ 204 h 2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FB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60" name="Freeform 162"/>
              <p:cNvSpPr>
                <a:spLocks/>
              </p:cNvSpPr>
              <p:nvPr/>
            </p:nvSpPr>
            <p:spPr bwMode="auto">
              <a:xfrm>
                <a:off x="2050" y="2858"/>
                <a:ext cx="1562" cy="204"/>
              </a:xfrm>
              <a:custGeom>
                <a:avLst/>
                <a:gdLst>
                  <a:gd name="T0" fmla="*/ 0 w 1562"/>
                  <a:gd name="T1" fmla="*/ 204 h 204"/>
                  <a:gd name="T2" fmla="*/ 2 w 1562"/>
                  <a:gd name="T3" fmla="*/ 0 h 204"/>
                  <a:gd name="T4" fmla="*/ 1562 w 1562"/>
                  <a:gd name="T5" fmla="*/ 0 h 204"/>
                  <a:gd name="T6" fmla="*/ 1562 w 1562"/>
                  <a:gd name="T7" fmla="*/ 204 h 204"/>
                  <a:gd name="T8" fmla="*/ 2 w 1562"/>
                  <a:gd name="T9" fmla="*/ 204 h 204"/>
                  <a:gd name="T10" fmla="*/ 2 w 1562"/>
                  <a:gd name="T11" fmla="*/ 204 h 2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2"/>
                  <a:gd name="T19" fmla="*/ 0 h 204"/>
                  <a:gd name="T20" fmla="*/ 1562 w 1562"/>
                  <a:gd name="T21" fmla="*/ 204 h 2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2" h="204">
                    <a:moveTo>
                      <a:pt x="0" y="204"/>
                    </a:moveTo>
                    <a:lnTo>
                      <a:pt x="2" y="0"/>
                    </a:lnTo>
                    <a:lnTo>
                      <a:pt x="1562" y="0"/>
                    </a:lnTo>
                    <a:lnTo>
                      <a:pt x="1562" y="204"/>
                    </a:lnTo>
                    <a:lnTo>
                      <a:pt x="2" y="204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571" name="Rectangle 163"/>
              <p:cNvSpPr>
                <a:spLocks noChangeArrowheads="1"/>
              </p:cNvSpPr>
              <p:nvPr/>
            </p:nvSpPr>
            <p:spPr bwMode="auto">
              <a:xfrm>
                <a:off x="2136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2" name="Rectangle 164"/>
              <p:cNvSpPr>
                <a:spLocks noChangeArrowheads="1"/>
              </p:cNvSpPr>
              <p:nvPr/>
            </p:nvSpPr>
            <p:spPr bwMode="auto">
              <a:xfrm>
                <a:off x="217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.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3" name="Rectangle 165"/>
              <p:cNvSpPr>
                <a:spLocks noChangeArrowheads="1"/>
              </p:cNvSpPr>
              <p:nvPr/>
            </p:nvSpPr>
            <p:spPr bwMode="auto">
              <a:xfrm>
                <a:off x="2203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4" name="Rectangle 166"/>
              <p:cNvSpPr>
                <a:spLocks noChangeArrowheads="1"/>
              </p:cNvSpPr>
              <p:nvPr/>
            </p:nvSpPr>
            <p:spPr bwMode="auto">
              <a:xfrm>
                <a:off x="2225" y="2914"/>
                <a:ext cx="8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5" name="Rectangle 167"/>
              <p:cNvSpPr>
                <a:spLocks noChangeArrowheads="1"/>
              </p:cNvSpPr>
              <p:nvPr/>
            </p:nvSpPr>
            <p:spPr bwMode="auto">
              <a:xfrm>
                <a:off x="2278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6" name="Rectangle 168"/>
              <p:cNvSpPr>
                <a:spLocks noChangeArrowheads="1"/>
              </p:cNvSpPr>
              <p:nvPr/>
            </p:nvSpPr>
            <p:spPr bwMode="auto">
              <a:xfrm>
                <a:off x="2323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7" name="Rectangle 169"/>
              <p:cNvSpPr>
                <a:spLocks noChangeArrowheads="1"/>
              </p:cNvSpPr>
              <p:nvPr/>
            </p:nvSpPr>
            <p:spPr bwMode="auto">
              <a:xfrm>
                <a:off x="2340" y="2914"/>
                <a:ext cx="6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f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8" name="Rectangle 170"/>
              <p:cNvSpPr>
                <a:spLocks noChangeArrowheads="1"/>
              </p:cNvSpPr>
              <p:nvPr/>
            </p:nvSpPr>
            <p:spPr bwMode="auto">
              <a:xfrm>
                <a:off x="2362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79" name="Rectangle 171"/>
              <p:cNvSpPr>
                <a:spLocks noChangeArrowheads="1"/>
              </p:cNvSpPr>
              <p:nvPr/>
            </p:nvSpPr>
            <p:spPr bwMode="auto">
              <a:xfrm>
                <a:off x="2383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0" name="Rectangle 172"/>
              <p:cNvSpPr>
                <a:spLocks noChangeArrowheads="1"/>
              </p:cNvSpPr>
              <p:nvPr/>
            </p:nvSpPr>
            <p:spPr bwMode="auto">
              <a:xfrm>
                <a:off x="2407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1" name="Rectangle 173"/>
              <p:cNvSpPr>
                <a:spLocks noChangeArrowheads="1"/>
              </p:cNvSpPr>
              <p:nvPr/>
            </p:nvSpPr>
            <p:spPr bwMode="auto">
              <a:xfrm>
                <a:off x="2429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2" name="Rectangle 174"/>
              <p:cNvSpPr>
                <a:spLocks noChangeArrowheads="1"/>
              </p:cNvSpPr>
              <p:nvPr/>
            </p:nvSpPr>
            <p:spPr bwMode="auto">
              <a:xfrm>
                <a:off x="2472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3" name="Rectangle 175"/>
              <p:cNvSpPr>
                <a:spLocks noChangeArrowheads="1"/>
              </p:cNvSpPr>
              <p:nvPr/>
            </p:nvSpPr>
            <p:spPr bwMode="auto">
              <a:xfrm>
                <a:off x="2518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4" name="Rectangle 176"/>
              <p:cNvSpPr>
                <a:spLocks noChangeArrowheads="1"/>
              </p:cNvSpPr>
              <p:nvPr/>
            </p:nvSpPr>
            <p:spPr bwMode="auto">
              <a:xfrm>
                <a:off x="2539" y="2914"/>
                <a:ext cx="10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5" name="Rectangle 177"/>
              <p:cNvSpPr>
                <a:spLocks noChangeArrowheads="1"/>
              </p:cNvSpPr>
              <p:nvPr/>
            </p:nvSpPr>
            <p:spPr bwMode="auto">
              <a:xfrm>
                <a:off x="2606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u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6" name="Rectangle 178"/>
              <p:cNvSpPr>
                <a:spLocks noChangeArrowheads="1"/>
              </p:cNvSpPr>
              <p:nvPr/>
            </p:nvSpPr>
            <p:spPr bwMode="auto">
              <a:xfrm>
                <a:off x="2650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7" name="Rectangle 179"/>
              <p:cNvSpPr>
                <a:spLocks noChangeArrowheads="1"/>
              </p:cNvSpPr>
              <p:nvPr/>
            </p:nvSpPr>
            <p:spPr bwMode="auto">
              <a:xfrm>
                <a:off x="266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8" name="Rectangle 180"/>
              <p:cNvSpPr>
                <a:spLocks noChangeArrowheads="1"/>
              </p:cNvSpPr>
              <p:nvPr/>
            </p:nvSpPr>
            <p:spPr bwMode="auto">
              <a:xfrm>
                <a:off x="2690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89" name="Rectangle 181"/>
              <p:cNvSpPr>
                <a:spLocks noChangeArrowheads="1"/>
              </p:cNvSpPr>
              <p:nvPr/>
            </p:nvSpPr>
            <p:spPr bwMode="auto">
              <a:xfrm>
                <a:off x="2707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p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0" name="Rectangle 182"/>
              <p:cNvSpPr>
                <a:spLocks noChangeArrowheads="1"/>
              </p:cNvSpPr>
              <p:nvPr/>
            </p:nvSpPr>
            <p:spPr bwMode="auto">
              <a:xfrm>
                <a:off x="2753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1" name="Rectangle 183"/>
              <p:cNvSpPr>
                <a:spLocks noChangeArrowheads="1"/>
              </p:cNvSpPr>
              <p:nvPr/>
            </p:nvSpPr>
            <p:spPr bwMode="auto">
              <a:xfrm>
                <a:off x="2770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2" name="Rectangle 184"/>
              <p:cNvSpPr>
                <a:spLocks noChangeArrowheads="1"/>
              </p:cNvSpPr>
              <p:nvPr/>
            </p:nvSpPr>
            <p:spPr bwMode="auto">
              <a:xfrm>
                <a:off x="2789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3" name="Rectangle 185"/>
              <p:cNvSpPr>
                <a:spLocks noChangeArrowheads="1"/>
              </p:cNvSpPr>
              <p:nvPr/>
            </p:nvSpPr>
            <p:spPr bwMode="auto">
              <a:xfrm>
                <a:off x="2832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4" name="Rectangle 186"/>
              <p:cNvSpPr>
                <a:spLocks noChangeArrowheads="1"/>
              </p:cNvSpPr>
              <p:nvPr/>
            </p:nvSpPr>
            <p:spPr bwMode="auto">
              <a:xfrm>
                <a:off x="285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5" name="Rectangle 187"/>
              <p:cNvSpPr>
                <a:spLocks noChangeArrowheads="1"/>
              </p:cNvSpPr>
              <p:nvPr/>
            </p:nvSpPr>
            <p:spPr bwMode="auto">
              <a:xfrm>
                <a:off x="2883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6" name="Rectangle 188"/>
              <p:cNvSpPr>
                <a:spLocks noChangeArrowheads="1"/>
              </p:cNvSpPr>
              <p:nvPr/>
            </p:nvSpPr>
            <p:spPr bwMode="auto">
              <a:xfrm>
                <a:off x="2909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7" name="Rectangle 189"/>
              <p:cNvSpPr>
                <a:spLocks noChangeArrowheads="1"/>
              </p:cNvSpPr>
              <p:nvPr/>
            </p:nvSpPr>
            <p:spPr bwMode="auto">
              <a:xfrm>
                <a:off x="2952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8" name="Rectangle 190"/>
              <p:cNvSpPr>
                <a:spLocks noChangeArrowheads="1"/>
              </p:cNvSpPr>
              <p:nvPr/>
            </p:nvSpPr>
            <p:spPr bwMode="auto">
              <a:xfrm>
                <a:off x="2998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599" name="Rectangle 191"/>
              <p:cNvSpPr>
                <a:spLocks noChangeArrowheads="1"/>
              </p:cNvSpPr>
              <p:nvPr/>
            </p:nvSpPr>
            <p:spPr bwMode="auto">
              <a:xfrm>
                <a:off x="3015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s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0" name="Rectangle 192"/>
              <p:cNvSpPr>
                <a:spLocks noChangeArrowheads="1"/>
              </p:cNvSpPr>
              <p:nvPr/>
            </p:nvSpPr>
            <p:spPr bwMode="auto">
              <a:xfrm>
                <a:off x="3055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1" name="Rectangle 193"/>
              <p:cNvSpPr>
                <a:spLocks noChangeArrowheads="1"/>
              </p:cNvSpPr>
              <p:nvPr/>
            </p:nvSpPr>
            <p:spPr bwMode="auto">
              <a:xfrm>
                <a:off x="3077" y="2914"/>
                <a:ext cx="77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2" name="Rectangle 194"/>
              <p:cNvSpPr>
                <a:spLocks noChangeArrowheads="1"/>
              </p:cNvSpPr>
              <p:nvPr/>
            </p:nvSpPr>
            <p:spPr bwMode="auto">
              <a:xfrm>
                <a:off x="3123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3" name="Rectangle 195"/>
              <p:cNvSpPr>
                <a:spLocks noChangeArrowheads="1"/>
              </p:cNvSpPr>
              <p:nvPr/>
            </p:nvSpPr>
            <p:spPr bwMode="auto">
              <a:xfrm>
                <a:off x="3149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4" name="Rectangle 196"/>
              <p:cNvSpPr>
                <a:spLocks noChangeArrowheads="1"/>
              </p:cNvSpPr>
              <p:nvPr/>
            </p:nvSpPr>
            <p:spPr bwMode="auto">
              <a:xfrm>
                <a:off x="3171" y="2914"/>
                <a:ext cx="6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5" name="Rectangle 197"/>
              <p:cNvSpPr>
                <a:spLocks noChangeArrowheads="1"/>
              </p:cNvSpPr>
              <p:nvPr/>
            </p:nvSpPr>
            <p:spPr bwMode="auto">
              <a:xfrm>
                <a:off x="3197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6" name="Rectangle 198"/>
              <p:cNvSpPr>
                <a:spLocks noChangeArrowheads="1"/>
              </p:cNvSpPr>
              <p:nvPr/>
            </p:nvSpPr>
            <p:spPr bwMode="auto">
              <a:xfrm>
                <a:off x="3216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7" name="Rectangle 199"/>
              <p:cNvSpPr>
                <a:spLocks noChangeArrowheads="1"/>
              </p:cNvSpPr>
              <p:nvPr/>
            </p:nvSpPr>
            <p:spPr bwMode="auto">
              <a:xfrm>
                <a:off x="3259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8" name="Rectangle 200"/>
              <p:cNvSpPr>
                <a:spLocks noChangeArrowheads="1"/>
              </p:cNvSpPr>
              <p:nvPr/>
            </p:nvSpPr>
            <p:spPr bwMode="auto">
              <a:xfrm>
                <a:off x="3305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09" name="Rectangle 201"/>
              <p:cNvSpPr>
                <a:spLocks noChangeArrowheads="1"/>
              </p:cNvSpPr>
              <p:nvPr/>
            </p:nvSpPr>
            <p:spPr bwMode="auto">
              <a:xfrm>
                <a:off x="3327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0" name="Rectangle 202"/>
              <p:cNvSpPr>
                <a:spLocks noChangeArrowheads="1"/>
              </p:cNvSpPr>
              <p:nvPr/>
            </p:nvSpPr>
            <p:spPr bwMode="auto">
              <a:xfrm>
                <a:off x="3348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1" name="Rectangle 203"/>
              <p:cNvSpPr>
                <a:spLocks noChangeArrowheads="1"/>
              </p:cNvSpPr>
              <p:nvPr/>
            </p:nvSpPr>
            <p:spPr bwMode="auto">
              <a:xfrm>
                <a:off x="3394" y="2914"/>
                <a:ext cx="58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2" name="Rectangle 204"/>
              <p:cNvSpPr>
                <a:spLocks noChangeArrowheads="1"/>
              </p:cNvSpPr>
              <p:nvPr/>
            </p:nvSpPr>
            <p:spPr bwMode="auto">
              <a:xfrm>
                <a:off x="3415" y="2914"/>
                <a:ext cx="79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5613" name="Rectangle 205"/>
              <p:cNvSpPr>
                <a:spLocks noChangeArrowheads="1"/>
              </p:cNvSpPr>
              <p:nvPr/>
            </p:nvSpPr>
            <p:spPr bwMode="auto">
              <a:xfrm>
                <a:off x="3459" y="2914"/>
                <a:ext cx="5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45614" name="Rectangle 206"/>
            <p:cNvSpPr>
              <a:spLocks noChangeArrowheads="1"/>
            </p:cNvSpPr>
            <p:nvPr/>
          </p:nvSpPr>
          <p:spPr bwMode="auto">
            <a:xfrm>
              <a:off x="3478" y="291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3800" name="Freeform 207"/>
            <p:cNvSpPr>
              <a:spLocks/>
            </p:cNvSpPr>
            <p:nvPr/>
          </p:nvSpPr>
          <p:spPr bwMode="auto">
            <a:xfrm>
              <a:off x="2811" y="2810"/>
              <a:ext cx="40" cy="44"/>
            </a:xfrm>
            <a:custGeom>
              <a:avLst/>
              <a:gdLst>
                <a:gd name="T0" fmla="*/ 40 w 40"/>
                <a:gd name="T1" fmla="*/ 0 h 44"/>
                <a:gd name="T2" fmla="*/ 0 w 40"/>
                <a:gd name="T3" fmla="*/ 3 h 44"/>
                <a:gd name="T4" fmla="*/ 21 w 40"/>
                <a:gd name="T5" fmla="*/ 44 h 44"/>
                <a:gd name="T6" fmla="*/ 40 w 40"/>
                <a:gd name="T7" fmla="*/ 3 h 44"/>
                <a:gd name="T8" fmla="*/ 40 w 40"/>
                <a:gd name="T9" fmla="*/ 3 h 44"/>
                <a:gd name="T10" fmla="*/ 40 w 40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4"/>
                <a:gd name="T20" fmla="*/ 40 w 40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4">
                  <a:moveTo>
                    <a:pt x="40" y="0"/>
                  </a:moveTo>
                  <a:lnTo>
                    <a:pt x="0" y="3"/>
                  </a:lnTo>
                  <a:lnTo>
                    <a:pt x="21" y="44"/>
                  </a:lnTo>
                  <a:lnTo>
                    <a:pt x="40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1" name="Line 208"/>
            <p:cNvSpPr>
              <a:spLocks noChangeShapeType="1"/>
            </p:cNvSpPr>
            <p:nvPr/>
          </p:nvSpPr>
          <p:spPr bwMode="auto">
            <a:xfrm>
              <a:off x="2830" y="2647"/>
              <a:ext cx="2" cy="1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209"/>
            <p:cNvSpPr>
              <a:spLocks/>
            </p:cNvSpPr>
            <p:nvPr/>
          </p:nvSpPr>
          <p:spPr bwMode="auto">
            <a:xfrm>
              <a:off x="2472" y="3271"/>
              <a:ext cx="718" cy="492"/>
            </a:xfrm>
            <a:custGeom>
              <a:avLst/>
              <a:gdLst>
                <a:gd name="T0" fmla="*/ 358 w 718"/>
                <a:gd name="T1" fmla="*/ 0 h 492"/>
                <a:gd name="T2" fmla="*/ 0 w 718"/>
                <a:gd name="T3" fmla="*/ 247 h 492"/>
                <a:gd name="T4" fmla="*/ 360 w 718"/>
                <a:gd name="T5" fmla="*/ 492 h 492"/>
                <a:gd name="T6" fmla="*/ 718 w 718"/>
                <a:gd name="T7" fmla="*/ 247 h 492"/>
                <a:gd name="T8" fmla="*/ 360 w 718"/>
                <a:gd name="T9" fmla="*/ 3 h 492"/>
                <a:gd name="T10" fmla="*/ 360 w 718"/>
                <a:gd name="T11" fmla="*/ 3 h 492"/>
                <a:gd name="T12" fmla="*/ 358 w 718"/>
                <a:gd name="T13" fmla="*/ 0 h 4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8"/>
                <a:gd name="T22" fmla="*/ 0 h 492"/>
                <a:gd name="T23" fmla="*/ 718 w 718"/>
                <a:gd name="T24" fmla="*/ 492 h 4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8" h="492">
                  <a:moveTo>
                    <a:pt x="358" y="0"/>
                  </a:moveTo>
                  <a:lnTo>
                    <a:pt x="0" y="247"/>
                  </a:lnTo>
                  <a:lnTo>
                    <a:pt x="360" y="492"/>
                  </a:lnTo>
                  <a:lnTo>
                    <a:pt x="718" y="247"/>
                  </a:lnTo>
                  <a:lnTo>
                    <a:pt x="360" y="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3" name="Freeform 210"/>
            <p:cNvSpPr>
              <a:spLocks/>
            </p:cNvSpPr>
            <p:nvPr/>
          </p:nvSpPr>
          <p:spPr bwMode="auto">
            <a:xfrm>
              <a:off x="2472" y="3271"/>
              <a:ext cx="718" cy="492"/>
            </a:xfrm>
            <a:custGeom>
              <a:avLst/>
              <a:gdLst>
                <a:gd name="T0" fmla="*/ 358 w 718"/>
                <a:gd name="T1" fmla="*/ 0 h 492"/>
                <a:gd name="T2" fmla="*/ 0 w 718"/>
                <a:gd name="T3" fmla="*/ 247 h 492"/>
                <a:gd name="T4" fmla="*/ 360 w 718"/>
                <a:gd name="T5" fmla="*/ 492 h 492"/>
                <a:gd name="T6" fmla="*/ 718 w 718"/>
                <a:gd name="T7" fmla="*/ 247 h 492"/>
                <a:gd name="T8" fmla="*/ 360 w 718"/>
                <a:gd name="T9" fmla="*/ 3 h 492"/>
                <a:gd name="T10" fmla="*/ 360 w 718"/>
                <a:gd name="T11" fmla="*/ 3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8"/>
                <a:gd name="T19" fmla="*/ 0 h 492"/>
                <a:gd name="T20" fmla="*/ 718 w 718"/>
                <a:gd name="T21" fmla="*/ 492 h 4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8" h="492">
                  <a:moveTo>
                    <a:pt x="358" y="0"/>
                  </a:moveTo>
                  <a:lnTo>
                    <a:pt x="0" y="247"/>
                  </a:lnTo>
                  <a:lnTo>
                    <a:pt x="360" y="492"/>
                  </a:lnTo>
                  <a:lnTo>
                    <a:pt x="718" y="247"/>
                  </a:lnTo>
                  <a:lnTo>
                    <a:pt x="360" y="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4" name="Freeform 211"/>
            <p:cNvSpPr>
              <a:spLocks/>
            </p:cNvSpPr>
            <p:nvPr/>
          </p:nvSpPr>
          <p:spPr bwMode="auto">
            <a:xfrm>
              <a:off x="2811" y="3226"/>
              <a:ext cx="40" cy="40"/>
            </a:xfrm>
            <a:custGeom>
              <a:avLst/>
              <a:gdLst>
                <a:gd name="T0" fmla="*/ 40 w 40"/>
                <a:gd name="T1" fmla="*/ 0 h 40"/>
                <a:gd name="T2" fmla="*/ 0 w 40"/>
                <a:gd name="T3" fmla="*/ 2 h 40"/>
                <a:gd name="T4" fmla="*/ 21 w 40"/>
                <a:gd name="T5" fmla="*/ 40 h 40"/>
                <a:gd name="T6" fmla="*/ 40 w 40"/>
                <a:gd name="T7" fmla="*/ 2 h 40"/>
                <a:gd name="T8" fmla="*/ 40 w 40"/>
                <a:gd name="T9" fmla="*/ 2 h 40"/>
                <a:gd name="T10" fmla="*/ 40 w 40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0"/>
                <a:gd name="T20" fmla="*/ 40 w 4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0">
                  <a:moveTo>
                    <a:pt x="40" y="0"/>
                  </a:moveTo>
                  <a:lnTo>
                    <a:pt x="0" y="2"/>
                  </a:lnTo>
                  <a:lnTo>
                    <a:pt x="21" y="40"/>
                  </a:lnTo>
                  <a:lnTo>
                    <a:pt x="40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5" name="Line 212"/>
            <p:cNvSpPr>
              <a:spLocks noChangeShapeType="1"/>
            </p:cNvSpPr>
            <p:nvPr/>
          </p:nvSpPr>
          <p:spPr bwMode="auto">
            <a:xfrm>
              <a:off x="2830" y="3062"/>
              <a:ext cx="2" cy="1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1" name="Rectangle 213"/>
            <p:cNvSpPr>
              <a:spLocks noChangeArrowheads="1"/>
            </p:cNvSpPr>
            <p:nvPr/>
          </p:nvSpPr>
          <p:spPr bwMode="auto">
            <a:xfrm>
              <a:off x="2539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2" name="Rectangle 214"/>
            <p:cNvSpPr>
              <a:spLocks noChangeArrowheads="1"/>
            </p:cNvSpPr>
            <p:nvPr/>
          </p:nvSpPr>
          <p:spPr bwMode="auto">
            <a:xfrm>
              <a:off x="2585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3" name="Rectangle 215"/>
            <p:cNvSpPr>
              <a:spLocks noChangeArrowheads="1"/>
            </p:cNvSpPr>
            <p:nvPr/>
          </p:nvSpPr>
          <p:spPr bwMode="auto">
            <a:xfrm>
              <a:off x="2628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4" name="Rectangle 216"/>
            <p:cNvSpPr>
              <a:spLocks noChangeArrowheads="1"/>
            </p:cNvSpPr>
            <p:nvPr/>
          </p:nvSpPr>
          <p:spPr bwMode="auto">
            <a:xfrm>
              <a:off x="2674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5" name="Rectangle 217"/>
            <p:cNvSpPr>
              <a:spLocks noChangeArrowheads="1"/>
            </p:cNvSpPr>
            <p:nvPr/>
          </p:nvSpPr>
          <p:spPr bwMode="auto">
            <a:xfrm>
              <a:off x="2719" y="3471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6" name="Rectangle 218"/>
            <p:cNvSpPr>
              <a:spLocks noChangeArrowheads="1"/>
            </p:cNvSpPr>
            <p:nvPr/>
          </p:nvSpPr>
          <p:spPr bwMode="auto">
            <a:xfrm>
              <a:off x="2741" y="3471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7" name="Rectangle 219"/>
            <p:cNvSpPr>
              <a:spLocks noChangeArrowheads="1"/>
            </p:cNvSpPr>
            <p:nvPr/>
          </p:nvSpPr>
          <p:spPr bwMode="auto">
            <a:xfrm>
              <a:off x="2767" y="3471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8" name="Rectangle 220"/>
            <p:cNvSpPr>
              <a:spLocks noChangeArrowheads="1"/>
            </p:cNvSpPr>
            <p:nvPr/>
          </p:nvSpPr>
          <p:spPr bwMode="auto">
            <a:xfrm>
              <a:off x="2811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29" name="Rectangle 221"/>
            <p:cNvSpPr>
              <a:spLocks noChangeArrowheads="1"/>
            </p:cNvSpPr>
            <p:nvPr/>
          </p:nvSpPr>
          <p:spPr bwMode="auto">
            <a:xfrm>
              <a:off x="2856" y="3471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0" name="Rectangle 222"/>
            <p:cNvSpPr>
              <a:spLocks noChangeArrowheads="1"/>
            </p:cNvSpPr>
            <p:nvPr/>
          </p:nvSpPr>
          <p:spPr bwMode="auto">
            <a:xfrm>
              <a:off x="2899" y="3471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1" name="Rectangle 223"/>
            <p:cNvSpPr>
              <a:spLocks noChangeArrowheads="1"/>
            </p:cNvSpPr>
            <p:nvPr/>
          </p:nvSpPr>
          <p:spPr bwMode="auto">
            <a:xfrm>
              <a:off x="2923" y="3471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2" name="Rectangle 224"/>
            <p:cNvSpPr>
              <a:spLocks noChangeArrowheads="1"/>
            </p:cNvSpPr>
            <p:nvPr/>
          </p:nvSpPr>
          <p:spPr bwMode="auto">
            <a:xfrm>
              <a:off x="2940" y="3471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3" name="Rectangle 225"/>
            <p:cNvSpPr>
              <a:spLocks noChangeArrowheads="1"/>
            </p:cNvSpPr>
            <p:nvPr/>
          </p:nvSpPr>
          <p:spPr bwMode="auto">
            <a:xfrm>
              <a:off x="2962" y="3471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4" name="Rectangle 226"/>
            <p:cNvSpPr>
              <a:spLocks noChangeArrowheads="1"/>
            </p:cNvSpPr>
            <p:nvPr/>
          </p:nvSpPr>
          <p:spPr bwMode="auto">
            <a:xfrm>
              <a:off x="2981" y="3471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5" name="Rectangle 227"/>
            <p:cNvSpPr>
              <a:spLocks noChangeArrowheads="1"/>
            </p:cNvSpPr>
            <p:nvPr/>
          </p:nvSpPr>
          <p:spPr bwMode="auto">
            <a:xfrm>
              <a:off x="3024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36" name="Rectangle 228"/>
            <p:cNvSpPr>
              <a:spLocks noChangeArrowheads="1"/>
            </p:cNvSpPr>
            <p:nvPr/>
          </p:nvSpPr>
          <p:spPr bwMode="auto">
            <a:xfrm>
              <a:off x="3070" y="3471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?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3822" name="Freeform 229"/>
            <p:cNvSpPr>
              <a:spLocks/>
            </p:cNvSpPr>
            <p:nvPr/>
          </p:nvSpPr>
          <p:spPr bwMode="auto">
            <a:xfrm>
              <a:off x="2811" y="3926"/>
              <a:ext cx="40" cy="41"/>
            </a:xfrm>
            <a:custGeom>
              <a:avLst/>
              <a:gdLst>
                <a:gd name="T0" fmla="*/ 40 w 40"/>
                <a:gd name="T1" fmla="*/ 0 h 41"/>
                <a:gd name="T2" fmla="*/ 0 w 40"/>
                <a:gd name="T3" fmla="*/ 0 h 41"/>
                <a:gd name="T4" fmla="*/ 21 w 40"/>
                <a:gd name="T5" fmla="*/ 41 h 41"/>
                <a:gd name="T6" fmla="*/ 40 w 40"/>
                <a:gd name="T7" fmla="*/ 0 h 41"/>
                <a:gd name="T8" fmla="*/ 40 w 40"/>
                <a:gd name="T9" fmla="*/ 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1"/>
                <a:gd name="T17" fmla="*/ 40 w 40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1">
                  <a:moveTo>
                    <a:pt x="40" y="0"/>
                  </a:moveTo>
                  <a:lnTo>
                    <a:pt x="0" y="0"/>
                  </a:lnTo>
                  <a:lnTo>
                    <a:pt x="21" y="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3" name="Line 230"/>
            <p:cNvSpPr>
              <a:spLocks noChangeShapeType="1"/>
            </p:cNvSpPr>
            <p:nvPr/>
          </p:nvSpPr>
          <p:spPr bwMode="auto">
            <a:xfrm>
              <a:off x="2830" y="3763"/>
              <a:ext cx="2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231"/>
            <p:cNvSpPr>
              <a:spLocks/>
            </p:cNvSpPr>
            <p:nvPr/>
          </p:nvSpPr>
          <p:spPr bwMode="auto">
            <a:xfrm>
              <a:off x="2472" y="634"/>
              <a:ext cx="720" cy="240"/>
            </a:xfrm>
            <a:custGeom>
              <a:avLst/>
              <a:gdLst>
                <a:gd name="T0" fmla="*/ 598 w 720"/>
                <a:gd name="T1" fmla="*/ 237 h 240"/>
                <a:gd name="T2" fmla="*/ 619 w 720"/>
                <a:gd name="T3" fmla="*/ 237 h 240"/>
                <a:gd name="T4" fmla="*/ 639 w 720"/>
                <a:gd name="T5" fmla="*/ 232 h 240"/>
                <a:gd name="T6" fmla="*/ 655 w 720"/>
                <a:gd name="T7" fmla="*/ 225 h 240"/>
                <a:gd name="T8" fmla="*/ 670 w 720"/>
                <a:gd name="T9" fmla="*/ 216 h 240"/>
                <a:gd name="T10" fmla="*/ 684 w 720"/>
                <a:gd name="T11" fmla="*/ 204 h 240"/>
                <a:gd name="T12" fmla="*/ 696 w 720"/>
                <a:gd name="T13" fmla="*/ 189 h 240"/>
                <a:gd name="T14" fmla="*/ 706 w 720"/>
                <a:gd name="T15" fmla="*/ 175 h 240"/>
                <a:gd name="T16" fmla="*/ 713 w 720"/>
                <a:gd name="T17" fmla="*/ 156 h 240"/>
                <a:gd name="T18" fmla="*/ 718 w 720"/>
                <a:gd name="T19" fmla="*/ 139 h 240"/>
                <a:gd name="T20" fmla="*/ 720 w 720"/>
                <a:gd name="T21" fmla="*/ 120 h 240"/>
                <a:gd name="T22" fmla="*/ 718 w 720"/>
                <a:gd name="T23" fmla="*/ 100 h 240"/>
                <a:gd name="T24" fmla="*/ 713 w 720"/>
                <a:gd name="T25" fmla="*/ 81 h 240"/>
                <a:gd name="T26" fmla="*/ 706 w 720"/>
                <a:gd name="T27" fmla="*/ 64 h 240"/>
                <a:gd name="T28" fmla="*/ 696 w 720"/>
                <a:gd name="T29" fmla="*/ 48 h 240"/>
                <a:gd name="T30" fmla="*/ 684 w 720"/>
                <a:gd name="T31" fmla="*/ 33 h 240"/>
                <a:gd name="T32" fmla="*/ 670 w 720"/>
                <a:gd name="T33" fmla="*/ 21 h 240"/>
                <a:gd name="T34" fmla="*/ 655 w 720"/>
                <a:gd name="T35" fmla="*/ 12 h 240"/>
                <a:gd name="T36" fmla="*/ 639 w 720"/>
                <a:gd name="T37" fmla="*/ 4 h 240"/>
                <a:gd name="T38" fmla="*/ 619 w 720"/>
                <a:gd name="T39" fmla="*/ 0 h 240"/>
                <a:gd name="T40" fmla="*/ 600 w 720"/>
                <a:gd name="T41" fmla="*/ 0 h 240"/>
                <a:gd name="T42" fmla="*/ 120 w 720"/>
                <a:gd name="T43" fmla="*/ 0 h 240"/>
                <a:gd name="T44" fmla="*/ 101 w 720"/>
                <a:gd name="T45" fmla="*/ 0 h 240"/>
                <a:gd name="T46" fmla="*/ 82 w 720"/>
                <a:gd name="T47" fmla="*/ 4 h 240"/>
                <a:gd name="T48" fmla="*/ 65 w 720"/>
                <a:gd name="T49" fmla="*/ 12 h 240"/>
                <a:gd name="T50" fmla="*/ 48 w 720"/>
                <a:gd name="T51" fmla="*/ 21 h 240"/>
                <a:gd name="T52" fmla="*/ 34 w 720"/>
                <a:gd name="T53" fmla="*/ 33 h 240"/>
                <a:gd name="T54" fmla="*/ 22 w 720"/>
                <a:gd name="T55" fmla="*/ 48 h 240"/>
                <a:gd name="T56" fmla="*/ 12 w 720"/>
                <a:gd name="T57" fmla="*/ 64 h 240"/>
                <a:gd name="T58" fmla="*/ 5 w 720"/>
                <a:gd name="T59" fmla="*/ 81 h 240"/>
                <a:gd name="T60" fmla="*/ 0 w 720"/>
                <a:gd name="T61" fmla="*/ 100 h 240"/>
                <a:gd name="T62" fmla="*/ 0 w 720"/>
                <a:gd name="T63" fmla="*/ 120 h 240"/>
                <a:gd name="T64" fmla="*/ 0 w 720"/>
                <a:gd name="T65" fmla="*/ 139 h 240"/>
                <a:gd name="T66" fmla="*/ 5 w 720"/>
                <a:gd name="T67" fmla="*/ 156 h 240"/>
                <a:gd name="T68" fmla="*/ 12 w 720"/>
                <a:gd name="T69" fmla="*/ 175 h 240"/>
                <a:gd name="T70" fmla="*/ 22 w 720"/>
                <a:gd name="T71" fmla="*/ 189 h 240"/>
                <a:gd name="T72" fmla="*/ 34 w 720"/>
                <a:gd name="T73" fmla="*/ 204 h 240"/>
                <a:gd name="T74" fmla="*/ 48 w 720"/>
                <a:gd name="T75" fmla="*/ 216 h 240"/>
                <a:gd name="T76" fmla="*/ 65 w 720"/>
                <a:gd name="T77" fmla="*/ 225 h 240"/>
                <a:gd name="T78" fmla="*/ 82 w 720"/>
                <a:gd name="T79" fmla="*/ 232 h 240"/>
                <a:gd name="T80" fmla="*/ 101 w 720"/>
                <a:gd name="T81" fmla="*/ 237 h 240"/>
                <a:gd name="T82" fmla="*/ 120 w 720"/>
                <a:gd name="T83" fmla="*/ 240 h 240"/>
                <a:gd name="T84" fmla="*/ 600 w 720"/>
                <a:gd name="T85" fmla="*/ 240 h 240"/>
                <a:gd name="T86" fmla="*/ 600 w 720"/>
                <a:gd name="T87" fmla="*/ 240 h 240"/>
                <a:gd name="T88" fmla="*/ 598 w 720"/>
                <a:gd name="T89" fmla="*/ 237 h 2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20"/>
                <a:gd name="T136" fmla="*/ 0 h 240"/>
                <a:gd name="T137" fmla="*/ 720 w 720"/>
                <a:gd name="T138" fmla="*/ 240 h 24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20" h="240">
                  <a:moveTo>
                    <a:pt x="598" y="237"/>
                  </a:moveTo>
                  <a:lnTo>
                    <a:pt x="619" y="237"/>
                  </a:lnTo>
                  <a:lnTo>
                    <a:pt x="639" y="232"/>
                  </a:lnTo>
                  <a:lnTo>
                    <a:pt x="655" y="225"/>
                  </a:lnTo>
                  <a:lnTo>
                    <a:pt x="670" y="216"/>
                  </a:lnTo>
                  <a:lnTo>
                    <a:pt x="684" y="204"/>
                  </a:lnTo>
                  <a:lnTo>
                    <a:pt x="696" y="189"/>
                  </a:lnTo>
                  <a:lnTo>
                    <a:pt x="706" y="175"/>
                  </a:lnTo>
                  <a:lnTo>
                    <a:pt x="713" y="156"/>
                  </a:lnTo>
                  <a:lnTo>
                    <a:pt x="718" y="139"/>
                  </a:lnTo>
                  <a:lnTo>
                    <a:pt x="720" y="120"/>
                  </a:lnTo>
                  <a:lnTo>
                    <a:pt x="718" y="100"/>
                  </a:lnTo>
                  <a:lnTo>
                    <a:pt x="713" y="81"/>
                  </a:lnTo>
                  <a:lnTo>
                    <a:pt x="706" y="64"/>
                  </a:lnTo>
                  <a:lnTo>
                    <a:pt x="696" y="48"/>
                  </a:lnTo>
                  <a:lnTo>
                    <a:pt x="684" y="33"/>
                  </a:lnTo>
                  <a:lnTo>
                    <a:pt x="670" y="21"/>
                  </a:lnTo>
                  <a:lnTo>
                    <a:pt x="655" y="12"/>
                  </a:lnTo>
                  <a:lnTo>
                    <a:pt x="639" y="4"/>
                  </a:lnTo>
                  <a:lnTo>
                    <a:pt x="619" y="0"/>
                  </a:lnTo>
                  <a:lnTo>
                    <a:pt x="600" y="0"/>
                  </a:lnTo>
                  <a:lnTo>
                    <a:pt x="120" y="0"/>
                  </a:lnTo>
                  <a:lnTo>
                    <a:pt x="101" y="0"/>
                  </a:lnTo>
                  <a:lnTo>
                    <a:pt x="82" y="4"/>
                  </a:lnTo>
                  <a:lnTo>
                    <a:pt x="65" y="12"/>
                  </a:lnTo>
                  <a:lnTo>
                    <a:pt x="48" y="21"/>
                  </a:lnTo>
                  <a:lnTo>
                    <a:pt x="34" y="33"/>
                  </a:lnTo>
                  <a:lnTo>
                    <a:pt x="22" y="48"/>
                  </a:lnTo>
                  <a:lnTo>
                    <a:pt x="12" y="64"/>
                  </a:lnTo>
                  <a:lnTo>
                    <a:pt x="5" y="81"/>
                  </a:lnTo>
                  <a:lnTo>
                    <a:pt x="0" y="100"/>
                  </a:lnTo>
                  <a:lnTo>
                    <a:pt x="0" y="120"/>
                  </a:lnTo>
                  <a:lnTo>
                    <a:pt x="0" y="139"/>
                  </a:lnTo>
                  <a:lnTo>
                    <a:pt x="5" y="156"/>
                  </a:lnTo>
                  <a:lnTo>
                    <a:pt x="12" y="175"/>
                  </a:lnTo>
                  <a:lnTo>
                    <a:pt x="22" y="189"/>
                  </a:lnTo>
                  <a:lnTo>
                    <a:pt x="34" y="204"/>
                  </a:lnTo>
                  <a:lnTo>
                    <a:pt x="48" y="216"/>
                  </a:lnTo>
                  <a:lnTo>
                    <a:pt x="65" y="225"/>
                  </a:lnTo>
                  <a:lnTo>
                    <a:pt x="82" y="232"/>
                  </a:lnTo>
                  <a:lnTo>
                    <a:pt x="101" y="237"/>
                  </a:lnTo>
                  <a:lnTo>
                    <a:pt x="120" y="240"/>
                  </a:lnTo>
                  <a:lnTo>
                    <a:pt x="600" y="240"/>
                  </a:lnTo>
                  <a:lnTo>
                    <a:pt x="598" y="237"/>
                  </a:lnTo>
                  <a:close/>
                </a:path>
              </a:pathLst>
            </a:custGeom>
            <a:solidFill>
              <a:srgbClr val="F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25" name="Freeform 232"/>
            <p:cNvSpPr>
              <a:spLocks/>
            </p:cNvSpPr>
            <p:nvPr/>
          </p:nvSpPr>
          <p:spPr bwMode="auto">
            <a:xfrm>
              <a:off x="2472" y="634"/>
              <a:ext cx="720" cy="240"/>
            </a:xfrm>
            <a:custGeom>
              <a:avLst/>
              <a:gdLst>
                <a:gd name="T0" fmla="*/ 598 w 720"/>
                <a:gd name="T1" fmla="*/ 237 h 240"/>
                <a:gd name="T2" fmla="*/ 619 w 720"/>
                <a:gd name="T3" fmla="*/ 237 h 240"/>
                <a:gd name="T4" fmla="*/ 639 w 720"/>
                <a:gd name="T5" fmla="*/ 232 h 240"/>
                <a:gd name="T6" fmla="*/ 655 w 720"/>
                <a:gd name="T7" fmla="*/ 225 h 240"/>
                <a:gd name="T8" fmla="*/ 670 w 720"/>
                <a:gd name="T9" fmla="*/ 216 h 240"/>
                <a:gd name="T10" fmla="*/ 684 w 720"/>
                <a:gd name="T11" fmla="*/ 204 h 240"/>
                <a:gd name="T12" fmla="*/ 696 w 720"/>
                <a:gd name="T13" fmla="*/ 189 h 240"/>
                <a:gd name="T14" fmla="*/ 706 w 720"/>
                <a:gd name="T15" fmla="*/ 175 h 240"/>
                <a:gd name="T16" fmla="*/ 713 w 720"/>
                <a:gd name="T17" fmla="*/ 156 h 240"/>
                <a:gd name="T18" fmla="*/ 718 w 720"/>
                <a:gd name="T19" fmla="*/ 139 h 240"/>
                <a:gd name="T20" fmla="*/ 720 w 720"/>
                <a:gd name="T21" fmla="*/ 120 h 240"/>
                <a:gd name="T22" fmla="*/ 718 w 720"/>
                <a:gd name="T23" fmla="*/ 100 h 240"/>
                <a:gd name="T24" fmla="*/ 713 w 720"/>
                <a:gd name="T25" fmla="*/ 81 h 240"/>
                <a:gd name="T26" fmla="*/ 706 w 720"/>
                <a:gd name="T27" fmla="*/ 64 h 240"/>
                <a:gd name="T28" fmla="*/ 696 w 720"/>
                <a:gd name="T29" fmla="*/ 48 h 240"/>
                <a:gd name="T30" fmla="*/ 684 w 720"/>
                <a:gd name="T31" fmla="*/ 33 h 240"/>
                <a:gd name="T32" fmla="*/ 670 w 720"/>
                <a:gd name="T33" fmla="*/ 21 h 240"/>
                <a:gd name="T34" fmla="*/ 655 w 720"/>
                <a:gd name="T35" fmla="*/ 12 h 240"/>
                <a:gd name="T36" fmla="*/ 639 w 720"/>
                <a:gd name="T37" fmla="*/ 4 h 240"/>
                <a:gd name="T38" fmla="*/ 619 w 720"/>
                <a:gd name="T39" fmla="*/ 0 h 240"/>
                <a:gd name="T40" fmla="*/ 600 w 720"/>
                <a:gd name="T41" fmla="*/ 0 h 240"/>
                <a:gd name="T42" fmla="*/ 120 w 720"/>
                <a:gd name="T43" fmla="*/ 0 h 240"/>
                <a:gd name="T44" fmla="*/ 101 w 720"/>
                <a:gd name="T45" fmla="*/ 0 h 240"/>
                <a:gd name="T46" fmla="*/ 82 w 720"/>
                <a:gd name="T47" fmla="*/ 4 h 240"/>
                <a:gd name="T48" fmla="*/ 65 w 720"/>
                <a:gd name="T49" fmla="*/ 12 h 240"/>
                <a:gd name="T50" fmla="*/ 48 w 720"/>
                <a:gd name="T51" fmla="*/ 21 h 240"/>
                <a:gd name="T52" fmla="*/ 34 w 720"/>
                <a:gd name="T53" fmla="*/ 33 h 240"/>
                <a:gd name="T54" fmla="*/ 22 w 720"/>
                <a:gd name="T55" fmla="*/ 48 h 240"/>
                <a:gd name="T56" fmla="*/ 12 w 720"/>
                <a:gd name="T57" fmla="*/ 64 h 240"/>
                <a:gd name="T58" fmla="*/ 5 w 720"/>
                <a:gd name="T59" fmla="*/ 81 h 240"/>
                <a:gd name="T60" fmla="*/ 0 w 720"/>
                <a:gd name="T61" fmla="*/ 100 h 240"/>
                <a:gd name="T62" fmla="*/ 0 w 720"/>
                <a:gd name="T63" fmla="*/ 120 h 240"/>
                <a:gd name="T64" fmla="*/ 0 w 720"/>
                <a:gd name="T65" fmla="*/ 139 h 240"/>
                <a:gd name="T66" fmla="*/ 5 w 720"/>
                <a:gd name="T67" fmla="*/ 156 h 240"/>
                <a:gd name="T68" fmla="*/ 12 w 720"/>
                <a:gd name="T69" fmla="*/ 175 h 240"/>
                <a:gd name="T70" fmla="*/ 22 w 720"/>
                <a:gd name="T71" fmla="*/ 189 h 240"/>
                <a:gd name="T72" fmla="*/ 34 w 720"/>
                <a:gd name="T73" fmla="*/ 204 h 240"/>
                <a:gd name="T74" fmla="*/ 48 w 720"/>
                <a:gd name="T75" fmla="*/ 216 h 240"/>
                <a:gd name="T76" fmla="*/ 65 w 720"/>
                <a:gd name="T77" fmla="*/ 225 h 240"/>
                <a:gd name="T78" fmla="*/ 82 w 720"/>
                <a:gd name="T79" fmla="*/ 232 h 240"/>
                <a:gd name="T80" fmla="*/ 101 w 720"/>
                <a:gd name="T81" fmla="*/ 237 h 240"/>
                <a:gd name="T82" fmla="*/ 120 w 720"/>
                <a:gd name="T83" fmla="*/ 240 h 240"/>
                <a:gd name="T84" fmla="*/ 600 w 720"/>
                <a:gd name="T85" fmla="*/ 240 h 240"/>
                <a:gd name="T86" fmla="*/ 600 w 720"/>
                <a:gd name="T87" fmla="*/ 240 h 2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20"/>
                <a:gd name="T133" fmla="*/ 0 h 240"/>
                <a:gd name="T134" fmla="*/ 720 w 720"/>
                <a:gd name="T135" fmla="*/ 240 h 24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20" h="240">
                  <a:moveTo>
                    <a:pt x="598" y="237"/>
                  </a:moveTo>
                  <a:lnTo>
                    <a:pt x="619" y="237"/>
                  </a:lnTo>
                  <a:lnTo>
                    <a:pt x="639" y="232"/>
                  </a:lnTo>
                  <a:lnTo>
                    <a:pt x="655" y="225"/>
                  </a:lnTo>
                  <a:lnTo>
                    <a:pt x="670" y="216"/>
                  </a:lnTo>
                  <a:lnTo>
                    <a:pt x="684" y="204"/>
                  </a:lnTo>
                  <a:lnTo>
                    <a:pt x="696" y="189"/>
                  </a:lnTo>
                  <a:lnTo>
                    <a:pt x="706" y="175"/>
                  </a:lnTo>
                  <a:lnTo>
                    <a:pt x="713" y="156"/>
                  </a:lnTo>
                  <a:lnTo>
                    <a:pt x="718" y="139"/>
                  </a:lnTo>
                  <a:lnTo>
                    <a:pt x="720" y="120"/>
                  </a:lnTo>
                  <a:lnTo>
                    <a:pt x="718" y="100"/>
                  </a:lnTo>
                  <a:lnTo>
                    <a:pt x="713" y="81"/>
                  </a:lnTo>
                  <a:lnTo>
                    <a:pt x="706" y="64"/>
                  </a:lnTo>
                  <a:lnTo>
                    <a:pt x="696" y="48"/>
                  </a:lnTo>
                  <a:lnTo>
                    <a:pt x="684" y="33"/>
                  </a:lnTo>
                  <a:lnTo>
                    <a:pt x="670" y="21"/>
                  </a:lnTo>
                  <a:lnTo>
                    <a:pt x="655" y="12"/>
                  </a:lnTo>
                  <a:lnTo>
                    <a:pt x="639" y="4"/>
                  </a:lnTo>
                  <a:lnTo>
                    <a:pt x="619" y="0"/>
                  </a:lnTo>
                  <a:lnTo>
                    <a:pt x="600" y="0"/>
                  </a:lnTo>
                  <a:lnTo>
                    <a:pt x="120" y="0"/>
                  </a:lnTo>
                  <a:lnTo>
                    <a:pt x="101" y="0"/>
                  </a:lnTo>
                  <a:lnTo>
                    <a:pt x="82" y="4"/>
                  </a:lnTo>
                  <a:lnTo>
                    <a:pt x="65" y="12"/>
                  </a:lnTo>
                  <a:lnTo>
                    <a:pt x="48" y="21"/>
                  </a:lnTo>
                  <a:lnTo>
                    <a:pt x="34" y="33"/>
                  </a:lnTo>
                  <a:lnTo>
                    <a:pt x="22" y="48"/>
                  </a:lnTo>
                  <a:lnTo>
                    <a:pt x="12" y="64"/>
                  </a:lnTo>
                  <a:lnTo>
                    <a:pt x="5" y="81"/>
                  </a:lnTo>
                  <a:lnTo>
                    <a:pt x="0" y="100"/>
                  </a:lnTo>
                  <a:lnTo>
                    <a:pt x="0" y="120"/>
                  </a:lnTo>
                  <a:lnTo>
                    <a:pt x="0" y="139"/>
                  </a:lnTo>
                  <a:lnTo>
                    <a:pt x="5" y="156"/>
                  </a:lnTo>
                  <a:lnTo>
                    <a:pt x="12" y="175"/>
                  </a:lnTo>
                  <a:lnTo>
                    <a:pt x="22" y="189"/>
                  </a:lnTo>
                  <a:lnTo>
                    <a:pt x="34" y="204"/>
                  </a:lnTo>
                  <a:lnTo>
                    <a:pt x="48" y="216"/>
                  </a:lnTo>
                  <a:lnTo>
                    <a:pt x="65" y="225"/>
                  </a:lnTo>
                  <a:lnTo>
                    <a:pt x="82" y="232"/>
                  </a:lnTo>
                  <a:lnTo>
                    <a:pt x="101" y="237"/>
                  </a:lnTo>
                  <a:lnTo>
                    <a:pt x="120" y="240"/>
                  </a:lnTo>
                  <a:lnTo>
                    <a:pt x="600" y="24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641" name="Rectangle 233"/>
            <p:cNvSpPr>
              <a:spLocks noChangeArrowheads="1"/>
            </p:cNvSpPr>
            <p:nvPr/>
          </p:nvSpPr>
          <p:spPr bwMode="auto">
            <a:xfrm>
              <a:off x="2746" y="706"/>
              <a:ext cx="8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2" name="Rectangle 234"/>
            <p:cNvSpPr>
              <a:spLocks noChangeArrowheads="1"/>
            </p:cNvSpPr>
            <p:nvPr/>
          </p:nvSpPr>
          <p:spPr bwMode="auto">
            <a:xfrm>
              <a:off x="2799" y="706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3" name="Rectangle 235"/>
            <p:cNvSpPr>
              <a:spLocks noChangeArrowheads="1"/>
            </p:cNvSpPr>
            <p:nvPr/>
          </p:nvSpPr>
          <p:spPr bwMode="auto">
            <a:xfrm>
              <a:off x="2820" y="706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4" name="Rectangle 236"/>
            <p:cNvSpPr>
              <a:spLocks noChangeArrowheads="1"/>
            </p:cNvSpPr>
            <p:nvPr/>
          </p:nvSpPr>
          <p:spPr bwMode="auto">
            <a:xfrm>
              <a:off x="2866" y="706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5" name="Rectangle 237"/>
            <p:cNvSpPr>
              <a:spLocks noChangeArrowheads="1"/>
            </p:cNvSpPr>
            <p:nvPr/>
          </p:nvSpPr>
          <p:spPr bwMode="auto">
            <a:xfrm>
              <a:off x="2892" y="706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6" name="Rectangle 238"/>
            <p:cNvSpPr>
              <a:spLocks noChangeArrowheads="1"/>
            </p:cNvSpPr>
            <p:nvPr/>
          </p:nvSpPr>
          <p:spPr bwMode="auto">
            <a:xfrm>
              <a:off x="3202" y="1212"/>
              <a:ext cx="101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7" name="Rectangle 239"/>
            <p:cNvSpPr>
              <a:spLocks noChangeArrowheads="1"/>
            </p:cNvSpPr>
            <p:nvPr/>
          </p:nvSpPr>
          <p:spPr bwMode="auto">
            <a:xfrm>
              <a:off x="3269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8" name="Rectangle 240"/>
            <p:cNvSpPr>
              <a:spLocks noChangeArrowheads="1"/>
            </p:cNvSpPr>
            <p:nvPr/>
          </p:nvSpPr>
          <p:spPr bwMode="auto">
            <a:xfrm>
              <a:off x="3312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49" name="Rectangle 241"/>
            <p:cNvSpPr>
              <a:spLocks noChangeArrowheads="1"/>
            </p:cNvSpPr>
            <p:nvPr/>
          </p:nvSpPr>
          <p:spPr bwMode="auto">
            <a:xfrm>
              <a:off x="3331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0" name="Rectangle 242"/>
            <p:cNvSpPr>
              <a:spLocks noChangeArrowheads="1"/>
            </p:cNvSpPr>
            <p:nvPr/>
          </p:nvSpPr>
          <p:spPr bwMode="auto">
            <a:xfrm>
              <a:off x="3353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1" name="Rectangle 243"/>
            <p:cNvSpPr>
              <a:spLocks noChangeArrowheads="1"/>
            </p:cNvSpPr>
            <p:nvPr/>
          </p:nvSpPr>
          <p:spPr bwMode="auto">
            <a:xfrm>
              <a:off x="3370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2" name="Rectangle 244"/>
            <p:cNvSpPr>
              <a:spLocks noChangeArrowheads="1"/>
            </p:cNvSpPr>
            <p:nvPr/>
          </p:nvSpPr>
          <p:spPr bwMode="auto">
            <a:xfrm>
              <a:off x="3415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3" name="Rectangle 245"/>
            <p:cNvSpPr>
              <a:spLocks noChangeArrowheads="1"/>
            </p:cNvSpPr>
            <p:nvPr/>
          </p:nvSpPr>
          <p:spPr bwMode="auto">
            <a:xfrm>
              <a:off x="3432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4" name="Rectangle 246"/>
            <p:cNvSpPr>
              <a:spLocks noChangeArrowheads="1"/>
            </p:cNvSpPr>
            <p:nvPr/>
          </p:nvSpPr>
          <p:spPr bwMode="auto">
            <a:xfrm>
              <a:off x="3451" y="1212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5" name="Rectangle 247"/>
            <p:cNvSpPr>
              <a:spLocks noChangeArrowheads="1"/>
            </p:cNvSpPr>
            <p:nvPr/>
          </p:nvSpPr>
          <p:spPr bwMode="auto">
            <a:xfrm>
              <a:off x="3495" y="1212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6" name="Rectangle 248"/>
            <p:cNvSpPr>
              <a:spLocks noChangeArrowheads="1"/>
            </p:cNvSpPr>
            <p:nvPr/>
          </p:nvSpPr>
          <p:spPr bwMode="auto">
            <a:xfrm>
              <a:off x="3521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7" name="Rectangle 249"/>
            <p:cNvSpPr>
              <a:spLocks noChangeArrowheads="1"/>
            </p:cNvSpPr>
            <p:nvPr/>
          </p:nvSpPr>
          <p:spPr bwMode="auto">
            <a:xfrm>
              <a:off x="3567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8" name="Rectangle 250"/>
            <p:cNvSpPr>
              <a:spLocks noChangeArrowheads="1"/>
            </p:cNvSpPr>
            <p:nvPr/>
          </p:nvSpPr>
          <p:spPr bwMode="auto">
            <a:xfrm>
              <a:off x="3588" y="1212"/>
              <a:ext cx="8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59" name="Rectangle 251"/>
            <p:cNvSpPr>
              <a:spLocks noChangeArrowheads="1"/>
            </p:cNvSpPr>
            <p:nvPr/>
          </p:nvSpPr>
          <p:spPr bwMode="auto">
            <a:xfrm>
              <a:off x="3636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0" name="Rectangle 252"/>
            <p:cNvSpPr>
              <a:spLocks noChangeArrowheads="1"/>
            </p:cNvSpPr>
            <p:nvPr/>
          </p:nvSpPr>
          <p:spPr bwMode="auto">
            <a:xfrm>
              <a:off x="3658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1" name="Rectangle 253"/>
            <p:cNvSpPr>
              <a:spLocks noChangeArrowheads="1"/>
            </p:cNvSpPr>
            <p:nvPr/>
          </p:nvSpPr>
          <p:spPr bwMode="auto">
            <a:xfrm>
              <a:off x="1944" y="1212"/>
              <a:ext cx="101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2" name="Rectangle 254"/>
            <p:cNvSpPr>
              <a:spLocks noChangeArrowheads="1"/>
            </p:cNvSpPr>
            <p:nvPr/>
          </p:nvSpPr>
          <p:spPr bwMode="auto">
            <a:xfrm>
              <a:off x="2011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3" name="Rectangle 255"/>
            <p:cNvSpPr>
              <a:spLocks noChangeArrowheads="1"/>
            </p:cNvSpPr>
            <p:nvPr/>
          </p:nvSpPr>
          <p:spPr bwMode="auto">
            <a:xfrm>
              <a:off x="2054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4" name="Rectangle 256"/>
            <p:cNvSpPr>
              <a:spLocks noChangeArrowheads="1"/>
            </p:cNvSpPr>
            <p:nvPr/>
          </p:nvSpPr>
          <p:spPr bwMode="auto">
            <a:xfrm>
              <a:off x="2074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5" name="Rectangle 257"/>
            <p:cNvSpPr>
              <a:spLocks noChangeArrowheads="1"/>
            </p:cNvSpPr>
            <p:nvPr/>
          </p:nvSpPr>
          <p:spPr bwMode="auto">
            <a:xfrm>
              <a:off x="2095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6" name="Rectangle 258"/>
            <p:cNvSpPr>
              <a:spLocks noChangeArrowheads="1"/>
            </p:cNvSpPr>
            <p:nvPr/>
          </p:nvSpPr>
          <p:spPr bwMode="auto">
            <a:xfrm>
              <a:off x="2112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7" name="Rectangle 259"/>
            <p:cNvSpPr>
              <a:spLocks noChangeArrowheads="1"/>
            </p:cNvSpPr>
            <p:nvPr/>
          </p:nvSpPr>
          <p:spPr bwMode="auto">
            <a:xfrm>
              <a:off x="2158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8" name="Rectangle 260"/>
            <p:cNvSpPr>
              <a:spLocks noChangeArrowheads="1"/>
            </p:cNvSpPr>
            <p:nvPr/>
          </p:nvSpPr>
          <p:spPr bwMode="auto">
            <a:xfrm>
              <a:off x="2174" y="1212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69" name="Rectangle 261"/>
            <p:cNvSpPr>
              <a:spLocks noChangeArrowheads="1"/>
            </p:cNvSpPr>
            <p:nvPr/>
          </p:nvSpPr>
          <p:spPr bwMode="auto">
            <a:xfrm>
              <a:off x="2194" y="1212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0" name="Rectangle 262"/>
            <p:cNvSpPr>
              <a:spLocks noChangeArrowheads="1"/>
            </p:cNvSpPr>
            <p:nvPr/>
          </p:nvSpPr>
          <p:spPr bwMode="auto">
            <a:xfrm>
              <a:off x="2237" y="1212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1" name="Rectangle 263"/>
            <p:cNvSpPr>
              <a:spLocks noChangeArrowheads="1"/>
            </p:cNvSpPr>
            <p:nvPr/>
          </p:nvSpPr>
          <p:spPr bwMode="auto">
            <a:xfrm>
              <a:off x="2263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2" name="Rectangle 264"/>
            <p:cNvSpPr>
              <a:spLocks noChangeArrowheads="1"/>
            </p:cNvSpPr>
            <p:nvPr/>
          </p:nvSpPr>
          <p:spPr bwMode="auto">
            <a:xfrm>
              <a:off x="2309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3" name="Rectangle 265"/>
            <p:cNvSpPr>
              <a:spLocks noChangeArrowheads="1"/>
            </p:cNvSpPr>
            <p:nvPr/>
          </p:nvSpPr>
          <p:spPr bwMode="auto">
            <a:xfrm>
              <a:off x="2330" y="1212"/>
              <a:ext cx="8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4" name="Rectangle 266"/>
            <p:cNvSpPr>
              <a:spLocks noChangeArrowheads="1"/>
            </p:cNvSpPr>
            <p:nvPr/>
          </p:nvSpPr>
          <p:spPr bwMode="auto">
            <a:xfrm>
              <a:off x="2378" y="1212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5" name="Rectangle 267"/>
            <p:cNvSpPr>
              <a:spLocks noChangeArrowheads="1"/>
            </p:cNvSpPr>
            <p:nvPr/>
          </p:nvSpPr>
          <p:spPr bwMode="auto">
            <a:xfrm>
              <a:off x="2400" y="1212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3861" name="Freeform 268"/>
            <p:cNvSpPr>
              <a:spLocks/>
            </p:cNvSpPr>
            <p:nvPr/>
          </p:nvSpPr>
          <p:spPr bwMode="auto">
            <a:xfrm>
              <a:off x="2868" y="955"/>
              <a:ext cx="1222" cy="2563"/>
            </a:xfrm>
            <a:custGeom>
              <a:avLst/>
              <a:gdLst>
                <a:gd name="T0" fmla="*/ 0 w 1222"/>
                <a:gd name="T1" fmla="*/ 0 h 2563"/>
                <a:gd name="T2" fmla="*/ 1222 w 1222"/>
                <a:gd name="T3" fmla="*/ 0 h 2563"/>
                <a:gd name="T4" fmla="*/ 1222 w 1222"/>
                <a:gd name="T5" fmla="*/ 2563 h 2563"/>
                <a:gd name="T6" fmla="*/ 322 w 1222"/>
                <a:gd name="T7" fmla="*/ 2563 h 25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2"/>
                <a:gd name="T13" fmla="*/ 0 h 2563"/>
                <a:gd name="T14" fmla="*/ 1222 w 1222"/>
                <a:gd name="T15" fmla="*/ 2563 h 25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2" h="2563">
                  <a:moveTo>
                    <a:pt x="0" y="0"/>
                  </a:moveTo>
                  <a:lnTo>
                    <a:pt x="1222" y="0"/>
                  </a:lnTo>
                  <a:lnTo>
                    <a:pt x="1222" y="2563"/>
                  </a:lnTo>
                  <a:lnTo>
                    <a:pt x="322" y="256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2" name="Freeform 269"/>
            <p:cNvSpPr>
              <a:spLocks/>
            </p:cNvSpPr>
            <p:nvPr/>
          </p:nvSpPr>
          <p:spPr bwMode="auto">
            <a:xfrm>
              <a:off x="2837" y="936"/>
              <a:ext cx="41" cy="38"/>
            </a:xfrm>
            <a:custGeom>
              <a:avLst/>
              <a:gdLst>
                <a:gd name="T0" fmla="*/ 38 w 41"/>
                <a:gd name="T1" fmla="*/ 38 h 38"/>
                <a:gd name="T2" fmla="*/ 41 w 41"/>
                <a:gd name="T3" fmla="*/ 0 h 38"/>
                <a:gd name="T4" fmla="*/ 0 w 41"/>
                <a:gd name="T5" fmla="*/ 19 h 38"/>
                <a:gd name="T6" fmla="*/ 41 w 41"/>
                <a:gd name="T7" fmla="*/ 38 h 38"/>
                <a:gd name="T8" fmla="*/ 41 w 41"/>
                <a:gd name="T9" fmla="*/ 38 h 38"/>
                <a:gd name="T10" fmla="*/ 38 w 41"/>
                <a:gd name="T11" fmla="*/ 38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38"/>
                <a:gd name="T20" fmla="*/ 41 w 41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38">
                  <a:moveTo>
                    <a:pt x="38" y="38"/>
                  </a:moveTo>
                  <a:lnTo>
                    <a:pt x="41" y="0"/>
                  </a:lnTo>
                  <a:lnTo>
                    <a:pt x="0" y="19"/>
                  </a:lnTo>
                  <a:lnTo>
                    <a:pt x="41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678" name="Rectangle 270"/>
            <p:cNvSpPr>
              <a:spLocks noChangeArrowheads="1"/>
            </p:cNvSpPr>
            <p:nvPr/>
          </p:nvSpPr>
          <p:spPr bwMode="auto">
            <a:xfrm>
              <a:off x="3202" y="3404"/>
              <a:ext cx="9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79" name="Rectangle 271"/>
            <p:cNvSpPr>
              <a:spLocks noChangeArrowheads="1"/>
            </p:cNvSpPr>
            <p:nvPr/>
          </p:nvSpPr>
          <p:spPr bwMode="auto">
            <a:xfrm>
              <a:off x="3259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0" name="Rectangle 272"/>
            <p:cNvSpPr>
              <a:spLocks noChangeArrowheads="1"/>
            </p:cNvSpPr>
            <p:nvPr/>
          </p:nvSpPr>
          <p:spPr bwMode="auto">
            <a:xfrm>
              <a:off x="3305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1" name="Rectangle 273"/>
            <p:cNvSpPr>
              <a:spLocks noChangeArrowheads="1"/>
            </p:cNvSpPr>
            <p:nvPr/>
          </p:nvSpPr>
          <p:spPr bwMode="auto">
            <a:xfrm>
              <a:off x="3327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2" name="Rectangle 274"/>
            <p:cNvSpPr>
              <a:spLocks noChangeArrowheads="1"/>
            </p:cNvSpPr>
            <p:nvPr/>
          </p:nvSpPr>
          <p:spPr bwMode="auto">
            <a:xfrm>
              <a:off x="3348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3" name="Rectangle 275"/>
            <p:cNvSpPr>
              <a:spLocks noChangeArrowheads="1"/>
            </p:cNvSpPr>
            <p:nvPr/>
          </p:nvSpPr>
          <p:spPr bwMode="auto">
            <a:xfrm>
              <a:off x="3370" y="3404"/>
              <a:ext cx="8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&lt;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4" name="Rectangle 276"/>
            <p:cNvSpPr>
              <a:spLocks noChangeArrowheads="1"/>
            </p:cNvSpPr>
            <p:nvPr/>
          </p:nvSpPr>
          <p:spPr bwMode="auto">
            <a:xfrm>
              <a:off x="3418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5" name="Rectangle 277"/>
            <p:cNvSpPr>
              <a:spLocks noChangeArrowheads="1"/>
            </p:cNvSpPr>
            <p:nvPr/>
          </p:nvSpPr>
          <p:spPr bwMode="auto">
            <a:xfrm>
              <a:off x="3439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6" name="Rectangle 278"/>
            <p:cNvSpPr>
              <a:spLocks noChangeArrowheads="1"/>
            </p:cNvSpPr>
            <p:nvPr/>
          </p:nvSpPr>
          <p:spPr bwMode="auto">
            <a:xfrm>
              <a:off x="3485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7" name="Rectangle 279"/>
            <p:cNvSpPr>
              <a:spLocks noChangeArrowheads="1"/>
            </p:cNvSpPr>
            <p:nvPr/>
          </p:nvSpPr>
          <p:spPr bwMode="auto">
            <a:xfrm>
              <a:off x="3528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8" name="Rectangle 280"/>
            <p:cNvSpPr>
              <a:spLocks noChangeArrowheads="1"/>
            </p:cNvSpPr>
            <p:nvPr/>
          </p:nvSpPr>
          <p:spPr bwMode="auto">
            <a:xfrm>
              <a:off x="3550" y="3404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89" name="Rectangle 281"/>
            <p:cNvSpPr>
              <a:spLocks noChangeArrowheads="1"/>
            </p:cNvSpPr>
            <p:nvPr/>
          </p:nvSpPr>
          <p:spPr bwMode="auto">
            <a:xfrm>
              <a:off x="3576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0" name="Rectangle 282"/>
            <p:cNvSpPr>
              <a:spLocks noChangeArrowheads="1"/>
            </p:cNvSpPr>
            <p:nvPr/>
          </p:nvSpPr>
          <p:spPr bwMode="auto">
            <a:xfrm>
              <a:off x="3622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1" name="Rectangle 283"/>
            <p:cNvSpPr>
              <a:spLocks noChangeArrowheads="1"/>
            </p:cNvSpPr>
            <p:nvPr/>
          </p:nvSpPr>
          <p:spPr bwMode="auto">
            <a:xfrm>
              <a:off x="3665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2" name="Rectangle 284"/>
            <p:cNvSpPr>
              <a:spLocks noChangeArrowheads="1"/>
            </p:cNvSpPr>
            <p:nvPr/>
          </p:nvSpPr>
          <p:spPr bwMode="auto">
            <a:xfrm>
              <a:off x="3711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3" name="Rectangle 285"/>
            <p:cNvSpPr>
              <a:spLocks noChangeArrowheads="1"/>
            </p:cNvSpPr>
            <p:nvPr/>
          </p:nvSpPr>
          <p:spPr bwMode="auto">
            <a:xfrm>
              <a:off x="3732" y="3404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4" name="Rectangle 286"/>
            <p:cNvSpPr>
              <a:spLocks noChangeArrowheads="1"/>
            </p:cNvSpPr>
            <p:nvPr/>
          </p:nvSpPr>
          <p:spPr bwMode="auto">
            <a:xfrm>
              <a:off x="3751" y="3404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5" name="Rectangle 287"/>
            <p:cNvSpPr>
              <a:spLocks noChangeArrowheads="1"/>
            </p:cNvSpPr>
            <p:nvPr/>
          </p:nvSpPr>
          <p:spPr bwMode="auto">
            <a:xfrm>
              <a:off x="3773" y="3404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6" name="Rectangle 288"/>
            <p:cNvSpPr>
              <a:spLocks noChangeArrowheads="1"/>
            </p:cNvSpPr>
            <p:nvPr/>
          </p:nvSpPr>
          <p:spPr bwMode="auto">
            <a:xfrm>
              <a:off x="3790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7" name="Rectangle 289"/>
            <p:cNvSpPr>
              <a:spLocks noChangeArrowheads="1"/>
            </p:cNvSpPr>
            <p:nvPr/>
          </p:nvSpPr>
          <p:spPr bwMode="auto">
            <a:xfrm>
              <a:off x="3835" y="3404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8" name="Rectangle 290"/>
            <p:cNvSpPr>
              <a:spLocks noChangeArrowheads="1"/>
            </p:cNvSpPr>
            <p:nvPr/>
          </p:nvSpPr>
          <p:spPr bwMode="auto">
            <a:xfrm>
              <a:off x="3879" y="3404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699" name="Rectangle 291"/>
            <p:cNvSpPr>
              <a:spLocks noChangeArrowheads="1"/>
            </p:cNvSpPr>
            <p:nvPr/>
          </p:nvSpPr>
          <p:spPr bwMode="auto">
            <a:xfrm>
              <a:off x="2871" y="3759"/>
              <a:ext cx="8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0" name="Rectangle 292"/>
            <p:cNvSpPr>
              <a:spLocks noChangeArrowheads="1"/>
            </p:cNvSpPr>
            <p:nvPr/>
          </p:nvSpPr>
          <p:spPr bwMode="auto">
            <a:xfrm>
              <a:off x="2923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1" name="Rectangle 293"/>
            <p:cNvSpPr>
              <a:spLocks noChangeArrowheads="1"/>
            </p:cNvSpPr>
            <p:nvPr/>
          </p:nvSpPr>
          <p:spPr bwMode="auto">
            <a:xfrm>
              <a:off x="2969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2" name="Rectangle 294"/>
            <p:cNvSpPr>
              <a:spLocks noChangeArrowheads="1"/>
            </p:cNvSpPr>
            <p:nvPr/>
          </p:nvSpPr>
          <p:spPr bwMode="auto">
            <a:xfrm>
              <a:off x="3007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3" name="Rectangle 295"/>
            <p:cNvSpPr>
              <a:spLocks noChangeArrowheads="1"/>
            </p:cNvSpPr>
            <p:nvPr/>
          </p:nvSpPr>
          <p:spPr bwMode="auto">
            <a:xfrm>
              <a:off x="3031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4" name="Rectangle 296"/>
            <p:cNvSpPr>
              <a:spLocks noChangeArrowheads="1"/>
            </p:cNvSpPr>
            <p:nvPr/>
          </p:nvSpPr>
          <p:spPr bwMode="auto">
            <a:xfrm>
              <a:off x="3053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5" name="Rectangle 297"/>
            <p:cNvSpPr>
              <a:spLocks noChangeArrowheads="1"/>
            </p:cNvSpPr>
            <p:nvPr/>
          </p:nvSpPr>
          <p:spPr bwMode="auto">
            <a:xfrm>
              <a:off x="3075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6" name="Rectangle 298"/>
            <p:cNvSpPr>
              <a:spLocks noChangeArrowheads="1"/>
            </p:cNvSpPr>
            <p:nvPr/>
          </p:nvSpPr>
          <p:spPr bwMode="auto">
            <a:xfrm>
              <a:off x="3120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7" name="Rectangle 299"/>
            <p:cNvSpPr>
              <a:spLocks noChangeArrowheads="1"/>
            </p:cNvSpPr>
            <p:nvPr/>
          </p:nvSpPr>
          <p:spPr bwMode="auto">
            <a:xfrm>
              <a:off x="3163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8" name="Rectangle 300"/>
            <p:cNvSpPr>
              <a:spLocks noChangeArrowheads="1"/>
            </p:cNvSpPr>
            <p:nvPr/>
          </p:nvSpPr>
          <p:spPr bwMode="auto">
            <a:xfrm>
              <a:off x="3185" y="3759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09" name="Rectangle 301"/>
            <p:cNvSpPr>
              <a:spLocks noChangeArrowheads="1"/>
            </p:cNvSpPr>
            <p:nvPr/>
          </p:nvSpPr>
          <p:spPr bwMode="auto">
            <a:xfrm>
              <a:off x="3214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0" name="Rectangle 302"/>
            <p:cNvSpPr>
              <a:spLocks noChangeArrowheads="1"/>
            </p:cNvSpPr>
            <p:nvPr/>
          </p:nvSpPr>
          <p:spPr bwMode="auto">
            <a:xfrm>
              <a:off x="3257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1" name="Rectangle 303"/>
            <p:cNvSpPr>
              <a:spLocks noChangeArrowheads="1"/>
            </p:cNvSpPr>
            <p:nvPr/>
          </p:nvSpPr>
          <p:spPr bwMode="auto">
            <a:xfrm>
              <a:off x="3303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2" name="Rectangle 304"/>
            <p:cNvSpPr>
              <a:spLocks noChangeArrowheads="1"/>
            </p:cNvSpPr>
            <p:nvPr/>
          </p:nvSpPr>
          <p:spPr bwMode="auto">
            <a:xfrm>
              <a:off x="3346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3" name="Rectangle 305"/>
            <p:cNvSpPr>
              <a:spLocks noChangeArrowheads="1"/>
            </p:cNvSpPr>
            <p:nvPr/>
          </p:nvSpPr>
          <p:spPr bwMode="auto">
            <a:xfrm>
              <a:off x="3367" y="3759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4" name="Rectangle 306"/>
            <p:cNvSpPr>
              <a:spLocks noChangeArrowheads="1"/>
            </p:cNvSpPr>
            <p:nvPr/>
          </p:nvSpPr>
          <p:spPr bwMode="auto">
            <a:xfrm>
              <a:off x="3387" y="3759"/>
              <a:ext cx="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5" name="Rectangle 307"/>
            <p:cNvSpPr>
              <a:spLocks noChangeArrowheads="1"/>
            </p:cNvSpPr>
            <p:nvPr/>
          </p:nvSpPr>
          <p:spPr bwMode="auto">
            <a:xfrm>
              <a:off x="3408" y="3759"/>
              <a:ext cx="53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6" name="Rectangle 308"/>
            <p:cNvSpPr>
              <a:spLocks noChangeArrowheads="1"/>
            </p:cNvSpPr>
            <p:nvPr/>
          </p:nvSpPr>
          <p:spPr bwMode="auto">
            <a:xfrm>
              <a:off x="3425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7" name="Rectangle 309"/>
            <p:cNvSpPr>
              <a:spLocks noChangeArrowheads="1"/>
            </p:cNvSpPr>
            <p:nvPr/>
          </p:nvSpPr>
          <p:spPr bwMode="auto">
            <a:xfrm>
              <a:off x="3471" y="3759"/>
              <a:ext cx="79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5718" name="Rectangle 310"/>
            <p:cNvSpPr>
              <a:spLocks noChangeArrowheads="1"/>
            </p:cNvSpPr>
            <p:nvPr/>
          </p:nvSpPr>
          <p:spPr bwMode="auto">
            <a:xfrm>
              <a:off x="3514" y="3759"/>
              <a:ext cx="7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45719" name="Text Box 311"/>
          <p:cNvSpPr txBox="1">
            <a:spLocks noChangeArrowheads="1"/>
          </p:cNvSpPr>
          <p:nvPr/>
        </p:nvSpPr>
        <p:spPr bwMode="auto">
          <a:xfrm>
            <a:off x="5791200" y="6248400"/>
            <a:ext cx="158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4.26 from text</a:t>
            </a:r>
          </a:p>
        </p:txBody>
      </p:sp>
    </p:spTree>
    <p:extLst>
      <p:ext uri="{BB962C8B-B14F-4D97-AF65-F5344CB8AC3E}">
        <p14:creationId xmlns:p14="http://schemas.microsoft.com/office/powerpoint/2010/main" val="35064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/>
              <a:t>numbers are </a:t>
            </a:r>
            <a:r>
              <a:rPr lang="en-US" dirty="0" smtClean="0"/>
              <a:t>approximations </a:t>
            </a:r>
            <a:r>
              <a:rPr lang="en-US" dirty="0"/>
              <a:t>for a number they can’t really represent. </a:t>
            </a:r>
            <a:endParaRPr lang="en-US" dirty="0" smtClean="0"/>
          </a:p>
          <a:p>
            <a:pPr lvl="1"/>
            <a:r>
              <a:rPr lang="en-US" dirty="0" smtClean="0"/>
              <a:t>Infinite possible real numbers between 0 and 1</a:t>
            </a:r>
          </a:p>
          <a:p>
            <a:pPr lvl="1"/>
            <a:r>
              <a:rPr lang="en-US" dirty="0" smtClean="0"/>
              <a:t>We can only represent </a:t>
            </a:r>
            <a:r>
              <a:rPr lang="en-US" dirty="0"/>
              <a:t>2</a:t>
            </a:r>
            <a:r>
              <a:rPr lang="en-US" baseline="30000" dirty="0"/>
              <a:t>53</a:t>
            </a:r>
            <a:r>
              <a:rPr lang="en-US" dirty="0"/>
              <a:t> </a:t>
            </a:r>
            <a:r>
              <a:rPr lang="en-US" dirty="0" smtClean="0"/>
              <a:t>of them</a:t>
            </a:r>
          </a:p>
          <a:p>
            <a:pPr lvl="1"/>
            <a:r>
              <a:rPr lang="en-US" dirty="0" smtClean="0"/>
              <a:t>Approximate by rounding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Rounding Modes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 smtClean="0"/>
              <a:t>IEEE Standard has four rounding modes:   </a:t>
            </a:r>
          </a:p>
          <a:p>
            <a:pPr lvl="1" eaLnBrk="1" hangingPunct="1"/>
            <a:r>
              <a:rPr lang="en-US" dirty="0" smtClean="0"/>
              <a:t>round to nearest even (default)</a:t>
            </a:r>
          </a:p>
          <a:p>
            <a:pPr lvl="1" eaLnBrk="1" hangingPunct="1"/>
            <a:r>
              <a:rPr lang="en-US" dirty="0" smtClean="0"/>
              <a:t>round towards plus infinity</a:t>
            </a:r>
          </a:p>
          <a:p>
            <a:pPr lvl="1" eaLnBrk="1" hangingPunct="1"/>
            <a:r>
              <a:rPr lang="en-US" dirty="0" smtClean="0"/>
              <a:t>round towards minus infinity</a:t>
            </a:r>
          </a:p>
          <a:p>
            <a:pPr lvl="1" eaLnBrk="1" hangingPunct="1"/>
            <a:r>
              <a:rPr lang="en-US" dirty="0" smtClean="0"/>
              <a:t>round towards 0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i="1" dirty="0" smtClean="0"/>
          </a:p>
          <a:p>
            <a:pPr eaLnBrk="1" hangingPunct="1"/>
            <a:r>
              <a:rPr lang="en-US" dirty="0" smtClean="0"/>
              <a:t>It can be shown that round to nearest even minimizes the mean error introduced by rounding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58873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round accurately, we need the hardware to include extra bits for the calculation.</a:t>
            </a:r>
            <a:endParaRPr lang="en-US" dirty="0"/>
          </a:p>
          <a:p>
            <a:r>
              <a:rPr lang="en-US" dirty="0" smtClean="0"/>
              <a:t>Specifically, we keep 2 extra bits on the right</a:t>
            </a:r>
          </a:p>
          <a:p>
            <a:pPr lvl="1"/>
            <a:r>
              <a:rPr lang="en-US" dirty="0" smtClean="0"/>
              <a:t>Guard bit</a:t>
            </a:r>
            <a:endParaRPr lang="en-US" dirty="0"/>
          </a:p>
          <a:p>
            <a:pPr lvl="1"/>
            <a:r>
              <a:rPr lang="en-US" dirty="0" smtClean="0"/>
              <a:t>Round bit</a:t>
            </a:r>
          </a:p>
        </p:txBody>
      </p:sp>
    </p:spTree>
    <p:extLst>
      <p:ext uri="{BB962C8B-B14F-4D97-AF65-F5344CB8AC3E}">
        <p14:creationId xmlns:p14="http://schemas.microsoft.com/office/powerpoint/2010/main" val="12350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bit to the right: an </a:t>
            </a:r>
            <a:r>
              <a:rPr lang="en-US" dirty="0"/>
              <a:t>additional digit (bit) used in intermediate calculations </a:t>
            </a:r>
            <a:r>
              <a:rPr lang="en-US" dirty="0" smtClean="0"/>
              <a:t>to prevent </a:t>
            </a:r>
            <a:r>
              <a:rPr lang="en-US" dirty="0"/>
              <a:t>loss of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Examples for Guard Bit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Assume 4-bit </a:t>
            </a:r>
            <a:r>
              <a:rPr lang="en-US" dirty="0" err="1" smtClean="0"/>
              <a:t>significand</a:t>
            </a:r>
            <a:endParaRPr lang="en-US" dirty="0" smtClean="0"/>
          </a:p>
          <a:p>
            <a:pPr eaLnBrk="1" hangingPunct="1"/>
            <a:r>
              <a:rPr lang="en-US" dirty="0" smtClean="0"/>
              <a:t>Addition: </a:t>
            </a:r>
            <a:r>
              <a:rPr lang="en-US" sz="2000" dirty="0" smtClean="0">
                <a:latin typeface="Courier New" panose="02070309020205020404" pitchFamily="49" charset="0"/>
              </a:rPr>
              <a:t>1.0000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 </a:t>
            </a:r>
            <a:r>
              <a:rPr lang="en-US" sz="2000" dirty="0" smtClean="0">
                <a:latin typeface="Courier New" panose="02070309020205020404" pitchFamily="49" charset="0"/>
              </a:rPr>
              <a:t>+ 1.1111 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–2</a:t>
            </a:r>
            <a:endParaRPr lang="en-US" sz="2000" dirty="0" smtClean="0"/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  </a:t>
            </a:r>
            <a:r>
              <a:rPr lang="en-US" sz="2000" dirty="0" smtClean="0">
                <a:latin typeface="Courier New" panose="02070309020205020404" pitchFamily="49" charset="0"/>
              </a:rPr>
              <a:t>	1.0000 </a:t>
            </a:r>
            <a:r>
              <a:rPr lang="en-US" sz="2000" dirty="0" smtClean="0">
                <a:latin typeface="Courier New" panose="02070309020205020404" pitchFamily="49" charset="0"/>
              </a:rPr>
              <a:t>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+ </a:t>
            </a:r>
            <a:r>
              <a:rPr lang="en-US" sz="2000" dirty="0" smtClean="0">
                <a:latin typeface="Courier New" panose="02070309020205020404" pitchFamily="49" charset="0"/>
              </a:rPr>
              <a:t>	</a:t>
            </a:r>
            <a:r>
              <a:rPr lang="en-US" sz="2000" u="sng" dirty="0" smtClean="0">
                <a:latin typeface="Courier New" panose="02070309020205020404" pitchFamily="49" charset="0"/>
              </a:rPr>
              <a:t>0.0111</a:t>
            </a:r>
            <a:r>
              <a:rPr lang="en-US" sz="2000" u="sng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u="sng" dirty="0" smtClean="0">
                <a:latin typeface="Courier New" panose="02070309020205020404" pitchFamily="49" charset="0"/>
              </a:rPr>
              <a:t> </a:t>
            </a:r>
            <a:r>
              <a:rPr lang="en-US" sz="2000" u="sng" dirty="0" smtClean="0">
                <a:latin typeface="Courier New" panose="02070309020205020404" pitchFamily="49" charset="0"/>
              </a:rPr>
              <a:t>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</a:rPr>
              <a:t> 	1.0111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</a:rPr>
              <a:t> 	rounds </a:t>
            </a:r>
            <a:r>
              <a:rPr lang="en-US" sz="2000" dirty="0" smtClean="0">
                <a:latin typeface="Courier New" panose="02070309020205020404" pitchFamily="49" charset="0"/>
              </a:rPr>
              <a:t>to 1.1000–right!</a:t>
            </a:r>
            <a:br>
              <a:rPr lang="en-US" sz="2000" dirty="0" smtClean="0">
                <a:latin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</a:rPr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g	</a:t>
            </a:r>
            <a:r>
              <a:rPr lang="en-US" sz="2000" dirty="0" smtClean="0">
                <a:latin typeface="Courier New" panose="02070309020205020404" pitchFamily="49" charset="0"/>
              </a:rPr>
              <a:t>1.0111–would be wrong</a:t>
            </a:r>
            <a:r>
              <a:rPr lang="en-US" sz="2000" dirty="0" smtClean="0">
                <a:latin typeface="Courier New" panose="02070309020205020404" pitchFamily="49" charset="0"/>
              </a:rPr>
              <a:t>!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Multiplication: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</a:t>
            </a:r>
            <a:r>
              <a:rPr lang="en-US" dirty="0" smtClean="0">
                <a:latin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</a:rPr>
              <a:t>1.1000 </a:t>
            </a:r>
            <a:r>
              <a:rPr lang="en-US" sz="2000" dirty="0" smtClean="0">
                <a:latin typeface="Courier New" panose="02070309020205020404" pitchFamily="49" charset="0"/>
              </a:rPr>
              <a:t>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0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x </a:t>
            </a:r>
            <a:r>
              <a:rPr lang="en-US" sz="2000" dirty="0" smtClean="0">
                <a:latin typeface="Courier New" panose="02070309020205020404" pitchFamily="49" charset="0"/>
              </a:rPr>
              <a:t>	</a:t>
            </a:r>
            <a:r>
              <a:rPr lang="en-US" sz="2000" u="sng" dirty="0" smtClean="0">
                <a:latin typeface="Courier New" panose="02070309020205020404" pitchFamily="49" charset="0"/>
              </a:rPr>
              <a:t>1.1001 </a:t>
            </a:r>
            <a:r>
              <a:rPr lang="en-US" sz="2000" u="sng" dirty="0" smtClean="0">
                <a:latin typeface="Courier New" panose="02070309020205020404" pitchFamily="49" charset="0"/>
              </a:rPr>
              <a:t>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–2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10.10110 </a:t>
            </a:r>
            <a:r>
              <a:rPr lang="en-US" sz="2000" dirty="0" smtClean="0">
                <a:latin typeface="Courier New" panose="02070309020205020404" pitchFamily="49" charset="0"/>
              </a:rPr>
              <a:t>x 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–2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endParaRPr 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normalize 1.0101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</a:rPr>
              <a:t>0x2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-1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round </a:t>
            </a:r>
            <a:r>
              <a:rPr lang="en-US" sz="2000" dirty="0" smtClean="0">
                <a:latin typeface="Courier New" panose="02070309020205020404" pitchFamily="49" charset="0"/>
              </a:rPr>
              <a:t>1.0110x2</a:t>
            </a:r>
            <a:r>
              <a:rPr lang="en-US" sz="2000" baseline="30000" dirty="0" smtClean="0">
                <a:latin typeface="Courier New" panose="02070309020205020404" pitchFamily="49" charset="0"/>
              </a:rPr>
              <a:t>-1</a:t>
            </a:r>
            <a:endParaRPr lang="en-US" sz="2000" baseline="30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			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</a:rPr>
              <a:t>g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7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to the right of guard bit needed for accurate rounding.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2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dirty="0"/>
              <a:t>Example for Round Bit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</a:rPr>
              <a:t>1.0000 x 2</a:t>
            </a:r>
            <a:r>
              <a:rPr lang="en-US" baseline="30000" dirty="0" smtClean="0">
                <a:latin typeface="Courier New" panose="02070309020205020404" pitchFamily="49" charset="0"/>
              </a:rPr>
              <a:t>0 </a:t>
            </a:r>
            <a:r>
              <a:rPr lang="en-US" dirty="0" smtClean="0">
                <a:latin typeface="Courier New" panose="02070309020205020404" pitchFamily="49" charset="0"/>
              </a:rPr>
              <a:t>- 1.0001 x 2</a:t>
            </a:r>
            <a:r>
              <a:rPr lang="en-US" baseline="30000" dirty="0" smtClean="0">
                <a:latin typeface="Courier New" panose="02070309020205020404" pitchFamily="49" charset="0"/>
              </a:rPr>
              <a:t>–2</a:t>
            </a: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guard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C0128"/>
                </a:solidFill>
              </a:rPr>
              <a:t>round</a:t>
            </a:r>
            <a:r>
              <a:rPr lang="en-US" dirty="0" smtClean="0"/>
              <a:t> bits shown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1.0000 x 2</a:t>
            </a:r>
            <a:r>
              <a:rPr lang="en-US" baseline="30000" dirty="0" smtClean="0">
                <a:latin typeface="Courier New" panose="02070309020205020404" pitchFamily="49" charset="0"/>
              </a:rPr>
              <a:t>0</a:t>
            </a:r>
            <a:endParaRPr 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</a:rPr>
              <a:t>- </a:t>
            </a:r>
            <a:r>
              <a:rPr lang="en-US" u="sng" dirty="0" smtClean="0">
                <a:latin typeface="Courier New" panose="02070309020205020404" pitchFamily="49" charset="0"/>
              </a:rPr>
              <a:t>0.0100</a:t>
            </a:r>
            <a:r>
              <a:rPr lang="en-US" u="sng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u="sng" dirty="0" smtClean="0">
                <a:solidFill>
                  <a:srgbClr val="FC0128"/>
                </a:solidFill>
                <a:latin typeface="Courier New" panose="02070309020205020404" pitchFamily="49" charset="0"/>
              </a:rPr>
              <a:t>1</a:t>
            </a:r>
            <a:r>
              <a:rPr lang="en-US" u="sng" dirty="0" smtClean="0">
                <a:latin typeface="Courier New" panose="02070309020205020404" pitchFamily="49" charset="0"/>
              </a:rPr>
              <a:t> x 2</a:t>
            </a:r>
            <a:r>
              <a:rPr lang="en-US" baseline="30000" dirty="0" smtClean="0"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</a:rPr>
              <a:t>0.1011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C0128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x 2</a:t>
            </a:r>
            <a:r>
              <a:rPr lang="en-US" baseline="30000" dirty="0" smtClean="0">
                <a:latin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</a:rPr>
              <a:t> 	</a:t>
            </a:r>
            <a:r>
              <a:rPr lang="en-US" dirty="0" smtClean="0"/>
              <a:t>Result</a:t>
            </a:r>
            <a:endParaRPr 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1.011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C0128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</a:rPr>
              <a:t> x 2</a:t>
            </a:r>
            <a:r>
              <a:rPr lang="en-US" baseline="30000" dirty="0" smtClean="0">
                <a:latin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</a:rPr>
              <a:t> 	</a:t>
            </a:r>
            <a:r>
              <a:rPr lang="en-US" dirty="0" smtClean="0"/>
              <a:t>Normalize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7000"/>
              </a:lnSpc>
              <a:spcBef>
                <a:spcPct val="4100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	  1.1000 x 2</a:t>
            </a:r>
            <a:r>
              <a:rPr lang="en-US" baseline="30000" dirty="0" smtClean="0">
                <a:latin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</a:rPr>
              <a:t> 	</a:t>
            </a:r>
            <a:r>
              <a:rPr lang="en-US" sz="2400" dirty="0" smtClean="0"/>
              <a:t>Round</a:t>
            </a:r>
            <a:r>
              <a:rPr lang="en-US" sz="2400" dirty="0" smtClean="0"/>
              <a:t>; simple </a:t>
            </a:r>
            <a:r>
              <a:rPr lang="en-US" sz="2400" dirty="0" smtClean="0"/>
              <a:t>round up</a:t>
            </a:r>
            <a:r>
              <a:rPr lang="en-US" sz="2400" dirty="0" smtClean="0"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</a:rPr>
              <a:t>		</a:t>
            </a:r>
            <a:r>
              <a:rPr lang="en-US" sz="800" dirty="0" smtClean="0">
                <a:solidFill>
                  <a:schemeClr val="accent2"/>
                </a:solidFill>
              </a:rPr>
              <a:t>	</a:t>
            </a:r>
          </a:p>
          <a:p>
            <a:pPr lvl="1" eaLnBrk="1" hangingPunct="1"/>
            <a:r>
              <a:rPr lang="en-US" dirty="0" smtClean="0"/>
              <a:t>Without round bit, result is 1.0111 </a:t>
            </a:r>
          </a:p>
        </p:txBody>
      </p:sp>
    </p:spTree>
    <p:extLst>
      <p:ext uri="{BB962C8B-B14F-4D97-AF65-F5344CB8AC3E}">
        <p14:creationId xmlns:p14="http://schemas.microsoft.com/office/powerpoint/2010/main" val="144744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Round Bit (base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2.56</a:t>
            </a:r>
            <a:r>
              <a:rPr lang="en-US" baseline="-25000" dirty="0"/>
              <a:t>ten</a:t>
            </a:r>
            <a:r>
              <a:rPr lang="en-US" dirty="0"/>
              <a:t> *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2.34</a:t>
            </a:r>
            <a:r>
              <a:rPr lang="en-US" baseline="-25000" dirty="0"/>
              <a:t>ten</a:t>
            </a:r>
            <a:r>
              <a:rPr lang="en-US" dirty="0"/>
              <a:t> * 10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smtClean="0"/>
              <a:t>3 significant decimal digits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 .0256 </a:t>
            </a:r>
            <a:r>
              <a:rPr lang="en-US" dirty="0"/>
              <a:t>* 10</a:t>
            </a:r>
            <a:r>
              <a:rPr lang="en-US" baseline="30000" dirty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    +	2.34 	 * 10</a:t>
            </a:r>
            <a:r>
              <a:rPr lang="en-US" u="sng" baseline="30000" dirty="0" smtClean="0"/>
              <a:t>2	</a:t>
            </a:r>
          </a:p>
          <a:p>
            <a:pPr marL="0" indent="0">
              <a:buNone/>
            </a:pPr>
            <a:r>
              <a:rPr lang="en-US" baseline="30000" dirty="0" smtClean="0"/>
              <a:t>	</a:t>
            </a:r>
            <a:r>
              <a:rPr lang="en-US" dirty="0" smtClean="0"/>
              <a:t>2.3656 * </a:t>
            </a:r>
            <a:r>
              <a:rPr lang="en-US" dirty="0"/>
              <a:t>10</a:t>
            </a:r>
            <a:r>
              <a:rPr lang="en-US" baseline="30000" dirty="0"/>
              <a:t>2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Guard digit is 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Round digit is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2.37 </a:t>
            </a:r>
            <a:r>
              <a:rPr lang="en-US" dirty="0"/>
              <a:t>* </a:t>
            </a:r>
            <a:r>
              <a:rPr lang="en-US" dirty="0" smtClean="0"/>
              <a:t>10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additional bits: 2.36 </a:t>
            </a:r>
            <a:r>
              <a:rPr lang="en-US" dirty="0"/>
              <a:t>* 10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Sticky Bit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2400" dirty="0" smtClean="0"/>
              <a:t>Round to even problems</a:t>
            </a:r>
          </a:p>
          <a:p>
            <a:pPr lvl="1" eaLnBrk="1" hangingPunct="1"/>
            <a:r>
              <a:rPr lang="en-US" sz="2000" dirty="0" smtClean="0"/>
              <a:t>need to know if the answer is </a:t>
            </a:r>
            <a:r>
              <a:rPr lang="en-US" sz="2000" i="1" dirty="0" smtClean="0"/>
              <a:t>exactly</a:t>
            </a:r>
            <a:r>
              <a:rPr lang="en-US" sz="2000" dirty="0" smtClean="0"/>
              <a:t> even or not.</a:t>
            </a:r>
          </a:p>
          <a:p>
            <a:pPr lvl="1" eaLnBrk="1" hangingPunct="1"/>
            <a:r>
              <a:rPr lang="en-US" sz="2000" dirty="0" smtClean="0"/>
              <a:t>With 4-bit </a:t>
            </a:r>
            <a:r>
              <a:rPr lang="en-US" sz="2000" dirty="0" err="1" smtClean="0"/>
              <a:t>significand</a:t>
            </a:r>
            <a:r>
              <a:rPr lang="en-US" sz="2000" dirty="0" smtClean="0"/>
              <a:t>, if result is 1000X result rounds to 1.0000 if X=0 and 1.0001 otherwise</a:t>
            </a:r>
          </a:p>
          <a:p>
            <a:pPr lvl="1" eaLnBrk="1" hangingPunct="1"/>
            <a:r>
              <a:rPr lang="en-US" sz="2000" dirty="0" smtClean="0"/>
              <a:t>Potentially need 2x number of bits</a:t>
            </a:r>
          </a:p>
          <a:p>
            <a:pPr eaLnBrk="1" hangingPunct="1"/>
            <a:r>
              <a:rPr lang="en-US" sz="2400" dirty="0" smtClean="0"/>
              <a:t>Instead keep “sticky” bit (S</a:t>
            </a:r>
            <a:r>
              <a:rPr lang="en-US" sz="2400" dirty="0" smtClean="0"/>
              <a:t>):</a:t>
            </a:r>
          </a:p>
          <a:p>
            <a:pPr lvl="1"/>
            <a:r>
              <a:rPr lang="en-US" dirty="0"/>
              <a:t>used to determine whether there are any 1 bits truncated below the guard and round </a:t>
            </a:r>
            <a:r>
              <a:rPr lang="en-US" dirty="0" smtClean="0"/>
              <a:t>bits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S=1 if any bits are off to the right, otherwise </a:t>
            </a:r>
            <a:r>
              <a:rPr lang="en-US" sz="2000" dirty="0" smtClean="0"/>
              <a:t>S=0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390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Sticky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</a:rPr>
              <a:t>1.0000 </a:t>
            </a:r>
            <a:r>
              <a:rPr lang="en-US" dirty="0">
                <a:latin typeface="Courier New" panose="02070309020205020404" pitchFamily="49" charset="0"/>
              </a:rPr>
              <a:t>x 2</a:t>
            </a:r>
            <a:r>
              <a:rPr lang="en-US" baseline="30000" dirty="0">
                <a:latin typeface="Courier New" panose="02070309020205020404" pitchFamily="49" charset="0"/>
              </a:rPr>
              <a:t>0 </a:t>
            </a:r>
            <a:r>
              <a:rPr lang="en-US" dirty="0">
                <a:latin typeface="Courier New" panose="02070309020205020404" pitchFamily="49" charset="0"/>
              </a:rPr>
              <a:t>+ 1.0001 x 2</a:t>
            </a:r>
            <a:r>
              <a:rPr lang="en-US" baseline="30000" dirty="0">
                <a:latin typeface="Courier New" panose="02070309020205020404" pitchFamily="49" charset="0"/>
              </a:rPr>
              <a:t>–5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guard</a:t>
            </a:r>
            <a:r>
              <a:rPr lang="en-US" dirty="0"/>
              <a:t>, </a:t>
            </a:r>
            <a:r>
              <a:rPr lang="en-US" u="sng" dirty="0">
                <a:solidFill>
                  <a:schemeClr val="tx2"/>
                </a:solidFill>
              </a:rPr>
              <a:t>round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dirty="0">
                <a:solidFill>
                  <a:schemeClr val="hlink"/>
                </a:solidFill>
              </a:rPr>
              <a:t>sticky</a:t>
            </a:r>
            <a:r>
              <a:rPr lang="en-US" dirty="0"/>
              <a:t> bits shown</a:t>
            </a: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	  1.0000 x 2</a:t>
            </a:r>
            <a:r>
              <a:rPr lang="en-US" sz="2000" baseline="30000" dirty="0">
                <a:latin typeface="Courier New" panose="02070309020205020404" pitchFamily="49" charset="0"/>
              </a:rPr>
              <a:t>0</a:t>
            </a: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	+ </a:t>
            </a:r>
            <a:r>
              <a:rPr lang="en-US" sz="2000" u="sng" dirty="0">
                <a:latin typeface="Courier New" panose="02070309020205020404" pitchFamily="49" charset="0"/>
              </a:rPr>
              <a:t>0.0000</a:t>
            </a:r>
            <a:r>
              <a:rPr lang="en-US" sz="2000" u="sng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u="sng" dirty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  <a:r>
              <a:rPr lang="en-US" sz="2000" u="sng" dirty="0">
                <a:latin typeface="Courier New" panose="02070309020205020404" pitchFamily="49" charset="0"/>
              </a:rPr>
              <a:t> x 2</a:t>
            </a:r>
            <a:r>
              <a:rPr lang="en-US" sz="2000" baseline="30000" dirty="0">
                <a:latin typeface="Courier New" panose="02070309020205020404" pitchFamily="49" charset="0"/>
              </a:rPr>
              <a:t>0 </a:t>
            </a:r>
            <a:r>
              <a:rPr 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endParaRPr lang="en-US" sz="2000" baseline="30000" dirty="0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</a:rPr>
              <a:t>1.0000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sz="2000" u="sng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x 2</a:t>
            </a:r>
            <a:r>
              <a:rPr lang="en-US" sz="2000" baseline="30000" dirty="0">
                <a:latin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</a:rPr>
              <a:t> 	</a:t>
            </a:r>
            <a:r>
              <a:rPr lang="en-US" sz="2000" dirty="0" smtClean="0"/>
              <a:t>Result</a:t>
            </a: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spcBef>
                <a:spcPct val="4100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	  1.0001 x 2</a:t>
            </a:r>
            <a:r>
              <a:rPr lang="en-US" sz="2000" baseline="30000" dirty="0">
                <a:latin typeface="Courier New" panose="02070309020205020404" pitchFamily="49" charset="0"/>
              </a:rPr>
              <a:t>-0</a:t>
            </a:r>
            <a:r>
              <a:rPr lang="en-US" sz="2000" dirty="0">
                <a:latin typeface="Courier New" panose="02070309020205020404" pitchFamily="49" charset="0"/>
              </a:rPr>
              <a:t> 	</a:t>
            </a:r>
            <a:r>
              <a:rPr lang="en-US" sz="2000" dirty="0" smtClean="0">
                <a:latin typeface="Courier New" panose="02070309020205020404" pitchFamily="49" charset="0"/>
              </a:rPr>
              <a:t>	</a:t>
            </a:r>
            <a:r>
              <a:rPr lang="en-US" sz="2000" dirty="0" smtClean="0"/>
              <a:t>Round </a:t>
            </a:r>
            <a:r>
              <a:rPr lang="en-US" sz="2000" dirty="0"/>
              <a:t>to </a:t>
            </a:r>
            <a:r>
              <a:rPr lang="en-US" sz="2000" dirty="0" smtClean="0"/>
              <a:t>nearest even</a:t>
            </a:r>
            <a:br>
              <a:rPr lang="en-US" sz="2000" dirty="0" smtClean="0"/>
            </a:br>
            <a:r>
              <a:rPr lang="en-US" sz="2000" dirty="0" smtClean="0"/>
              <a:t> 				Without </a:t>
            </a:r>
            <a:r>
              <a:rPr lang="en-US" sz="2000" dirty="0"/>
              <a:t>S rounds to 1.0000.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238</TotalTime>
  <Words>5948</Words>
  <Application>Microsoft Office PowerPoint</Application>
  <PresentationFormat>On-screen Show (4:3)</PresentationFormat>
  <Paragraphs>3492</Paragraphs>
  <Slides>102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Clarity</vt:lpstr>
      <vt:lpstr>Computer Arithmetic</vt:lpstr>
      <vt:lpstr>Background Information</vt:lpstr>
      <vt:lpstr>Integer Multiplication</vt:lpstr>
      <vt:lpstr>Observations</vt:lpstr>
      <vt:lpstr>Combinational Multiplier</vt:lpstr>
      <vt:lpstr>  Combinational Multiplier</vt:lpstr>
      <vt:lpstr>Multiplication </vt:lpstr>
      <vt:lpstr>Multiplication Hardware Version 1</vt:lpstr>
      <vt:lpstr>Multiplication  Algorithm Version 1</vt:lpstr>
      <vt:lpstr>Multiplication Example (11x9)</vt:lpstr>
      <vt:lpstr>Multiplication is Time Consuming</vt:lpstr>
      <vt:lpstr>Observations on Multiplication Version 1</vt:lpstr>
      <vt:lpstr>Multiplication Hardware Version 2</vt:lpstr>
      <vt:lpstr>Multiplication  Algorithm  Version 2</vt:lpstr>
      <vt:lpstr>Multiplication Example (11x9)</vt:lpstr>
      <vt:lpstr>Multiplication Example (11x9)</vt:lpstr>
      <vt:lpstr>Multiplication Example (11x9)</vt:lpstr>
      <vt:lpstr>Multiplication Example (11x9)</vt:lpstr>
      <vt:lpstr>Multiplication Example (11x9)</vt:lpstr>
      <vt:lpstr>Multiplication Example (11x9)</vt:lpstr>
      <vt:lpstr>Multiplication Example (11x9)</vt:lpstr>
      <vt:lpstr>Multiplication  Algorithm  Version 2</vt:lpstr>
      <vt:lpstr>Multiplication Hardware Version 3</vt:lpstr>
      <vt:lpstr>Multiplication  Algorithm  Version 3</vt:lpstr>
      <vt:lpstr>Multiplication Example (11x9)</vt:lpstr>
      <vt:lpstr>Multiplying by a Constant</vt:lpstr>
      <vt:lpstr>Multiplying by a Constant</vt:lpstr>
      <vt:lpstr>Multiplying by a Constant</vt:lpstr>
      <vt:lpstr>Signed Multiplication</vt:lpstr>
      <vt:lpstr>Booth’s Algorithm</vt:lpstr>
      <vt:lpstr>Insight for Booth’s Algorithm</vt:lpstr>
      <vt:lpstr>Insight for Booth’s Algorithm </vt:lpstr>
      <vt:lpstr>Booth’s Algorithm</vt:lpstr>
      <vt:lpstr>Booth’s Algorithm</vt:lpstr>
      <vt:lpstr>Booth’s Example (-5 x -6)</vt:lpstr>
      <vt:lpstr>Booth’s Algorithm</vt:lpstr>
      <vt:lpstr>Division: Paper and Pencil</vt:lpstr>
      <vt:lpstr>Division: Paper and Pencil</vt:lpstr>
      <vt:lpstr>Division: Paper and Pencil</vt:lpstr>
      <vt:lpstr>Division Algorithm</vt:lpstr>
      <vt:lpstr>Division Hardware Version 1</vt:lpstr>
      <vt:lpstr>Division  Algorithm  Version 1</vt:lpstr>
      <vt:lpstr>Division Example</vt:lpstr>
      <vt:lpstr>Observations on Division Version 1</vt:lpstr>
      <vt:lpstr>Division Hardware Version 2</vt:lpstr>
      <vt:lpstr>Division Algorithm  Version 2</vt:lpstr>
      <vt:lpstr>Observations on Division Version 2</vt:lpstr>
      <vt:lpstr>Division Hardware Version 3</vt:lpstr>
      <vt:lpstr>Division  Algorithm Version 3</vt:lpstr>
      <vt:lpstr>Another Divide Example</vt:lpstr>
      <vt:lpstr>Observations on Divide Version 3</vt:lpstr>
      <vt:lpstr>Signed Division</vt:lpstr>
      <vt:lpstr>Beyond Integers</vt:lpstr>
      <vt:lpstr>Exponential Notation</vt:lpstr>
      <vt:lpstr>Normalized Scientific Notation</vt:lpstr>
      <vt:lpstr>Floating Point: Scientific Notation</vt:lpstr>
      <vt:lpstr>Standards</vt:lpstr>
      <vt:lpstr>Standards</vt:lpstr>
      <vt:lpstr>IEEE 754 Standard</vt:lpstr>
      <vt:lpstr>IEEE 754 Standard</vt:lpstr>
      <vt:lpstr>IEEE 754 Standard</vt:lpstr>
      <vt:lpstr>IEEE 754 Standard</vt:lpstr>
      <vt:lpstr>Normalization</vt:lpstr>
      <vt:lpstr>Single Precision with Normalization</vt:lpstr>
      <vt:lpstr>Double Precision with Normalization</vt:lpstr>
      <vt:lpstr>Normalization</vt:lpstr>
      <vt:lpstr>Excess Notation</vt:lpstr>
      <vt:lpstr>Excess Notation</vt:lpstr>
      <vt:lpstr>Example</vt:lpstr>
      <vt:lpstr>Converting from Floating Point</vt:lpstr>
      <vt:lpstr>Converting from Floating Point</vt:lpstr>
      <vt:lpstr>Converting from Floating Point</vt:lpstr>
      <vt:lpstr>Converting from Floating Point</vt:lpstr>
      <vt:lpstr>Converting from Floating Point</vt:lpstr>
      <vt:lpstr>Converting to Floating Point</vt:lpstr>
      <vt:lpstr>Converting to Floating Point</vt:lpstr>
      <vt:lpstr>Converting to Floating Point</vt:lpstr>
      <vt:lpstr>Converting to Floating Point</vt:lpstr>
      <vt:lpstr>Converting to Floating Point</vt:lpstr>
      <vt:lpstr>Special Values</vt:lpstr>
      <vt:lpstr>Denormalized Numbers</vt:lpstr>
      <vt:lpstr>Floating Point Operations</vt:lpstr>
      <vt:lpstr>Basic Addition Algorithm</vt:lpstr>
      <vt:lpstr>Basic  Addition  Algorithm</vt:lpstr>
      <vt:lpstr>Addition Example</vt:lpstr>
      <vt:lpstr>Another Addition Example</vt:lpstr>
      <vt:lpstr>Basic Multiplication Algorithm</vt:lpstr>
      <vt:lpstr>Basic  Multiplication  Algorithm</vt:lpstr>
      <vt:lpstr>Multiplication Example</vt:lpstr>
      <vt:lpstr>Accuracy and Rounding</vt:lpstr>
      <vt:lpstr>Rounding Modes</vt:lpstr>
      <vt:lpstr>Accuracy and Rounding</vt:lpstr>
      <vt:lpstr>Guard Bit</vt:lpstr>
      <vt:lpstr>Examples for Guard Bit</vt:lpstr>
      <vt:lpstr>Round Bit</vt:lpstr>
      <vt:lpstr>Example for Round Bit</vt:lpstr>
      <vt:lpstr>Example for Round Bit (base 10)</vt:lpstr>
      <vt:lpstr>Sticky Bit</vt:lpstr>
      <vt:lpstr>Example for Sticky Bit</vt:lpstr>
      <vt:lpstr>Exceptions</vt:lpstr>
      <vt:lpstr>Exceptions</vt:lpstr>
      <vt:lpstr>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Arithmetic</dc:title>
  <dc:creator>Sarah</dc:creator>
  <cp:lastModifiedBy>Sarah</cp:lastModifiedBy>
  <cp:revision>22</cp:revision>
  <dcterms:created xsi:type="dcterms:W3CDTF">2013-09-23T11:56:03Z</dcterms:created>
  <dcterms:modified xsi:type="dcterms:W3CDTF">2013-09-23T15:54:38Z</dcterms:modified>
</cp:coreProperties>
</file>