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44"/>
  </p:handoutMasterIdLst>
  <p:sldIdLst>
    <p:sldId id="282" r:id="rId2"/>
    <p:sldId id="257" r:id="rId3"/>
    <p:sldId id="256" r:id="rId4"/>
    <p:sldId id="260" r:id="rId5"/>
    <p:sldId id="259" r:id="rId6"/>
    <p:sldId id="261" r:id="rId7"/>
    <p:sldId id="258" r:id="rId8"/>
    <p:sldId id="264" r:id="rId9"/>
    <p:sldId id="281" r:id="rId10"/>
    <p:sldId id="262" r:id="rId11"/>
    <p:sldId id="263" r:id="rId12"/>
    <p:sldId id="265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66" r:id="rId24"/>
    <p:sldId id="267" r:id="rId25"/>
    <p:sldId id="283" r:id="rId26"/>
    <p:sldId id="284" r:id="rId27"/>
    <p:sldId id="285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87" r:id="rId41"/>
    <p:sldId id="299" r:id="rId42"/>
    <p:sldId id="300" r:id="rId43"/>
  </p:sldIdLst>
  <p:sldSz cx="9144000" cy="6858000" type="screen4x3"/>
  <p:notesSz cx="6858000" cy="9239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60" autoAdjust="0"/>
    <p:restoredTop sz="90847" autoAdjust="0"/>
  </p:normalViewPr>
  <p:slideViewPr>
    <p:cSldViewPr>
      <p:cViewPr varScale="1">
        <p:scale>
          <a:sx n="132" d="100"/>
          <a:sy n="132" d="100"/>
        </p:scale>
        <p:origin x="101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E419B-57C8-4997-94B1-BE29DD737F6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5C6-9C5F-4439-8E2C-9D5559FA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EAE2312-59D6-43F0-8FF9-AF89FCB46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92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56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69A5-AA1D-4BFD-B9AA-A1E57F267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AA29-56E9-44A4-B2F4-CA0D34677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3D81-377D-47AE-8862-825A94BB0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197FC4-4A82-41EB-8A15-7B57939D0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A2ED0EC-3F49-4ECE-A8F3-766F70A5E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68882DB-DBD5-44BE-9300-319B71DC3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654E-4C44-40B4-95E2-4CB770F52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36C7-66EE-40F5-B703-3190091B0D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DF8C-3100-4FCD-9E91-AC839F06E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0385F7-AE1F-4003-80F1-31818D340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23E595-91F2-4E72-81DE-FC6F9C450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Recitation 4 – Booth’s Algorithm and Binary Integer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continued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Initial Product and </a:t>
            </a:r>
            <a:r>
              <a:rPr lang="en-US" sz="2600" dirty="0">
                <a:solidFill>
                  <a:srgbClr val="008000"/>
                </a:solidFill>
              </a:rPr>
              <a:t>previous LSB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00000 11011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200" dirty="0" smtClean="0">
                <a:latin typeface="Arial" panose="020B0604020202020204" pitchFamily="34" charset="0"/>
                <a:cs typeface="Courier New" panose="02070309020205020404" pitchFamily="49" charset="0"/>
              </a:rPr>
              <a:t>	(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Note: Since this is the first pass, we use 0 for the previous LSB)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sz="2600" dirty="0"/>
              <a:t>Pass 1, Step 1:  Examine the last 2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00000 1101</a:t>
            </a:r>
            <a:r>
              <a:rPr lang="en-US" sz="3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200" dirty="0" smtClean="0">
                <a:latin typeface="Arial" panose="020B0604020202020204" pitchFamily="34" charset="0"/>
                <a:cs typeface="Courier New" panose="02070309020205020404" pitchFamily="49" charset="0"/>
              </a:rPr>
              <a:t>	The 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last two bits are </a:t>
            </a:r>
            <a:r>
              <a:rPr lang="en-US" sz="22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, so we need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Arial" panose="020B0604020202020204" pitchFamily="34" charset="0"/>
                <a:cs typeface="Courier New" panose="02070309020205020404" pitchFamily="49" charset="0"/>
              </a:rPr>
              <a:t>	subtract 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the </a:t>
            </a:r>
            <a:r>
              <a:rPr lang="en-US" sz="2200" b="1" dirty="0">
                <a:latin typeface="Arial" panose="020B0604020202020204" pitchFamily="34" charset="0"/>
                <a:cs typeface="Courier New" panose="02070309020205020404" pitchFamily="49" charset="0"/>
              </a:rPr>
              <a:t>multiplicand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 from left half of product</a:t>
            </a:r>
          </a:p>
          <a:p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Pass 1 continued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Pass 1, Step 1: Arithmetic 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	</a:t>
            </a:r>
            <a:r>
              <a:rPr 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(left half of product)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-00010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mulitplicand</a:t>
            </a:r>
            <a:r>
              <a:rPr 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11110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(uses a phantom borrow)</a:t>
            </a:r>
          </a:p>
          <a:p>
            <a:pPr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sz="2400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11011 0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Pass 1 continued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dirty="0">
                <a:latin typeface="Arial" panose="020B0604020202020204" pitchFamily="34" charset="0"/>
                <a:cs typeface="Courier New" panose="02070309020205020404" pitchFamily="49" charset="0"/>
              </a:rPr>
              <a:t>Pass 1, Step 2:  </a:t>
            </a:r>
            <a:r>
              <a:rPr lang="en-US" sz="3100" dirty="0" smtClean="0">
                <a:latin typeface="Arial" panose="020B0604020202020204" pitchFamily="34" charset="0"/>
                <a:cs typeface="Courier New" panose="02070309020205020404" pitchFamily="49" charset="0"/>
              </a:rPr>
              <a:t>Arithmetic Shift Right</a:t>
            </a:r>
            <a:endParaRPr lang="en-US" sz="31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latin typeface="Arial" panose="020B0604020202020204" pitchFamily="34" charset="0"/>
                <a:cs typeface="Courier New" panose="02070309020205020404" pitchFamily="49" charset="0"/>
              </a:rPr>
              <a:t>Before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11110 11011 0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  <a:endParaRPr lang="en-US" sz="32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latin typeface="Arial" panose="020B0604020202020204" pitchFamily="34" charset="0"/>
                <a:cs typeface="Courier New" panose="02070309020205020404" pitchFamily="49" charset="0"/>
              </a:rPr>
              <a:t>After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11111 01101 1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(left-most bit was 1, so a 1 was shifted in on the left)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Pass 1 is complete.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2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Current Product and </a:t>
            </a:r>
            <a:r>
              <a:rPr lang="en-US" sz="2600" dirty="0">
                <a:solidFill>
                  <a:srgbClr val="008000"/>
                </a:solidFill>
              </a:rPr>
              <a:t>previous LSB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11111 01101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</a:p>
          <a:p>
            <a:pPr>
              <a:buFont typeface="Wingdings" panose="05000000000000000000" pitchFamily="2" charset="2"/>
              <a:buNone/>
            </a:pPr>
            <a:endParaRPr lang="en-US" sz="3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/>
              <a:t>Pass 2, Step 1:  Examine the last 2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</a:t>
            </a:r>
            <a:r>
              <a:rPr lang="en-US" sz="3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The last two bits are </a:t>
            </a:r>
            <a:r>
              <a:rPr lang="en-US" sz="22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11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, so we do NOT need to perform an arithmetic action -- </a:t>
            </a:r>
            <a:r>
              <a:rPr lang="en-US" sz="2200" dirty="0" smtClean="0">
                <a:latin typeface="Arial" panose="020B0604020202020204" pitchFamily="34" charset="0"/>
                <a:cs typeface="Courier New" panose="02070309020205020404" pitchFamily="49" charset="0"/>
              </a:rPr>
              <a:t>just 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proceed to step 2.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2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Pass 2, Step 2:  ASR (arithmetic shift right)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Before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11111 01101 1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After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11111 10110 1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(left-most bit was 1, so a 1 was shifted in on the left)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Pass 2 is complete.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2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Product and </a:t>
            </a:r>
            <a:r>
              <a:rPr lang="en-US" sz="2400" dirty="0">
                <a:solidFill>
                  <a:srgbClr val="008000"/>
                </a:solidFill>
              </a:rPr>
              <a:t>previous LSB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11111 10110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Pass 3, Step 1:  Examine the last 2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The last two bits are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, so we need </a:t>
            </a: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  <a:t>to:</a:t>
            </a:r>
            <a:b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  <a:t>add 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Courier New" panose="02070309020205020404" pitchFamily="49" charset="0"/>
              </a:rPr>
              <a:t>multiplicand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to the left half of the product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3 continued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50000"/>
              </a:spcAft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Pass 3, Step 1: Arithmetic 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11111	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(left half of product)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+00010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mulitplicand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00001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drop the leftmost carry)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sz="2400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10110 1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609600" y="2971800"/>
            <a:ext cx="762000" cy="457200"/>
          </a:xfrm>
          <a:prstGeom prst="line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3 continued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Pass 3, Step 2:  ASR (arithmetic shift right)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Before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00001 10110 1 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After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00000 11011 0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left-most bit was 0, so a 0 was shifted in on the left)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6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Pass 3 is complete.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2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Pass 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Current Product and </a:t>
            </a:r>
            <a:r>
              <a:rPr lang="en-US" sz="2400" dirty="0">
                <a:solidFill>
                  <a:srgbClr val="008000"/>
                </a:solidFill>
              </a:rPr>
              <a:t>previous LSB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00000 11011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r>
              <a:rPr lang="en-US" sz="2400" dirty="0"/>
              <a:t>Pass 4, Step 1:  Examine the last 2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00000 1101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last two bits are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, so we need to</a:t>
            </a: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  <a:t>:    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subtract the </a:t>
            </a:r>
            <a:r>
              <a:rPr lang="en-US" sz="2400" b="1" dirty="0">
                <a:latin typeface="Arial" panose="020B0604020202020204" pitchFamily="34" charset="0"/>
                <a:cs typeface="Courier New" panose="02070309020205020404" pitchFamily="49" charset="0"/>
              </a:rPr>
              <a:t>multiplicand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from the left half of the product</a:t>
            </a:r>
          </a:p>
          <a:p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Pass 4 continued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50000"/>
              </a:spcAft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Pass 4, Step 1: Arithmetic 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	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(left half of product)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-00010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mulitplicand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11110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(uses a phantom borrow)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sz="2400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11011 0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Booth's Algorithm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Pass 4 continued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Pass 4, Step 2:  ASR (arithmetic shift right)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Before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11110 11011 0</a:t>
            </a:r>
            <a:r>
              <a:rPr lang="en-US" sz="2600" dirty="0">
                <a:latin typeface="Courier New" panose="02070309020205020404" pitchFamily="49" charset="0"/>
              </a:rPr>
              <a:t> </a:t>
            </a:r>
            <a:endParaRPr lang="en-US" sz="26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After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11111 01101 1</a:t>
            </a:r>
            <a:r>
              <a:rPr lang="en-US" sz="26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>
                <a:latin typeface="Arial" panose="020B0604020202020204" pitchFamily="34" charset="0"/>
                <a:cs typeface="Courier New" panose="02070309020205020404" pitchFamily="49" charset="0"/>
              </a:rPr>
              <a:t>(left-most bit was 1, so a 1 was shifted in on the left)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6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Courier New" panose="02070309020205020404" pitchFamily="49" charset="0"/>
              </a:rPr>
              <a:t>Pass 4 is complete.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2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5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Current Product and </a:t>
            </a:r>
            <a:r>
              <a:rPr lang="en-US" sz="2400" dirty="0">
                <a:solidFill>
                  <a:srgbClr val="008000"/>
                </a:solidFill>
              </a:rPr>
              <a:t>previous LSB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11111 01101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Pass 5, Step 1:  Examine the last 2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11111 0110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The last two bits are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11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, so we do NOT need to perform an arithmetic action -- </a:t>
            </a: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</a:rPr>
              <a:t>just 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proceed to step 2.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Pass 5 continued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6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Pass 5, Step 2:  ASR (arithmetic shift right)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Before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11111 01101 1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After ASR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11111 10110 1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(left-most bit was 1, so a 1 was shifted in on the left)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Pass 5 is complete.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Product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completed 5 passes on the 5-bit operands, so we are done.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r>
              <a:rPr lang="en-US" sz="2400" dirty="0"/>
              <a:t>Dropping the </a:t>
            </a:r>
            <a:r>
              <a:rPr lang="en-US" sz="2400" dirty="0">
                <a:solidFill>
                  <a:srgbClr val="008000"/>
                </a:solidFill>
              </a:rPr>
              <a:t>previous LSB</a:t>
            </a:r>
            <a:r>
              <a:rPr lang="en-US" sz="2400" dirty="0"/>
              <a:t>, the resulting </a:t>
            </a:r>
            <a:r>
              <a:rPr lang="en-US" sz="2400" b="1" dirty="0"/>
              <a:t>final product</a:t>
            </a:r>
            <a:r>
              <a:rPr lang="en-US" sz="2400" dirty="0"/>
              <a:t>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11111 10110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confirm we have the correct answer, convert the 2's complement </a:t>
            </a:r>
            <a:r>
              <a:rPr lang="en-US" sz="2400" b="1" dirty="0"/>
              <a:t>final product</a:t>
            </a:r>
            <a:r>
              <a:rPr lang="en-US" sz="2400" dirty="0"/>
              <a:t> back to decimal.</a:t>
            </a:r>
          </a:p>
          <a:p>
            <a:r>
              <a:rPr lang="en-US" sz="2400" dirty="0"/>
              <a:t>Final product: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11111 10110</a:t>
            </a:r>
            <a:endParaRPr lang="en-US" sz="2400" dirty="0"/>
          </a:p>
          <a:p>
            <a:r>
              <a:rPr lang="en-US" sz="2400" dirty="0"/>
              <a:t>Decimal value: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which is the CORRECT product of: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b="1" dirty="0"/>
              <a:t>			</a:t>
            </a:r>
            <a:r>
              <a:rPr lang="en-US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(-5) x 2</a:t>
            </a:r>
            <a:r>
              <a:rPr lang="en-US" sz="3200" b="1" dirty="0"/>
              <a:t> 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Division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Division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example, we will calculate 15 / -3</a:t>
            </a:r>
          </a:p>
          <a:p>
            <a:endParaRPr lang="en-US" dirty="0"/>
          </a:p>
          <a:p>
            <a:r>
              <a:rPr lang="en-US" altLang="en-US" dirty="0"/>
              <a:t>Store the signs of the divisor and dividend</a:t>
            </a:r>
          </a:p>
          <a:p>
            <a:r>
              <a:rPr lang="en-US" altLang="en-US" dirty="0"/>
              <a:t>Convert </a:t>
            </a:r>
            <a:r>
              <a:rPr lang="en-US" altLang="en-US" dirty="0" smtClean="0"/>
              <a:t>negative values to </a:t>
            </a:r>
            <a:r>
              <a:rPr lang="en-US" altLang="en-US" dirty="0"/>
              <a:t>positive</a:t>
            </a:r>
          </a:p>
          <a:p>
            <a:r>
              <a:rPr lang="en-US" altLang="en-US" dirty="0"/>
              <a:t>Complement quotient and remainder if necessary</a:t>
            </a:r>
          </a:p>
          <a:p>
            <a:pPr lvl="1"/>
            <a:r>
              <a:rPr lang="en-US" altLang="en-US" dirty="0"/>
              <a:t>Dividend and Remainder are defined to have same sign</a:t>
            </a:r>
          </a:p>
          <a:p>
            <a:pPr lvl="1"/>
            <a:r>
              <a:rPr lang="en-US" altLang="en-US" dirty="0"/>
              <a:t>Quotient negated if Divisor sign and Dividend sign disagree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5-bit 2’s Complement values:</a:t>
            </a:r>
          </a:p>
          <a:p>
            <a:pPr lvl="1"/>
            <a:r>
              <a:rPr lang="en-US" dirty="0" smtClean="0"/>
              <a:t>15 = 01111</a:t>
            </a:r>
          </a:p>
          <a:p>
            <a:pPr lvl="1"/>
            <a:r>
              <a:rPr lang="en-US" dirty="0" smtClean="0"/>
              <a:t>-3  = 11101</a:t>
            </a:r>
          </a:p>
          <a:p>
            <a:pPr lvl="1"/>
            <a:endParaRPr lang="en-US" dirty="0"/>
          </a:p>
          <a:p>
            <a:r>
              <a:rPr lang="en-US" dirty="0" smtClean="0"/>
              <a:t>Convert divisor to positive:</a:t>
            </a:r>
          </a:p>
          <a:p>
            <a:pPr lvl="1"/>
            <a:r>
              <a:rPr lang="en-US" dirty="0" smtClean="0"/>
              <a:t>3 = 00011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3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 and place the result in the left half of the remainder</a:t>
            </a:r>
          </a:p>
          <a:p>
            <a:r>
              <a:rPr lang="en-US" dirty="0" smtClean="0"/>
              <a:t>If the remainder is positive</a:t>
            </a:r>
          </a:p>
          <a:p>
            <a:pPr lvl="1"/>
            <a:r>
              <a:rPr lang="en-US" dirty="0" smtClean="0"/>
              <a:t>Shift the remainder to the left, shifting in a 1</a:t>
            </a:r>
          </a:p>
          <a:p>
            <a:r>
              <a:rPr lang="en-US" dirty="0" smtClean="0"/>
              <a:t>If the remainder is negative</a:t>
            </a:r>
          </a:p>
          <a:p>
            <a:pPr lvl="1"/>
            <a:r>
              <a:rPr lang="en-US" dirty="0" smtClean="0"/>
              <a:t>Restore the previous remainder</a:t>
            </a:r>
          </a:p>
          <a:p>
            <a:pPr lvl="1"/>
            <a:r>
              <a:rPr lang="en-US" dirty="0" smtClean="0"/>
              <a:t>Shift to the remainder to the left, shifting in a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9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Dividend	= 01111 (15)</a:t>
            </a:r>
          </a:p>
          <a:p>
            <a:r>
              <a:rPr lang="en-US" dirty="0" smtClean="0"/>
              <a:t>Divisor 	= 00011 (3)</a:t>
            </a:r>
          </a:p>
          <a:p>
            <a:r>
              <a:rPr lang="en-US" dirty="0" smtClean="0"/>
              <a:t>-Divisor 	= 11101 (-3)</a:t>
            </a:r>
          </a:p>
          <a:p>
            <a:endParaRPr lang="en-US" dirty="0"/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smtClean="0"/>
              <a:t>Remainder:  00000 01111</a:t>
            </a:r>
          </a:p>
          <a:p>
            <a:pPr lvl="1"/>
            <a:r>
              <a:rPr lang="en-US" dirty="0" smtClean="0"/>
              <a:t>Shift remainder left 1 bit: 00000 11110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remember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When using Booth's Algorithm: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You will need twice as many bits in your </a:t>
            </a:r>
            <a:r>
              <a:rPr lang="en-US" sz="2000" b="1" dirty="0">
                <a:latin typeface="Arial" panose="020B0604020202020204" pitchFamily="34" charset="0"/>
              </a:rPr>
              <a:t>product</a:t>
            </a:r>
            <a:r>
              <a:rPr lang="en-US" sz="2000" dirty="0">
                <a:latin typeface="Arial" panose="020B0604020202020204" pitchFamily="34" charset="0"/>
              </a:rPr>
              <a:t> as you have in your original two </a:t>
            </a:r>
            <a:r>
              <a:rPr lang="en-US" sz="2000" b="1" dirty="0">
                <a:latin typeface="Arial" panose="020B0604020202020204" pitchFamily="34" charset="0"/>
              </a:rPr>
              <a:t>operands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</a:rPr>
              <a:t>leftmost bit</a:t>
            </a:r>
            <a:r>
              <a:rPr lang="en-US" sz="2000" dirty="0">
                <a:latin typeface="Arial" panose="020B0604020202020204" pitchFamily="34" charset="0"/>
              </a:rPr>
              <a:t> of your operands (both your multiplicand and multiplier) is a SIGN bit, and cannot be used as part of the value.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</a:t>
            </a:r>
          </a:p>
          <a:p>
            <a:pPr marL="457200" lvl="1" indent="0">
              <a:buNone/>
            </a:pPr>
            <a:r>
              <a:rPr lang="en-US" sz="2400" dirty="0" smtClean="0"/>
              <a:t>	00000		(left half of the remainder)</a:t>
            </a:r>
          </a:p>
          <a:p>
            <a:pPr marL="457200" lvl="1" indent="0">
              <a:buNone/>
            </a:pPr>
            <a:r>
              <a:rPr lang="en-US" sz="2400" u="sng" dirty="0" smtClean="0"/>
              <a:t>+	11101		</a:t>
            </a:r>
            <a:r>
              <a:rPr lang="en-US" sz="2400" dirty="0" smtClean="0"/>
              <a:t>(negative form of divisor)</a:t>
            </a:r>
          </a:p>
          <a:p>
            <a:pPr marL="457200" lvl="1" indent="0">
              <a:buNone/>
            </a:pPr>
            <a:r>
              <a:rPr lang="en-US" sz="2400" dirty="0" smtClean="0"/>
              <a:t>	11101</a:t>
            </a:r>
            <a:endParaRPr lang="en-US" sz="2400" dirty="0"/>
          </a:p>
          <a:p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11110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98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Check to see if the remainder is negative or positive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Starts with a 1 – therefore negative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Restore previous value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00000 </a:t>
            </a:r>
            <a:r>
              <a:rPr lang="en-US" sz="2000" dirty="0">
                <a:solidFill>
                  <a:schemeClr val="tx1"/>
                </a:solidFill>
              </a:rPr>
              <a:t>11110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shift to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left, shift in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00001 11100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6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00001 </a:t>
            </a:r>
            <a:r>
              <a:rPr lang="en-US" sz="2400" dirty="0" smtClean="0"/>
              <a:t>	(left half of the remainder)</a:t>
            </a:r>
          </a:p>
          <a:p>
            <a:pPr marL="457200" lvl="1" indent="0">
              <a:buNone/>
            </a:pPr>
            <a:r>
              <a:rPr lang="en-US" sz="2400" u="sng" dirty="0" smtClean="0"/>
              <a:t>+	11101		</a:t>
            </a:r>
            <a:r>
              <a:rPr lang="en-US" sz="2400" dirty="0" smtClean="0"/>
              <a:t>(negative form of divisor)</a:t>
            </a:r>
          </a:p>
          <a:p>
            <a:pPr marL="457200" lvl="1" indent="0">
              <a:buNone/>
            </a:pPr>
            <a:r>
              <a:rPr lang="en-US" sz="2400" dirty="0" smtClean="0"/>
              <a:t>	11110</a:t>
            </a:r>
            <a:endParaRPr lang="en-US" sz="2400" dirty="0"/>
          </a:p>
          <a:p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75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Check to see if the remainder is negative or positive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11110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11100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Starts with a 1 – therefore negative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Restore previous value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00001 11100</a:t>
            </a:r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shift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to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left, shift in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00011 11000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3357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00011 </a:t>
            </a:r>
            <a:r>
              <a:rPr lang="en-US" sz="2400" dirty="0" smtClean="0"/>
              <a:t>	(left half of the remainder)</a:t>
            </a:r>
          </a:p>
          <a:p>
            <a:pPr marL="457200" lvl="1" indent="0">
              <a:buNone/>
            </a:pPr>
            <a:r>
              <a:rPr lang="en-US" sz="2400" u="sng" dirty="0" smtClean="0"/>
              <a:t>+	11101		</a:t>
            </a:r>
            <a:r>
              <a:rPr lang="en-US" sz="2400" dirty="0" smtClean="0"/>
              <a:t>(negative form of divisor)</a:t>
            </a:r>
          </a:p>
          <a:p>
            <a:pPr marL="457200" lvl="1" indent="0">
              <a:buNone/>
            </a:pPr>
            <a:r>
              <a:rPr lang="en-US" sz="2400" dirty="0" smtClean="0"/>
              <a:t>	00000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Check to see if the remainder is negative or positive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Starts with a 0 – therefore positive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shift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to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left, shift in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00001 10001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133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00001 </a:t>
            </a:r>
            <a:r>
              <a:rPr lang="en-US" sz="2400" dirty="0" smtClean="0"/>
              <a:t>	(left half of the remainder)</a:t>
            </a:r>
          </a:p>
          <a:p>
            <a:pPr marL="457200" lvl="1" indent="0">
              <a:buNone/>
            </a:pPr>
            <a:r>
              <a:rPr lang="en-US" sz="2400" u="sng" dirty="0" smtClean="0"/>
              <a:t>+	11101		</a:t>
            </a:r>
            <a:r>
              <a:rPr lang="en-US" sz="2400" dirty="0" smtClean="0"/>
              <a:t>(negative form of divisor)</a:t>
            </a:r>
          </a:p>
          <a:p>
            <a:pPr marL="457200" lvl="1" indent="0">
              <a:buNone/>
            </a:pPr>
            <a:r>
              <a:rPr lang="en-US" sz="2400" dirty="0" smtClean="0"/>
              <a:t>	11110</a:t>
            </a:r>
            <a:endParaRPr lang="en-US" sz="2400" dirty="0"/>
          </a:p>
          <a:p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9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Check to see if the remainder is negative or positive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11110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Starts with a 1 – therefore negative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Restore previous value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00001 10001</a:t>
            </a:r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shift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to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left, shift in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00011 00010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12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the divisor from the left half of the remainder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00011 </a:t>
            </a:r>
            <a:r>
              <a:rPr lang="en-US" sz="2400" dirty="0" smtClean="0"/>
              <a:t>	(left half of the remainder)</a:t>
            </a:r>
          </a:p>
          <a:p>
            <a:pPr marL="457200" lvl="1" indent="0">
              <a:buNone/>
            </a:pPr>
            <a:r>
              <a:rPr lang="en-US" sz="2400" u="sng" dirty="0" smtClean="0"/>
              <a:t>+	11101		</a:t>
            </a:r>
            <a:r>
              <a:rPr lang="en-US" sz="2400" dirty="0" smtClean="0"/>
              <a:t>(negative form of divisor)</a:t>
            </a:r>
          </a:p>
          <a:p>
            <a:pPr marL="457200" lvl="1" indent="0">
              <a:buNone/>
            </a:pPr>
            <a:r>
              <a:rPr lang="en-US" sz="2400" dirty="0" smtClean="0"/>
              <a:t>	00000</a:t>
            </a:r>
            <a:endParaRPr lang="en-US" sz="2400" dirty="0"/>
          </a:p>
          <a:p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Place result into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left half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of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00010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30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Pass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Check to see if the remainder is negative or positive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00000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00010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Starts with a 0 – therefore positive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shift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to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left, shift in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00000 00101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26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begin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Decide which operand will be the </a:t>
            </a:r>
            <a:r>
              <a:rPr lang="en-US" sz="2400" b="1" dirty="0"/>
              <a:t>multiplier</a:t>
            </a:r>
            <a:r>
              <a:rPr lang="en-US" sz="2400" dirty="0"/>
              <a:t> and which will be the </a:t>
            </a:r>
            <a:r>
              <a:rPr lang="en-US" sz="2400" b="1" dirty="0"/>
              <a:t>multiplicand</a:t>
            </a:r>
          </a:p>
          <a:p>
            <a:r>
              <a:rPr lang="en-US" sz="2400" dirty="0"/>
              <a:t>Convert both operands to </a:t>
            </a:r>
            <a:r>
              <a:rPr lang="en-US" sz="2400" b="1" dirty="0"/>
              <a:t>two's complement</a:t>
            </a:r>
            <a:r>
              <a:rPr lang="en-US" sz="2400" dirty="0"/>
              <a:t> representation using X bits</a:t>
            </a:r>
          </a:p>
          <a:p>
            <a:pPr lvl="1"/>
            <a:r>
              <a:rPr lang="en-US" sz="1900" dirty="0"/>
              <a:t>X must be at least one more bit than is required for the binary representation of the numerically larger operand</a:t>
            </a:r>
          </a:p>
          <a:p>
            <a:r>
              <a:rPr lang="en-US" sz="2400" dirty="0"/>
              <a:t>Begin with a product that consists of the multiplier with an additional X leading zero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the left half of the remainder to the right 1 bit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00000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00101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 sign bits</a:t>
            </a:r>
          </a:p>
          <a:p>
            <a:r>
              <a:rPr lang="en-US" dirty="0" smtClean="0"/>
              <a:t>Remainder is zero</a:t>
            </a:r>
          </a:p>
          <a:p>
            <a:r>
              <a:rPr lang="en-US" dirty="0" smtClean="0"/>
              <a:t>Need to negate quotient because divisor (-) and dividend (+) have differing signs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00101 =&gt; 11011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85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completed 5 passes on the 5-bit operands, so we are done.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r>
              <a:rPr lang="en-US" sz="2400" dirty="0" smtClean="0"/>
              <a:t>The resulting final quotient is 11011</a:t>
            </a:r>
          </a:p>
          <a:p>
            <a:r>
              <a:rPr lang="en-US" sz="2400" dirty="0"/>
              <a:t>The resulting final </a:t>
            </a:r>
            <a:r>
              <a:rPr lang="en-US" sz="2400" dirty="0" smtClean="0"/>
              <a:t>remainder </a:t>
            </a:r>
            <a:r>
              <a:rPr lang="en-US" sz="2400" dirty="0"/>
              <a:t>is </a:t>
            </a:r>
            <a:r>
              <a:rPr lang="en-US" sz="2400" dirty="0" smtClean="0"/>
              <a:t>00000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108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confirm we have the correct answer, convert the 2's complement </a:t>
            </a:r>
            <a:r>
              <a:rPr lang="en-US" sz="2400" b="1" dirty="0" smtClean="0"/>
              <a:t>quotient</a:t>
            </a:r>
            <a:r>
              <a:rPr lang="en-US" sz="2400" dirty="0" smtClean="0"/>
              <a:t> </a:t>
            </a:r>
            <a:r>
              <a:rPr lang="en-US" sz="2400" dirty="0"/>
              <a:t>back to decimal.</a:t>
            </a:r>
          </a:p>
          <a:p>
            <a:r>
              <a:rPr lang="en-US" sz="2400" dirty="0" smtClean="0"/>
              <a:t>Quotient:</a:t>
            </a:r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</a:t>
            </a:r>
            <a:endParaRPr lang="en-US" sz="2400" dirty="0"/>
          </a:p>
          <a:p>
            <a:r>
              <a:rPr lang="en-US" sz="2400" dirty="0"/>
              <a:t>Decimal value: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which is the CORRECT </a:t>
            </a:r>
            <a:r>
              <a:rPr lang="en-US" sz="2400" dirty="0" smtClean="0"/>
              <a:t>result </a:t>
            </a:r>
            <a:r>
              <a:rPr lang="en-US" sz="2400" dirty="0"/>
              <a:t>of: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200" b="1" dirty="0"/>
              <a:t>			</a:t>
            </a:r>
            <a:r>
              <a:rPr lang="en-US" sz="3200" b="1" dirty="0" smtClean="0"/>
              <a:t>15 / -3</a:t>
            </a:r>
            <a:endParaRPr lang="en-US" sz="3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466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Courier New" panose="02070309020205020404" pitchFamily="49" charset="0"/>
              </a:rPr>
              <a:t>For 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our example, let's </a:t>
            </a:r>
            <a:r>
              <a:rPr lang="en-US" sz="2800" dirty="0" smtClean="0">
                <a:latin typeface="Arial" panose="020B0604020202020204" pitchFamily="34" charset="0"/>
                <a:cs typeface="Courier New" panose="02070309020205020404" pitchFamily="49" charset="0"/>
              </a:rPr>
              <a:t>multiply 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Courier New" panose="02070309020205020404" pitchFamily="49" charset="0"/>
              </a:rPr>
              <a:t>-5) x 2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The numerically larger operand (5) would require 3 bits to represent in binary (101).  So we must use AT LEAST 4 bits to represent the operands, to allow for the sign bit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.  </a:t>
            </a:r>
          </a:p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Let's use 5-bit 2's complement:	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-5 is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11011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(multiplier) 	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2 is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00010 </a:t>
            </a: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(multiplicand)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Beginning Product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multiplier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11011</a:t>
            </a:r>
          </a:p>
          <a:p>
            <a:pPr>
              <a:buFont typeface="Wingdings" panose="05000000000000000000" pitchFamily="2" charset="2"/>
              <a:buNone/>
            </a:pPr>
            <a:endParaRPr lang="en-US" sz="36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Add 5 leading zeros to the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multiplier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to get the </a:t>
            </a:r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beginning product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</a:t>
            </a:r>
            <a:r>
              <a:rPr lang="en-US" sz="3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</a:t>
            </a:r>
            <a:endParaRPr 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for each pass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Use the </a:t>
            </a:r>
            <a:r>
              <a:rPr lang="en-US" sz="2800" b="1"/>
              <a:t>LSB</a:t>
            </a:r>
            <a:r>
              <a:rPr lang="en-US" sz="2800"/>
              <a:t> (least significant bit) </a:t>
            </a:r>
            <a:r>
              <a:rPr lang="en-US" sz="2800">
                <a:cs typeface="Times New Roman" panose="02020603050405020304" pitchFamily="18" charset="0"/>
              </a:rPr>
              <a:t>and the </a:t>
            </a:r>
            <a:r>
              <a:rPr lang="en-US" sz="2800" b="1">
                <a:cs typeface="Times New Roman" panose="02020603050405020304" pitchFamily="18" charset="0"/>
              </a:rPr>
              <a:t>previous LSB</a:t>
            </a:r>
            <a:r>
              <a:rPr lang="en-US" sz="2800"/>
              <a:t> to determine the arithmetic action.</a:t>
            </a:r>
          </a:p>
          <a:p>
            <a:pPr lvl="1"/>
            <a:r>
              <a:rPr lang="en-US" sz="2400"/>
              <a:t>If it is the FIRST pass, use </a:t>
            </a:r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/>
              <a:t> as the previous LSB.</a:t>
            </a:r>
          </a:p>
          <a:p>
            <a:pPr lvl="1">
              <a:buFont typeface="Wingdings" panose="05000000000000000000" pitchFamily="2" charset="2"/>
              <a:buNone/>
            </a:pPr>
            <a:endParaRPr lang="en-US"/>
          </a:p>
          <a:p>
            <a:r>
              <a:rPr lang="en-US" sz="2800"/>
              <a:t>Possible arithmetic actions:</a:t>
            </a:r>
          </a:p>
          <a:p>
            <a:pPr lvl="1" algn="just"/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no arithmetic operation</a:t>
            </a:r>
            <a:endParaRPr lang="en-US" sz="2400">
              <a:cs typeface="Times New Roman" panose="02020603050405020304" pitchFamily="18" charset="0"/>
            </a:endParaRPr>
          </a:p>
          <a:p>
            <a:pPr lvl="1" algn="just"/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add multiplicand to left half of product</a:t>
            </a:r>
            <a:endParaRPr lang="en-US" sz="2400">
              <a:cs typeface="Times New Roman" panose="02020603050405020304" pitchFamily="18" charset="0"/>
            </a:endParaRPr>
          </a:p>
          <a:p>
            <a:pPr lvl="1" algn="just"/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subtract multiplicand from left half of product</a:t>
            </a:r>
            <a:endParaRPr lang="en-US" sz="2400">
              <a:cs typeface="Times New Roman" panose="02020603050405020304" pitchFamily="18" charset="0"/>
            </a:endParaRPr>
          </a:p>
          <a:p>
            <a:pPr lvl="1" algn="just"/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no arithmetic operation</a:t>
            </a:r>
            <a:endParaRPr lang="en-US" sz="2400"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for each pass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Perform an </a:t>
            </a:r>
            <a:r>
              <a:rPr lang="en-US" sz="2400" b="1" dirty="0"/>
              <a:t>arithmetic right shift</a:t>
            </a:r>
            <a:r>
              <a:rPr lang="en-US" sz="2400" dirty="0"/>
              <a:t> (ASR) on the entire product.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endParaRPr lang="en-US" sz="2800" dirty="0"/>
          </a:p>
          <a:p>
            <a:r>
              <a:rPr lang="en-US" sz="2400" dirty="0"/>
              <a:t>NOTE:  For X-bit operands, Booth's algorithm requires X passes.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Let's continue with our example of multiplying (</a:t>
            </a:r>
            <a:r>
              <a:rPr lang="en-US" sz="2800" b="1" dirty="0">
                <a:latin typeface="Arial" panose="020B0604020202020204" pitchFamily="34" charset="0"/>
                <a:cs typeface="Courier New" panose="02070309020205020404" pitchFamily="49" charset="0"/>
              </a:rPr>
              <a:t>-5) x 2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Remember:	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Courier New" panose="02070309020205020404" pitchFamily="49" charset="0"/>
              </a:rPr>
              <a:t>-</a:t>
            </a:r>
            <a:r>
              <a:rPr lang="en-US" sz="1900" dirty="0">
                <a:latin typeface="Arial" panose="020B0604020202020204" pitchFamily="34" charset="0"/>
                <a:cs typeface="Courier New" panose="02070309020205020404" pitchFamily="49" charset="0"/>
              </a:rPr>
              <a:t>5 is </a:t>
            </a:r>
            <a:r>
              <a:rPr lang="en-US" sz="19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11011</a:t>
            </a:r>
            <a:r>
              <a:rPr lang="en-US" sz="1900" dirty="0">
                <a:latin typeface="Arial" panose="020B0604020202020204" pitchFamily="34" charset="0"/>
                <a:cs typeface="Courier New" panose="02070309020205020404" pitchFamily="49" charset="0"/>
              </a:rPr>
              <a:t> (multiplier) 	</a:t>
            </a:r>
            <a:r>
              <a:rPr lang="en-US" sz="15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Courier New" panose="02070309020205020404" pitchFamily="49" charset="0"/>
              </a:rPr>
              <a:t>2 is </a:t>
            </a:r>
            <a:r>
              <a:rPr lang="en-US" sz="1900" dirty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00010 </a:t>
            </a:r>
            <a:r>
              <a:rPr lang="en-US" sz="1900" dirty="0">
                <a:latin typeface="Arial" panose="020B0604020202020204" pitchFamily="34" charset="0"/>
                <a:cs typeface="Courier New" panose="02070309020205020404" pitchFamily="49" charset="0"/>
              </a:rPr>
              <a:t>(multiplicand) </a:t>
            </a:r>
            <a:r>
              <a:rPr lang="en-US" sz="1900" dirty="0">
                <a:latin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And we added 5 leading zeros to the </a:t>
            </a:r>
            <a:r>
              <a:rPr lang="en-US" sz="2800" b="1" dirty="0">
                <a:latin typeface="Arial" panose="020B0604020202020204" pitchFamily="34" charset="0"/>
                <a:cs typeface="Courier New" panose="02070309020205020404" pitchFamily="49" charset="0"/>
              </a:rPr>
              <a:t>multiplier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 to get the </a:t>
            </a:r>
            <a:r>
              <a:rPr lang="en-US" sz="2800" b="1" dirty="0">
                <a:latin typeface="Arial" panose="020B0604020202020204" pitchFamily="34" charset="0"/>
                <a:cs typeface="Courier New" panose="02070309020205020404" pitchFamily="49" charset="0"/>
              </a:rPr>
              <a:t>beginning product</a:t>
            </a:r>
            <a:r>
              <a:rPr lang="en-US" sz="2800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00000 11011</a:t>
            </a:r>
            <a:endParaRPr 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840</Words>
  <Application>Microsoft Office PowerPoint</Application>
  <PresentationFormat>On-screen Show (4:3)</PresentationFormat>
  <Paragraphs>296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Wisp</vt:lpstr>
      <vt:lpstr>CDA 3103</vt:lpstr>
      <vt:lpstr>Booth's Algorithm Example</vt:lpstr>
      <vt:lpstr>Points to remember</vt:lpstr>
      <vt:lpstr>To begin</vt:lpstr>
      <vt:lpstr>Example</vt:lpstr>
      <vt:lpstr>Beginning Product</vt:lpstr>
      <vt:lpstr>Step 1 for each pass</vt:lpstr>
      <vt:lpstr>Step 2 for each pass</vt:lpstr>
      <vt:lpstr>Example</vt:lpstr>
      <vt:lpstr>Example continued</vt:lpstr>
      <vt:lpstr>Example: Pass 1 continued</vt:lpstr>
      <vt:lpstr>Example: Pass 1 continued</vt:lpstr>
      <vt:lpstr>Example:  Pass 2</vt:lpstr>
      <vt:lpstr>Example:  Pass 2 continued</vt:lpstr>
      <vt:lpstr>Example:  Pass 3</vt:lpstr>
      <vt:lpstr>Example:  Pass 3 continued</vt:lpstr>
      <vt:lpstr>Example:  Pass 3 continued</vt:lpstr>
      <vt:lpstr>Example: Pass 4</vt:lpstr>
      <vt:lpstr>Example: Pass 4 continued</vt:lpstr>
      <vt:lpstr>Example: Pass 4 continued</vt:lpstr>
      <vt:lpstr>Example:  Pass 5</vt:lpstr>
      <vt:lpstr>Example:  Pass 5 continued</vt:lpstr>
      <vt:lpstr>Final Product</vt:lpstr>
      <vt:lpstr>Verification</vt:lpstr>
      <vt:lpstr>Binary Integer Division</vt:lpstr>
      <vt:lpstr>Signed Division</vt:lpstr>
      <vt:lpstr>Example</vt:lpstr>
      <vt:lpstr>For each Pass</vt:lpstr>
      <vt:lpstr>Example</vt:lpstr>
      <vt:lpstr>Example, Pass 1</vt:lpstr>
      <vt:lpstr>Example, Pass 1</vt:lpstr>
      <vt:lpstr>Example, Pass 2</vt:lpstr>
      <vt:lpstr>Example, Pass 2</vt:lpstr>
      <vt:lpstr>Example, Pass 3</vt:lpstr>
      <vt:lpstr>Example, Pass 3</vt:lpstr>
      <vt:lpstr>Example, Pass 4</vt:lpstr>
      <vt:lpstr>Example, Pass 4</vt:lpstr>
      <vt:lpstr>Example, Pass 5</vt:lpstr>
      <vt:lpstr>Example, Pass 5</vt:lpstr>
      <vt:lpstr>To Finish</vt:lpstr>
      <vt:lpstr>Final Result</vt:lpstr>
      <vt:lpstr>Verification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Booth's Algorithm</dc:title>
  <dc:creator>Smallwood</dc:creator>
  <cp:lastModifiedBy>Arun Kulshreshth</cp:lastModifiedBy>
  <cp:revision>18</cp:revision>
  <cp:lastPrinted>2013-09-26T03:02:44Z</cp:lastPrinted>
  <dcterms:created xsi:type="dcterms:W3CDTF">2007-05-08T15:05:20Z</dcterms:created>
  <dcterms:modified xsi:type="dcterms:W3CDTF">2013-09-26T03:07:08Z</dcterms:modified>
</cp:coreProperties>
</file>