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56" r:id="rId2"/>
    <p:sldId id="329" r:id="rId3"/>
    <p:sldId id="336" r:id="rId4"/>
    <p:sldId id="257" r:id="rId5"/>
    <p:sldId id="260" r:id="rId6"/>
    <p:sldId id="261" r:id="rId7"/>
    <p:sldId id="262" r:id="rId8"/>
    <p:sldId id="263" r:id="rId9"/>
    <p:sldId id="337" r:id="rId10"/>
    <p:sldId id="338" r:id="rId11"/>
    <p:sldId id="339" r:id="rId12"/>
    <p:sldId id="340" r:id="rId13"/>
    <p:sldId id="341" r:id="rId14"/>
    <p:sldId id="265" r:id="rId15"/>
    <p:sldId id="264" r:id="rId16"/>
    <p:sldId id="330" r:id="rId17"/>
    <p:sldId id="331" r:id="rId18"/>
    <p:sldId id="332" r:id="rId19"/>
    <p:sldId id="270" r:id="rId20"/>
    <p:sldId id="271" r:id="rId21"/>
    <p:sldId id="342" r:id="rId22"/>
    <p:sldId id="273" r:id="rId23"/>
    <p:sldId id="269" r:id="rId24"/>
    <p:sldId id="343" r:id="rId25"/>
    <p:sldId id="275" r:id="rId26"/>
    <p:sldId id="333" r:id="rId27"/>
    <p:sldId id="274" r:id="rId28"/>
    <p:sldId id="334" r:id="rId29"/>
    <p:sldId id="276" r:id="rId30"/>
    <p:sldId id="277" r:id="rId31"/>
    <p:sldId id="278" r:id="rId32"/>
    <p:sldId id="335" r:id="rId33"/>
    <p:sldId id="279" r:id="rId34"/>
    <p:sldId id="280" r:id="rId35"/>
    <p:sldId id="281" r:id="rId36"/>
    <p:sldId id="282" r:id="rId37"/>
    <p:sldId id="283" r:id="rId38"/>
    <p:sldId id="326" r:id="rId39"/>
    <p:sldId id="327" r:id="rId40"/>
    <p:sldId id="344" r:id="rId41"/>
    <p:sldId id="345" r:id="rId42"/>
    <p:sldId id="346" r:id="rId43"/>
    <p:sldId id="285" r:id="rId44"/>
    <p:sldId id="355" r:id="rId45"/>
    <p:sldId id="286" r:id="rId46"/>
    <p:sldId id="356" r:id="rId47"/>
    <p:sldId id="349" r:id="rId48"/>
    <p:sldId id="350" r:id="rId49"/>
    <p:sldId id="351" r:id="rId50"/>
    <p:sldId id="347" r:id="rId51"/>
    <p:sldId id="288" r:id="rId52"/>
    <p:sldId id="357" r:id="rId53"/>
    <p:sldId id="358" r:id="rId54"/>
    <p:sldId id="289" r:id="rId55"/>
    <p:sldId id="290" r:id="rId56"/>
    <p:sldId id="348" r:id="rId57"/>
    <p:sldId id="359" r:id="rId58"/>
    <p:sldId id="360" r:id="rId59"/>
    <p:sldId id="361" r:id="rId60"/>
    <p:sldId id="362" r:id="rId61"/>
    <p:sldId id="363" r:id="rId62"/>
    <p:sldId id="291" r:id="rId63"/>
    <p:sldId id="292" r:id="rId64"/>
    <p:sldId id="365" r:id="rId65"/>
    <p:sldId id="366" r:id="rId66"/>
    <p:sldId id="367" r:id="rId67"/>
    <p:sldId id="368" r:id="rId68"/>
    <p:sldId id="369" r:id="rId69"/>
    <p:sldId id="370" r:id="rId70"/>
    <p:sldId id="294" r:id="rId71"/>
    <p:sldId id="296" r:id="rId72"/>
    <p:sldId id="293" r:id="rId73"/>
    <p:sldId id="297" r:id="rId74"/>
    <p:sldId id="352" r:id="rId75"/>
    <p:sldId id="354" r:id="rId76"/>
    <p:sldId id="371" r:id="rId77"/>
    <p:sldId id="372" r:id="rId78"/>
    <p:sldId id="298" r:id="rId79"/>
    <p:sldId id="299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18" r:id="rId99"/>
    <p:sldId id="319" r:id="rId100"/>
    <p:sldId id="320" r:id="rId101"/>
    <p:sldId id="321" r:id="rId102"/>
    <p:sldId id="322" r:id="rId103"/>
    <p:sldId id="323" r:id="rId104"/>
    <p:sldId id="324" r:id="rId105"/>
    <p:sldId id="325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6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08DC-8D6E-4521-83A1-1679D4D138BF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38D67-2875-4081-97FB-ED7B2AD2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35D572-DBAE-4D9C-88BB-6E80AC47CCA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8" tIns="44431" rIns="90448" bIns="44431"/>
          <a:lstStyle/>
          <a:p>
            <a:pPr eaLnBrk="1" hangingPunct="1"/>
            <a:endParaRPr lang="en-US" smtClean="0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826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3542C0-2602-4263-98C5-B8027B8A0B9A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7919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11A941-6554-4820-9619-78E11899B70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326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C7FA86A-85EE-4C21-81BC-91F026103D4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dirty="0" smtClean="0"/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2693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A41D15-8CAE-4591-A45B-49EBCDD0E9E2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7036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FD27A8-9636-4BF2-B851-B307955A7151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47801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F0B169-D165-4D12-81A1-A41BD156E9F4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93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1474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17D378-D056-4F21-97D9-0CD27D7E7E27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0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86275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89C1DD-CBF9-44F6-AF7A-8480D7BE2F21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3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3832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C58496-2DAA-47F2-BA12-E7F6E22BCBF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884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66CB3B-F4E0-4E7A-B1EA-AE12DFC0BF56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34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749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9FD01D-69BC-470B-97AF-0BEC5E4B3471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8" tIns="44431" rIns="90448" bIns="44431"/>
          <a:lstStyle/>
          <a:p>
            <a:pPr eaLnBrk="1" hangingPunct="1"/>
            <a:endParaRPr lang="en-US" smtClean="0"/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81450" cy="29860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54343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D05915-7AF2-4EBC-8BD7-230EA0515AC0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44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0619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C4FA26-8583-4961-8758-4D4867D76916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29005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C2D4C5-562D-4396-AECD-BB80DED51E02}" type="slidenum">
              <a:rPr lang="en-US" sz="1200"/>
              <a:pPr eaLnBrk="1" hangingPunct="1"/>
              <a:t>62</a:t>
            </a:fld>
            <a:endParaRPr lang="en-US" sz="12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1427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C8DD446-F9F5-4BC0-BB02-CCA77819A816}" type="slidenum">
              <a:rPr lang="en-US" sz="1200"/>
              <a:pPr eaLnBrk="1" hangingPunct="1"/>
              <a:t>63</a:t>
            </a:fld>
            <a:endParaRPr lang="en-US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75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7374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D6D777-4B09-48AD-B2EA-2A479077A7FA}" type="slidenum">
              <a:rPr lang="en-US" sz="1200"/>
              <a:pPr eaLnBrk="1" hangingPunct="1"/>
              <a:t>70</a:t>
            </a:fld>
            <a:endParaRPr lang="en-US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95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8121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B37B1A-6E59-4498-B26F-EBB4DFD74301}" type="slidenum">
              <a:rPr lang="en-US" sz="1200"/>
              <a:pPr eaLnBrk="1" hangingPunct="1"/>
              <a:t>71</a:t>
            </a:fld>
            <a:endParaRPr lang="en-US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1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7741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3E8494-B554-42A1-A4AF-8664FC3EABEF}" type="slidenum">
              <a:rPr lang="en-US" sz="1200"/>
              <a:pPr eaLnBrk="1" hangingPunct="1"/>
              <a:t>72</a:t>
            </a:fld>
            <a:endParaRPr lang="en-US" sz="120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085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7956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7DA30D-B2A9-4790-B84A-F8D7905D4F71}" type="slidenum">
              <a:rPr lang="en-US" sz="1200"/>
              <a:pPr eaLnBrk="1" hangingPunct="1"/>
              <a:t>78</a:t>
            </a:fld>
            <a:endParaRPr lang="en-US" sz="120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4596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390D2C-5545-468E-AC9F-C72D1CF1C2DA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30593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7BC5D0-944D-4CD3-B0FF-12401E03E2C5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828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C2AEAA-CBC7-430D-8F99-6965E2E6C83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8960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58157A-1B50-4A88-B7EF-B32A37A52571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5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65191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4BAD7F-46D4-4010-83E1-D98032384B05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67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2038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9437CF-47E2-4130-A0FD-0628A619A0B6}" type="slidenum">
              <a:rPr lang="en-US" sz="1200"/>
              <a:pPr eaLnBrk="1" hangingPunct="1"/>
              <a:t>83</a:t>
            </a:fld>
            <a:endParaRPr lang="en-US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48845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45A898-2581-428A-9D40-66B70A03F231}" type="slidenum">
              <a:rPr lang="en-US" sz="1200"/>
              <a:pPr eaLnBrk="1" hangingPunct="1"/>
              <a:t>84</a:t>
            </a:fld>
            <a:endParaRPr lang="en-US" sz="12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87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98026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1C36DB-32AB-4EB6-8CF3-BB549DF8CE0C}" type="slidenum">
              <a:rPr lang="en-US" sz="1200"/>
              <a:pPr eaLnBrk="1" hangingPunct="1"/>
              <a:t>85</a:t>
            </a:fld>
            <a:endParaRPr lang="en-US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198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98683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0C9D40-433E-4054-A7EB-F36D76823159}" type="slidenum">
              <a:rPr lang="en-US" sz="1200"/>
              <a:pPr eaLnBrk="1" hangingPunct="1"/>
              <a:t>86</a:t>
            </a:fld>
            <a:endParaRPr lang="en-US" sz="12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08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8704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6FCD771-0981-46AA-821A-4363CBD12DFC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18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16133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6688E1-65FE-46BD-93FC-6CD1AA0F83C7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28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76520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26BA17-90BE-460F-B776-38F737A40D8C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10869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D8C788-8891-40E2-AE32-5D969C3FC77D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7090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31CCCA-4E8C-487C-896C-0F4993B69C6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9146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0B4142-4650-4CEC-8C6C-7D9390A1E471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59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97626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F32445-F035-4CA8-88E4-DECB6934E16B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69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0069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7A8630-6226-48D2-BD8D-4FC384320416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80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78930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D4C5C44-3976-41AC-8F76-9AC17922DD4D}" type="slidenum">
              <a:rPr lang="en-US" sz="1200"/>
              <a:pPr eaLnBrk="1" hangingPunct="1"/>
              <a:t>94</a:t>
            </a:fld>
            <a:endParaRPr lang="en-US" sz="12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29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90742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EF3F24-8881-4CAF-AF8A-9FB6EA9BCC4D}" type="slidenum">
              <a:rPr lang="en-US" sz="1200"/>
              <a:pPr eaLnBrk="1" hangingPunct="1"/>
              <a:t>95</a:t>
            </a:fld>
            <a:endParaRPr 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00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84827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9FA440-80F8-4588-BCFC-35DF75A58D51}" type="slidenum">
              <a:rPr lang="en-US" sz="1200"/>
              <a:pPr eaLnBrk="1" hangingPunct="1"/>
              <a:t>96</a:t>
            </a:fld>
            <a:endParaRPr lang="en-US" sz="12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1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9337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3EFC0B0-7B8F-4ABA-B9EE-8D237685179F}" type="slidenum">
              <a:rPr lang="en-US" sz="1200"/>
              <a:pPr eaLnBrk="1" hangingPunct="1"/>
              <a:t>97</a:t>
            </a:fld>
            <a:endParaRPr lang="en-US" sz="12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2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85491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AFEB93C-2612-4073-92B7-1653A53C0067}" type="slidenum">
              <a:rPr lang="en-US" sz="1200"/>
              <a:pPr eaLnBrk="1" hangingPunct="1"/>
              <a:t>98</a:t>
            </a:fld>
            <a:endParaRPr lang="en-US" sz="12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08660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585132-16D9-4A03-8C46-F135AF46A56E}" type="slidenum">
              <a:rPr lang="en-US" sz="1200"/>
              <a:pPr eaLnBrk="1" hangingPunct="1"/>
              <a:t>99</a:t>
            </a:fld>
            <a:endParaRPr lang="en-US" sz="120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4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11398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BF5ADE1-1248-4ED9-B95C-14BEF8BD4508}" type="slidenum">
              <a:rPr lang="en-US" sz="1200"/>
              <a:pPr eaLnBrk="1" hangingPunct="1"/>
              <a:t>100</a:t>
            </a:fld>
            <a:endParaRPr lang="en-US" sz="12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5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2533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DE3EC7-73C3-4EAF-BA90-C5A6C4F643D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296766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914E5E-1292-454F-82F3-40D3CECAAC3F}" type="slidenum">
              <a:rPr lang="en-US" sz="1200"/>
              <a:pPr eaLnBrk="1" hangingPunct="1"/>
              <a:t>101</a:t>
            </a:fld>
            <a:endParaRPr lang="en-US" sz="12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6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669087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A969FE-B603-4CD1-A609-32FD7B93F22E}" type="slidenum">
              <a:rPr lang="en-US" sz="1200"/>
              <a:pPr eaLnBrk="1" hangingPunct="1"/>
              <a:t>102</a:t>
            </a:fld>
            <a:endParaRPr lang="en-US" sz="120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1907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20A62B-80C7-4F16-B7AA-DB663C9EBEF7}" type="slidenum">
              <a:rPr lang="en-US" sz="1200"/>
              <a:pPr eaLnBrk="1" hangingPunct="1"/>
              <a:t>103</a:t>
            </a:fld>
            <a:endParaRPr 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8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78792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9F43459-DE4A-4EF3-BE1D-258F6BD0B4DE}" type="slidenum">
              <a:rPr lang="en-US" sz="1200"/>
              <a:pPr eaLnBrk="1" hangingPunct="1"/>
              <a:t>104</a:t>
            </a:fld>
            <a:endParaRPr lang="en-US" sz="120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3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66127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AE5C175-F7AB-47BF-91F2-2F512187A412}" type="slidenum">
              <a:rPr lang="en-US" sz="1200"/>
              <a:pPr eaLnBrk="1" hangingPunct="1"/>
              <a:t>105</a:t>
            </a:fld>
            <a:endParaRPr lang="en-US" sz="12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8560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ABCFFD-C8D0-4939-ACB4-BAA729C96794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7456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CB96445-D5F8-4554-8A8E-AB29669CFBB5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870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375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0C4495-D374-4E77-8100-768D965FEF28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21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597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FB25A2-D46B-4398-A928-1A7481299510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smtClean="0"/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698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3C4B32-181F-47F3-A9E7-1A626A04E94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  <a:endParaRPr lang="en-US" dirty="0" smtClean="0"/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true if at least one input is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E </a:t>
            </a:r>
            <a:r>
              <a:rPr lang="en-US" dirty="0"/>
              <a:t>is true if exactly two inputs are </a:t>
            </a:r>
            <a:r>
              <a:rPr lang="en-US" dirty="0" smtClean="0"/>
              <a:t>true </a:t>
            </a:r>
          </a:p>
          <a:p>
            <a:pPr lvl="1"/>
            <a:r>
              <a:rPr lang="en-US" i="1" dirty="0" smtClean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72622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/>
                <a:gridCol w="1371710"/>
                <a:gridCol w="1371710"/>
                <a:gridCol w="1371710"/>
                <a:gridCol w="1372590"/>
                <a:gridCol w="1372590"/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4643438" y="1889125"/>
            <a:ext cx="3582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6427788" y="1682750"/>
            <a:ext cx="0" cy="325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724400" y="1676400"/>
            <a:ext cx="37211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I8	I4	I2	I1	O8	O4	O2	O1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1	0	0	1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0	0	0	1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0	1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1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1	0	1	1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0	1	1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1	1	0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1	0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0	0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1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1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1	X	X	X	X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04925" y="4546600"/>
            <a:ext cx="17414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and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truth table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887913" y="5286375"/>
            <a:ext cx="3181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4-variable K-map for each of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the 4 output functions</a:t>
            </a:r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1033463" y="2573338"/>
            <a:ext cx="2554287" cy="1341437"/>
            <a:chOff x="384" y="3080"/>
            <a:chExt cx="1632" cy="856"/>
          </a:xfrm>
        </p:grpSpPr>
        <p:sp>
          <p:nvSpPr>
            <p:cNvPr id="67593" name="Rectangle 8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O8</a:t>
              </a:r>
            </a:p>
          </p:txBody>
        </p:sp>
        <p:sp>
          <p:nvSpPr>
            <p:cNvPr id="67594" name="Rectangle 9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10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Line 12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Rectangle 14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17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Line 18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9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Design example: BCD increment by 1</a:t>
            </a:r>
          </a:p>
        </p:txBody>
      </p:sp>
    </p:spTree>
    <p:extLst>
      <p:ext uri="{BB962C8B-B14F-4D97-AF65-F5344CB8AC3E}">
        <p14:creationId xmlns:p14="http://schemas.microsoft.com/office/powerpoint/2010/main" val="3043903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777875" y="1593850"/>
            <a:ext cx="7959725" cy="4767263"/>
            <a:chOff x="437" y="995"/>
            <a:chExt cx="5084" cy="3042"/>
          </a:xfrm>
        </p:grpSpPr>
        <p:grpSp>
          <p:nvGrpSpPr>
            <p:cNvPr id="68716" name="Group 3"/>
            <p:cNvGrpSpPr>
              <a:grpSpLocks/>
            </p:cNvGrpSpPr>
            <p:nvPr/>
          </p:nvGrpSpPr>
          <p:grpSpPr bwMode="auto">
            <a:xfrm flipH="1">
              <a:off x="4050" y="1715"/>
              <a:ext cx="417" cy="284"/>
              <a:chOff x="5104" y="1719"/>
              <a:chExt cx="417" cy="284"/>
            </a:xfrm>
          </p:grpSpPr>
          <p:sp>
            <p:nvSpPr>
              <p:cNvPr id="6874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4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17" name="Group 6"/>
            <p:cNvGrpSpPr>
              <a:grpSpLocks/>
            </p:cNvGrpSpPr>
            <p:nvPr/>
          </p:nvGrpSpPr>
          <p:grpSpPr bwMode="auto">
            <a:xfrm rot="-5400000">
              <a:off x="534" y="1441"/>
              <a:ext cx="1471" cy="579"/>
              <a:chOff x="4146" y="1811"/>
              <a:chExt cx="1471" cy="288"/>
            </a:xfrm>
          </p:grpSpPr>
          <p:grpSp>
            <p:nvGrpSpPr>
              <p:cNvPr id="68738" name="Group 7"/>
              <p:cNvGrpSpPr>
                <a:grpSpLocks/>
              </p:cNvGrpSpPr>
              <p:nvPr/>
            </p:nvGrpSpPr>
            <p:grpSpPr bwMode="auto">
              <a:xfrm>
                <a:off x="5200" y="1815"/>
                <a:ext cx="417" cy="284"/>
                <a:chOff x="5104" y="1719"/>
                <a:chExt cx="417" cy="284"/>
              </a:xfrm>
            </p:grpSpPr>
            <p:sp>
              <p:nvSpPr>
                <p:cNvPr id="68742" name="AutoShape 8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43" name="Rectangle 9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739" name="Group 10"/>
              <p:cNvGrpSpPr>
                <a:grpSpLocks/>
              </p:cNvGrpSpPr>
              <p:nvPr/>
            </p:nvGrpSpPr>
            <p:grpSpPr bwMode="auto">
              <a:xfrm flipH="1">
                <a:off x="4146" y="1811"/>
                <a:ext cx="417" cy="284"/>
                <a:chOff x="5104" y="1719"/>
                <a:chExt cx="417" cy="284"/>
              </a:xfrm>
            </p:grpSpPr>
            <p:sp>
              <p:nvSpPr>
                <p:cNvPr id="68740" name="AutoShape 11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41" name="Rectangle 12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718" name="Group 13"/>
            <p:cNvGrpSpPr>
              <a:grpSpLocks/>
            </p:cNvGrpSpPr>
            <p:nvPr/>
          </p:nvGrpSpPr>
          <p:grpSpPr bwMode="auto">
            <a:xfrm>
              <a:off x="5104" y="1719"/>
              <a:ext cx="417" cy="284"/>
              <a:chOff x="5104" y="1719"/>
              <a:chExt cx="417" cy="284"/>
            </a:xfrm>
          </p:grpSpPr>
          <p:sp>
            <p:nvSpPr>
              <p:cNvPr id="68736" name="AutoShape 1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7" name="Rectangle 1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19" name="Group 16"/>
            <p:cNvGrpSpPr>
              <a:grpSpLocks/>
            </p:cNvGrpSpPr>
            <p:nvPr/>
          </p:nvGrpSpPr>
          <p:grpSpPr bwMode="auto">
            <a:xfrm>
              <a:off x="4505" y="2034"/>
              <a:ext cx="559" cy="407"/>
              <a:chOff x="4505" y="2034"/>
              <a:chExt cx="559" cy="407"/>
            </a:xfrm>
          </p:grpSpPr>
          <p:sp>
            <p:nvSpPr>
              <p:cNvPr id="68734" name="AutoShape 17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5" name="Rectangle 18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20" name="Group 19"/>
            <p:cNvGrpSpPr>
              <a:grpSpLocks/>
            </p:cNvGrpSpPr>
            <p:nvPr/>
          </p:nvGrpSpPr>
          <p:grpSpPr bwMode="auto">
            <a:xfrm>
              <a:off x="4226" y="2516"/>
              <a:ext cx="1139" cy="437"/>
              <a:chOff x="4226" y="2516"/>
              <a:chExt cx="1139" cy="437"/>
            </a:xfrm>
          </p:grpSpPr>
          <p:sp>
            <p:nvSpPr>
              <p:cNvPr id="68732" name="AutoShape 20"/>
              <p:cNvSpPr>
                <a:spLocks noChangeArrowheads="1"/>
              </p:cNvSpPr>
              <p:nvPr/>
            </p:nvSpPr>
            <p:spPr bwMode="auto">
              <a:xfrm flipV="1">
                <a:off x="4246" y="2618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3" name="Rectangle 21"/>
              <p:cNvSpPr>
                <a:spLocks noChangeArrowheads="1"/>
              </p:cNvSpPr>
              <p:nvPr/>
            </p:nvSpPr>
            <p:spPr bwMode="auto">
              <a:xfrm flipV="1">
                <a:off x="4226" y="2516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21" name="Group 22"/>
            <p:cNvGrpSpPr>
              <a:grpSpLocks/>
            </p:cNvGrpSpPr>
            <p:nvPr/>
          </p:nvGrpSpPr>
          <p:grpSpPr bwMode="auto">
            <a:xfrm>
              <a:off x="4230" y="3590"/>
              <a:ext cx="1139" cy="447"/>
              <a:chOff x="4230" y="3590"/>
              <a:chExt cx="1139" cy="447"/>
            </a:xfrm>
          </p:grpSpPr>
          <p:sp>
            <p:nvSpPr>
              <p:cNvPr id="68730" name="AutoShape 23"/>
              <p:cNvSpPr>
                <a:spLocks noChangeArrowheads="1"/>
              </p:cNvSpPr>
              <p:nvPr/>
            </p:nvSpPr>
            <p:spPr bwMode="auto">
              <a:xfrm>
                <a:off x="4250" y="3590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1" name="Rectangle 24"/>
              <p:cNvSpPr>
                <a:spLocks noChangeArrowheads="1"/>
              </p:cNvSpPr>
              <p:nvPr/>
            </p:nvSpPr>
            <p:spPr bwMode="auto">
              <a:xfrm>
                <a:off x="4230" y="3885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22" name="Rectangle 25"/>
            <p:cNvSpPr>
              <a:spLocks noChangeArrowheads="1"/>
            </p:cNvSpPr>
            <p:nvPr/>
          </p:nvSpPr>
          <p:spPr bwMode="auto">
            <a:xfrm>
              <a:off x="1964" y="1667"/>
              <a:ext cx="2043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O8 = I4 I2 I1 + I8 I1'</a:t>
              </a:r>
            </a:p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O4 = I4 I2' + I4 I1' + I4’ I2 I1</a:t>
              </a:r>
              <a:b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O2 = I8’ I2’ I1 + I2 I1'</a:t>
              </a:r>
            </a:p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O1 = I1'</a:t>
              </a:r>
            </a:p>
          </p:txBody>
        </p:sp>
        <p:sp>
          <p:nvSpPr>
            <p:cNvPr id="68723" name="AutoShape 26"/>
            <p:cNvSpPr>
              <a:spLocks noChangeArrowheads="1"/>
            </p:cNvSpPr>
            <p:nvPr/>
          </p:nvSpPr>
          <p:spPr bwMode="auto">
            <a:xfrm>
              <a:off x="732" y="1749"/>
              <a:ext cx="478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4" name="AutoShape 27"/>
            <p:cNvSpPr>
              <a:spLocks noChangeArrowheads="1"/>
            </p:cNvSpPr>
            <p:nvPr/>
          </p:nvSpPr>
          <p:spPr bwMode="auto">
            <a:xfrm>
              <a:off x="437" y="3010"/>
              <a:ext cx="519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5" name="AutoShape 28"/>
            <p:cNvSpPr>
              <a:spLocks noChangeArrowheads="1"/>
            </p:cNvSpPr>
            <p:nvPr/>
          </p:nvSpPr>
          <p:spPr bwMode="auto">
            <a:xfrm>
              <a:off x="437" y="3590"/>
              <a:ext cx="1078" cy="22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6" name="AutoShape 29"/>
            <p:cNvSpPr>
              <a:spLocks noChangeArrowheads="1"/>
            </p:cNvSpPr>
            <p:nvPr/>
          </p:nvSpPr>
          <p:spPr bwMode="auto">
            <a:xfrm>
              <a:off x="4535" y="1180"/>
              <a:ext cx="498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727" name="Group 30"/>
            <p:cNvGrpSpPr>
              <a:grpSpLocks/>
            </p:cNvGrpSpPr>
            <p:nvPr/>
          </p:nvGrpSpPr>
          <p:grpSpPr bwMode="auto">
            <a:xfrm flipV="1">
              <a:off x="4501" y="1000"/>
              <a:ext cx="559" cy="407"/>
              <a:chOff x="4505" y="2034"/>
              <a:chExt cx="559" cy="407"/>
            </a:xfrm>
          </p:grpSpPr>
          <p:sp>
            <p:nvSpPr>
              <p:cNvPr id="68728" name="AutoShape 31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29" name="Rectangle 32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611" name="Rectangle 33"/>
          <p:cNvSpPr>
            <a:spLocks noChangeArrowheads="1"/>
          </p:cNvSpPr>
          <p:nvPr/>
        </p:nvSpPr>
        <p:spPr bwMode="auto">
          <a:xfrm>
            <a:off x="2630488" y="1752600"/>
            <a:ext cx="6254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O8</a:t>
            </a:r>
          </a:p>
        </p:txBody>
      </p:sp>
      <p:sp>
        <p:nvSpPr>
          <p:cNvPr id="68612" name="Rectangle 34"/>
          <p:cNvSpPr>
            <a:spLocks noChangeArrowheads="1"/>
          </p:cNvSpPr>
          <p:nvPr/>
        </p:nvSpPr>
        <p:spPr bwMode="auto">
          <a:xfrm>
            <a:off x="6313488" y="1762125"/>
            <a:ext cx="5762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O4</a:t>
            </a:r>
          </a:p>
        </p:txBody>
      </p:sp>
      <p:sp>
        <p:nvSpPr>
          <p:cNvPr id="68613" name="Rectangle 35"/>
          <p:cNvSpPr>
            <a:spLocks noChangeArrowheads="1"/>
          </p:cNvSpPr>
          <p:nvPr/>
        </p:nvSpPr>
        <p:spPr bwMode="auto">
          <a:xfrm>
            <a:off x="2640013" y="4165600"/>
            <a:ext cx="5762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O2</a:t>
            </a:r>
          </a:p>
        </p:txBody>
      </p:sp>
      <p:sp>
        <p:nvSpPr>
          <p:cNvPr id="68614" name="Rectangle 36"/>
          <p:cNvSpPr>
            <a:spLocks noChangeArrowheads="1"/>
          </p:cNvSpPr>
          <p:nvPr/>
        </p:nvSpPr>
        <p:spPr bwMode="auto">
          <a:xfrm>
            <a:off x="6313488" y="4178300"/>
            <a:ext cx="5508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O1</a:t>
            </a:r>
          </a:p>
        </p:txBody>
      </p:sp>
      <p:sp>
        <p:nvSpPr>
          <p:cNvPr id="6861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Design example: BCD increment by 1 (cont’d)</a:t>
            </a:r>
          </a:p>
        </p:txBody>
      </p:sp>
      <p:grpSp>
        <p:nvGrpSpPr>
          <p:cNvPr id="68616" name="Group 38"/>
          <p:cNvGrpSpPr>
            <a:grpSpLocks/>
          </p:cNvGrpSpPr>
          <p:nvPr/>
        </p:nvGrpSpPr>
        <p:grpSpPr bwMode="auto">
          <a:xfrm>
            <a:off x="377825" y="1603375"/>
            <a:ext cx="2798763" cy="2335213"/>
            <a:chOff x="334" y="912"/>
            <a:chExt cx="1788" cy="1490"/>
          </a:xfrm>
        </p:grpSpPr>
        <p:sp>
          <p:nvSpPr>
            <p:cNvPr id="68692" name="Rectangle 3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693" name="Rectangle 4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94" name="Rectangle 4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5" name="Line 4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6" name="Line 4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7" name="Line 4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8" name="Line 4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9" name="Rectangle 4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700" name="Rectangle 4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701" name="Rectangle 4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2" name="Line 4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3" name="Line 5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4" name="Rectangle 5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705" name="Rectangle 5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706" name="Rectangle 5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7" name="Line 5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8" name="Line 5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9" name="Line 5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0" name="Line 5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" name="Rectangle 5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712" name="Rectangle 5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3" name="Line 6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" name="Line 6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" name="Text Box 62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7" name="Group 63"/>
          <p:cNvGrpSpPr>
            <a:grpSpLocks/>
          </p:cNvGrpSpPr>
          <p:nvPr/>
        </p:nvGrpSpPr>
        <p:grpSpPr bwMode="auto">
          <a:xfrm>
            <a:off x="377825" y="4037013"/>
            <a:ext cx="2798763" cy="2335212"/>
            <a:chOff x="334" y="912"/>
            <a:chExt cx="1788" cy="1490"/>
          </a:xfrm>
        </p:grpSpPr>
        <p:sp>
          <p:nvSpPr>
            <p:cNvPr id="68668" name="Rectangle 6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69" name="Rectangle 6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70" name="Rectangle 6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1" name="Line 6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2" name="Line 6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3" name="Line 6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4" name="Line 7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5" name="Rectangle 7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76" name="Rectangle 7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77" name="Rectangle 7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8" name="Line 7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9" name="Line 7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0" name="Rectangle 7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81" name="Rectangle 7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82" name="Rectangle 7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3" name="Line 7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4" name="Line 8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5" name="Line 8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6" name="Line 8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7" name="Rectangle 8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88" name="Rectangle 8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9" name="Line 8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0" name="Line 8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1" name="Text Box 87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8" name="Group 88"/>
          <p:cNvGrpSpPr>
            <a:grpSpLocks/>
          </p:cNvGrpSpPr>
          <p:nvPr/>
        </p:nvGrpSpPr>
        <p:grpSpPr bwMode="auto">
          <a:xfrm>
            <a:off x="6342063" y="1603375"/>
            <a:ext cx="2800350" cy="2335213"/>
            <a:chOff x="334" y="912"/>
            <a:chExt cx="1788" cy="1490"/>
          </a:xfrm>
        </p:grpSpPr>
        <p:sp>
          <p:nvSpPr>
            <p:cNvPr id="68644" name="Rectangle 8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8645" name="Rectangle 9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46" name="Rectangle 9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Line 9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Line 9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9" name="Line 9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Line 9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Rectangle 9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52" name="Rectangle 9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53" name="Rectangle 9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Line 9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5" name="Line 10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Rectangle 10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8657" name="Rectangle 10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58" name="Rectangle 10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Line 10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Line 10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Line 10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Line 10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3" name="Rectangle 10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64" name="Rectangle 10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5" name="Line 11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6" name="Line 11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7" name="Text Box 112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9" name="Group 113"/>
          <p:cNvGrpSpPr>
            <a:grpSpLocks/>
          </p:cNvGrpSpPr>
          <p:nvPr/>
        </p:nvGrpSpPr>
        <p:grpSpPr bwMode="auto">
          <a:xfrm>
            <a:off x="6343650" y="4037013"/>
            <a:ext cx="2800350" cy="2335212"/>
            <a:chOff x="334" y="912"/>
            <a:chExt cx="1788" cy="1490"/>
          </a:xfrm>
        </p:grpSpPr>
        <p:sp>
          <p:nvSpPr>
            <p:cNvPr id="68620" name="Rectangle 11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621" name="Rectangle 11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22" name="Rectangle 11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Line 11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1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Line 11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12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Rectangle 12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28" name="Rectangle 12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29" name="Rectangle 12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12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12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Rectangle 12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33" name="Rectangle 12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34" name="Rectangle 12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12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Line 13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Line 13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13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Rectangle 13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40" name="Rectangle 13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1" name="Line 13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Text Box 137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633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Definition of terms for two-level simplification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Implicant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Single element of ON-set or DC-set or any group of these elements that can be combined to form a </a:t>
            </a:r>
            <a:r>
              <a:rPr lang="en-US" sz="2000" dirty="0" err="1" smtClean="0"/>
              <a:t>subcube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Prime </a:t>
            </a:r>
            <a:r>
              <a:rPr lang="en-US" sz="2000" dirty="0" err="1" smtClean="0"/>
              <a:t>implicant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Implicant</a:t>
            </a:r>
            <a:r>
              <a:rPr lang="en-US" sz="2000" dirty="0" smtClean="0"/>
              <a:t> that can't be combined with another to form a larger </a:t>
            </a:r>
            <a:r>
              <a:rPr lang="en-US" sz="2000" dirty="0" err="1" smtClean="0"/>
              <a:t>subcube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Essential prime </a:t>
            </a:r>
            <a:r>
              <a:rPr lang="en-US" sz="2000" dirty="0" err="1" smtClean="0"/>
              <a:t>implicant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Prime </a:t>
            </a:r>
            <a:r>
              <a:rPr lang="en-US" sz="2000" dirty="0" err="1" smtClean="0"/>
              <a:t>implicant</a:t>
            </a:r>
            <a:r>
              <a:rPr lang="en-US" sz="2000" dirty="0" smtClean="0"/>
              <a:t> is essential if it alone covers an element of ON-set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Will participate in ALL possible covers of the ON-set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DC-set used to form prime </a:t>
            </a:r>
            <a:r>
              <a:rPr lang="en-US" sz="2000" dirty="0" err="1" smtClean="0"/>
              <a:t>implicants</a:t>
            </a:r>
            <a:r>
              <a:rPr lang="en-US" sz="2000" dirty="0" smtClean="0"/>
              <a:t> but not to make </a:t>
            </a:r>
            <a:r>
              <a:rPr lang="en-US" sz="2000" dirty="0" err="1" smtClean="0"/>
              <a:t>implicant</a:t>
            </a:r>
            <a:r>
              <a:rPr lang="en-US" sz="2000" dirty="0" smtClean="0"/>
              <a:t> essential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Objective: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Grow </a:t>
            </a:r>
            <a:r>
              <a:rPr lang="en-US" sz="2000" dirty="0" err="1" smtClean="0"/>
              <a:t>implicant</a:t>
            </a:r>
            <a:r>
              <a:rPr lang="en-US" sz="2000" dirty="0" smtClean="0"/>
              <a:t> into prime </a:t>
            </a:r>
            <a:r>
              <a:rPr lang="en-US" sz="2000" dirty="0" err="1" smtClean="0"/>
              <a:t>implicants</a:t>
            </a:r>
            <a:r>
              <a:rPr lang="en-US" sz="2000" dirty="0" smtClean="0"/>
              <a:t> (minimize literals per term)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Cover the ON-set with as few prime </a:t>
            </a:r>
            <a:r>
              <a:rPr lang="en-US" sz="2000" dirty="0" err="1" smtClean="0"/>
              <a:t>implicants</a:t>
            </a:r>
            <a:r>
              <a:rPr lang="en-US" sz="2000" dirty="0" smtClean="0"/>
              <a:t> as possible</a:t>
            </a:r>
            <a:br>
              <a:rPr lang="en-US" sz="2000" dirty="0" smtClean="0"/>
            </a:br>
            <a:r>
              <a:rPr lang="en-US" sz="2000" dirty="0" smtClean="0"/>
              <a:t>(minimize number of product terms)</a:t>
            </a:r>
          </a:p>
        </p:txBody>
      </p:sp>
    </p:spTree>
    <p:extLst>
      <p:ext uri="{BB962C8B-B14F-4D97-AF65-F5344CB8AC3E}">
        <p14:creationId xmlns:p14="http://schemas.microsoft.com/office/powerpoint/2010/main" val="770017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5338" y="1651000"/>
            <a:ext cx="2301875" cy="1689100"/>
            <a:chOff x="471" y="1159"/>
            <a:chExt cx="1471" cy="1078"/>
          </a:xfrm>
        </p:grpSpPr>
        <p:grpSp>
          <p:nvGrpSpPr>
            <p:cNvPr id="70734" name="Group 3"/>
            <p:cNvGrpSpPr>
              <a:grpSpLocks/>
            </p:cNvGrpSpPr>
            <p:nvPr/>
          </p:nvGrpSpPr>
          <p:grpSpPr bwMode="auto">
            <a:xfrm flipH="1">
              <a:off x="471" y="1704"/>
              <a:ext cx="417" cy="284"/>
              <a:chOff x="5104" y="1719"/>
              <a:chExt cx="417" cy="284"/>
            </a:xfrm>
          </p:grpSpPr>
          <p:sp>
            <p:nvSpPr>
              <p:cNvPr id="7074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35" name="Group 6"/>
            <p:cNvGrpSpPr>
              <a:grpSpLocks/>
            </p:cNvGrpSpPr>
            <p:nvPr/>
          </p:nvGrpSpPr>
          <p:grpSpPr bwMode="auto">
            <a:xfrm>
              <a:off x="1525" y="1708"/>
              <a:ext cx="417" cy="284"/>
              <a:chOff x="5104" y="1719"/>
              <a:chExt cx="417" cy="284"/>
            </a:xfrm>
          </p:grpSpPr>
          <p:sp>
            <p:nvSpPr>
              <p:cNvPr id="70742" name="AutoShape 7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3" name="Rectangle 8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36" name="Group 9"/>
            <p:cNvGrpSpPr>
              <a:grpSpLocks/>
            </p:cNvGrpSpPr>
            <p:nvPr/>
          </p:nvGrpSpPr>
          <p:grpSpPr bwMode="auto">
            <a:xfrm>
              <a:off x="671" y="1159"/>
              <a:ext cx="1078" cy="1078"/>
              <a:chOff x="671" y="1159"/>
              <a:chExt cx="1078" cy="1078"/>
            </a:xfrm>
          </p:grpSpPr>
          <p:sp>
            <p:nvSpPr>
              <p:cNvPr id="70737" name="AutoShape 10"/>
              <p:cNvSpPr>
                <a:spLocks noChangeArrowheads="1"/>
              </p:cNvSpPr>
              <p:nvPr/>
            </p:nvSpPr>
            <p:spPr bwMode="auto">
              <a:xfrm>
                <a:off x="1251" y="1729"/>
                <a:ext cx="498" cy="50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8" name="AutoShape 11"/>
              <p:cNvSpPr>
                <a:spLocks noChangeArrowheads="1"/>
              </p:cNvSpPr>
              <p:nvPr/>
            </p:nvSpPr>
            <p:spPr bwMode="auto">
              <a:xfrm>
                <a:off x="1251" y="1159"/>
                <a:ext cx="203" cy="106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9" name="AutoShape 12"/>
              <p:cNvSpPr>
                <a:spLocks noChangeArrowheads="1"/>
              </p:cNvSpPr>
              <p:nvPr/>
            </p:nvSpPr>
            <p:spPr bwMode="auto">
              <a:xfrm>
                <a:off x="671" y="1444"/>
                <a:ext cx="488" cy="20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0" name="AutoShape 13"/>
              <p:cNvSpPr>
                <a:spLocks noChangeArrowheads="1"/>
              </p:cNvSpPr>
              <p:nvPr/>
            </p:nvSpPr>
            <p:spPr bwMode="auto">
              <a:xfrm>
                <a:off x="956" y="1171"/>
                <a:ext cx="478" cy="46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1" name="AutoShape 14"/>
              <p:cNvSpPr>
                <a:spLocks noChangeArrowheads="1"/>
              </p:cNvSpPr>
              <p:nvPr/>
            </p:nvSpPr>
            <p:spPr bwMode="auto">
              <a:xfrm>
                <a:off x="702" y="1474"/>
                <a:ext cx="162" cy="47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" y="1371600"/>
            <a:ext cx="2736850" cy="2335213"/>
            <a:chOff x="4834" y="981"/>
            <a:chExt cx="1748" cy="1490"/>
          </a:xfrm>
        </p:grpSpPr>
        <p:sp>
          <p:nvSpPr>
            <p:cNvPr id="70710" name="Rectangle 1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711" name="Rectangle 1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70712" name="Rectangle 1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Line 1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4" name="Line 2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5" name="Line 2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6" name="Line 2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7" name="Rectangle 2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0718" name="Rectangle 2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0719" name="Rectangle 2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0" name="Line 2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1" name="Line 2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2" name="Rectangle 2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70723" name="Rectangle 2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724" name="Rectangle 3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5" name="Line 3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6" name="Line 3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7" name="Line 3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8" name="Line 3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9" name="Rectangle 3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0730" name="Rectangle 3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1" name="Line 3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2" name="Line 3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3" name="Text Box 39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55688" y="4148138"/>
            <a:ext cx="4841875" cy="687387"/>
            <a:chOff x="638" y="2752"/>
            <a:chExt cx="3092" cy="439"/>
          </a:xfrm>
        </p:grpSpPr>
        <p:sp>
          <p:nvSpPr>
            <p:cNvPr id="70708" name="Rectangle 41"/>
            <p:cNvSpPr>
              <a:spLocks noChangeArrowheads="1"/>
            </p:cNvSpPr>
            <p:nvPr/>
          </p:nvSpPr>
          <p:spPr bwMode="auto">
            <a:xfrm>
              <a:off x="638" y="2752"/>
              <a:ext cx="281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563"/>
                </a:lnSpc>
                <a:spcBef>
                  <a:spcPts val="10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5 prime implicants: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	BD, ABC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, ACD, A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BC, A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endParaRPr lang="en-US" sz="18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709" name="Line 42"/>
            <p:cNvSpPr>
              <a:spLocks noChangeShapeType="1"/>
            </p:cNvSpPr>
            <p:nvPr/>
          </p:nvSpPr>
          <p:spPr bwMode="auto">
            <a:xfrm>
              <a:off x="3026" y="3092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Examples to illustrate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978525" y="3913188"/>
            <a:ext cx="2736850" cy="2335212"/>
            <a:chOff x="4834" y="981"/>
            <a:chExt cx="1748" cy="1490"/>
          </a:xfrm>
        </p:grpSpPr>
        <p:sp>
          <p:nvSpPr>
            <p:cNvPr id="70684" name="Rectangle 45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685" name="Rectangle 46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70686" name="Rectangle 47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7" name="Line 48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Line 49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Line 50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Line 51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1" name="Rectangle 52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0692" name="Rectangle 53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0693" name="Rectangle 54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4" name="Line 55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Line 56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Rectangle 57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0697" name="Rectangle 58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70698" name="Rectangle 59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Line 60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0" name="Line 61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Line 62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Line 63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Rectangle 64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0704" name="Rectangle 65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Line 66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6" name="Line 67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Text Box 68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236913" y="1530350"/>
            <a:ext cx="5372100" cy="830263"/>
            <a:chOff x="2031" y="1082"/>
            <a:chExt cx="3431" cy="530"/>
          </a:xfrm>
        </p:grpSpPr>
        <p:sp>
          <p:nvSpPr>
            <p:cNvPr id="70682" name="Rectangle 70"/>
            <p:cNvSpPr>
              <a:spLocks noChangeArrowheads="1"/>
            </p:cNvSpPr>
            <p:nvPr/>
          </p:nvSpPr>
          <p:spPr bwMode="auto">
            <a:xfrm>
              <a:off x="2646" y="1082"/>
              <a:ext cx="2816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563"/>
                </a:lnSpc>
                <a:spcBef>
                  <a:spcPts val="10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6 prime </a:t>
              </a:r>
              <a:r>
                <a:rPr lang="en-US" sz="1800" dirty="0" err="1">
                  <a:solidFill>
                    <a:srgbClr val="000000"/>
                  </a:solidFill>
                  <a:latin typeface="Comic Sans MS" pitchFamily="66" charset="0"/>
                </a:rPr>
                <a:t>implicants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:</a:t>
              </a:r>
              <a:b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	A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D, BC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, AC, A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D, AB, B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CD</a:t>
              </a:r>
              <a:b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</a:b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683" name="Line 71"/>
            <p:cNvSpPr>
              <a:spLocks noChangeShapeType="1"/>
            </p:cNvSpPr>
            <p:nvPr/>
          </p:nvSpPr>
          <p:spPr bwMode="auto">
            <a:xfrm flipH="1">
              <a:off x="2031" y="1422"/>
              <a:ext cx="827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44" name="Rectangle 72"/>
          <p:cNvSpPr>
            <a:spLocks noChangeArrowheads="1"/>
          </p:cNvSpPr>
          <p:nvPr/>
        </p:nvSpPr>
        <p:spPr bwMode="auto">
          <a:xfrm>
            <a:off x="4202113" y="301625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defTabSz="901700" eaLnBrk="0" hangingPunct="0"/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minimum cover: AC + BC</a:t>
            </a:r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+ A</a:t>
            </a:r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048375" y="2176463"/>
            <a:ext cx="1555750" cy="606425"/>
            <a:chOff x="3826" y="1494"/>
            <a:chExt cx="994" cy="387"/>
          </a:xfrm>
        </p:grpSpPr>
        <p:sp>
          <p:nvSpPr>
            <p:cNvPr id="70680" name="Line 74"/>
            <p:cNvSpPr>
              <a:spLocks noChangeShapeType="1"/>
            </p:cNvSpPr>
            <p:nvPr/>
          </p:nvSpPr>
          <p:spPr bwMode="auto">
            <a:xfrm flipH="1" flipV="1">
              <a:off x="3826" y="1494"/>
              <a:ext cx="271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" name="Rectangle 75"/>
            <p:cNvSpPr>
              <a:spLocks noChangeArrowheads="1"/>
            </p:cNvSpPr>
            <p:nvPr/>
          </p:nvSpPr>
          <p:spPr bwMode="auto">
            <a:xfrm>
              <a:off x="4102" y="1649"/>
              <a:ext cx="71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essential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313488" y="4184650"/>
            <a:ext cx="1703387" cy="1706563"/>
            <a:chOff x="3996" y="2776"/>
            <a:chExt cx="1088" cy="1088"/>
          </a:xfrm>
        </p:grpSpPr>
        <p:sp>
          <p:nvSpPr>
            <p:cNvPr id="70675" name="AutoShape 77"/>
            <p:cNvSpPr>
              <a:spLocks noChangeArrowheads="1"/>
            </p:cNvSpPr>
            <p:nvPr/>
          </p:nvSpPr>
          <p:spPr bwMode="auto">
            <a:xfrm>
              <a:off x="4586" y="2776"/>
              <a:ext cx="213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AutoShape 78"/>
            <p:cNvSpPr>
              <a:spLocks noChangeArrowheads="1"/>
            </p:cNvSpPr>
            <p:nvPr/>
          </p:nvSpPr>
          <p:spPr bwMode="auto">
            <a:xfrm>
              <a:off x="3996" y="3061"/>
              <a:ext cx="519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AutoShape 79"/>
            <p:cNvSpPr>
              <a:spLocks noChangeArrowheads="1"/>
            </p:cNvSpPr>
            <p:nvPr/>
          </p:nvSpPr>
          <p:spPr bwMode="auto">
            <a:xfrm>
              <a:off x="4281" y="3356"/>
              <a:ext cx="224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AutoShape 80"/>
            <p:cNvSpPr>
              <a:spLocks noChangeArrowheads="1"/>
            </p:cNvSpPr>
            <p:nvPr/>
          </p:nvSpPr>
          <p:spPr bwMode="auto">
            <a:xfrm>
              <a:off x="4586" y="3366"/>
              <a:ext cx="49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AutoShape 81"/>
            <p:cNvSpPr>
              <a:spLocks noChangeArrowheads="1"/>
            </p:cNvSpPr>
            <p:nvPr/>
          </p:nvSpPr>
          <p:spPr bwMode="auto">
            <a:xfrm>
              <a:off x="4291" y="3102"/>
              <a:ext cx="478" cy="4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54" name="Rectangle 82"/>
          <p:cNvSpPr>
            <a:spLocks noChangeArrowheads="1"/>
          </p:cNvSpPr>
          <p:nvPr/>
        </p:nvSpPr>
        <p:spPr bwMode="auto">
          <a:xfrm>
            <a:off x="954088" y="5668963"/>
            <a:ext cx="41497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minimum cover: 4 essential implicants</a:t>
            </a:r>
          </a:p>
        </p:txBody>
      </p: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1130300" y="4805363"/>
            <a:ext cx="3089275" cy="684212"/>
            <a:chOff x="685" y="3172"/>
            <a:chExt cx="1973" cy="436"/>
          </a:xfrm>
        </p:grpSpPr>
        <p:grpSp>
          <p:nvGrpSpPr>
            <p:cNvPr id="70669" name="Group 84"/>
            <p:cNvGrpSpPr>
              <a:grpSpLocks/>
            </p:cNvGrpSpPr>
            <p:nvPr/>
          </p:nvGrpSpPr>
          <p:grpSpPr bwMode="auto">
            <a:xfrm>
              <a:off x="1398" y="3172"/>
              <a:ext cx="1260" cy="264"/>
              <a:chOff x="1398" y="3172"/>
              <a:chExt cx="1260" cy="264"/>
            </a:xfrm>
          </p:grpSpPr>
          <p:sp>
            <p:nvSpPr>
              <p:cNvPr id="70671" name="Line 85"/>
              <p:cNvSpPr>
                <a:spLocks noChangeShapeType="1"/>
              </p:cNvSpPr>
              <p:nvPr/>
            </p:nvSpPr>
            <p:spPr bwMode="auto">
              <a:xfrm flipV="1">
                <a:off x="1398" y="3180"/>
                <a:ext cx="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2" name="Line 86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392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3" name="Line 87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808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Line 88"/>
              <p:cNvSpPr>
                <a:spLocks noChangeShapeType="1"/>
              </p:cNvSpPr>
              <p:nvPr/>
            </p:nvSpPr>
            <p:spPr bwMode="auto">
              <a:xfrm flipV="1">
                <a:off x="1410" y="3172"/>
                <a:ext cx="124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70" name="Rectangle 89"/>
            <p:cNvSpPr>
              <a:spLocks noChangeArrowheads="1"/>
            </p:cNvSpPr>
            <p:nvPr/>
          </p:nvSpPr>
          <p:spPr bwMode="auto">
            <a:xfrm>
              <a:off x="685" y="3376"/>
              <a:ext cx="71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essential</a:t>
              </a:r>
            </a:p>
          </p:txBody>
        </p:sp>
      </p:grpSp>
      <p:sp>
        <p:nvSpPr>
          <p:cNvPr id="91" name="Line 74"/>
          <p:cNvSpPr>
            <a:spLocks noChangeShapeType="1"/>
          </p:cNvSpPr>
          <p:nvPr/>
        </p:nvSpPr>
        <p:spPr bwMode="auto">
          <a:xfrm flipH="1" flipV="1">
            <a:off x="5638800" y="2211792"/>
            <a:ext cx="841554" cy="3752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74"/>
          <p:cNvSpPr>
            <a:spLocks noChangeShapeType="1"/>
          </p:cNvSpPr>
          <p:nvPr/>
        </p:nvSpPr>
        <p:spPr bwMode="auto">
          <a:xfrm flipH="1" flipV="1">
            <a:off x="5103812" y="2211792"/>
            <a:ext cx="1336596" cy="3752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5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44" grpId="0" autoUpdateAnimBg="0"/>
      <p:bldP spid="310354" grpId="0" autoUpdateAnimBg="0"/>
      <p:bldP spid="91" grpId="0" animBg="1"/>
      <p:bldP spid="9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for two-level simplification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27100">
              <a:lnSpc>
                <a:spcPct val="95000"/>
              </a:lnSpc>
            </a:pPr>
            <a:r>
              <a:rPr lang="en-US" sz="2000" dirty="0" smtClean="0"/>
              <a:t>To get the minimum sum-of-products expression from a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map:</a:t>
            </a:r>
          </a:p>
          <a:p>
            <a:pPr lvl="1" defTabSz="927100">
              <a:lnSpc>
                <a:spcPct val="95000"/>
              </a:lnSpc>
            </a:pPr>
            <a:r>
              <a:rPr lang="en-US" dirty="0" smtClean="0"/>
              <a:t>Step 1: choose an element of the ON-set</a:t>
            </a:r>
          </a:p>
          <a:p>
            <a:pPr lvl="1" defTabSz="927100">
              <a:lnSpc>
                <a:spcPct val="95000"/>
              </a:lnSpc>
            </a:pPr>
            <a:r>
              <a:rPr lang="en-US" dirty="0" smtClean="0"/>
              <a:t>Step 2: find "maximal" groupings of 1s and </a:t>
            </a:r>
            <a:r>
              <a:rPr lang="en-US" dirty="0" err="1" smtClean="0"/>
              <a:t>Xs</a:t>
            </a:r>
            <a:r>
              <a:rPr lang="en-US" dirty="0" smtClean="0"/>
              <a:t> adjacent to that element</a:t>
            </a:r>
          </a:p>
          <a:p>
            <a:pPr lvl="2" defTabSz="927100">
              <a:lnSpc>
                <a:spcPct val="95000"/>
              </a:lnSpc>
            </a:pPr>
            <a:r>
              <a:rPr lang="en-US" dirty="0" smtClean="0"/>
              <a:t>consider top/bottom row, left/right column, and corner adjacencies</a:t>
            </a:r>
          </a:p>
          <a:p>
            <a:pPr lvl="2" defTabSz="927100">
              <a:lnSpc>
                <a:spcPct val="95000"/>
              </a:lnSpc>
            </a:pPr>
            <a:r>
              <a:rPr lang="en-US" dirty="0" smtClean="0"/>
              <a:t>this forms prime </a:t>
            </a:r>
            <a:r>
              <a:rPr lang="en-US" dirty="0" err="1" smtClean="0"/>
              <a:t>implicants</a:t>
            </a:r>
            <a:r>
              <a:rPr lang="en-US" dirty="0" smtClean="0"/>
              <a:t>  (number of elements always a power of 2)</a:t>
            </a:r>
            <a:endParaRPr lang="en-US" dirty="0"/>
          </a:p>
          <a:p>
            <a:pPr lvl="1" defTabSz="927100">
              <a:lnSpc>
                <a:spcPct val="95000"/>
              </a:lnSpc>
            </a:pPr>
            <a:r>
              <a:rPr lang="en-US" dirty="0" smtClean="0"/>
              <a:t>Repeat Steps 1 and 2 to find all prime </a:t>
            </a:r>
            <a:r>
              <a:rPr lang="en-US" dirty="0" err="1" smtClean="0"/>
              <a:t>implicants</a:t>
            </a:r>
            <a:endParaRPr lang="en-US" dirty="0"/>
          </a:p>
          <a:p>
            <a:pPr lvl="1" defTabSz="927100">
              <a:lnSpc>
                <a:spcPct val="95000"/>
              </a:lnSpc>
            </a:pPr>
            <a:r>
              <a:rPr lang="en-US" dirty="0" smtClean="0"/>
              <a:t>Step 3: revisit the 1s in the K-map</a:t>
            </a:r>
          </a:p>
          <a:p>
            <a:pPr lvl="2" defTabSz="927100">
              <a:lnSpc>
                <a:spcPct val="95000"/>
              </a:lnSpc>
            </a:pPr>
            <a:r>
              <a:rPr lang="en-US" dirty="0" smtClean="0"/>
              <a:t>if covered by single prime </a:t>
            </a:r>
            <a:r>
              <a:rPr lang="en-US" dirty="0" err="1" smtClean="0"/>
              <a:t>implicant</a:t>
            </a:r>
            <a:r>
              <a:rPr lang="en-US" dirty="0" smtClean="0"/>
              <a:t>, it is essential, and participates in final cover</a:t>
            </a:r>
          </a:p>
          <a:p>
            <a:pPr lvl="2" defTabSz="927100">
              <a:lnSpc>
                <a:spcPct val="95000"/>
              </a:lnSpc>
            </a:pPr>
            <a:r>
              <a:rPr lang="en-US" dirty="0" smtClean="0"/>
              <a:t>1s covered by essential prime </a:t>
            </a:r>
            <a:r>
              <a:rPr lang="en-US" dirty="0" err="1" smtClean="0"/>
              <a:t>implicant</a:t>
            </a:r>
            <a:r>
              <a:rPr lang="en-US" dirty="0" smtClean="0"/>
              <a:t> do not need to be revisited</a:t>
            </a:r>
          </a:p>
          <a:p>
            <a:pPr lvl="1" defTabSz="927100">
              <a:lnSpc>
                <a:spcPct val="95000"/>
              </a:lnSpc>
            </a:pPr>
            <a:r>
              <a:rPr lang="en-US" dirty="0" smtClean="0"/>
              <a:t>Step 4: if there remain 1s not covered by essential prime </a:t>
            </a:r>
            <a:r>
              <a:rPr lang="en-US" dirty="0" err="1" smtClean="0"/>
              <a:t>implicants</a:t>
            </a:r>
            <a:endParaRPr lang="en-US" dirty="0"/>
          </a:p>
          <a:p>
            <a:pPr lvl="2" defTabSz="927100">
              <a:lnSpc>
                <a:spcPct val="95000"/>
              </a:lnSpc>
            </a:pPr>
            <a:r>
              <a:rPr lang="en-US" dirty="0" smtClean="0"/>
              <a:t>select the smallest number of prime </a:t>
            </a:r>
            <a:r>
              <a:rPr lang="en-US" dirty="0" err="1" smtClean="0"/>
              <a:t>implicants</a:t>
            </a:r>
            <a:r>
              <a:rPr lang="en-US" dirty="0" smtClean="0"/>
              <a:t> that cover the remaining 1s</a:t>
            </a:r>
          </a:p>
        </p:txBody>
      </p:sp>
    </p:spTree>
    <p:extLst>
      <p:ext uri="{BB962C8B-B14F-4D97-AF65-F5344CB8AC3E}">
        <p14:creationId xmlns:p14="http://schemas.microsoft.com/office/powerpoint/2010/main" val="129356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3238" y="4022725"/>
            <a:ext cx="2757487" cy="2565400"/>
            <a:chOff x="299" y="2500"/>
            <a:chExt cx="1761" cy="1637"/>
          </a:xfrm>
        </p:grpSpPr>
        <p:sp>
          <p:nvSpPr>
            <p:cNvPr id="72899" name="Rectangle 3" descr="50%"/>
            <p:cNvSpPr>
              <a:spLocks noChangeArrowheads="1"/>
            </p:cNvSpPr>
            <p:nvPr/>
          </p:nvSpPr>
          <p:spPr bwMode="auto">
            <a:xfrm>
              <a:off x="1352" y="2647"/>
              <a:ext cx="299" cy="284"/>
            </a:xfrm>
            <a:prstGeom prst="rect">
              <a:avLst/>
            </a:prstGeom>
            <a:pattFill prst="pct50">
              <a:fgClr>
                <a:srgbClr val="00FF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0" name="AutoShape 4"/>
            <p:cNvSpPr>
              <a:spLocks noChangeArrowheads="1"/>
            </p:cNvSpPr>
            <p:nvPr/>
          </p:nvSpPr>
          <p:spPr bwMode="auto">
            <a:xfrm>
              <a:off x="802" y="2691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1" name="AutoShape 5"/>
            <p:cNvSpPr>
              <a:spLocks noChangeArrowheads="1"/>
            </p:cNvSpPr>
            <p:nvPr/>
          </p:nvSpPr>
          <p:spPr bwMode="auto">
            <a:xfrm>
              <a:off x="537" y="2711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2" name="AutoShape 6"/>
            <p:cNvSpPr>
              <a:spLocks noChangeArrowheads="1"/>
            </p:cNvSpPr>
            <p:nvPr/>
          </p:nvSpPr>
          <p:spPr bwMode="auto">
            <a:xfrm>
              <a:off x="827" y="2969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3" name="AutoShape 7"/>
            <p:cNvSpPr>
              <a:spLocks noChangeArrowheads="1"/>
            </p:cNvSpPr>
            <p:nvPr/>
          </p:nvSpPr>
          <p:spPr bwMode="auto">
            <a:xfrm>
              <a:off x="1122" y="2989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04" name="Group 8"/>
            <p:cNvGrpSpPr>
              <a:grpSpLocks/>
            </p:cNvGrpSpPr>
            <p:nvPr/>
          </p:nvGrpSpPr>
          <p:grpSpPr bwMode="auto">
            <a:xfrm>
              <a:off x="312" y="2500"/>
              <a:ext cx="1748" cy="1490"/>
              <a:chOff x="4834" y="981"/>
              <a:chExt cx="1748" cy="1490"/>
            </a:xfrm>
          </p:grpSpPr>
          <p:sp>
            <p:nvSpPr>
              <p:cNvPr id="72906" name="Rectangle 9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07" name="Rectangle 10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908" name="Rectangle 11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9" name="Line 12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0" name="Line 13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1" name="Line 14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2" name="Line 15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3" name="Rectangle 16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914" name="Rectangle 17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915" name="Rectangle 18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6" name="Line 19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7" name="Line 20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8" name="Rectangle 21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19" name="Rectangle 22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20" name="Rectangle 23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" name="Line 24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" name="Line 25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3" name="Line 26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4" name="Line 27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5" name="Rectangle 28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926" name="Rectangle 29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7" name="Line 30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8" name="Line 31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9" name="Text Box 32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  <p:sp>
          <p:nvSpPr>
            <p:cNvPr id="72905" name="Rectangle 33"/>
            <p:cNvSpPr>
              <a:spLocks noChangeArrowheads="1"/>
            </p:cNvSpPr>
            <p:nvPr/>
          </p:nvSpPr>
          <p:spPr bwMode="auto">
            <a:xfrm>
              <a:off x="299" y="3929"/>
              <a:ext cx="14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9900"/>
                  </a:solidFill>
                  <a:latin typeface="Comic Sans MS" pitchFamily="66" charset="0"/>
                </a:rPr>
                <a:t>   3 primes around AB'C'D'</a:t>
              </a:r>
            </a:p>
          </p:txBody>
        </p:sp>
      </p:grpSp>
      <p:sp>
        <p:nvSpPr>
          <p:cNvPr id="72707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/>
              <a:t>Algorithm for two-level simplification (example)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42925" y="1525588"/>
            <a:ext cx="2736850" cy="2335212"/>
            <a:chOff x="4834" y="981"/>
            <a:chExt cx="1748" cy="1490"/>
          </a:xfrm>
        </p:grpSpPr>
        <p:sp>
          <p:nvSpPr>
            <p:cNvPr id="72875" name="Rectangle 3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76" name="Rectangle 3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2877" name="Rectangle 3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8" name="Line 3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9" name="Line 4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0" name="Line 4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1" name="Line 4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2" name="Rectangle 4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2883" name="Rectangle 4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2884" name="Rectangle 4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5" name="Line 4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6" name="Line 4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7" name="Rectangle 4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88" name="Rectangle 4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89" name="Rectangle 5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0" name="Line 5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1" name="Line 5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2" name="Line 5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3" name="Line 5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4" name="Rectangle 5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2895" name="Rectangle 5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6" name="Line 5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7" name="Line 5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8" name="Text Box 59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200400" y="1524000"/>
            <a:ext cx="2916238" cy="2547938"/>
            <a:chOff x="2022" y="906"/>
            <a:chExt cx="1862" cy="1625"/>
          </a:xfrm>
        </p:grpSpPr>
        <p:sp>
          <p:nvSpPr>
            <p:cNvPr id="72848" name="Rectangle 61"/>
            <p:cNvSpPr>
              <a:spLocks noChangeArrowheads="1"/>
            </p:cNvSpPr>
            <p:nvPr/>
          </p:nvSpPr>
          <p:spPr bwMode="auto">
            <a:xfrm>
              <a:off x="2022" y="2323"/>
              <a:ext cx="182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FF0000"/>
                  </a:solidFill>
                  <a:latin typeface="Comic Sans MS" pitchFamily="66" charset="0"/>
                </a:rPr>
                <a:t>2 primes around A'BC'D'</a:t>
              </a:r>
            </a:p>
          </p:txBody>
        </p:sp>
        <p:sp>
          <p:nvSpPr>
            <p:cNvPr id="72849" name="Rectangle 62" descr="50%"/>
            <p:cNvSpPr>
              <a:spLocks noChangeArrowheads="1"/>
            </p:cNvSpPr>
            <p:nvPr/>
          </p:nvSpPr>
          <p:spPr bwMode="auto">
            <a:xfrm>
              <a:off x="2600" y="1054"/>
              <a:ext cx="295" cy="275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50" name="Group 63"/>
            <p:cNvGrpSpPr>
              <a:grpSpLocks/>
            </p:cNvGrpSpPr>
            <p:nvPr/>
          </p:nvGrpSpPr>
          <p:grpSpPr bwMode="auto">
            <a:xfrm>
              <a:off x="2136" y="906"/>
              <a:ext cx="1748" cy="1490"/>
              <a:chOff x="4834" y="981"/>
              <a:chExt cx="1748" cy="1490"/>
            </a:xfrm>
          </p:grpSpPr>
          <p:sp>
            <p:nvSpPr>
              <p:cNvPr id="72851" name="Rectangle 64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52" name="Rectangle 65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853" name="Rectangle 66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4" name="Line 67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5" name="Line 68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6" name="Line 69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7" name="Line 70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8" name="Rectangle 71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859" name="Rectangle 72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60" name="Rectangle 73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1" name="Line 74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2" name="Line 75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3" name="Rectangle 76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64" name="Rectangle 77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65" name="Rectangle 78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6" name="Line 79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7" name="Line 80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8" name="Line 81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9" name="Line 82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0" name="Rectangle 83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71" name="Rectangle 84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2" name="Line 85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3" name="Line 86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4" name="Text Box 87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3740150" y="1806575"/>
            <a:ext cx="765175" cy="1704975"/>
            <a:chOff x="2366" y="1086"/>
            <a:chExt cx="489" cy="1088"/>
          </a:xfrm>
        </p:grpSpPr>
        <p:sp>
          <p:nvSpPr>
            <p:cNvPr id="72846" name="AutoShape 89"/>
            <p:cNvSpPr>
              <a:spLocks noChangeArrowheads="1"/>
            </p:cNvSpPr>
            <p:nvPr/>
          </p:nvSpPr>
          <p:spPr bwMode="auto">
            <a:xfrm>
              <a:off x="2631" y="1086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47" name="AutoShape 90"/>
            <p:cNvSpPr>
              <a:spLocks noChangeArrowheads="1"/>
            </p:cNvSpPr>
            <p:nvPr/>
          </p:nvSpPr>
          <p:spPr bwMode="auto">
            <a:xfrm>
              <a:off x="2366" y="1106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6216650" y="1524000"/>
            <a:ext cx="2736850" cy="2547938"/>
            <a:chOff x="3948" y="906"/>
            <a:chExt cx="1748" cy="1625"/>
          </a:xfrm>
        </p:grpSpPr>
        <p:sp>
          <p:nvSpPr>
            <p:cNvPr id="72817" name="Rectangle 92"/>
            <p:cNvSpPr>
              <a:spLocks noChangeArrowheads="1"/>
            </p:cNvSpPr>
            <p:nvPr/>
          </p:nvSpPr>
          <p:spPr bwMode="auto">
            <a:xfrm>
              <a:off x="4019" y="2323"/>
              <a:ext cx="142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mic Sans MS" pitchFamily="66" charset="0"/>
                </a:rPr>
                <a:t>2 primes around ABC'D</a:t>
              </a:r>
            </a:p>
          </p:txBody>
        </p:sp>
        <p:sp>
          <p:nvSpPr>
            <p:cNvPr id="72818" name="Rectangle 93" descr="50%"/>
            <p:cNvSpPr>
              <a:spLocks noChangeArrowheads="1"/>
            </p:cNvSpPr>
            <p:nvPr/>
          </p:nvSpPr>
          <p:spPr bwMode="auto">
            <a:xfrm>
              <a:off x="4712" y="1333"/>
              <a:ext cx="281" cy="296"/>
            </a:xfrm>
            <a:prstGeom prst="rect">
              <a:avLst/>
            </a:prstGeom>
            <a:pattFill prst="pct50">
              <a:fgClr>
                <a:srgbClr val="0000FF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9" name="Group 94"/>
            <p:cNvGrpSpPr>
              <a:grpSpLocks/>
            </p:cNvGrpSpPr>
            <p:nvPr/>
          </p:nvGrpSpPr>
          <p:grpSpPr bwMode="auto">
            <a:xfrm>
              <a:off x="3948" y="906"/>
              <a:ext cx="1748" cy="1490"/>
              <a:chOff x="4834" y="981"/>
              <a:chExt cx="1748" cy="1490"/>
            </a:xfrm>
          </p:grpSpPr>
          <p:sp>
            <p:nvSpPr>
              <p:cNvPr id="72822" name="Rectangle 95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23" name="Rectangle 96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824" name="Rectangle 97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5" name="Line 98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6" name="Line 99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7" name="Line 100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8" name="Line 101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9" name="Rectangle 102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830" name="Rectangle 103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31" name="Rectangle 104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2" name="Line 105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3" name="Line 106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4" name="Rectangle 107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35" name="Rectangle 108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36" name="Rectangle 109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7" name="Line 110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8" name="Line 111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9" name="Line 112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0" name="Line 113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1" name="Rectangle 114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42" name="Rectangle 115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3" name="Line 116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4" name="Line 117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5" name="Text Box 118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  <p:sp>
          <p:nvSpPr>
            <p:cNvPr id="72820" name="AutoShape 119"/>
            <p:cNvSpPr>
              <a:spLocks noChangeArrowheads="1"/>
            </p:cNvSpPr>
            <p:nvPr/>
          </p:nvSpPr>
          <p:spPr bwMode="auto">
            <a:xfrm>
              <a:off x="4438" y="1097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1" name="AutoShape 120"/>
            <p:cNvSpPr>
              <a:spLocks noChangeArrowheads="1"/>
            </p:cNvSpPr>
            <p:nvPr/>
          </p:nvSpPr>
          <p:spPr bwMode="auto">
            <a:xfrm>
              <a:off x="4173" y="1117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7023100" y="2259013"/>
            <a:ext cx="1209675" cy="798512"/>
            <a:chOff x="4463" y="1385"/>
            <a:chExt cx="773" cy="509"/>
          </a:xfrm>
        </p:grpSpPr>
        <p:sp>
          <p:nvSpPr>
            <p:cNvPr id="72815" name="AutoShape 122"/>
            <p:cNvSpPr>
              <a:spLocks noChangeArrowheads="1"/>
            </p:cNvSpPr>
            <p:nvPr/>
          </p:nvSpPr>
          <p:spPr bwMode="auto">
            <a:xfrm>
              <a:off x="4463" y="1385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6" name="AutoShape 123"/>
            <p:cNvSpPr>
              <a:spLocks noChangeArrowheads="1"/>
            </p:cNvSpPr>
            <p:nvPr/>
          </p:nvSpPr>
          <p:spPr bwMode="auto">
            <a:xfrm>
              <a:off x="4758" y="1405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24"/>
          <p:cNvGrpSpPr>
            <a:grpSpLocks/>
          </p:cNvGrpSpPr>
          <p:nvPr/>
        </p:nvGrpSpPr>
        <p:grpSpPr bwMode="auto">
          <a:xfrm>
            <a:off x="6181725" y="4011613"/>
            <a:ext cx="2736850" cy="2576512"/>
            <a:chOff x="3926" y="2493"/>
            <a:chExt cx="1748" cy="1644"/>
          </a:xfrm>
        </p:grpSpPr>
        <p:sp>
          <p:nvSpPr>
            <p:cNvPr id="72784" name="Rectangle 125"/>
            <p:cNvSpPr>
              <a:spLocks noChangeArrowheads="1"/>
            </p:cNvSpPr>
            <p:nvPr/>
          </p:nvSpPr>
          <p:spPr bwMode="auto">
            <a:xfrm>
              <a:off x="4010" y="3929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mic Sans MS" pitchFamily="66" charset="0"/>
                </a:rPr>
                <a:t>minimum cover (3 primes)</a:t>
              </a:r>
            </a:p>
          </p:txBody>
        </p:sp>
        <p:sp>
          <p:nvSpPr>
            <p:cNvPr id="72785" name="AutoShape 126"/>
            <p:cNvSpPr>
              <a:spLocks noChangeArrowheads="1"/>
            </p:cNvSpPr>
            <p:nvPr/>
          </p:nvSpPr>
          <p:spPr bwMode="auto">
            <a:xfrm>
              <a:off x="4422" y="2693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6" name="AutoShape 127"/>
            <p:cNvSpPr>
              <a:spLocks noChangeArrowheads="1"/>
            </p:cNvSpPr>
            <p:nvPr/>
          </p:nvSpPr>
          <p:spPr bwMode="auto">
            <a:xfrm rot="-5400000">
              <a:off x="4940" y="2615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7" name="AutoShape 128"/>
            <p:cNvSpPr>
              <a:spLocks noChangeArrowheads="1"/>
            </p:cNvSpPr>
            <p:nvPr/>
          </p:nvSpPr>
          <p:spPr bwMode="auto">
            <a:xfrm rot="16200000" flipH="1">
              <a:off x="4936" y="3608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8" name="Rectangle 129"/>
            <p:cNvSpPr>
              <a:spLocks noChangeArrowheads="1"/>
            </p:cNvSpPr>
            <p:nvPr/>
          </p:nvSpPr>
          <p:spPr bwMode="auto">
            <a:xfrm rot="16200000" flipH="1">
              <a:off x="5053" y="3756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9" name="Rectangle 130"/>
            <p:cNvSpPr>
              <a:spLocks noChangeArrowheads="1"/>
            </p:cNvSpPr>
            <p:nvPr/>
          </p:nvSpPr>
          <p:spPr bwMode="auto">
            <a:xfrm rot="-5400000">
              <a:off x="5057" y="2417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90" name="Group 131"/>
            <p:cNvGrpSpPr>
              <a:grpSpLocks/>
            </p:cNvGrpSpPr>
            <p:nvPr/>
          </p:nvGrpSpPr>
          <p:grpSpPr bwMode="auto">
            <a:xfrm>
              <a:off x="3926" y="2498"/>
              <a:ext cx="1748" cy="1490"/>
              <a:chOff x="4834" y="981"/>
              <a:chExt cx="1748" cy="1490"/>
            </a:xfrm>
          </p:grpSpPr>
          <p:sp>
            <p:nvSpPr>
              <p:cNvPr id="72791" name="Rectangle 13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92" name="Rectangle 13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793" name="Rectangle 13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4" name="Line 13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5" name="Line 13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6" name="Line 13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7" name="Line 13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8" name="Rectangle 13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799" name="Rectangle 14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00" name="Rectangle 14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1" name="Line 14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2" name="Line 14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3" name="Rectangle 14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04" name="Rectangle 14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05" name="Rectangle 14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6" name="Line 14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7" name="Line 14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8" name="Line 14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9" name="Line 15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0" name="Rectangle 15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11" name="Rectangle 15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2" name="Line 15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" name="Line 15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4" name="Text Box 155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  <p:sp>
        <p:nvSpPr>
          <p:cNvPr id="314524" name="AutoShape 156"/>
          <p:cNvSpPr>
            <a:spLocks noChangeArrowheads="1"/>
          </p:cNvSpPr>
          <p:nvPr/>
        </p:nvSpPr>
        <p:spPr bwMode="auto">
          <a:xfrm>
            <a:off x="7431088" y="4779963"/>
            <a:ext cx="749300" cy="3349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57"/>
          <p:cNvGrpSpPr>
            <a:grpSpLocks/>
          </p:cNvGrpSpPr>
          <p:nvPr/>
        </p:nvGrpSpPr>
        <p:grpSpPr bwMode="auto">
          <a:xfrm>
            <a:off x="3352800" y="4011613"/>
            <a:ext cx="2736850" cy="2576512"/>
            <a:chOff x="2119" y="2493"/>
            <a:chExt cx="1748" cy="1644"/>
          </a:xfrm>
        </p:grpSpPr>
        <p:grpSp>
          <p:nvGrpSpPr>
            <p:cNvPr id="72752" name="Group 158"/>
            <p:cNvGrpSpPr>
              <a:grpSpLocks/>
            </p:cNvGrpSpPr>
            <p:nvPr/>
          </p:nvGrpSpPr>
          <p:grpSpPr bwMode="auto">
            <a:xfrm>
              <a:off x="2119" y="2493"/>
              <a:ext cx="1748" cy="1495"/>
              <a:chOff x="2158" y="2437"/>
              <a:chExt cx="1748" cy="1495"/>
            </a:xfrm>
          </p:grpSpPr>
          <p:sp>
            <p:nvSpPr>
              <p:cNvPr id="72754" name="AutoShape 159"/>
              <p:cNvSpPr>
                <a:spLocks noChangeArrowheads="1"/>
              </p:cNvSpPr>
              <p:nvPr/>
            </p:nvSpPr>
            <p:spPr bwMode="auto">
              <a:xfrm>
                <a:off x="2654" y="2637"/>
                <a:ext cx="224" cy="108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5" name="AutoShape 160"/>
              <p:cNvSpPr>
                <a:spLocks noChangeArrowheads="1"/>
              </p:cNvSpPr>
              <p:nvPr/>
            </p:nvSpPr>
            <p:spPr bwMode="auto">
              <a:xfrm rot="-5400000">
                <a:off x="3172" y="255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6" name="AutoShape 161"/>
              <p:cNvSpPr>
                <a:spLocks noChangeArrowheads="1"/>
              </p:cNvSpPr>
              <p:nvPr/>
            </p:nvSpPr>
            <p:spPr bwMode="auto">
              <a:xfrm rot="16200000" flipH="1">
                <a:off x="3168" y="355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7" name="Rectangle 162"/>
              <p:cNvSpPr>
                <a:spLocks noChangeArrowheads="1"/>
              </p:cNvSpPr>
              <p:nvPr/>
            </p:nvSpPr>
            <p:spPr bwMode="auto">
              <a:xfrm rot="16200000" flipH="1">
                <a:off x="3285" y="3700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8" name="Rectangle 163"/>
              <p:cNvSpPr>
                <a:spLocks noChangeArrowheads="1"/>
              </p:cNvSpPr>
              <p:nvPr/>
            </p:nvSpPr>
            <p:spPr bwMode="auto">
              <a:xfrm rot="-5400000">
                <a:off x="3289" y="2361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59" name="Group 164"/>
              <p:cNvGrpSpPr>
                <a:grpSpLocks/>
              </p:cNvGrpSpPr>
              <p:nvPr/>
            </p:nvGrpSpPr>
            <p:grpSpPr bwMode="auto">
              <a:xfrm>
                <a:off x="2158" y="2442"/>
                <a:ext cx="1748" cy="1490"/>
                <a:chOff x="4834" y="981"/>
                <a:chExt cx="1748" cy="1490"/>
              </a:xfrm>
            </p:grpSpPr>
            <p:sp>
              <p:nvSpPr>
                <p:cNvPr id="72760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29" y="118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X	1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6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02" y="1182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1	1</a:t>
                  </a:r>
                </a:p>
              </p:txBody>
            </p:sp>
            <p:sp>
              <p:nvSpPr>
                <p:cNvPr id="72762" name="Rectangle 167"/>
                <p:cNvSpPr>
                  <a:spLocks noChangeArrowheads="1"/>
                </p:cNvSpPr>
                <p:nvPr/>
              </p:nvSpPr>
              <p:spPr bwMode="auto">
                <a:xfrm>
                  <a:off x="5595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3" name="Line 168"/>
                <p:cNvSpPr>
                  <a:spLocks noChangeShapeType="1"/>
                </p:cNvSpPr>
                <p:nvPr/>
              </p:nvSpPr>
              <p:spPr bwMode="auto">
                <a:xfrm>
                  <a:off x="5877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4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589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5" name="Line 170"/>
                <p:cNvSpPr>
                  <a:spLocks noChangeShapeType="1"/>
                </p:cNvSpPr>
                <p:nvPr/>
              </p:nvSpPr>
              <p:spPr bwMode="auto">
                <a:xfrm>
                  <a:off x="5595" y="1125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6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6173" y="1400"/>
                  <a:ext cx="0" cy="5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6214" y="1582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D</a:t>
                  </a:r>
                </a:p>
              </p:txBody>
            </p:sp>
            <p:sp>
              <p:nvSpPr>
                <p:cNvPr id="72768" name="Rectangle 173"/>
                <p:cNvSpPr>
                  <a:spLocks noChangeArrowheads="1"/>
                </p:cNvSpPr>
                <p:nvPr/>
              </p:nvSpPr>
              <p:spPr bwMode="auto">
                <a:xfrm>
                  <a:off x="5851" y="981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72769" name="Rectangle 174"/>
                <p:cNvSpPr>
                  <a:spLocks noChangeArrowheads="1"/>
                </p:cNvSpPr>
                <p:nvPr/>
              </p:nvSpPr>
              <p:spPr bwMode="auto">
                <a:xfrm>
                  <a:off x="5019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0" name="Line 175"/>
                <p:cNvSpPr>
                  <a:spLocks noChangeShapeType="1"/>
                </p:cNvSpPr>
                <p:nvPr/>
              </p:nvSpPr>
              <p:spPr bwMode="auto">
                <a:xfrm>
                  <a:off x="5301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1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5013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2" name="Rectangle 177"/>
                <p:cNvSpPr>
                  <a:spLocks noChangeArrowheads="1"/>
                </p:cNvSpPr>
                <p:nvPr/>
              </p:nvSpPr>
              <p:spPr bwMode="auto">
                <a:xfrm>
                  <a:off x="5124" y="1774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X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73" name="Rectangle 178"/>
                <p:cNvSpPr>
                  <a:spLocks noChangeArrowheads="1"/>
                </p:cNvSpPr>
                <p:nvPr/>
              </p:nvSpPr>
              <p:spPr bwMode="auto">
                <a:xfrm>
                  <a:off x="5697" y="177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X	0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74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95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5" name="Line 180"/>
                <p:cNvSpPr>
                  <a:spLocks noChangeShapeType="1"/>
                </p:cNvSpPr>
                <p:nvPr/>
              </p:nvSpPr>
              <p:spPr bwMode="auto">
                <a:xfrm>
                  <a:off x="5877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5589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7" name="Line 182"/>
                <p:cNvSpPr>
                  <a:spLocks noChangeShapeType="1"/>
                </p:cNvSpPr>
                <p:nvPr/>
              </p:nvSpPr>
              <p:spPr bwMode="auto">
                <a:xfrm>
                  <a:off x="5301" y="2279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5019" y="1696"/>
                  <a:ext cx="0" cy="58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9" name="Rectangle 184"/>
                <p:cNvSpPr>
                  <a:spLocks noChangeArrowheads="1"/>
                </p:cNvSpPr>
                <p:nvPr/>
              </p:nvSpPr>
              <p:spPr bwMode="auto">
                <a:xfrm>
                  <a:off x="5557" y="2263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72780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9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1" name="Line 186"/>
                <p:cNvSpPr>
                  <a:spLocks noChangeShapeType="1"/>
                </p:cNvSpPr>
                <p:nvPr/>
              </p:nvSpPr>
              <p:spPr bwMode="auto">
                <a:xfrm>
                  <a:off x="5301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2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013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3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834" y="1893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215" tIns="45107" rIns="90215" bIns="45107">
                  <a:spAutoFit/>
                </a:bodyPr>
                <a:lstStyle>
                  <a:lvl1pPr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r>
                    <a:rPr lang="en-US" sz="1600">
                      <a:latin typeface="Comic Sans MS" pitchFamily="66" charset="0"/>
                    </a:rPr>
                    <a:t>C</a:t>
                  </a:r>
                </a:p>
              </p:txBody>
            </p:sp>
          </p:grpSp>
        </p:grpSp>
        <p:sp>
          <p:nvSpPr>
            <p:cNvPr id="72753" name="Rectangle 189"/>
            <p:cNvSpPr>
              <a:spLocks noChangeArrowheads="1"/>
            </p:cNvSpPr>
            <p:nvPr/>
          </p:nvSpPr>
          <p:spPr bwMode="auto">
            <a:xfrm>
              <a:off x="2323" y="3929"/>
              <a:ext cx="1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mic Sans MS" pitchFamily="66" charset="0"/>
                </a:rPr>
                <a:t>2 essential primes</a:t>
              </a:r>
            </a:p>
          </p:txBody>
        </p:sp>
      </p:grpSp>
      <p:grpSp>
        <p:nvGrpSpPr>
          <p:cNvPr id="16" name="Group 190"/>
          <p:cNvGrpSpPr>
            <a:grpSpLocks/>
          </p:cNvGrpSpPr>
          <p:nvPr/>
        </p:nvGrpSpPr>
        <p:grpSpPr bwMode="auto">
          <a:xfrm>
            <a:off x="523875" y="4008438"/>
            <a:ext cx="2736850" cy="2352675"/>
            <a:chOff x="312" y="2491"/>
            <a:chExt cx="1748" cy="1501"/>
          </a:xfrm>
        </p:grpSpPr>
        <p:grpSp>
          <p:nvGrpSpPr>
            <p:cNvPr id="72717" name="Group 191"/>
            <p:cNvGrpSpPr>
              <a:grpSpLocks/>
            </p:cNvGrpSpPr>
            <p:nvPr/>
          </p:nvGrpSpPr>
          <p:grpSpPr bwMode="auto">
            <a:xfrm>
              <a:off x="335" y="2491"/>
              <a:ext cx="1471" cy="1471"/>
              <a:chOff x="335" y="2491"/>
              <a:chExt cx="1471" cy="1471"/>
            </a:xfrm>
          </p:grpSpPr>
          <p:sp>
            <p:nvSpPr>
              <p:cNvPr id="72743" name="AutoShape 192"/>
              <p:cNvSpPr>
                <a:spLocks noChangeArrowheads="1"/>
              </p:cNvSpPr>
              <p:nvPr/>
            </p:nvSpPr>
            <p:spPr bwMode="auto">
              <a:xfrm>
                <a:off x="1412" y="2688"/>
                <a:ext cx="156" cy="49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4" name="AutoShape 193"/>
              <p:cNvSpPr>
                <a:spLocks noChangeArrowheads="1"/>
              </p:cNvSpPr>
              <p:nvPr/>
            </p:nvSpPr>
            <p:spPr bwMode="auto">
              <a:xfrm flipH="1">
                <a:off x="396" y="267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5" name="Rectangle 194"/>
              <p:cNvSpPr>
                <a:spLocks noChangeArrowheads="1"/>
              </p:cNvSpPr>
              <p:nvPr/>
            </p:nvSpPr>
            <p:spPr bwMode="auto">
              <a:xfrm flipH="1">
                <a:off x="335" y="2652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AutoShape 195"/>
              <p:cNvSpPr>
                <a:spLocks noChangeArrowheads="1"/>
              </p:cNvSpPr>
              <p:nvPr/>
            </p:nvSpPr>
            <p:spPr bwMode="auto">
              <a:xfrm>
                <a:off x="1389" y="267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7" name="Rectangle 196"/>
              <p:cNvSpPr>
                <a:spLocks noChangeArrowheads="1"/>
              </p:cNvSpPr>
              <p:nvPr/>
            </p:nvSpPr>
            <p:spPr bwMode="auto">
              <a:xfrm>
                <a:off x="1674" y="2656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8" name="AutoShape 197"/>
              <p:cNvSpPr>
                <a:spLocks noChangeArrowheads="1"/>
              </p:cNvSpPr>
              <p:nvPr/>
            </p:nvSpPr>
            <p:spPr bwMode="auto">
              <a:xfrm rot="-5400000">
                <a:off x="1320" y="2613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9" name="AutoShape 198"/>
              <p:cNvSpPr>
                <a:spLocks noChangeArrowheads="1"/>
              </p:cNvSpPr>
              <p:nvPr/>
            </p:nvSpPr>
            <p:spPr bwMode="auto">
              <a:xfrm rot="16200000" flipH="1">
                <a:off x="1316" y="360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0" name="Rectangle 199"/>
              <p:cNvSpPr>
                <a:spLocks noChangeArrowheads="1"/>
              </p:cNvSpPr>
              <p:nvPr/>
            </p:nvSpPr>
            <p:spPr bwMode="auto">
              <a:xfrm rot="-5400000">
                <a:off x="1437" y="2415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1" name="Rectangle 200"/>
              <p:cNvSpPr>
                <a:spLocks noChangeArrowheads="1"/>
              </p:cNvSpPr>
              <p:nvPr/>
            </p:nvSpPr>
            <p:spPr bwMode="auto">
              <a:xfrm rot="16200000" flipH="1">
                <a:off x="1433" y="3754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18" name="Group 201"/>
            <p:cNvGrpSpPr>
              <a:grpSpLocks/>
            </p:cNvGrpSpPr>
            <p:nvPr/>
          </p:nvGrpSpPr>
          <p:grpSpPr bwMode="auto">
            <a:xfrm>
              <a:off x="312" y="2502"/>
              <a:ext cx="1748" cy="1490"/>
              <a:chOff x="4834" y="981"/>
              <a:chExt cx="1748" cy="1490"/>
            </a:xfrm>
          </p:grpSpPr>
          <p:sp>
            <p:nvSpPr>
              <p:cNvPr id="72719" name="Rectangle 20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20" name="Rectangle 20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721" name="Rectangle 20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Line 20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Line 20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Line 20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5" name="Line 20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6" name="Rectangle 20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727" name="Rectangle 21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728" name="Rectangle 21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9" name="Line 21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0" name="Line 21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1" name="Rectangle 21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32" name="Rectangle 21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33" name="Rectangle 21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4" name="Line 21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5" name="Line 21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6" name="Line 21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7" name="Line 22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8" name="Rectangle 22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739" name="Rectangle 22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Line 22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1" name="Line 22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2" name="Text Box 225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363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  <a:endParaRPr lang="en-US" dirty="0" smtClean="0"/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true if at least one input is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E </a:t>
            </a:r>
            <a:r>
              <a:rPr lang="en-US" dirty="0"/>
              <a:t>is true if exactly two inputs are </a:t>
            </a:r>
            <a:r>
              <a:rPr lang="en-US" dirty="0" smtClean="0"/>
              <a:t>true </a:t>
            </a:r>
          </a:p>
          <a:p>
            <a:pPr lvl="1"/>
            <a:r>
              <a:rPr lang="en-US" i="1" dirty="0" smtClean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7464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/>
                <a:gridCol w="1371710"/>
                <a:gridCol w="1371710"/>
                <a:gridCol w="1371710"/>
                <a:gridCol w="1372590"/>
                <a:gridCol w="1372590"/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  <a:endParaRPr lang="en-US" dirty="0" smtClean="0"/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true if at least one input is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E </a:t>
            </a:r>
            <a:r>
              <a:rPr lang="en-US" dirty="0"/>
              <a:t>is true if exactly two inputs are </a:t>
            </a:r>
            <a:r>
              <a:rPr lang="en-US" dirty="0" smtClean="0"/>
              <a:t>true </a:t>
            </a:r>
          </a:p>
          <a:p>
            <a:pPr lvl="1"/>
            <a:r>
              <a:rPr lang="en-US" i="1" dirty="0" smtClean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3797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/>
                <a:gridCol w="1371710"/>
                <a:gridCol w="1371710"/>
                <a:gridCol w="1371710"/>
                <a:gridCol w="1372590"/>
                <a:gridCol w="1372590"/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  <a:endParaRPr lang="en-US" dirty="0" smtClean="0"/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true if at least one input is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E </a:t>
            </a:r>
            <a:r>
              <a:rPr lang="en-US" dirty="0"/>
              <a:t>is true if exactly two inputs are </a:t>
            </a:r>
            <a:r>
              <a:rPr lang="en-US" dirty="0" smtClean="0"/>
              <a:t>true </a:t>
            </a:r>
          </a:p>
          <a:p>
            <a:pPr lvl="1"/>
            <a:r>
              <a:rPr lang="en-US" i="1" dirty="0" smtClean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0512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/>
                <a:gridCol w="1371710"/>
                <a:gridCol w="1371710"/>
                <a:gridCol w="1371710"/>
                <a:gridCol w="1372590"/>
                <a:gridCol w="1372590"/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16 possible functions of 2 input variables: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in general, there are          functions of n inputs</a:t>
            </a:r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2971800" y="2420937"/>
            <a:ext cx="2705100" cy="627063"/>
            <a:chOff x="2083" y="1706"/>
            <a:chExt cx="1704" cy="395"/>
          </a:xfrm>
        </p:grpSpPr>
        <p:sp>
          <p:nvSpPr>
            <p:cNvPr id="2084" name="Rectangle 3"/>
            <p:cNvSpPr>
              <a:spLocks noChangeArrowheads="1"/>
            </p:cNvSpPr>
            <p:nvPr/>
          </p:nvSpPr>
          <p:spPr bwMode="auto">
            <a:xfrm>
              <a:off x="2560" y="1741"/>
              <a:ext cx="569" cy="2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4"/>
            <p:cNvSpPr>
              <a:spLocks noChangeShapeType="1"/>
            </p:cNvSpPr>
            <p:nvPr/>
          </p:nvSpPr>
          <p:spPr bwMode="auto">
            <a:xfrm>
              <a:off x="3129" y="1880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Line 5"/>
            <p:cNvSpPr>
              <a:spLocks noChangeShapeType="1"/>
            </p:cNvSpPr>
            <p:nvPr/>
          </p:nvSpPr>
          <p:spPr bwMode="auto">
            <a:xfrm>
              <a:off x="2276" y="1809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6"/>
            <p:cNvSpPr>
              <a:spLocks noChangeShapeType="1"/>
            </p:cNvSpPr>
            <p:nvPr/>
          </p:nvSpPr>
          <p:spPr bwMode="auto">
            <a:xfrm>
              <a:off x="2276" y="1951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7"/>
            <p:cNvSpPr>
              <a:spLocks noChangeArrowheads="1"/>
            </p:cNvSpPr>
            <p:nvPr/>
          </p:nvSpPr>
          <p:spPr bwMode="auto">
            <a:xfrm>
              <a:off x="2083" y="1706"/>
              <a:ext cx="3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89" name="Rectangle 8"/>
            <p:cNvSpPr>
              <a:spLocks noChangeArrowheads="1"/>
            </p:cNvSpPr>
            <p:nvPr/>
          </p:nvSpPr>
          <p:spPr bwMode="auto">
            <a:xfrm>
              <a:off x="2083" y="1848"/>
              <a:ext cx="3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90" name="Rectangle 9"/>
            <p:cNvSpPr>
              <a:spLocks noChangeArrowheads="1"/>
            </p:cNvSpPr>
            <p:nvPr/>
          </p:nvSpPr>
          <p:spPr bwMode="auto">
            <a:xfrm>
              <a:off x="3432" y="1769"/>
              <a:ext cx="35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7478713" y="5943600"/>
            <a:ext cx="16652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X </a:t>
            </a:r>
            <a:r>
              <a:rPr lang="en-US" sz="1600" u="sng">
                <a:solidFill>
                  <a:srgbClr val="000000"/>
                </a:solidFill>
              </a:rPr>
              <a:t>nand</a:t>
            </a:r>
            <a:r>
              <a:rPr lang="en-US" sz="1600">
                <a:solidFill>
                  <a:srgbClr val="000000"/>
                </a:solidFill>
              </a:rPr>
              <a:t> Y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 u="sng">
                <a:solidFill>
                  <a:srgbClr val="000000"/>
                </a:solidFill>
              </a:rPr>
              <a:t>not</a:t>
            </a:r>
            <a:r>
              <a:rPr lang="en-US" sz="1600">
                <a:solidFill>
                  <a:srgbClr val="000000"/>
                </a:solidFill>
              </a:rPr>
              <a:t> (X </a:t>
            </a:r>
            <a:r>
              <a:rPr lang="en-US" sz="1600" u="sng">
                <a:solidFill>
                  <a:srgbClr val="000000"/>
                </a:solidFill>
              </a:rPr>
              <a:t>and</a:t>
            </a:r>
            <a:r>
              <a:rPr lang="en-US" sz="1600">
                <a:solidFill>
                  <a:srgbClr val="000000"/>
                </a:solidFill>
              </a:rPr>
              <a:t> Y)</a:t>
            </a:r>
          </a:p>
        </p:txBody>
      </p:sp>
      <p:grpSp>
        <p:nvGrpSpPr>
          <p:cNvPr id="2053" name="Group 11"/>
          <p:cNvGrpSpPr>
            <a:grpSpLocks/>
          </p:cNvGrpSpPr>
          <p:nvPr/>
        </p:nvGrpSpPr>
        <p:grpSpPr bwMode="auto">
          <a:xfrm>
            <a:off x="304800" y="4419600"/>
            <a:ext cx="8664575" cy="2228850"/>
            <a:chOff x="153" y="2276"/>
            <a:chExt cx="5449" cy="1404"/>
          </a:xfrm>
        </p:grpSpPr>
        <p:sp>
          <p:nvSpPr>
            <p:cNvPr id="2057" name="Line 12"/>
            <p:cNvSpPr>
              <a:spLocks noChangeShapeType="1"/>
            </p:cNvSpPr>
            <p:nvPr/>
          </p:nvSpPr>
          <p:spPr bwMode="auto">
            <a:xfrm>
              <a:off x="304" y="2417"/>
              <a:ext cx="5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Line 13"/>
            <p:cNvSpPr>
              <a:spLocks noChangeShapeType="1"/>
            </p:cNvSpPr>
            <p:nvPr/>
          </p:nvSpPr>
          <p:spPr bwMode="auto">
            <a:xfrm>
              <a:off x="892" y="2302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Rectangle 14"/>
            <p:cNvSpPr>
              <a:spLocks noChangeArrowheads="1"/>
            </p:cNvSpPr>
            <p:nvPr/>
          </p:nvSpPr>
          <p:spPr bwMode="auto">
            <a:xfrm>
              <a:off x="153" y="2276"/>
              <a:ext cx="5073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26626" rIns="18795" bIns="26626"/>
            <a:lstStyle/>
            <a:p>
              <a:pPr marL="450850" lvl="4" defTabSz="930275" eaLnBrk="0" hangingPunct="0">
                <a:lnSpc>
                  <a:spcPts val="1575"/>
                </a:lnSpc>
                <a:tabLst>
                  <a:tab pos="957263" algn="l"/>
                  <a:tab pos="1346200" algn="l"/>
                  <a:tab pos="1809750" algn="l"/>
                  <a:tab pos="2255838" algn="l"/>
                  <a:tab pos="2706688" algn="l"/>
                  <a:tab pos="3157538" algn="l"/>
                  <a:tab pos="3608388" algn="l"/>
                  <a:tab pos="4059238" algn="l"/>
                  <a:tab pos="4510088" algn="l"/>
                  <a:tab pos="4962525" algn="l"/>
                  <a:tab pos="5413375" algn="l"/>
                  <a:tab pos="5864225" algn="l"/>
                  <a:tab pos="6315075" algn="l"/>
                  <a:tab pos="6765925" algn="l"/>
                  <a:tab pos="7216775" algn="l"/>
                  <a:tab pos="7667625" algn="l"/>
                  <a:tab pos="8121650" algn="l"/>
                  <a:tab pos="856456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X	Y						16 possible functions (F0–F15)</a:t>
              </a:r>
              <a:br>
                <a:rPr lang="en-US" sz="1800">
                  <a:solidFill>
                    <a:srgbClr val="000000"/>
                  </a:solidFill>
                </a:rPr>
              </a:br>
              <a:r>
                <a:rPr lang="en-US" sz="1800">
                  <a:solidFill>
                    <a:srgbClr val="000000"/>
                  </a:solidFill>
                </a:rPr>
                <a:t>0	0	0	0	0	0	0	0	0	0	1	1	1	1	1	1	1	1</a:t>
              </a:r>
              <a:br>
                <a:rPr lang="en-US" sz="1800">
                  <a:solidFill>
                    <a:srgbClr val="000000"/>
                  </a:solidFill>
                </a:rPr>
              </a:br>
              <a:r>
                <a:rPr lang="en-US" sz="1800">
                  <a:solidFill>
                    <a:srgbClr val="000000"/>
                  </a:solidFill>
                </a:rPr>
                <a:t>0	1	0	0	0	0	1	1	1	1	0	0	0	0	1	1	1	1</a:t>
              </a:r>
            </a:p>
            <a:p>
              <a:pPr marL="450850" lvl="4" defTabSz="930275" eaLnBrk="0" hangingPunct="0">
                <a:lnSpc>
                  <a:spcPts val="1575"/>
                </a:lnSpc>
                <a:tabLst>
                  <a:tab pos="957263" algn="l"/>
                  <a:tab pos="1346200" algn="l"/>
                  <a:tab pos="1809750" algn="l"/>
                  <a:tab pos="2255838" algn="l"/>
                  <a:tab pos="2706688" algn="l"/>
                  <a:tab pos="3157538" algn="l"/>
                  <a:tab pos="3608388" algn="l"/>
                  <a:tab pos="4059238" algn="l"/>
                  <a:tab pos="4510088" algn="l"/>
                  <a:tab pos="4962525" algn="l"/>
                  <a:tab pos="5413375" algn="l"/>
                  <a:tab pos="5864225" algn="l"/>
                  <a:tab pos="6315075" algn="l"/>
                  <a:tab pos="6765925" algn="l"/>
                  <a:tab pos="7216775" algn="l"/>
                  <a:tab pos="7667625" algn="l"/>
                  <a:tab pos="8121650" algn="l"/>
                  <a:tab pos="856456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1	0	0	0	1	1	0	0	1	1	0	0	1	1	0	0	1	1</a:t>
              </a:r>
            </a:p>
            <a:p>
              <a:pPr marL="450850" lvl="4" defTabSz="930275" eaLnBrk="0" hangingPunct="0">
                <a:lnSpc>
                  <a:spcPts val="1575"/>
                </a:lnSpc>
                <a:tabLst>
                  <a:tab pos="957263" algn="l"/>
                  <a:tab pos="1346200" algn="l"/>
                  <a:tab pos="1809750" algn="l"/>
                  <a:tab pos="2255838" algn="l"/>
                  <a:tab pos="2706688" algn="l"/>
                  <a:tab pos="3157538" algn="l"/>
                  <a:tab pos="3608388" algn="l"/>
                  <a:tab pos="4059238" algn="l"/>
                  <a:tab pos="4510088" algn="l"/>
                  <a:tab pos="4962525" algn="l"/>
                  <a:tab pos="5413375" algn="l"/>
                  <a:tab pos="5864225" algn="l"/>
                  <a:tab pos="6315075" algn="l"/>
                  <a:tab pos="6765925" algn="l"/>
                  <a:tab pos="7216775" algn="l"/>
                  <a:tab pos="7667625" algn="l"/>
                  <a:tab pos="8121650" algn="l"/>
                  <a:tab pos="856456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1	1	0	1	0	1	0	1	0	1	0	1	0	1	0	1	0	1</a:t>
              </a:r>
            </a:p>
          </p:txBody>
        </p:sp>
        <p:sp>
          <p:nvSpPr>
            <p:cNvPr id="2060" name="Rectangle 15"/>
            <p:cNvSpPr>
              <a:spLocks noChangeArrowheads="1"/>
            </p:cNvSpPr>
            <p:nvPr/>
          </p:nvSpPr>
          <p:spPr bwMode="auto">
            <a:xfrm>
              <a:off x="663" y="3009"/>
              <a:ext cx="33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61" name="Rectangle 16"/>
            <p:cNvSpPr>
              <a:spLocks noChangeArrowheads="1"/>
            </p:cNvSpPr>
            <p:nvPr/>
          </p:nvSpPr>
          <p:spPr bwMode="auto">
            <a:xfrm>
              <a:off x="789" y="3199"/>
              <a:ext cx="61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 </a:t>
              </a:r>
              <a:r>
                <a:rPr lang="en-US" sz="1600" u="sng">
                  <a:solidFill>
                    <a:srgbClr val="000000"/>
                  </a:solidFill>
                </a:rPr>
                <a:t>and</a:t>
              </a:r>
              <a:r>
                <a:rPr lang="en-US" sz="160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062" name="Rectangle 17"/>
            <p:cNvSpPr>
              <a:spLocks noChangeArrowheads="1"/>
            </p:cNvSpPr>
            <p:nvPr/>
          </p:nvSpPr>
          <p:spPr bwMode="auto">
            <a:xfrm>
              <a:off x="1412" y="3072"/>
              <a:ext cx="34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63" name="Rectangle 18"/>
            <p:cNvSpPr>
              <a:spLocks noChangeArrowheads="1"/>
            </p:cNvSpPr>
            <p:nvPr/>
          </p:nvSpPr>
          <p:spPr bwMode="auto">
            <a:xfrm>
              <a:off x="1878" y="3080"/>
              <a:ext cx="3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64" name="Rectangle 19"/>
            <p:cNvSpPr>
              <a:spLocks noChangeArrowheads="1"/>
            </p:cNvSpPr>
            <p:nvPr/>
          </p:nvSpPr>
          <p:spPr bwMode="auto">
            <a:xfrm>
              <a:off x="2485" y="3349"/>
              <a:ext cx="59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 </a:t>
              </a:r>
              <a:r>
                <a:rPr lang="en-US" sz="1600" u="sng">
                  <a:solidFill>
                    <a:srgbClr val="000000"/>
                  </a:solidFill>
                </a:rPr>
                <a:t>or</a:t>
              </a:r>
              <a:r>
                <a:rPr lang="en-US" sz="160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065" name="Rectangle 20"/>
            <p:cNvSpPr>
              <a:spLocks noChangeArrowheads="1"/>
            </p:cNvSpPr>
            <p:nvPr/>
          </p:nvSpPr>
          <p:spPr bwMode="auto">
            <a:xfrm>
              <a:off x="3985" y="3088"/>
              <a:ext cx="52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u="sng">
                  <a:solidFill>
                    <a:srgbClr val="000000"/>
                  </a:solidFill>
                </a:rPr>
                <a:t>not</a:t>
              </a:r>
              <a:r>
                <a:rPr lang="en-US" sz="160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066" name="Rectangle 21"/>
            <p:cNvSpPr>
              <a:spLocks noChangeArrowheads="1"/>
            </p:cNvSpPr>
            <p:nvPr/>
          </p:nvSpPr>
          <p:spPr bwMode="auto">
            <a:xfrm>
              <a:off x="4466" y="3072"/>
              <a:ext cx="50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u="sng">
                  <a:solidFill>
                    <a:srgbClr val="000000"/>
                  </a:solidFill>
                </a:rPr>
                <a:t>not</a:t>
              </a:r>
              <a:r>
                <a:rPr lang="en-US" sz="1600">
                  <a:solidFill>
                    <a:srgbClr val="000000"/>
                  </a:solidFill>
                </a:rPr>
                <a:t> X</a:t>
              </a:r>
            </a:p>
          </p:txBody>
        </p:sp>
        <p:sp>
          <p:nvSpPr>
            <p:cNvPr id="2067" name="Rectangle 22"/>
            <p:cNvSpPr>
              <a:spLocks noChangeArrowheads="1"/>
            </p:cNvSpPr>
            <p:nvPr/>
          </p:nvSpPr>
          <p:spPr bwMode="auto">
            <a:xfrm>
              <a:off x="5263" y="3009"/>
              <a:ext cx="33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68" name="Line 23"/>
            <p:cNvSpPr>
              <a:spLocks noChangeShapeType="1"/>
            </p:cNvSpPr>
            <p:nvPr/>
          </p:nvSpPr>
          <p:spPr bwMode="auto">
            <a:xfrm flipH="1">
              <a:off x="1077" y="2950"/>
              <a:ext cx="221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24"/>
            <p:cNvSpPr>
              <a:spLocks noChangeShapeType="1"/>
            </p:cNvSpPr>
            <p:nvPr/>
          </p:nvSpPr>
          <p:spPr bwMode="auto">
            <a:xfrm flipH="1">
              <a:off x="2789" y="2973"/>
              <a:ext cx="229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5"/>
            <p:cNvSpPr>
              <a:spLocks noChangeShapeType="1"/>
            </p:cNvSpPr>
            <p:nvPr/>
          </p:nvSpPr>
          <p:spPr bwMode="auto">
            <a:xfrm flipH="1">
              <a:off x="888" y="2942"/>
              <a:ext cx="11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6"/>
            <p:cNvSpPr>
              <a:spLocks noChangeShapeType="1"/>
            </p:cNvSpPr>
            <p:nvPr/>
          </p:nvSpPr>
          <p:spPr bwMode="auto">
            <a:xfrm flipH="1">
              <a:off x="1598" y="2934"/>
              <a:ext cx="244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7"/>
            <p:cNvSpPr>
              <a:spLocks noChangeShapeType="1"/>
            </p:cNvSpPr>
            <p:nvPr/>
          </p:nvSpPr>
          <p:spPr bwMode="auto">
            <a:xfrm flipH="1">
              <a:off x="2079" y="2934"/>
              <a:ext cx="355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Rectangle 28"/>
            <p:cNvSpPr>
              <a:spLocks noChangeArrowheads="1"/>
            </p:cNvSpPr>
            <p:nvPr/>
          </p:nvSpPr>
          <p:spPr bwMode="auto">
            <a:xfrm>
              <a:off x="2225" y="3151"/>
              <a:ext cx="53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 </a:t>
              </a:r>
              <a:r>
                <a:rPr lang="en-US" sz="1600" u="sng">
                  <a:solidFill>
                    <a:srgbClr val="000000"/>
                  </a:solidFill>
                  <a:sym typeface="Symbol" pitchFamily="18" charset="2"/>
                </a:rPr>
                <a:t>xor</a:t>
              </a:r>
              <a:r>
                <a:rPr lang="en-US" sz="160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074" name="Line 29"/>
            <p:cNvSpPr>
              <a:spLocks noChangeShapeType="1"/>
            </p:cNvSpPr>
            <p:nvPr/>
          </p:nvSpPr>
          <p:spPr bwMode="auto">
            <a:xfrm flipH="1">
              <a:off x="2497" y="2942"/>
              <a:ext cx="213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Rectangle 30"/>
            <p:cNvSpPr>
              <a:spLocks noChangeArrowheads="1"/>
            </p:cNvSpPr>
            <p:nvPr/>
          </p:nvSpPr>
          <p:spPr bwMode="auto">
            <a:xfrm>
              <a:off x="2998" y="3349"/>
              <a:ext cx="104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 </a:t>
              </a:r>
              <a:r>
                <a:rPr lang="en-US" sz="1600" u="sng">
                  <a:solidFill>
                    <a:srgbClr val="000000"/>
                  </a:solidFill>
                </a:rPr>
                <a:t>nor</a:t>
              </a:r>
              <a:r>
                <a:rPr lang="en-US" sz="1600">
                  <a:solidFill>
                    <a:srgbClr val="000000"/>
                  </a:solidFill>
                </a:rPr>
                <a:t> Y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 u="sng">
                  <a:solidFill>
                    <a:srgbClr val="000000"/>
                  </a:solidFill>
                </a:rPr>
                <a:t>not</a:t>
              </a:r>
              <a:r>
                <a:rPr lang="en-US" sz="1600">
                  <a:solidFill>
                    <a:srgbClr val="000000"/>
                  </a:solidFill>
                </a:rPr>
                <a:t> (X </a:t>
              </a:r>
              <a:r>
                <a:rPr lang="en-US" sz="1600" u="sng">
                  <a:solidFill>
                    <a:srgbClr val="000000"/>
                  </a:solidFill>
                </a:rPr>
                <a:t>or</a:t>
              </a:r>
              <a:r>
                <a:rPr lang="en-US" sz="1600">
                  <a:solidFill>
                    <a:srgbClr val="000000"/>
                  </a:solidFill>
                </a:rPr>
                <a:t> Y)</a:t>
              </a:r>
            </a:p>
          </p:txBody>
        </p:sp>
        <p:sp>
          <p:nvSpPr>
            <p:cNvPr id="2076" name="Rectangle 31"/>
            <p:cNvSpPr>
              <a:spLocks noChangeArrowheads="1"/>
            </p:cNvSpPr>
            <p:nvPr/>
          </p:nvSpPr>
          <p:spPr bwMode="auto">
            <a:xfrm>
              <a:off x="3590" y="3159"/>
              <a:ext cx="47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 xnor Y</a:t>
              </a:r>
            </a:p>
          </p:txBody>
        </p:sp>
        <p:grpSp>
          <p:nvGrpSpPr>
            <p:cNvPr id="2077" name="Group 32"/>
            <p:cNvGrpSpPr>
              <a:grpSpLocks/>
            </p:cNvGrpSpPr>
            <p:nvPr/>
          </p:nvGrpSpPr>
          <p:grpSpPr bwMode="auto">
            <a:xfrm>
              <a:off x="3278" y="2934"/>
              <a:ext cx="2115" cy="426"/>
              <a:chOff x="3324" y="2508"/>
              <a:chExt cx="2144" cy="432"/>
            </a:xfrm>
          </p:grpSpPr>
          <p:sp>
            <p:nvSpPr>
              <p:cNvPr id="2078" name="Line 33"/>
              <p:cNvSpPr>
                <a:spLocks noChangeShapeType="1"/>
              </p:cNvSpPr>
              <p:nvPr/>
            </p:nvSpPr>
            <p:spPr bwMode="auto">
              <a:xfrm>
                <a:off x="5068" y="2524"/>
                <a:ext cx="208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4"/>
              <p:cNvSpPr>
                <a:spLocks noChangeShapeType="1"/>
              </p:cNvSpPr>
              <p:nvPr/>
            </p:nvSpPr>
            <p:spPr bwMode="auto">
              <a:xfrm>
                <a:off x="3324" y="2548"/>
                <a:ext cx="216" cy="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Line 35"/>
              <p:cNvSpPr>
                <a:spLocks noChangeShapeType="1"/>
              </p:cNvSpPr>
              <p:nvPr/>
            </p:nvSpPr>
            <p:spPr bwMode="auto">
              <a:xfrm>
                <a:off x="5372" y="2516"/>
                <a:ext cx="9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Line 36"/>
              <p:cNvSpPr>
                <a:spLocks noChangeShapeType="1"/>
              </p:cNvSpPr>
              <p:nvPr/>
            </p:nvSpPr>
            <p:spPr bwMode="auto">
              <a:xfrm>
                <a:off x="4516" y="2508"/>
                <a:ext cx="2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Line 37"/>
              <p:cNvSpPr>
                <a:spLocks noChangeShapeType="1"/>
              </p:cNvSpPr>
              <p:nvPr/>
            </p:nvSpPr>
            <p:spPr bwMode="auto">
              <a:xfrm>
                <a:off x="3916" y="2508"/>
                <a:ext cx="344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" name="Line 38"/>
              <p:cNvSpPr>
                <a:spLocks noChangeShapeType="1"/>
              </p:cNvSpPr>
              <p:nvPr/>
            </p:nvSpPr>
            <p:spPr bwMode="auto">
              <a:xfrm>
                <a:off x="3636" y="2516"/>
                <a:ext cx="20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4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Possible Logic Functions</a:t>
            </a:r>
          </a:p>
        </p:txBody>
      </p:sp>
      <p:graphicFrame>
        <p:nvGraphicFramePr>
          <p:cNvPr id="205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84174"/>
              </p:ext>
            </p:extLst>
          </p:nvPr>
        </p:nvGraphicFramePr>
        <p:xfrm>
          <a:off x="3276600" y="3314700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228600" imgH="215640" progId="Equation.3">
                  <p:embed/>
                </p:oleObj>
              </mc:Choice>
              <mc:Fallback>
                <p:oleObj name="Equation" r:id="rId4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14700"/>
                        <a:ext cx="68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Line 42"/>
          <p:cNvSpPr>
            <a:spLocks noChangeShapeType="1"/>
          </p:cNvSpPr>
          <p:nvPr/>
        </p:nvSpPr>
        <p:spPr bwMode="auto">
          <a:xfrm>
            <a:off x="59436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94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Algebra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Deals with a set of </a:t>
            </a:r>
            <a:r>
              <a:rPr lang="en-US" u="sng" dirty="0" smtClean="0"/>
              <a:t>variables</a:t>
            </a:r>
            <a:r>
              <a:rPr lang="en-US" dirty="0" smtClean="0"/>
              <a:t> (</a:t>
            </a:r>
            <a:r>
              <a:rPr lang="en-US" u="sng" dirty="0" smtClean="0"/>
              <a:t>operands</a:t>
            </a:r>
            <a:r>
              <a:rPr lang="en-US" dirty="0" smtClean="0"/>
              <a:t>) combined with a set of </a:t>
            </a:r>
            <a:r>
              <a:rPr lang="en-US" u="sng" dirty="0" smtClean="0"/>
              <a:t>operators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Variables denoted by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/>
              <a:t>,</a:t>
            </a:r>
            <a:r>
              <a:rPr lang="en-US" i="1" dirty="0" smtClean="0">
                <a:latin typeface="Times New Roman" pitchFamily="18" charset="0"/>
              </a:rPr>
              <a:t>Y</a:t>
            </a:r>
            <a:r>
              <a:rPr lang="en-US" dirty="0" smtClean="0"/>
              <a:t>,</a:t>
            </a:r>
            <a:r>
              <a:rPr lang="en-US" i="1" dirty="0" smtClean="0">
                <a:latin typeface="Times New Roman" pitchFamily="18" charset="0"/>
              </a:rPr>
              <a:t>Z</a:t>
            </a:r>
            <a:r>
              <a:rPr lang="en-US" dirty="0" smtClean="0"/>
              <a:t>, etc.</a:t>
            </a:r>
          </a:p>
          <a:p>
            <a:pPr lvl="1" eaLnBrk="1" hangingPunct="1"/>
            <a:r>
              <a:rPr lang="en-US" dirty="0" smtClean="0"/>
              <a:t>Variables take binary values: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Either “0” or “1” (“false” or “true”)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  <a:p>
            <a:pPr eaLnBrk="1" hangingPunct="1"/>
            <a:r>
              <a:rPr lang="en-US" dirty="0" smtClean="0"/>
              <a:t>Operators: </a:t>
            </a:r>
            <a:r>
              <a:rPr lang="en-US" b="1" dirty="0" smtClean="0">
                <a:latin typeface="Times New Roman" pitchFamily="18" charset="0"/>
              </a:rPr>
              <a:t>NOT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</a:rPr>
              <a:t>AND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</a:rPr>
              <a:t>OR</a:t>
            </a:r>
          </a:p>
          <a:p>
            <a:pPr eaLnBrk="1" hangingPunct="1"/>
            <a:endParaRPr lang="en-US" b="1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/>
              <a:t>All logical operations can be described using these three operators.</a:t>
            </a:r>
          </a:p>
        </p:txBody>
      </p:sp>
    </p:spTree>
    <p:extLst>
      <p:ext uri="{BB962C8B-B14F-4D97-AF65-F5344CB8AC3E}">
        <p14:creationId xmlns:p14="http://schemas.microsoft.com/office/powerpoint/2010/main" val="10409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 operator is written as +, as in </a:t>
            </a:r>
            <a:r>
              <a:rPr lang="en-US" i="1" dirty="0"/>
              <a:t>A </a:t>
            </a:r>
            <a:r>
              <a:rPr lang="en-US" dirty="0"/>
              <a:t>+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 operation is also called a </a:t>
            </a:r>
            <a:r>
              <a:rPr lang="en-US" i="1" dirty="0"/>
              <a:t>logical </a:t>
            </a:r>
            <a:r>
              <a:rPr lang="en-US" i="1" dirty="0" smtClean="0"/>
              <a:t>sum.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5568"/>
              </p:ext>
            </p:extLst>
          </p:nvPr>
        </p:nvGraphicFramePr>
        <p:xfrm>
          <a:off x="144780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+ B (OR)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AND </a:t>
            </a:r>
            <a:r>
              <a:rPr lang="en-US" dirty="0"/>
              <a:t>operator is written as </a:t>
            </a:r>
            <a:r>
              <a:rPr lang="en-US" dirty="0" smtClean="0"/>
              <a:t>*, </a:t>
            </a:r>
            <a:r>
              <a:rPr lang="en-US" dirty="0"/>
              <a:t>as in </a:t>
            </a:r>
            <a:r>
              <a:rPr lang="en-US" i="1" dirty="0"/>
              <a:t>A </a:t>
            </a:r>
            <a:r>
              <a:rPr lang="en-US" dirty="0" smtClean="0"/>
              <a:t>*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AND </a:t>
            </a:r>
            <a:r>
              <a:rPr lang="en-US" dirty="0"/>
              <a:t>operation is also called a </a:t>
            </a:r>
            <a:r>
              <a:rPr lang="en-US" i="1" dirty="0"/>
              <a:t>logical </a:t>
            </a:r>
            <a:r>
              <a:rPr lang="en-US" i="1" dirty="0" smtClean="0"/>
              <a:t>product.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03178"/>
              </p:ext>
            </p:extLst>
          </p:nvPr>
        </p:nvGraphicFramePr>
        <p:xfrm>
          <a:off x="144780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* B (AND)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unary operator NOT is written as </a:t>
            </a:r>
            <a:r>
              <a:rPr lang="en-US" i="1" dirty="0"/>
              <a:t>A’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2981"/>
              </p:ext>
            </p:extLst>
          </p:nvPr>
        </p:nvGraphicFramePr>
        <p:xfrm>
          <a:off x="14478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Axioms and theorems of Boolean algebra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Identity</a:t>
            </a:r>
            <a:endParaRPr lang="en-US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+ 0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• 1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sz="1600" dirty="0" smtClean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Null</a:t>
            </a:r>
            <a:endParaRPr lang="en-US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+ 1 = 1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• 0 = 0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sz="1600" dirty="0" smtClean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err="1" smtClean="0"/>
              <a:t>Idempotency</a:t>
            </a:r>
            <a:r>
              <a:rPr lang="en-US" dirty="0" smtClean="0"/>
              <a:t>:</a:t>
            </a:r>
            <a:endParaRPr lang="en-US" sz="2000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+ X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• X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 smtClean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Involution:</a:t>
            </a:r>
            <a:endParaRPr lang="en-US" sz="2000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sz="2200" dirty="0" smtClean="0"/>
              <a:t>(X')' = 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267200" cy="4718304"/>
          </a:xfrm>
        </p:spPr>
        <p:txBody>
          <a:bodyPr>
            <a:normAutofit fontScale="85000" lnSpcReduction="20000"/>
          </a:bodyPr>
          <a:lstStyle/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Inverse: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</a:t>
            </a:r>
            <a:r>
              <a:rPr lang="en-US" dirty="0"/>
              <a:t>+ X' = </a:t>
            </a:r>
            <a:r>
              <a:rPr lang="en-US" dirty="0" smtClean="0"/>
              <a:t>1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</a:t>
            </a:r>
            <a:r>
              <a:rPr lang="en-US" dirty="0"/>
              <a:t>• X' = </a:t>
            </a:r>
            <a:r>
              <a:rPr lang="en-US" dirty="0" smtClean="0"/>
              <a:t>0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Commutative: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</a:t>
            </a:r>
            <a:r>
              <a:rPr lang="en-US" dirty="0"/>
              <a:t>+ Y = Y </a:t>
            </a:r>
            <a:r>
              <a:rPr lang="en-US" dirty="0" smtClean="0"/>
              <a:t>+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X </a:t>
            </a:r>
            <a:r>
              <a:rPr lang="en-US" dirty="0"/>
              <a:t>• Y = Y • </a:t>
            </a:r>
            <a:r>
              <a:rPr lang="en-US" dirty="0" smtClean="0"/>
              <a:t>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Associativity</a:t>
            </a:r>
            <a:r>
              <a:rPr lang="en-US" dirty="0" smtClean="0"/>
              <a:t>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(X </a:t>
            </a:r>
            <a:r>
              <a:rPr lang="en-US" dirty="0"/>
              <a:t>+ Y) + Z = X + (Y + Z</a:t>
            </a:r>
            <a:r>
              <a:rPr lang="en-US" dirty="0" smtClean="0"/>
              <a:t>)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smtClean="0"/>
              <a:t>(</a:t>
            </a:r>
            <a:r>
              <a:rPr lang="en-US" dirty="0"/>
              <a:t>X • Y) • Z = X • (Y • 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9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electronics operate with only two voltage levels of interest: a high voltage and a low voltage. All other voltage values are temporary and occur while transitioning between the values. 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03183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Axioms and theorems of Boolean algebra</a:t>
            </a:r>
            <a:endParaRPr lang="en-US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 err="1" smtClean="0"/>
              <a:t>Distributivite</a:t>
            </a:r>
            <a:r>
              <a:rPr lang="en-US" dirty="0" smtClean="0"/>
              <a:t>:</a:t>
            </a:r>
            <a:endParaRPr lang="en-US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• (Y + Z) = (X • Y) + (X • Z)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+ (Y • Z) = (X + Y) • (X + Z)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sz="1400" dirty="0" smtClean="0"/>
          </a:p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 smtClean="0"/>
              <a:t>Uniting:</a:t>
            </a:r>
            <a:endParaRPr lang="en-US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• Y + X • Y'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(X + Y) • (X + Y')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sz="1600" dirty="0" smtClean="0"/>
          </a:p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 smtClean="0"/>
              <a:t>Absorption:</a:t>
            </a:r>
            <a:endParaRPr lang="en-US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+ X • Y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• (X + Y)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(X + Y') • Y = X • Y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(X • Y') + Y = X + Y</a:t>
            </a:r>
          </a:p>
        </p:txBody>
      </p:sp>
    </p:spTree>
    <p:extLst>
      <p:ext uri="{BB962C8B-B14F-4D97-AF65-F5344CB8AC3E}">
        <p14:creationId xmlns:p14="http://schemas.microsoft.com/office/powerpoint/2010/main" val="158830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Axioms and theorems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Factoring</a:t>
            </a:r>
            <a:r>
              <a:rPr lang="en-US" dirty="0" smtClean="0"/>
              <a:t>: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</a:t>
            </a:r>
            <a:r>
              <a:rPr lang="en-US" dirty="0"/>
              <a:t>X + Y) • (X' + Z) </a:t>
            </a:r>
            <a:r>
              <a:rPr lang="en-US" dirty="0" smtClean="0"/>
              <a:t>=</a:t>
            </a:r>
            <a:r>
              <a:rPr lang="en-US" dirty="0"/>
              <a:t>X • Z + X' • Y	</a:t>
            </a:r>
            <a:endParaRPr lang="en-US" dirty="0" smtClean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X </a:t>
            </a:r>
            <a:r>
              <a:rPr lang="en-US" dirty="0"/>
              <a:t>• Y + X' • Z = </a:t>
            </a:r>
            <a:r>
              <a:rPr lang="en-US" dirty="0" smtClean="0"/>
              <a:t>(</a:t>
            </a:r>
            <a:r>
              <a:rPr lang="en-US" dirty="0"/>
              <a:t>X + Z) • (X' + Y</a:t>
            </a:r>
            <a:r>
              <a:rPr lang="en-US" dirty="0" smtClean="0"/>
              <a:t>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dirty="0"/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Consensus: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sz="2000" dirty="0" smtClean="0"/>
              <a:t>(</a:t>
            </a:r>
            <a:r>
              <a:rPr lang="en-US" sz="2000" dirty="0"/>
              <a:t>X • Y) + (Y • Z) + (X' • Z) = X • Y + X' • </a:t>
            </a:r>
            <a:r>
              <a:rPr lang="en-US" sz="2000" dirty="0" smtClean="0"/>
              <a:t>Z</a:t>
            </a:r>
            <a:endParaRPr lang="en-US" sz="2000" dirty="0"/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sz="2000" dirty="0" smtClean="0"/>
              <a:t>(X </a:t>
            </a:r>
            <a:r>
              <a:rPr lang="en-US" sz="2000" dirty="0"/>
              <a:t>+ Y) • (Y + Z) • (X' + Z) </a:t>
            </a:r>
            <a:r>
              <a:rPr lang="en-US" sz="2000" dirty="0" smtClean="0"/>
              <a:t>= (</a:t>
            </a:r>
            <a:r>
              <a:rPr lang="en-US" sz="2000" dirty="0"/>
              <a:t>X + Y) • (X' + Z</a:t>
            </a:r>
            <a:r>
              <a:rPr lang="en-US" sz="2000" dirty="0" smtClean="0"/>
              <a:t>)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endParaRPr lang="en-US" sz="2000" dirty="0"/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de Morgan's</a:t>
            </a:r>
            <a:r>
              <a:rPr lang="en-US" dirty="0" smtClean="0"/>
              <a:t>:</a:t>
            </a:r>
            <a:endParaRPr lang="en-US" sz="2000" dirty="0" smtClean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</a:t>
            </a:r>
            <a:r>
              <a:rPr lang="en-US" dirty="0"/>
              <a:t>X + Y + ...)' = X' • Y' • ...	</a:t>
            </a:r>
            <a:endParaRPr lang="en-US" dirty="0" smtClean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 smtClean="0"/>
              <a:t>(</a:t>
            </a:r>
            <a:r>
              <a:rPr lang="en-US" dirty="0"/>
              <a:t>X • Y • ...)' = X' + Y' + ...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Duality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Dual of a Boolean expression is derived by replacing • by +, + by •, 0 by 1, and 1 by 0, and leaving variables unchanged.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Any theorem that can be proven is thus also proven for its dual!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duality: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X + Y + ...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dirty="0" smtClean="0"/>
              <a:t> X • Y • ...	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than </a:t>
            </a: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a statement about theorems (</a:t>
            </a:r>
            <a:r>
              <a:rPr lang="en-US" sz="2000" dirty="0" err="1" smtClean="0"/>
              <a:t>metatheorem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not a way to manipulate (re-write)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1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09663" y="5961063"/>
            <a:ext cx="329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X, Y are Boolean algebra variables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392238" y="4394200"/>
            <a:ext cx="492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28758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60500" y="4168775"/>
            <a:ext cx="48974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481263" algn="l"/>
                <a:tab pos="3157538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	Y	X'	Y'	X • Y	X' • Y'	( X • Y ) + ( X' • Y' )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0	1	1	0	1	1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1	1	0	0	0	0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0	0	1	0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481263" algn="l"/>
                <a:tab pos="3157538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1	0	0	1	0	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32438" y="4689475"/>
            <a:ext cx="26797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( X • Y ) + ( X' • Y' )     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</a:rPr>
              <a:t>=    </a:t>
            </a: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X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</a:t>
            </a: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 Y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065338" y="2971800"/>
            <a:ext cx="1227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960688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133600" y="2784475"/>
            <a:ext cx="16668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X	Y	X • Y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0	0	0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0	1	0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1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1	1	1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545013" y="3009900"/>
            <a:ext cx="1992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440363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614863" y="2784475"/>
            <a:ext cx="22542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	Y	X'	X' • Y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0	1	0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1	1	1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0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1	0	0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891213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73843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18928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3865563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54183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870575" y="5472113"/>
            <a:ext cx="259238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Boolean expression that is 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true when the variables X 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and Y have the same value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and false, otherwise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 flipV="1">
            <a:off x="6315075" y="4927600"/>
            <a:ext cx="463550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Logic functions and Boolean algebra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184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Any logic function that can be expressed as a truth table can be written as an expression in Boolean algebra using the operators: ', +, and •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704138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3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000" i="1" dirty="0"/>
              <a:t>D </a:t>
            </a:r>
            <a:r>
              <a:rPr lang="en-US" sz="2000" dirty="0"/>
              <a:t>is true if at least one input is true</a:t>
            </a:r>
          </a:p>
          <a:p>
            <a:r>
              <a:rPr lang="en-US" sz="2000" i="1" dirty="0"/>
              <a:t>E </a:t>
            </a:r>
            <a:r>
              <a:rPr lang="en-US" sz="2000" dirty="0"/>
              <a:t>is true if exactly two inputs are true </a:t>
            </a:r>
          </a:p>
          <a:p>
            <a:r>
              <a:rPr lang="en-US" sz="2000" i="1" dirty="0"/>
              <a:t>F </a:t>
            </a:r>
            <a:r>
              <a:rPr lang="en-US" sz="2000" dirty="0"/>
              <a:t>is true only if all three inputs are true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 = A+B+C</a:t>
            </a:r>
          </a:p>
          <a:p>
            <a:r>
              <a:rPr lang="en-US" sz="2000" dirty="0" smtClean="0"/>
              <a:t>F = A*B*C</a:t>
            </a:r>
          </a:p>
          <a:p>
            <a:r>
              <a:rPr lang="en-US" sz="2000" dirty="0" smtClean="0"/>
              <a:t>E = </a:t>
            </a:r>
            <a:r>
              <a:rPr lang="en-US" sz="2000" dirty="0"/>
              <a:t>((A </a:t>
            </a:r>
            <a:r>
              <a:rPr lang="en-US" sz="2000" dirty="0" smtClean="0"/>
              <a:t>* </a:t>
            </a:r>
            <a:r>
              <a:rPr lang="en-US" sz="2000" dirty="0"/>
              <a:t>B) + (A </a:t>
            </a:r>
            <a:r>
              <a:rPr lang="en-US" sz="2000" dirty="0" smtClean="0"/>
              <a:t>* </a:t>
            </a:r>
            <a:r>
              <a:rPr lang="en-US" sz="2000" dirty="0"/>
              <a:t>C) + (B </a:t>
            </a:r>
            <a:r>
              <a:rPr lang="en-US" sz="2000" dirty="0" smtClean="0"/>
              <a:t>* </a:t>
            </a:r>
            <a:r>
              <a:rPr lang="en-US" sz="2000" dirty="0"/>
              <a:t>C)) </a:t>
            </a:r>
            <a:r>
              <a:rPr lang="en-US" sz="2000" dirty="0" smtClean="0"/>
              <a:t>* </a:t>
            </a:r>
            <a:r>
              <a:rPr lang="en-US" sz="2000" dirty="0"/>
              <a:t>(A </a:t>
            </a:r>
            <a:r>
              <a:rPr lang="en-US" sz="2000" dirty="0" smtClean="0"/>
              <a:t>* </a:t>
            </a:r>
            <a:r>
              <a:rPr lang="en-US" sz="2000" dirty="0"/>
              <a:t>B </a:t>
            </a:r>
            <a:r>
              <a:rPr lang="en-US" sz="2000" dirty="0" smtClean="0"/>
              <a:t>* </a:t>
            </a:r>
            <a:r>
              <a:rPr lang="en-US" sz="2000" dirty="0"/>
              <a:t>C </a:t>
            </a:r>
            <a:r>
              <a:rPr lang="en-US" sz="2000" dirty="0" smtClean="0"/>
              <a:t>)’</a:t>
            </a:r>
          </a:p>
          <a:p>
            <a:r>
              <a:rPr lang="en-US" sz="2000" dirty="0"/>
              <a:t>E = (A </a:t>
            </a:r>
            <a:r>
              <a:rPr lang="en-US" sz="2000" dirty="0" smtClean="0"/>
              <a:t>* </a:t>
            </a:r>
            <a:r>
              <a:rPr lang="en-US" sz="2000" dirty="0"/>
              <a:t>B </a:t>
            </a:r>
            <a:r>
              <a:rPr lang="en-US" sz="2000" dirty="0" smtClean="0"/>
              <a:t>* C</a:t>
            </a:r>
            <a:r>
              <a:rPr lang="en-US" sz="2000" dirty="0"/>
              <a:t>’ ) + (A </a:t>
            </a:r>
            <a:r>
              <a:rPr lang="en-US" sz="2000" dirty="0" smtClean="0"/>
              <a:t>* </a:t>
            </a:r>
            <a:r>
              <a:rPr lang="en-US" sz="2000" dirty="0"/>
              <a:t>C </a:t>
            </a:r>
            <a:r>
              <a:rPr lang="en-US" sz="2000" dirty="0" smtClean="0"/>
              <a:t>* B</a:t>
            </a:r>
            <a:r>
              <a:rPr lang="en-US" sz="2000" dirty="0"/>
              <a:t>’ ) + (B </a:t>
            </a:r>
            <a:r>
              <a:rPr lang="en-US" sz="2000" dirty="0" smtClean="0"/>
              <a:t>* </a:t>
            </a:r>
            <a:r>
              <a:rPr lang="en-US" sz="2000" dirty="0"/>
              <a:t>C </a:t>
            </a:r>
            <a:r>
              <a:rPr lang="en-US" sz="2000" dirty="0" smtClean="0"/>
              <a:t>* A</a:t>
            </a:r>
            <a:r>
              <a:rPr lang="en-US" sz="2000" dirty="0"/>
              <a:t>’ 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3076"/>
              </p:ext>
            </p:extLst>
          </p:nvPr>
        </p:nvGraphicFramePr>
        <p:xfrm>
          <a:off x="911980" y="2819400"/>
          <a:ext cx="7393820" cy="21969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32040"/>
                <a:gridCol w="1232040"/>
                <a:gridCol w="1232040"/>
                <a:gridCol w="1232040"/>
                <a:gridCol w="1232830"/>
                <a:gridCol w="1232830"/>
              </a:tblGrid>
              <a:tr h="21969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Outputs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B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E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8975" y="2921000"/>
            <a:ext cx="3168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(X + Y)' = X' •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NOR is equivalent to AND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with inputs complemented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76275" y="4287838"/>
            <a:ext cx="3155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(X • Y)' = X' +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NAND is equivalent to OR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with inputs complemented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302125" y="3046413"/>
            <a:ext cx="3421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075363" y="2840038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359275" y="2820988"/>
            <a:ext cx="402113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X	Y	X'	Y'	(X + Y)'	X' •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   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   	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   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302125" y="4438650"/>
            <a:ext cx="3421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075363" y="4232275"/>
            <a:ext cx="0" cy="1001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359275" y="4213225"/>
            <a:ext cx="40211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X	Y	X'	Y'	(X • Y)'	X' +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  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   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Proving theorems with Perfect Induction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perfect induction (complete truth table):</a:t>
            </a:r>
          </a:p>
          <a:p>
            <a:pPr lvl="1" eaLnBrk="1" hangingPunct="1"/>
            <a:r>
              <a:rPr lang="en-US" smtClean="0"/>
              <a:t>e.g., de Morgan's:	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48425" y="3024188"/>
            <a:ext cx="1492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6408738" y="4414838"/>
            <a:ext cx="16351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7286625" y="3033713"/>
            <a:ext cx="150813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7294563" y="4408488"/>
            <a:ext cx="16351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635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0" grpId="0" autoUpdateAnimBg="0"/>
      <p:bldP spid="217101" grpId="0" autoUpdateAnimBg="0"/>
      <p:bldP spid="217102" grpId="0" autoUpdateAnimBg="0"/>
      <p:bldP spid="2171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theorems with Perfect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= ((A * B) + (A * C) + (B * C)) * (A * B * C )’</a:t>
            </a:r>
          </a:p>
          <a:p>
            <a:r>
              <a:rPr lang="en-US" dirty="0"/>
              <a:t>E = (A * B * C’ ) + (A * C * B’ ) + (B * C * A’ 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0987"/>
              </p:ext>
            </p:extLst>
          </p:nvPr>
        </p:nvGraphicFramePr>
        <p:xfrm>
          <a:off x="381000" y="2819400"/>
          <a:ext cx="7924800" cy="291884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990600"/>
                <a:gridCol w="914400"/>
                <a:gridCol w="990600"/>
                <a:gridCol w="914400"/>
                <a:gridCol w="1752600"/>
                <a:gridCol w="2362200"/>
              </a:tblGrid>
              <a:tr h="25908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B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C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E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((A * B) + (A * C) + </a:t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dirty="0" smtClean="0">
                          <a:latin typeface="+mn-lt"/>
                        </a:rPr>
                        <a:t>(B * C)) * (A * B * C )’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(A * B * C’ ) + (A * C * B’ ) + </a:t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dirty="0" smtClean="0">
                          <a:latin typeface="+mn-lt"/>
                        </a:rPr>
                        <a:t>(B * C * A’ 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Proving theorems with Rewriting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smtClean="0"/>
              <a:t>Using the axioms of Boolean algebra:</a:t>
            </a:r>
          </a:p>
          <a:p>
            <a:pPr marL="752475" lvl="1" indent="-288925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smtClean="0"/>
              <a:t>e.g., </a:t>
            </a:r>
            <a:r>
              <a:rPr lang="en-US" sz="2000" smtClean="0"/>
              <a:t>prove the theorem: 	X • Y + X • Y' 	=   X</a:t>
            </a:r>
            <a:br>
              <a:rPr lang="en-US" sz="20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752475" lvl="1" indent="-288925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sz="2000" smtClean="0"/>
              <a:t>e.g., prove the theorem: 	X + X • Y 	=   X</a:t>
            </a:r>
            <a:endParaRPr lang="en-US" sz="2000" smtClean="0">
              <a:sym typeface="ZapfDingbats" pitchFamily="82" charset="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524000" y="2362200"/>
            <a:ext cx="9128872" cy="119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Distributive law</a:t>
            </a:r>
            <a:r>
              <a:rPr lang="en-US" sz="1800" dirty="0">
                <a:latin typeface="Comic Sans MS" pitchFamily="66" charset="0"/>
              </a:rPr>
              <a:t>	X • Y + X • Y'	=   X • (Y + Y')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Inverse law</a:t>
            </a:r>
            <a:r>
              <a:rPr lang="en-US" sz="1800" dirty="0">
                <a:latin typeface="Comic Sans MS" pitchFamily="66" charset="0"/>
              </a:rPr>
              <a:t>	X • (Y + Y') 	=   X • (1)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Identity law</a:t>
            </a:r>
            <a:r>
              <a:rPr lang="en-US" sz="1800" dirty="0">
                <a:latin typeface="Comic Sans MS" pitchFamily="66" charset="0"/>
              </a:rPr>
              <a:t>	X • (1)		=   X </a:t>
            </a:r>
            <a:r>
              <a:rPr lang="en-US" sz="1800" dirty="0">
                <a:latin typeface="Wingdings" pitchFamily="2" charset="2"/>
              </a:rPr>
              <a:t>ü</a:t>
            </a:r>
            <a:r>
              <a:rPr lang="en-US" sz="1800" dirty="0">
                <a:latin typeface="Comic Sans MS" pitchFamily="66" charset="0"/>
              </a:rPr>
              <a:t/>
            </a:r>
            <a:br>
              <a:rPr lang="en-US" sz="1800" dirty="0">
                <a:latin typeface="Comic Sans MS" pitchFamily="66" charset="0"/>
              </a:rPr>
            </a:br>
            <a:endParaRPr lang="en-US" sz="1800" dirty="0">
              <a:latin typeface="Comic Sans MS" pitchFamily="66" charset="0"/>
            </a:endParaRP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371600" y="4343400"/>
            <a:ext cx="9128872" cy="119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Identity law </a:t>
            </a:r>
            <a:r>
              <a:rPr lang="en-US" sz="1800" dirty="0">
                <a:latin typeface="Comic Sans MS" pitchFamily="66" charset="0"/>
              </a:rPr>
              <a:t>	X  +  X • Y	=   X • 1  +  X • Y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Distributive law</a:t>
            </a:r>
            <a:r>
              <a:rPr lang="en-US" sz="1800" dirty="0">
                <a:latin typeface="Comic Sans MS" pitchFamily="66" charset="0"/>
              </a:rPr>
              <a:t>	X • 1  +  X • Y	=   X • (1 + Y)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dirty="0" smtClean="0">
                <a:latin typeface="Comic Sans MS" pitchFamily="66" charset="0"/>
              </a:rPr>
              <a:t>Null</a:t>
            </a:r>
            <a:r>
              <a:rPr lang="en-US" sz="1800" dirty="0" smtClean="0">
                <a:latin typeface="Comic Sans MS" pitchFamily="66" charset="0"/>
              </a:rPr>
              <a:t> law</a:t>
            </a:r>
            <a:r>
              <a:rPr lang="en-US" sz="1800" dirty="0">
                <a:latin typeface="Comic Sans MS" pitchFamily="66" charset="0"/>
              </a:rPr>
              <a:t>	X • (1 + Y)	=   X • (1)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 smtClean="0">
                <a:latin typeface="Comic Sans MS" pitchFamily="66" charset="0"/>
              </a:rPr>
              <a:t>Identity law</a:t>
            </a:r>
            <a:r>
              <a:rPr lang="en-US" sz="1800" dirty="0">
                <a:latin typeface="Comic Sans MS" pitchFamily="66" charset="0"/>
              </a:rPr>
              <a:t>	X • (1) 		=   X </a:t>
            </a:r>
            <a:r>
              <a:rPr lang="en-US" sz="1800" dirty="0">
                <a:latin typeface="Wingdings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40245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p" autoUpdateAnimBg="0"/>
      <p:bldP spid="21504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 with Rewriting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 = ((A * B) + (A * C) + (B * C)) * (A * B * C </a:t>
            </a:r>
            <a:r>
              <a:rPr lang="en-US" dirty="0" smtClean="0"/>
              <a:t>)’ </a:t>
            </a:r>
          </a:p>
          <a:p>
            <a:r>
              <a:rPr lang="en-US" dirty="0" smtClean="0"/>
              <a:t>E = (A * B * C’ ) + (A * C * B’ ) + (B * C * A’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((</a:t>
            </a:r>
            <a:r>
              <a:rPr lang="en-US" dirty="0"/>
              <a:t>A * B) + (A * C) + (B * C)) * (A * B * C </a:t>
            </a:r>
            <a:r>
              <a:rPr lang="en-US" dirty="0" smtClean="0"/>
              <a:t>)’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((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C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· </a:t>
            </a:r>
            <a:r>
              <a:rPr lang="en-US" i="1" dirty="0"/>
              <a:t>C</a:t>
            </a:r>
            <a:r>
              <a:rPr lang="en-US" dirty="0"/>
              <a:t>)) * (A’ + B’ + C’)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(A’ + B’ + C’)(A*B) + (A’ + B’ + C’)(A*C) + (A’ + B’ + C’)(</a:t>
            </a:r>
            <a:r>
              <a:rPr lang="en-US" dirty="0" smtClean="0"/>
              <a:t>B*C)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Distributive law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(A*B*A’) + (A*B*B’) + (A*B*C’) </a:t>
            </a:r>
            <a:r>
              <a:rPr lang="en-US" dirty="0" smtClean="0"/>
              <a:t>+ </a:t>
            </a:r>
            <a:r>
              <a:rPr lang="en-US" dirty="0"/>
              <a:t>(A*C*A’) + (A*C*B’) + (A*C*C</a:t>
            </a:r>
            <a:r>
              <a:rPr lang="en-US" dirty="0" smtClean="0"/>
              <a:t>’) + (</a:t>
            </a:r>
            <a:r>
              <a:rPr lang="en-US" dirty="0"/>
              <a:t>B*C*A’)+(B*C*B’)+(B*C*C’)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Distributive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(0*B)+(0*A)+(A*B*C’) </a:t>
            </a:r>
            <a:r>
              <a:rPr lang="en-US" dirty="0" smtClean="0"/>
              <a:t>+ </a:t>
            </a:r>
            <a:r>
              <a:rPr lang="en-US" dirty="0"/>
              <a:t>(0*C)+(A*C*B’)+(A*0</a:t>
            </a:r>
            <a:r>
              <a:rPr lang="en-US" dirty="0" smtClean="0"/>
              <a:t>) + </a:t>
            </a:r>
            <a:r>
              <a:rPr lang="en-US" dirty="0"/>
              <a:t>(B*C*A’)+(C*0)+(B*0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Inverse 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0 + 0 + (A*B*C’)  + 0 +(A*C*B’) + 0 + (B*C*A’) + 0 +0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Null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/>
              <a:t>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 </a:t>
            </a:r>
            <a:r>
              <a:rPr lang="en-US" dirty="0"/>
              <a:t>·</a:t>
            </a:r>
            <a:r>
              <a:rPr lang="en-US" i="1" dirty="0"/>
              <a:t>C’ 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/>
              <a:t>·</a:t>
            </a:r>
            <a:r>
              <a:rPr lang="en-US" i="1" dirty="0"/>
              <a:t>B’ 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/>
              <a:t>·</a:t>
            </a:r>
            <a:r>
              <a:rPr lang="en-US" i="1" dirty="0"/>
              <a:t>A’ </a:t>
            </a:r>
            <a:r>
              <a:rPr lang="en-US" dirty="0" smtClean="0"/>
              <a:t>)</a:t>
            </a: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Identity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Adder, Part 1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1-bit binary adder</a:t>
            </a:r>
          </a:p>
          <a:p>
            <a:pPr lvl="1" eaLnBrk="1" hangingPunct="1"/>
            <a:r>
              <a:rPr lang="en-US" smtClean="0"/>
              <a:t>inputs: A, B, Carry-in</a:t>
            </a:r>
          </a:p>
          <a:p>
            <a:pPr lvl="1" eaLnBrk="1" hangingPunct="1"/>
            <a:r>
              <a:rPr lang="en-US" smtClean="0"/>
              <a:t>outputs: Sum, Carry-out</a:t>
            </a: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>
            <a:off x="4873625" y="2667000"/>
            <a:ext cx="3605213" cy="935038"/>
            <a:chOff x="2974" y="1248"/>
            <a:chExt cx="2302" cy="597"/>
          </a:xfrm>
        </p:grpSpPr>
        <p:sp>
          <p:nvSpPr>
            <p:cNvPr id="3088" name="Rectangle 5"/>
            <p:cNvSpPr>
              <a:spLocks noChangeArrowheads="1"/>
            </p:cNvSpPr>
            <p:nvPr/>
          </p:nvSpPr>
          <p:spPr bwMode="auto">
            <a:xfrm>
              <a:off x="3648" y="1248"/>
              <a:ext cx="864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6"/>
            <p:cNvSpPr>
              <a:spLocks noChangeShapeType="1"/>
            </p:cNvSpPr>
            <p:nvPr/>
          </p:nvSpPr>
          <p:spPr bwMode="auto">
            <a:xfrm>
              <a:off x="3264" y="13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7"/>
            <p:cNvSpPr>
              <a:spLocks noChangeShapeType="1"/>
            </p:cNvSpPr>
            <p:nvPr/>
          </p:nvSpPr>
          <p:spPr bwMode="auto">
            <a:xfrm>
              <a:off x="3264" y="15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8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9"/>
            <p:cNvSpPr>
              <a:spLocks noChangeShapeType="1"/>
            </p:cNvSpPr>
            <p:nvPr/>
          </p:nvSpPr>
          <p:spPr bwMode="auto">
            <a:xfrm>
              <a:off x="4512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10"/>
            <p:cNvSpPr>
              <a:spLocks noChangeShapeType="1"/>
            </p:cNvSpPr>
            <p:nvPr/>
          </p:nvSpPr>
          <p:spPr bwMode="auto">
            <a:xfrm>
              <a:off x="4512" y="16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Text Box 11"/>
            <p:cNvSpPr txBox="1">
              <a:spLocks noChangeArrowheads="1"/>
            </p:cNvSpPr>
            <p:nvPr/>
          </p:nvSpPr>
          <p:spPr bwMode="auto">
            <a:xfrm>
              <a:off x="3072" y="1248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A</a:t>
              </a:r>
            </a:p>
          </p:txBody>
        </p:sp>
        <p:sp>
          <p:nvSpPr>
            <p:cNvPr id="3095" name="Text Box 12"/>
            <p:cNvSpPr txBox="1">
              <a:spLocks noChangeArrowheads="1"/>
            </p:cNvSpPr>
            <p:nvPr/>
          </p:nvSpPr>
          <p:spPr bwMode="auto">
            <a:xfrm>
              <a:off x="3072" y="1440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B</a:t>
              </a:r>
            </a:p>
          </p:txBody>
        </p:sp>
        <p:sp>
          <p:nvSpPr>
            <p:cNvPr id="3096" name="Text Box 13"/>
            <p:cNvSpPr txBox="1">
              <a:spLocks noChangeArrowheads="1"/>
            </p:cNvSpPr>
            <p:nvPr/>
          </p:nvSpPr>
          <p:spPr bwMode="auto">
            <a:xfrm>
              <a:off x="2974" y="1632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Cin</a:t>
              </a:r>
            </a:p>
          </p:txBody>
        </p:sp>
        <p:sp>
          <p:nvSpPr>
            <p:cNvPr id="3097" name="Text Box 14"/>
            <p:cNvSpPr txBox="1">
              <a:spLocks noChangeArrowheads="1"/>
            </p:cNvSpPr>
            <p:nvPr/>
          </p:nvSpPr>
          <p:spPr bwMode="auto">
            <a:xfrm>
              <a:off x="4896" y="1536"/>
              <a:ext cx="3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/>
                <a:t>Cout</a:t>
              </a:r>
            </a:p>
          </p:txBody>
        </p:sp>
        <p:sp>
          <p:nvSpPr>
            <p:cNvPr id="3098" name="Text Box 15"/>
            <p:cNvSpPr txBox="1">
              <a:spLocks noChangeArrowheads="1"/>
            </p:cNvSpPr>
            <p:nvPr/>
          </p:nvSpPr>
          <p:spPr bwMode="auto">
            <a:xfrm>
              <a:off x="4896" y="1324"/>
              <a:ext cx="1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endParaRPr lang="en-US" sz="1600"/>
            </a:p>
          </p:txBody>
        </p:sp>
      </p:grpSp>
      <p:grpSp>
        <p:nvGrpSpPr>
          <p:cNvPr id="3080" name="Group 16"/>
          <p:cNvGrpSpPr>
            <a:grpSpLocks/>
          </p:cNvGrpSpPr>
          <p:nvPr/>
        </p:nvGrpSpPr>
        <p:grpSpPr bwMode="auto">
          <a:xfrm>
            <a:off x="827088" y="3686175"/>
            <a:ext cx="2630487" cy="2159000"/>
            <a:chOff x="1728" y="2462"/>
            <a:chExt cx="1680" cy="1378"/>
          </a:xfrm>
        </p:grpSpPr>
        <p:sp>
          <p:nvSpPr>
            <p:cNvPr id="3083" name="Line 17"/>
            <p:cNvSpPr>
              <a:spLocks noChangeShapeType="1"/>
            </p:cNvSpPr>
            <p:nvPr/>
          </p:nvSpPr>
          <p:spPr bwMode="auto">
            <a:xfrm flipV="1">
              <a:off x="1728" y="2592"/>
              <a:ext cx="1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18"/>
            <p:cNvSpPr>
              <a:spLocks noChangeShapeType="1"/>
            </p:cNvSpPr>
            <p:nvPr/>
          </p:nvSpPr>
          <p:spPr bwMode="auto">
            <a:xfrm>
              <a:off x="2592" y="2474"/>
              <a:ext cx="0" cy="1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1786" y="2462"/>
              <a:ext cx="1622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</a:t>
              </a:r>
              <a:r>
                <a:rPr lang="en-US" sz="1600" dirty="0" err="1">
                  <a:solidFill>
                    <a:srgbClr val="000000"/>
                  </a:solidFill>
                  <a:latin typeface="Comic Sans MS" pitchFamily="66" charset="0"/>
                </a:rPr>
                <a:t>Cin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</a:t>
              </a:r>
              <a:r>
                <a:rPr lang="en-US" sz="1600" dirty="0" err="1">
                  <a:solidFill>
                    <a:srgbClr val="000000"/>
                  </a:solidFill>
                  <a:latin typeface="Comic Sans MS" pitchFamily="66" charset="0"/>
                </a:rPr>
                <a:t>Cout</a:t>
              </a: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1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1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1		   </a:t>
              </a:r>
            </a:p>
          </p:txBody>
        </p:sp>
        <p:sp>
          <p:nvSpPr>
            <p:cNvPr id="3086" name="Rectangle 20"/>
            <p:cNvSpPr>
              <a:spLocks noChangeArrowheads="1"/>
            </p:cNvSpPr>
            <p:nvPr/>
          </p:nvSpPr>
          <p:spPr bwMode="auto">
            <a:xfrm>
              <a:off x="2640" y="2592"/>
              <a:ext cx="9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087" name="Rectangle 21"/>
            <p:cNvSpPr>
              <a:spLocks noChangeArrowheads="1"/>
            </p:cNvSpPr>
            <p:nvPr/>
          </p:nvSpPr>
          <p:spPr bwMode="auto">
            <a:xfrm>
              <a:off x="2928" y="2592"/>
              <a:ext cx="9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081" name="Rectangle 22"/>
          <p:cNvSpPr>
            <a:spLocks noChangeArrowheads="1"/>
          </p:cNvSpPr>
          <p:nvPr/>
        </p:nvSpPr>
        <p:spPr bwMode="auto">
          <a:xfrm>
            <a:off x="3757613" y="4913313"/>
            <a:ext cx="4932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>
                <a:latin typeface="Comic Sans MS" pitchFamily="66" charset="0"/>
              </a:rPr>
              <a:t>Cout = A' B Cin + A B' Cin + A B Cin' + A B Cin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3757613" y="4522788"/>
            <a:ext cx="49831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    = A'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3810000" y="4419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5"/>
          <p:cNvGraphicFramePr>
            <a:graphicFrameLocks noChangeAspect="1"/>
          </p:cNvGraphicFramePr>
          <p:nvPr/>
        </p:nvGraphicFramePr>
        <p:xfrm>
          <a:off x="7924800" y="27432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5" imgW="139680" imgH="152280" progId="Equation.3">
                  <p:embed/>
                </p:oleObj>
              </mc:Choice>
              <mc:Fallback>
                <p:oleObj name="Equation" r:id="rId5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7432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6"/>
          <p:cNvGraphicFramePr>
            <a:graphicFrameLocks noChangeAspect="1"/>
          </p:cNvGraphicFramePr>
          <p:nvPr/>
        </p:nvGraphicFramePr>
        <p:xfrm>
          <a:off x="2286000" y="3657600"/>
          <a:ext cx="20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6" imgW="139680" imgH="152280" progId="Equation.3">
                  <p:embed/>
                </p:oleObj>
              </mc:Choice>
              <mc:Fallback>
                <p:oleObj name="Equation" r:id="rId6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209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3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/>
              <a:t>voltage </a:t>
            </a:r>
            <a:r>
              <a:rPr lang="en-US" dirty="0" smtClean="0"/>
              <a:t>is </a:t>
            </a:r>
            <a:r>
              <a:rPr lang="en-US" dirty="0"/>
              <a:t>associated with 0s 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voltage </a:t>
            </a:r>
            <a:r>
              <a:rPr lang="en-US" dirty="0" smtClean="0"/>
              <a:t>is associated </a:t>
            </a:r>
            <a:r>
              <a:rPr lang="en-US" dirty="0"/>
              <a:t>with </a:t>
            </a:r>
            <a:r>
              <a:rPr lang="en-US" dirty="0" smtClean="0"/>
              <a:t>1s</a:t>
            </a:r>
          </a:p>
          <a:p>
            <a:r>
              <a:rPr lang="en-US" dirty="0" smtClean="0"/>
              <a:t>The </a:t>
            </a:r>
            <a:r>
              <a:rPr lang="en-US" dirty="0"/>
              <a:t>actual voltage values may </a:t>
            </a:r>
            <a:r>
              <a:rPr lang="en-US" dirty="0" smtClean="0"/>
              <a:t>differ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to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03183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9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Apply the theorems to simplify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sz="2400" dirty="0" smtClean="0"/>
              <a:t>The theorems of Boolean algebra can simplify Boolean expressions</a:t>
            </a:r>
          </a:p>
          <a:p>
            <a:pPr marL="750888" lvl="1" indent="-288925" defTabSz="927100"/>
            <a:r>
              <a:rPr lang="en-US" dirty="0"/>
              <a:t>The </a:t>
            </a:r>
            <a:r>
              <a:rPr lang="en-US" dirty="0" err="1"/>
              <a:t>Cout</a:t>
            </a:r>
            <a:r>
              <a:rPr lang="en-US" dirty="0"/>
              <a:t> function is used as an example here, but the same rules apply to any function.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295400" y="3168650"/>
            <a:ext cx="69738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 err="1">
                <a:latin typeface="Comic Sans MS" pitchFamily="66" charset="0"/>
              </a:rPr>
              <a:t>Cout</a:t>
            </a:r>
            <a:r>
              <a:rPr lang="en-US" sz="1800" dirty="0">
                <a:latin typeface="Comic Sans MS" pitchFamily="66" charset="0"/>
              </a:rPr>
              <a:t> 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(A' + A)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(1)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(B' + B)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(1)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(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)</a:t>
            </a: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(1)</a:t>
            </a: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</a:p>
        </p:txBody>
      </p:sp>
    </p:spTree>
    <p:extLst>
      <p:ext uri="{BB962C8B-B14F-4D97-AF65-F5344CB8AC3E}">
        <p14:creationId xmlns:p14="http://schemas.microsoft.com/office/powerpoint/2010/main" val="3143936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endParaRPr lang="en-US" sz="2400" dirty="0" smtClean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 smtClean="0"/>
              <a:t>NOT	X'	X	~X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 smtClean="0"/>
              <a:t>AND	X • Y		X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 Y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 smtClean="0"/>
              <a:t>OR	X + Y		X </a:t>
            </a:r>
            <a:r>
              <a:rPr lang="en-US" sz="2400" dirty="0" smtClean="0">
                <a:sym typeface="Symbol" pitchFamily="18" charset="2"/>
              </a:rPr>
              <a:t></a:t>
            </a:r>
            <a:r>
              <a:rPr lang="en-US" sz="2400" dirty="0" smtClean="0"/>
              <a:t> Y</a:t>
            </a:r>
          </a:p>
        </p:txBody>
      </p:sp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4876800" y="1981200"/>
            <a:ext cx="3557588" cy="3200400"/>
            <a:chOff x="2919" y="940"/>
            <a:chExt cx="2241" cy="1998"/>
          </a:xfrm>
        </p:grpSpPr>
        <p:grpSp>
          <p:nvGrpSpPr>
            <p:cNvPr id="26630" name="Group 3"/>
            <p:cNvGrpSpPr>
              <a:grpSpLocks/>
            </p:cNvGrpSpPr>
            <p:nvPr/>
          </p:nvGrpSpPr>
          <p:grpSpPr bwMode="auto">
            <a:xfrm>
              <a:off x="4367" y="1461"/>
              <a:ext cx="793" cy="711"/>
              <a:chOff x="4076" y="1160"/>
              <a:chExt cx="804" cy="720"/>
            </a:xfrm>
          </p:grpSpPr>
          <p:sp>
            <p:nvSpPr>
              <p:cNvPr id="26650" name="Line 4"/>
              <p:cNvSpPr>
                <a:spLocks noChangeShapeType="1"/>
              </p:cNvSpPr>
              <p:nvPr/>
            </p:nvSpPr>
            <p:spPr bwMode="auto">
              <a:xfrm>
                <a:off x="4076" y="1304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5"/>
              <p:cNvSpPr>
                <a:spLocks noChangeShapeType="1"/>
              </p:cNvSpPr>
              <p:nvPr/>
            </p:nvSpPr>
            <p:spPr bwMode="auto">
              <a:xfrm>
                <a:off x="4648" y="1188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Rectangle 6"/>
              <p:cNvSpPr>
                <a:spLocks noChangeArrowheads="1"/>
              </p:cNvSpPr>
              <p:nvPr/>
            </p:nvSpPr>
            <p:spPr bwMode="auto">
              <a:xfrm>
                <a:off x="4120" y="1160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grpSp>
          <p:nvGrpSpPr>
            <p:cNvPr id="26631" name="Group 7"/>
            <p:cNvGrpSpPr>
              <a:grpSpLocks/>
            </p:cNvGrpSpPr>
            <p:nvPr/>
          </p:nvGrpSpPr>
          <p:grpSpPr bwMode="auto">
            <a:xfrm>
              <a:off x="4470" y="940"/>
              <a:ext cx="540" cy="458"/>
              <a:chOff x="4180" y="632"/>
              <a:chExt cx="548" cy="464"/>
            </a:xfrm>
          </p:grpSpPr>
          <p:sp>
            <p:nvSpPr>
              <p:cNvPr id="26647" name="Line 8"/>
              <p:cNvSpPr>
                <a:spLocks noChangeShapeType="1"/>
              </p:cNvSpPr>
              <p:nvPr/>
            </p:nvSpPr>
            <p:spPr bwMode="auto">
              <a:xfrm>
                <a:off x="4180" y="768"/>
                <a:ext cx="5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Line 9"/>
              <p:cNvSpPr>
                <a:spLocks noChangeShapeType="1"/>
              </p:cNvSpPr>
              <p:nvPr/>
            </p:nvSpPr>
            <p:spPr bwMode="auto">
              <a:xfrm>
                <a:off x="4424" y="636"/>
                <a:ext cx="0" cy="3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Rectangle 10"/>
              <p:cNvSpPr>
                <a:spLocks noChangeArrowheads="1"/>
              </p:cNvSpPr>
              <p:nvPr/>
            </p:nvSpPr>
            <p:spPr bwMode="auto">
              <a:xfrm>
                <a:off x="4224" y="632"/>
                <a:ext cx="504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</a:t>
                </a:r>
              </a:p>
            </p:txBody>
          </p:sp>
        </p:grpSp>
        <p:grpSp>
          <p:nvGrpSpPr>
            <p:cNvPr id="26632" name="Group 11"/>
            <p:cNvGrpSpPr>
              <a:grpSpLocks/>
            </p:cNvGrpSpPr>
            <p:nvPr/>
          </p:nvGrpSpPr>
          <p:grpSpPr bwMode="auto">
            <a:xfrm>
              <a:off x="4359" y="2227"/>
              <a:ext cx="793" cy="711"/>
              <a:chOff x="4068" y="1936"/>
              <a:chExt cx="804" cy="720"/>
            </a:xfrm>
          </p:grpSpPr>
          <p:sp>
            <p:nvSpPr>
              <p:cNvPr id="26644" name="Line 12"/>
              <p:cNvSpPr>
                <a:spLocks noChangeShapeType="1"/>
              </p:cNvSpPr>
              <p:nvPr/>
            </p:nvSpPr>
            <p:spPr bwMode="auto">
              <a:xfrm>
                <a:off x="4068" y="208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13"/>
              <p:cNvSpPr>
                <a:spLocks noChangeShapeType="1"/>
              </p:cNvSpPr>
              <p:nvPr/>
            </p:nvSpPr>
            <p:spPr bwMode="auto">
              <a:xfrm>
                <a:off x="4640" y="196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Rectangle 14"/>
              <p:cNvSpPr>
                <a:spLocks noChangeArrowheads="1"/>
              </p:cNvSpPr>
              <p:nvPr/>
            </p:nvSpPr>
            <p:spPr bwMode="auto">
              <a:xfrm>
                <a:off x="4112" y="193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pic>
          <p:nvPicPr>
            <p:cNvPr id="26633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" y="2353"/>
              <a:ext cx="73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" y="1635"/>
              <a:ext cx="74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Picture 1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" y="1003"/>
              <a:ext cx="54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Rectangle 18"/>
            <p:cNvSpPr>
              <a:spLocks noChangeArrowheads="1"/>
            </p:cNvSpPr>
            <p:nvPr/>
          </p:nvSpPr>
          <p:spPr bwMode="auto">
            <a:xfrm>
              <a:off x="3038" y="1042"/>
              <a:ext cx="21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37" name="Rectangle 19"/>
            <p:cNvSpPr>
              <a:spLocks noChangeArrowheads="1"/>
            </p:cNvSpPr>
            <p:nvPr/>
          </p:nvSpPr>
          <p:spPr bwMode="auto">
            <a:xfrm>
              <a:off x="3748" y="1050"/>
              <a:ext cx="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2919" y="1619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2935" y="2346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40" name="Rectangle 22"/>
            <p:cNvSpPr>
              <a:spLocks noChangeArrowheads="1"/>
            </p:cNvSpPr>
            <p:nvPr/>
          </p:nvSpPr>
          <p:spPr bwMode="auto">
            <a:xfrm>
              <a:off x="2927" y="1769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41" name="Rectangle 23"/>
            <p:cNvSpPr>
              <a:spLocks noChangeArrowheads="1"/>
            </p:cNvSpPr>
            <p:nvPr/>
          </p:nvSpPr>
          <p:spPr bwMode="auto">
            <a:xfrm>
              <a:off x="2935" y="2519"/>
              <a:ext cx="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42" name="Rectangle 24"/>
            <p:cNvSpPr>
              <a:spLocks noChangeArrowheads="1"/>
            </p:cNvSpPr>
            <p:nvPr/>
          </p:nvSpPr>
          <p:spPr bwMode="auto">
            <a:xfrm>
              <a:off x="3843" y="1737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sp>
          <p:nvSpPr>
            <p:cNvPr id="26643" name="Rectangle 25"/>
            <p:cNvSpPr>
              <a:spLocks noChangeArrowheads="1"/>
            </p:cNvSpPr>
            <p:nvPr/>
          </p:nvSpPr>
          <p:spPr bwMode="auto">
            <a:xfrm>
              <a:off x="3835" y="2432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</p:grpSp>
      <p:sp>
        <p:nvSpPr>
          <p:cNvPr id="26627" name="Line 26"/>
          <p:cNvSpPr>
            <a:spLocks noChangeShapeType="1"/>
          </p:cNvSpPr>
          <p:nvPr/>
        </p:nvSpPr>
        <p:spPr bwMode="auto">
          <a:xfrm>
            <a:off x="2667000" y="20574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851626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 and Inverters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draw inverters explicitly, a common practice is to add “bubbles” to the inputs or outputs of a gate to cause the logic value on that input line or output line to be inverted.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303965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514600" y="1384300"/>
            <a:ext cx="3670300" cy="4864100"/>
            <a:chOff x="1365" y="995"/>
            <a:chExt cx="2312" cy="3064"/>
          </a:xfrm>
        </p:grpSpPr>
        <p:sp>
          <p:nvSpPr>
            <p:cNvPr id="27656" name="Rectangle 3"/>
            <p:cNvSpPr>
              <a:spLocks noChangeArrowheads="1"/>
            </p:cNvSpPr>
            <p:nvPr/>
          </p:nvSpPr>
          <p:spPr bwMode="auto">
            <a:xfrm>
              <a:off x="1381" y="1114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57" name="Rectangle 4"/>
            <p:cNvSpPr>
              <a:spLocks noChangeArrowheads="1"/>
            </p:cNvSpPr>
            <p:nvPr/>
          </p:nvSpPr>
          <p:spPr bwMode="auto">
            <a:xfrm>
              <a:off x="1381" y="1279"/>
              <a:ext cx="17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2320" y="1208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pic>
          <p:nvPicPr>
            <p:cNvPr id="27659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1121"/>
              <a:ext cx="76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0" name="Group 7"/>
            <p:cNvGrpSpPr>
              <a:grpSpLocks/>
            </p:cNvGrpSpPr>
            <p:nvPr/>
          </p:nvGrpSpPr>
          <p:grpSpPr bwMode="auto">
            <a:xfrm>
              <a:off x="2884" y="995"/>
              <a:ext cx="793" cy="711"/>
              <a:chOff x="2572" y="512"/>
              <a:chExt cx="804" cy="720"/>
            </a:xfrm>
          </p:grpSpPr>
          <p:sp>
            <p:nvSpPr>
              <p:cNvPr id="27685" name="Line 8"/>
              <p:cNvSpPr>
                <a:spLocks noChangeShapeType="1"/>
              </p:cNvSpPr>
              <p:nvPr/>
            </p:nvSpPr>
            <p:spPr bwMode="auto">
              <a:xfrm>
                <a:off x="2572" y="6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Line 9"/>
              <p:cNvSpPr>
                <a:spLocks noChangeShapeType="1"/>
              </p:cNvSpPr>
              <p:nvPr/>
            </p:nvSpPr>
            <p:spPr bwMode="auto">
              <a:xfrm>
                <a:off x="3144" y="5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Rectangle 10"/>
              <p:cNvSpPr>
                <a:spLocks noChangeArrowheads="1"/>
              </p:cNvSpPr>
              <p:nvPr/>
            </p:nvSpPr>
            <p:spPr bwMode="auto">
              <a:xfrm>
                <a:off x="2616" y="5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grpSp>
          <p:nvGrpSpPr>
            <p:cNvPr id="27661" name="Group 11"/>
            <p:cNvGrpSpPr>
              <a:grpSpLocks/>
            </p:cNvGrpSpPr>
            <p:nvPr/>
          </p:nvGrpSpPr>
          <p:grpSpPr bwMode="auto">
            <a:xfrm>
              <a:off x="2876" y="1753"/>
              <a:ext cx="793" cy="711"/>
              <a:chOff x="2564" y="1376"/>
              <a:chExt cx="804" cy="720"/>
            </a:xfrm>
          </p:grpSpPr>
          <p:sp>
            <p:nvSpPr>
              <p:cNvPr id="27682" name="Line 12"/>
              <p:cNvSpPr>
                <a:spLocks noChangeShapeType="1"/>
              </p:cNvSpPr>
              <p:nvPr/>
            </p:nvSpPr>
            <p:spPr bwMode="auto">
              <a:xfrm>
                <a:off x="2564" y="152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13"/>
              <p:cNvSpPr>
                <a:spLocks noChangeShapeType="1"/>
              </p:cNvSpPr>
              <p:nvPr/>
            </p:nvSpPr>
            <p:spPr bwMode="auto">
              <a:xfrm>
                <a:off x="3136" y="140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Rectangle 14"/>
              <p:cNvSpPr>
                <a:spLocks noChangeArrowheads="1"/>
              </p:cNvSpPr>
              <p:nvPr/>
            </p:nvSpPr>
            <p:spPr bwMode="auto">
              <a:xfrm>
                <a:off x="2608" y="137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sp>
          <p:nvSpPr>
            <p:cNvPr id="27662" name="Rectangle 15"/>
            <p:cNvSpPr>
              <a:spLocks noChangeArrowheads="1"/>
            </p:cNvSpPr>
            <p:nvPr/>
          </p:nvSpPr>
          <p:spPr bwMode="auto">
            <a:xfrm>
              <a:off x="2296" y="1998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sp>
          <p:nvSpPr>
            <p:cNvPr id="27663" name="Rectangle 16"/>
            <p:cNvSpPr>
              <a:spLocks noChangeArrowheads="1"/>
            </p:cNvSpPr>
            <p:nvPr/>
          </p:nvSpPr>
          <p:spPr bwMode="auto">
            <a:xfrm>
              <a:off x="1365" y="1888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1365" y="2093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pic>
          <p:nvPicPr>
            <p:cNvPr id="27665" name="Picture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" y="1935"/>
              <a:ext cx="75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Rectangle 19"/>
            <p:cNvSpPr>
              <a:spLocks noChangeArrowheads="1"/>
            </p:cNvSpPr>
            <p:nvPr/>
          </p:nvSpPr>
          <p:spPr bwMode="auto">
            <a:xfrm>
              <a:off x="1404" y="2701"/>
              <a:ext cx="21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1412" y="2891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272" y="2812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grpSp>
          <p:nvGrpSpPr>
            <p:cNvPr id="27669" name="Group 22"/>
            <p:cNvGrpSpPr>
              <a:grpSpLocks/>
            </p:cNvGrpSpPr>
            <p:nvPr/>
          </p:nvGrpSpPr>
          <p:grpSpPr bwMode="auto">
            <a:xfrm>
              <a:off x="2876" y="3349"/>
              <a:ext cx="793" cy="710"/>
              <a:chOff x="2564" y="3112"/>
              <a:chExt cx="804" cy="720"/>
            </a:xfrm>
          </p:grpSpPr>
          <p:sp>
            <p:nvSpPr>
              <p:cNvPr id="27679" name="Line 23"/>
              <p:cNvSpPr>
                <a:spLocks noChangeShapeType="1"/>
              </p:cNvSpPr>
              <p:nvPr/>
            </p:nvSpPr>
            <p:spPr bwMode="auto">
              <a:xfrm>
                <a:off x="2564" y="32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4"/>
              <p:cNvSpPr>
                <a:spLocks noChangeShapeType="1"/>
              </p:cNvSpPr>
              <p:nvPr/>
            </p:nvSpPr>
            <p:spPr bwMode="auto">
              <a:xfrm>
                <a:off x="3136" y="31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Rectangle 25"/>
              <p:cNvSpPr>
                <a:spLocks noChangeArrowheads="1"/>
              </p:cNvSpPr>
              <p:nvPr/>
            </p:nvSpPr>
            <p:spPr bwMode="auto">
              <a:xfrm>
                <a:off x="2608" y="31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grpSp>
          <p:nvGrpSpPr>
            <p:cNvPr id="27670" name="Group 26"/>
            <p:cNvGrpSpPr>
              <a:grpSpLocks/>
            </p:cNvGrpSpPr>
            <p:nvPr/>
          </p:nvGrpSpPr>
          <p:grpSpPr bwMode="auto">
            <a:xfrm>
              <a:off x="2876" y="2614"/>
              <a:ext cx="793" cy="711"/>
              <a:chOff x="2564" y="2272"/>
              <a:chExt cx="804" cy="720"/>
            </a:xfrm>
          </p:grpSpPr>
          <p:sp>
            <p:nvSpPr>
              <p:cNvPr id="27676" name="Line 27"/>
              <p:cNvSpPr>
                <a:spLocks noChangeShapeType="1"/>
              </p:cNvSpPr>
              <p:nvPr/>
            </p:nvSpPr>
            <p:spPr bwMode="auto">
              <a:xfrm>
                <a:off x="2564" y="241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Line 28"/>
              <p:cNvSpPr>
                <a:spLocks noChangeShapeType="1"/>
              </p:cNvSpPr>
              <p:nvPr/>
            </p:nvSpPr>
            <p:spPr bwMode="auto">
              <a:xfrm>
                <a:off x="3136" y="230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Rectangle 29"/>
              <p:cNvSpPr>
                <a:spLocks noChangeArrowheads="1"/>
              </p:cNvSpPr>
              <p:nvPr/>
            </p:nvSpPr>
            <p:spPr bwMode="auto">
              <a:xfrm>
                <a:off x="2608" y="227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sp>
          <p:nvSpPr>
            <p:cNvPr id="27671" name="Rectangle 30"/>
            <p:cNvSpPr>
              <a:spLocks noChangeArrowheads="1"/>
            </p:cNvSpPr>
            <p:nvPr/>
          </p:nvSpPr>
          <p:spPr bwMode="auto">
            <a:xfrm>
              <a:off x="2280" y="3578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pic>
          <p:nvPicPr>
            <p:cNvPr id="27672" name="Picture 3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274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3" name="Picture 3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3507"/>
              <a:ext cx="73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Rectangle 33"/>
            <p:cNvSpPr>
              <a:spLocks noChangeArrowheads="1"/>
            </p:cNvSpPr>
            <p:nvPr/>
          </p:nvSpPr>
          <p:spPr bwMode="auto">
            <a:xfrm>
              <a:off x="1373" y="3475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75" name="Rectangle 34"/>
            <p:cNvSpPr>
              <a:spLocks noChangeArrowheads="1"/>
            </p:cNvSpPr>
            <p:nvPr/>
          </p:nvSpPr>
          <p:spPr bwMode="auto">
            <a:xfrm>
              <a:off x="1365" y="3641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</p:grpSp>
      <p:sp>
        <p:nvSpPr>
          <p:cNvPr id="27651" name="Rectangle 35"/>
          <p:cNvSpPr>
            <a:spLocks noChangeArrowheads="1"/>
          </p:cNvSpPr>
          <p:nvPr/>
        </p:nvSpPr>
        <p:spPr bwMode="auto">
          <a:xfrm>
            <a:off x="6100763" y="3886200"/>
            <a:ext cx="304323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</a:t>
            </a: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xor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Y = X Y' + X' Y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or Y but not both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("inequality", "difference")</a:t>
            </a:r>
          </a:p>
        </p:txBody>
      </p:sp>
      <p:sp>
        <p:nvSpPr>
          <p:cNvPr id="27652" name="Rectangle 36"/>
          <p:cNvSpPr>
            <a:spLocks noChangeArrowheads="1"/>
          </p:cNvSpPr>
          <p:nvPr/>
        </p:nvSpPr>
        <p:spPr bwMode="auto">
          <a:xfrm>
            <a:off x="6019800" y="5181600"/>
            <a:ext cx="32813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</a:t>
            </a: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Y = X Y + X' Y'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and Y are the same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("equality", "coincidence")</a:t>
            </a:r>
          </a:p>
        </p:txBody>
      </p:sp>
      <p:sp>
        <p:nvSpPr>
          <p:cNvPr id="27653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Logic Gates</a:t>
            </a:r>
            <a:endParaRPr lang="en-US" sz="3200" dirty="0" smtClean="0"/>
          </a:p>
        </p:txBody>
      </p:sp>
      <p:sp>
        <p:nvSpPr>
          <p:cNvPr id="27654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NAND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NOR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XOR</a:t>
            </a:r>
            <a:br>
              <a:rPr lang="en-US" sz="2400" dirty="0" smtClean="0"/>
            </a:br>
            <a:r>
              <a:rPr lang="en-US" sz="2400" dirty="0" smtClean="0"/>
              <a:t>  X </a:t>
            </a:r>
            <a:r>
              <a:rPr lang="en-US" sz="2400" dirty="0" smtClean="0">
                <a:latin typeface="Symbol" pitchFamily="18" charset="2"/>
              </a:rPr>
              <a:t></a:t>
            </a:r>
            <a:r>
              <a:rPr lang="en-US" sz="2400" dirty="0" smtClean="0"/>
              <a:t>Y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XNOR</a:t>
            </a:r>
            <a:br>
              <a:rPr lang="en-US" sz="2400" dirty="0" smtClean="0"/>
            </a:br>
            <a:r>
              <a:rPr lang="en-US" sz="2400" dirty="0" smtClean="0"/>
              <a:t>  X </a:t>
            </a:r>
            <a:r>
              <a:rPr lang="en-US" sz="2400" dirty="0" smtClean="0">
                <a:latin typeface="Symbol" pitchFamily="18" charset="2"/>
              </a:rPr>
              <a:t></a:t>
            </a:r>
            <a:r>
              <a:rPr lang="en-US" sz="2400" dirty="0" smtClean="0"/>
              <a:t> Y</a:t>
            </a:r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>
            <a:off x="8382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7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3" name="Rectangle 1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than one way to map expressions to gates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e.g.,  Z = A' • B' • (C + D) = (A' • (B' • (C + D)))</a:t>
            </a: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4572000" y="2362200"/>
            <a:ext cx="1828800" cy="1295400"/>
            <a:chOff x="3077" y="1540"/>
            <a:chExt cx="754" cy="632"/>
          </a:xfrm>
        </p:grpSpPr>
        <p:sp>
          <p:nvSpPr>
            <p:cNvPr id="28784" name="Line 3"/>
            <p:cNvSpPr>
              <a:spLocks noChangeShapeType="1"/>
            </p:cNvSpPr>
            <p:nvPr/>
          </p:nvSpPr>
          <p:spPr bwMode="auto">
            <a:xfrm>
              <a:off x="3334" y="1734"/>
              <a:ext cx="3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Line 4"/>
            <p:cNvSpPr>
              <a:spLocks noChangeShapeType="1"/>
            </p:cNvSpPr>
            <p:nvPr/>
          </p:nvSpPr>
          <p:spPr bwMode="auto">
            <a:xfrm>
              <a:off x="3077" y="1943"/>
              <a:ext cx="6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Rectangle 5"/>
            <p:cNvSpPr>
              <a:spLocks noChangeArrowheads="1"/>
            </p:cNvSpPr>
            <p:nvPr/>
          </p:nvSpPr>
          <p:spPr bwMode="auto">
            <a:xfrm>
              <a:off x="3310" y="1927"/>
              <a:ext cx="41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T1</a:t>
              </a:r>
            </a:p>
          </p:txBody>
        </p:sp>
        <p:sp>
          <p:nvSpPr>
            <p:cNvPr id="28787" name="Rectangle 6"/>
            <p:cNvSpPr>
              <a:spLocks noChangeArrowheads="1"/>
            </p:cNvSpPr>
            <p:nvPr/>
          </p:nvSpPr>
          <p:spPr bwMode="auto">
            <a:xfrm>
              <a:off x="3413" y="1540"/>
              <a:ext cx="41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T2</a:t>
              </a:r>
            </a:p>
          </p:txBody>
        </p:sp>
      </p:grpSp>
      <p:sp>
        <p:nvSpPr>
          <p:cNvPr id="28675" name="Line 7"/>
          <p:cNvSpPr>
            <a:spLocks noChangeShapeType="1"/>
          </p:cNvSpPr>
          <p:nvPr/>
        </p:nvSpPr>
        <p:spPr bwMode="auto">
          <a:xfrm flipV="1">
            <a:off x="7112000" y="4802188"/>
            <a:ext cx="363538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6592888" y="4419600"/>
            <a:ext cx="22288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use of 3-input gate</a:t>
            </a:r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1838325" y="4891088"/>
            <a:ext cx="188913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V="1">
            <a:off x="1838325" y="5040313"/>
            <a:ext cx="188913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>
            <a:off x="1831975" y="4891088"/>
            <a:ext cx="0" cy="300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12"/>
          <p:cNvSpPr>
            <a:spLocks noChangeArrowheads="1"/>
          </p:cNvSpPr>
          <p:nvPr/>
        </p:nvSpPr>
        <p:spPr bwMode="auto">
          <a:xfrm>
            <a:off x="2039938" y="5016500"/>
            <a:ext cx="49212" cy="619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1838325" y="5441950"/>
            <a:ext cx="188913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 flipV="1">
            <a:off x="1838325" y="5592763"/>
            <a:ext cx="188913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>
            <a:off x="1831975" y="5441950"/>
            <a:ext cx="0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6"/>
          <p:cNvSpPr>
            <a:spLocks noChangeArrowheads="1"/>
          </p:cNvSpPr>
          <p:nvPr/>
        </p:nvSpPr>
        <p:spPr bwMode="auto">
          <a:xfrm>
            <a:off x="2039938" y="5567363"/>
            <a:ext cx="49212" cy="63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rc 17"/>
          <p:cNvSpPr>
            <a:spLocks/>
          </p:cNvSpPr>
          <p:nvPr/>
        </p:nvSpPr>
        <p:spPr bwMode="auto">
          <a:xfrm>
            <a:off x="1808163" y="5983288"/>
            <a:ext cx="68262" cy="161925"/>
          </a:xfrm>
          <a:custGeom>
            <a:avLst/>
            <a:gdLst>
              <a:gd name="T0" fmla="*/ 0 w 21600"/>
              <a:gd name="T1" fmla="*/ 0 h 21600"/>
              <a:gd name="T2" fmla="*/ 215727 w 21600"/>
              <a:gd name="T3" fmla="*/ 1213875 h 21600"/>
              <a:gd name="T4" fmla="*/ 0 w 21600"/>
              <a:gd name="T5" fmla="*/ 12138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Arc 18"/>
          <p:cNvSpPr>
            <a:spLocks/>
          </p:cNvSpPr>
          <p:nvPr/>
        </p:nvSpPr>
        <p:spPr bwMode="auto">
          <a:xfrm>
            <a:off x="1808163" y="5983288"/>
            <a:ext cx="493712" cy="180975"/>
          </a:xfrm>
          <a:custGeom>
            <a:avLst/>
            <a:gdLst>
              <a:gd name="T0" fmla="*/ 0 w 21600"/>
              <a:gd name="T1" fmla="*/ 0 h 21600"/>
              <a:gd name="T2" fmla="*/ 11284792 w 21600"/>
              <a:gd name="T3" fmla="*/ 1516294 h 21600"/>
              <a:gd name="T4" fmla="*/ 0 w 21600"/>
              <a:gd name="T5" fmla="*/ 151629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Arc 19"/>
          <p:cNvSpPr>
            <a:spLocks/>
          </p:cNvSpPr>
          <p:nvPr/>
        </p:nvSpPr>
        <p:spPr bwMode="auto">
          <a:xfrm>
            <a:off x="1831975" y="6143625"/>
            <a:ext cx="469900" cy="176213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14375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Arc 20"/>
          <p:cNvSpPr>
            <a:spLocks/>
          </p:cNvSpPr>
          <p:nvPr/>
        </p:nvSpPr>
        <p:spPr bwMode="auto">
          <a:xfrm>
            <a:off x="1808163" y="6143625"/>
            <a:ext cx="68262" cy="176213"/>
          </a:xfrm>
          <a:custGeom>
            <a:avLst/>
            <a:gdLst>
              <a:gd name="T0" fmla="*/ 215727 w 21600"/>
              <a:gd name="T1" fmla="*/ 0 h 21600"/>
              <a:gd name="T2" fmla="*/ 0 w 21600"/>
              <a:gd name="T3" fmla="*/ 14375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1838325" y="60626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1838325" y="622617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2627313" y="5486400"/>
            <a:ext cx="314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>
            <a:off x="2627313" y="5862638"/>
            <a:ext cx="327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5"/>
          <p:cNvSpPr>
            <a:spLocks noChangeShapeType="1"/>
          </p:cNvSpPr>
          <p:nvPr/>
        </p:nvSpPr>
        <p:spPr bwMode="auto">
          <a:xfrm flipV="1">
            <a:off x="2622550" y="5480050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Arc 26"/>
          <p:cNvSpPr>
            <a:spLocks/>
          </p:cNvSpPr>
          <p:nvPr/>
        </p:nvSpPr>
        <p:spPr bwMode="auto">
          <a:xfrm>
            <a:off x="2941638" y="5500688"/>
            <a:ext cx="142875" cy="187325"/>
          </a:xfrm>
          <a:custGeom>
            <a:avLst/>
            <a:gdLst>
              <a:gd name="T0" fmla="*/ 0 w 21600"/>
              <a:gd name="T1" fmla="*/ 0 h 21600"/>
              <a:gd name="T2" fmla="*/ 945059 w 21600"/>
              <a:gd name="T3" fmla="*/ 1624567 h 21600"/>
              <a:gd name="T4" fmla="*/ 0 w 21600"/>
              <a:gd name="T5" fmla="*/ 16245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Arc 27"/>
          <p:cNvSpPr>
            <a:spLocks/>
          </p:cNvSpPr>
          <p:nvPr/>
        </p:nvSpPr>
        <p:spPr bwMode="auto">
          <a:xfrm>
            <a:off x="2941638" y="5494338"/>
            <a:ext cx="149225" cy="193675"/>
          </a:xfrm>
          <a:custGeom>
            <a:avLst/>
            <a:gdLst>
              <a:gd name="T0" fmla="*/ 0 w 21600"/>
              <a:gd name="T1" fmla="*/ 0 h 21600"/>
              <a:gd name="T2" fmla="*/ 1030931 w 21600"/>
              <a:gd name="T3" fmla="*/ 1736574 h 21600"/>
              <a:gd name="T4" fmla="*/ 0 w 21600"/>
              <a:gd name="T5" fmla="*/ 173657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Arc 28"/>
          <p:cNvSpPr>
            <a:spLocks/>
          </p:cNvSpPr>
          <p:nvPr/>
        </p:nvSpPr>
        <p:spPr bwMode="auto">
          <a:xfrm>
            <a:off x="2941638" y="5673725"/>
            <a:ext cx="142875" cy="188913"/>
          </a:xfrm>
          <a:custGeom>
            <a:avLst/>
            <a:gdLst>
              <a:gd name="T0" fmla="*/ 945059 w 21600"/>
              <a:gd name="T1" fmla="*/ 0 h 21600"/>
              <a:gd name="T2" fmla="*/ 0 w 21600"/>
              <a:gd name="T3" fmla="*/ 16522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Arc 29"/>
          <p:cNvSpPr>
            <a:spLocks/>
          </p:cNvSpPr>
          <p:nvPr/>
        </p:nvSpPr>
        <p:spPr bwMode="auto">
          <a:xfrm>
            <a:off x="2941638" y="5673725"/>
            <a:ext cx="149225" cy="195263"/>
          </a:xfrm>
          <a:custGeom>
            <a:avLst/>
            <a:gdLst>
              <a:gd name="T0" fmla="*/ 1030931 w 21600"/>
              <a:gd name="T1" fmla="*/ 0 h 21600"/>
              <a:gd name="T2" fmla="*/ 0 w 21600"/>
              <a:gd name="T3" fmla="*/ 176516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30"/>
          <p:cNvSpPr>
            <a:spLocks noChangeShapeType="1"/>
          </p:cNvSpPr>
          <p:nvPr/>
        </p:nvSpPr>
        <p:spPr bwMode="auto">
          <a:xfrm>
            <a:off x="3354388" y="4933950"/>
            <a:ext cx="312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31"/>
          <p:cNvSpPr>
            <a:spLocks noChangeShapeType="1"/>
          </p:cNvSpPr>
          <p:nvPr/>
        </p:nvSpPr>
        <p:spPr bwMode="auto">
          <a:xfrm>
            <a:off x="3354388" y="5310188"/>
            <a:ext cx="325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32"/>
          <p:cNvSpPr>
            <a:spLocks noChangeShapeType="1"/>
          </p:cNvSpPr>
          <p:nvPr/>
        </p:nvSpPr>
        <p:spPr bwMode="auto">
          <a:xfrm flipV="1">
            <a:off x="3348038" y="4927600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Arc 33"/>
          <p:cNvSpPr>
            <a:spLocks/>
          </p:cNvSpPr>
          <p:nvPr/>
        </p:nvSpPr>
        <p:spPr bwMode="auto">
          <a:xfrm>
            <a:off x="3667125" y="4948238"/>
            <a:ext cx="144463" cy="188912"/>
          </a:xfrm>
          <a:custGeom>
            <a:avLst/>
            <a:gdLst>
              <a:gd name="T0" fmla="*/ 0 w 21600"/>
              <a:gd name="T1" fmla="*/ 0 h 21600"/>
              <a:gd name="T2" fmla="*/ 966183 w 21600"/>
              <a:gd name="T3" fmla="*/ 1652210 h 21600"/>
              <a:gd name="T4" fmla="*/ 0 w 21600"/>
              <a:gd name="T5" fmla="*/ 165221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Arc 34"/>
          <p:cNvSpPr>
            <a:spLocks/>
          </p:cNvSpPr>
          <p:nvPr/>
        </p:nvSpPr>
        <p:spPr bwMode="auto">
          <a:xfrm>
            <a:off x="3667125" y="4941888"/>
            <a:ext cx="150813" cy="195262"/>
          </a:xfrm>
          <a:custGeom>
            <a:avLst/>
            <a:gdLst>
              <a:gd name="T0" fmla="*/ 0 w 21600"/>
              <a:gd name="T1" fmla="*/ 0 h 21600"/>
              <a:gd name="T2" fmla="*/ 1052989 w 21600"/>
              <a:gd name="T3" fmla="*/ 1765150 h 21600"/>
              <a:gd name="T4" fmla="*/ 0 w 21600"/>
              <a:gd name="T5" fmla="*/ 17651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Arc 35"/>
          <p:cNvSpPr>
            <a:spLocks/>
          </p:cNvSpPr>
          <p:nvPr/>
        </p:nvSpPr>
        <p:spPr bwMode="auto">
          <a:xfrm>
            <a:off x="3667125" y="5122863"/>
            <a:ext cx="144463" cy="187325"/>
          </a:xfrm>
          <a:custGeom>
            <a:avLst/>
            <a:gdLst>
              <a:gd name="T0" fmla="*/ 966183 w 21600"/>
              <a:gd name="T1" fmla="*/ 0 h 21600"/>
              <a:gd name="T2" fmla="*/ 0 w 21600"/>
              <a:gd name="T3" fmla="*/ 16245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Arc 36"/>
          <p:cNvSpPr>
            <a:spLocks/>
          </p:cNvSpPr>
          <p:nvPr/>
        </p:nvSpPr>
        <p:spPr bwMode="auto">
          <a:xfrm>
            <a:off x="3667125" y="5122863"/>
            <a:ext cx="150813" cy="193675"/>
          </a:xfrm>
          <a:custGeom>
            <a:avLst/>
            <a:gdLst>
              <a:gd name="T0" fmla="*/ 1052989 w 21600"/>
              <a:gd name="T1" fmla="*/ 0 h 21600"/>
              <a:gd name="T2" fmla="*/ 0 w 21600"/>
              <a:gd name="T3" fmla="*/ 173657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7"/>
          <p:cNvSpPr>
            <a:spLocks noChangeShapeType="1"/>
          </p:cNvSpPr>
          <p:nvPr/>
        </p:nvSpPr>
        <p:spPr bwMode="auto">
          <a:xfrm>
            <a:off x="1712913" y="504666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8"/>
          <p:cNvSpPr>
            <a:spLocks noChangeShapeType="1"/>
          </p:cNvSpPr>
          <p:nvPr/>
        </p:nvSpPr>
        <p:spPr bwMode="auto">
          <a:xfrm>
            <a:off x="1450975" y="50466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1219200" y="4895850"/>
            <a:ext cx="263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8708" name="Line 40"/>
          <p:cNvSpPr>
            <a:spLocks noChangeShapeType="1"/>
          </p:cNvSpPr>
          <p:nvPr/>
        </p:nvSpPr>
        <p:spPr bwMode="auto">
          <a:xfrm>
            <a:off x="3228975" y="5046663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41"/>
          <p:cNvSpPr>
            <a:spLocks noChangeShapeType="1"/>
          </p:cNvSpPr>
          <p:nvPr/>
        </p:nvSpPr>
        <p:spPr bwMode="auto">
          <a:xfrm>
            <a:off x="2101850" y="504666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>
            <a:off x="2239963" y="5046663"/>
            <a:ext cx="976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43"/>
          <p:cNvSpPr>
            <a:spLocks noChangeShapeType="1"/>
          </p:cNvSpPr>
          <p:nvPr/>
        </p:nvSpPr>
        <p:spPr bwMode="auto">
          <a:xfrm>
            <a:off x="1712913" y="559911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>
            <a:off x="1450975" y="559911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Rectangle 45"/>
          <p:cNvSpPr>
            <a:spLocks noChangeArrowheads="1"/>
          </p:cNvSpPr>
          <p:nvPr/>
        </p:nvSpPr>
        <p:spPr bwMode="auto">
          <a:xfrm>
            <a:off x="1231900" y="5435600"/>
            <a:ext cx="2508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8714" name="Line 46"/>
          <p:cNvSpPr>
            <a:spLocks noChangeShapeType="1"/>
          </p:cNvSpPr>
          <p:nvPr/>
        </p:nvSpPr>
        <p:spPr bwMode="auto">
          <a:xfrm>
            <a:off x="1712913" y="606266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7"/>
          <p:cNvSpPr>
            <a:spLocks noChangeShapeType="1"/>
          </p:cNvSpPr>
          <p:nvPr/>
        </p:nvSpPr>
        <p:spPr bwMode="auto">
          <a:xfrm>
            <a:off x="1450975" y="60626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8"/>
          <p:cNvSpPr>
            <a:spLocks noChangeArrowheads="1"/>
          </p:cNvSpPr>
          <p:nvPr/>
        </p:nvSpPr>
        <p:spPr bwMode="auto">
          <a:xfrm>
            <a:off x="1231900" y="5899150"/>
            <a:ext cx="2508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8717" name="Line 49"/>
          <p:cNvSpPr>
            <a:spLocks noChangeShapeType="1"/>
          </p:cNvSpPr>
          <p:nvPr/>
        </p:nvSpPr>
        <p:spPr bwMode="auto">
          <a:xfrm>
            <a:off x="1712913" y="6226175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50"/>
          <p:cNvSpPr>
            <a:spLocks noChangeShapeType="1"/>
          </p:cNvSpPr>
          <p:nvPr/>
        </p:nvSpPr>
        <p:spPr bwMode="auto">
          <a:xfrm>
            <a:off x="1450975" y="62261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51"/>
          <p:cNvSpPr>
            <a:spLocks noChangeArrowheads="1"/>
          </p:cNvSpPr>
          <p:nvPr/>
        </p:nvSpPr>
        <p:spPr bwMode="auto">
          <a:xfrm>
            <a:off x="1231900" y="6100763"/>
            <a:ext cx="2508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8720" name="Line 52"/>
          <p:cNvSpPr>
            <a:spLocks noChangeShapeType="1"/>
          </p:cNvSpPr>
          <p:nvPr/>
        </p:nvSpPr>
        <p:spPr bwMode="auto">
          <a:xfrm>
            <a:off x="2101850" y="559911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53"/>
          <p:cNvSpPr>
            <a:spLocks noChangeShapeType="1"/>
          </p:cNvSpPr>
          <p:nvPr/>
        </p:nvSpPr>
        <p:spPr bwMode="auto">
          <a:xfrm>
            <a:off x="2503488" y="559911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4"/>
          <p:cNvSpPr>
            <a:spLocks noChangeShapeType="1"/>
          </p:cNvSpPr>
          <p:nvPr/>
        </p:nvSpPr>
        <p:spPr bwMode="auto">
          <a:xfrm>
            <a:off x="2239963" y="559911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5"/>
          <p:cNvSpPr>
            <a:spLocks noChangeShapeType="1"/>
          </p:cNvSpPr>
          <p:nvPr/>
        </p:nvSpPr>
        <p:spPr bwMode="auto">
          <a:xfrm>
            <a:off x="2301875" y="614997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6"/>
          <p:cNvSpPr>
            <a:spLocks noChangeShapeType="1"/>
          </p:cNvSpPr>
          <p:nvPr/>
        </p:nvSpPr>
        <p:spPr bwMode="auto">
          <a:xfrm>
            <a:off x="2503488" y="5749925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7"/>
          <p:cNvSpPr>
            <a:spLocks noChangeShapeType="1"/>
          </p:cNvSpPr>
          <p:nvPr/>
        </p:nvSpPr>
        <p:spPr bwMode="auto">
          <a:xfrm>
            <a:off x="2433638" y="5754688"/>
            <a:ext cx="0" cy="388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8"/>
          <p:cNvSpPr>
            <a:spLocks noChangeShapeType="1"/>
          </p:cNvSpPr>
          <p:nvPr/>
        </p:nvSpPr>
        <p:spPr bwMode="auto">
          <a:xfrm>
            <a:off x="2439988" y="5749925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9"/>
          <p:cNvSpPr>
            <a:spLocks noChangeArrowheads="1"/>
          </p:cNvSpPr>
          <p:nvPr/>
        </p:nvSpPr>
        <p:spPr bwMode="auto">
          <a:xfrm>
            <a:off x="2533650" y="5999163"/>
            <a:ext cx="3762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28728" name="Line 60"/>
          <p:cNvSpPr>
            <a:spLocks noChangeShapeType="1"/>
          </p:cNvSpPr>
          <p:nvPr/>
        </p:nvSpPr>
        <p:spPr bwMode="auto">
          <a:xfrm>
            <a:off x="3090863" y="56737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Line 61"/>
          <p:cNvSpPr>
            <a:spLocks noChangeShapeType="1"/>
          </p:cNvSpPr>
          <p:nvPr/>
        </p:nvSpPr>
        <p:spPr bwMode="auto">
          <a:xfrm>
            <a:off x="3228975" y="5197475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0" name="Line 62"/>
          <p:cNvSpPr>
            <a:spLocks noChangeShapeType="1"/>
          </p:cNvSpPr>
          <p:nvPr/>
        </p:nvSpPr>
        <p:spPr bwMode="auto">
          <a:xfrm>
            <a:off x="3222625" y="5203825"/>
            <a:ext cx="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Rectangle 63"/>
          <p:cNvSpPr>
            <a:spLocks noChangeArrowheads="1"/>
          </p:cNvSpPr>
          <p:nvPr/>
        </p:nvSpPr>
        <p:spPr bwMode="auto">
          <a:xfrm>
            <a:off x="3322638" y="5535613"/>
            <a:ext cx="5635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T1</a:t>
            </a:r>
          </a:p>
        </p:txBody>
      </p:sp>
      <p:sp>
        <p:nvSpPr>
          <p:cNvPr id="28732" name="Line 64"/>
          <p:cNvSpPr>
            <a:spLocks noChangeShapeType="1"/>
          </p:cNvSpPr>
          <p:nvPr/>
        </p:nvSpPr>
        <p:spPr bwMode="auto">
          <a:xfrm>
            <a:off x="3817938" y="5122863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5"/>
          <p:cNvSpPr>
            <a:spLocks noChangeShapeType="1"/>
          </p:cNvSpPr>
          <p:nvPr/>
        </p:nvSpPr>
        <p:spPr bwMode="auto">
          <a:xfrm>
            <a:off x="3956050" y="5122863"/>
            <a:ext cx="187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6"/>
          <p:cNvSpPr>
            <a:spLocks noChangeArrowheads="1"/>
          </p:cNvSpPr>
          <p:nvPr/>
        </p:nvSpPr>
        <p:spPr bwMode="auto">
          <a:xfrm>
            <a:off x="4137025" y="4984750"/>
            <a:ext cx="2381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28735" name="Line 67"/>
          <p:cNvSpPr>
            <a:spLocks noChangeShapeType="1"/>
          </p:cNvSpPr>
          <p:nvPr/>
        </p:nvSpPr>
        <p:spPr bwMode="auto">
          <a:xfrm>
            <a:off x="6035675" y="5129213"/>
            <a:ext cx="187325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Line 68"/>
          <p:cNvSpPr>
            <a:spLocks noChangeShapeType="1"/>
          </p:cNvSpPr>
          <p:nvPr/>
        </p:nvSpPr>
        <p:spPr bwMode="auto">
          <a:xfrm flipV="1">
            <a:off x="6035675" y="5241925"/>
            <a:ext cx="187325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Line 69"/>
          <p:cNvSpPr>
            <a:spLocks noChangeShapeType="1"/>
          </p:cNvSpPr>
          <p:nvPr/>
        </p:nvSpPr>
        <p:spPr bwMode="auto">
          <a:xfrm>
            <a:off x="6029325" y="5129213"/>
            <a:ext cx="0" cy="250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Oval 70"/>
          <p:cNvSpPr>
            <a:spLocks noChangeArrowheads="1"/>
          </p:cNvSpPr>
          <p:nvPr/>
        </p:nvSpPr>
        <p:spPr bwMode="auto">
          <a:xfrm>
            <a:off x="6235700" y="5229225"/>
            <a:ext cx="49213" cy="619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71"/>
          <p:cNvSpPr>
            <a:spLocks noChangeShapeType="1"/>
          </p:cNvSpPr>
          <p:nvPr/>
        </p:nvSpPr>
        <p:spPr bwMode="auto">
          <a:xfrm>
            <a:off x="6035675" y="5592763"/>
            <a:ext cx="187325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Line 72"/>
          <p:cNvSpPr>
            <a:spLocks noChangeShapeType="1"/>
          </p:cNvSpPr>
          <p:nvPr/>
        </p:nvSpPr>
        <p:spPr bwMode="auto">
          <a:xfrm flipV="1">
            <a:off x="6035675" y="5705475"/>
            <a:ext cx="187325" cy="138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Line 73"/>
          <p:cNvSpPr>
            <a:spLocks noChangeShapeType="1"/>
          </p:cNvSpPr>
          <p:nvPr/>
        </p:nvSpPr>
        <p:spPr bwMode="auto">
          <a:xfrm>
            <a:off x="6029325" y="5592763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Oval 74"/>
          <p:cNvSpPr>
            <a:spLocks noChangeArrowheads="1"/>
          </p:cNvSpPr>
          <p:nvPr/>
        </p:nvSpPr>
        <p:spPr bwMode="auto">
          <a:xfrm>
            <a:off x="6235700" y="5692775"/>
            <a:ext cx="49213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Arc 75"/>
          <p:cNvSpPr>
            <a:spLocks/>
          </p:cNvSpPr>
          <p:nvPr/>
        </p:nvSpPr>
        <p:spPr bwMode="auto">
          <a:xfrm>
            <a:off x="5997575" y="6032500"/>
            <a:ext cx="74613" cy="138113"/>
          </a:xfrm>
          <a:custGeom>
            <a:avLst/>
            <a:gdLst>
              <a:gd name="T0" fmla="*/ 0 w 21600"/>
              <a:gd name="T1" fmla="*/ 0 h 21600"/>
              <a:gd name="T2" fmla="*/ 257736 w 21600"/>
              <a:gd name="T3" fmla="*/ 883111 h 21600"/>
              <a:gd name="T4" fmla="*/ 0 w 21600"/>
              <a:gd name="T5" fmla="*/ 88311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Arc 76"/>
          <p:cNvSpPr>
            <a:spLocks/>
          </p:cNvSpPr>
          <p:nvPr/>
        </p:nvSpPr>
        <p:spPr bwMode="auto">
          <a:xfrm>
            <a:off x="5997575" y="6032500"/>
            <a:ext cx="501650" cy="150813"/>
          </a:xfrm>
          <a:custGeom>
            <a:avLst/>
            <a:gdLst>
              <a:gd name="T0" fmla="*/ 0 w 21600"/>
              <a:gd name="T1" fmla="*/ 0 h 21600"/>
              <a:gd name="T2" fmla="*/ 11650588 w 21600"/>
              <a:gd name="T3" fmla="*/ 1052989 h 21600"/>
              <a:gd name="T4" fmla="*/ 0 w 21600"/>
              <a:gd name="T5" fmla="*/ 10529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Arc 77"/>
          <p:cNvSpPr>
            <a:spLocks/>
          </p:cNvSpPr>
          <p:nvPr/>
        </p:nvSpPr>
        <p:spPr bwMode="auto">
          <a:xfrm>
            <a:off x="6022975" y="6169025"/>
            <a:ext cx="476250" cy="150813"/>
          </a:xfrm>
          <a:custGeom>
            <a:avLst/>
            <a:gdLst>
              <a:gd name="T0" fmla="*/ 10500650 w 21600"/>
              <a:gd name="T1" fmla="*/ 0 h 21600"/>
              <a:gd name="T2" fmla="*/ 0 w 21600"/>
              <a:gd name="T3" fmla="*/ 105298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Arc 78"/>
          <p:cNvSpPr>
            <a:spLocks/>
          </p:cNvSpPr>
          <p:nvPr/>
        </p:nvSpPr>
        <p:spPr bwMode="auto">
          <a:xfrm>
            <a:off x="5997575" y="6169025"/>
            <a:ext cx="74613" cy="150813"/>
          </a:xfrm>
          <a:custGeom>
            <a:avLst/>
            <a:gdLst>
              <a:gd name="T0" fmla="*/ 257736 w 21600"/>
              <a:gd name="T1" fmla="*/ 0 h 21600"/>
              <a:gd name="T2" fmla="*/ 0 w 21600"/>
              <a:gd name="T3" fmla="*/ 105298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9"/>
          <p:cNvSpPr>
            <a:spLocks noChangeShapeType="1"/>
          </p:cNvSpPr>
          <p:nvPr/>
        </p:nvSpPr>
        <p:spPr bwMode="auto">
          <a:xfrm>
            <a:off x="6035675" y="61007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Line 80"/>
          <p:cNvSpPr>
            <a:spLocks noChangeShapeType="1"/>
          </p:cNvSpPr>
          <p:nvPr/>
        </p:nvSpPr>
        <p:spPr bwMode="auto">
          <a:xfrm>
            <a:off x="6035675" y="623887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81"/>
          <p:cNvSpPr>
            <a:spLocks noChangeShapeType="1"/>
          </p:cNvSpPr>
          <p:nvPr/>
        </p:nvSpPr>
        <p:spPr bwMode="auto">
          <a:xfrm>
            <a:off x="6837363" y="5548313"/>
            <a:ext cx="312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Line 82"/>
          <p:cNvSpPr>
            <a:spLocks noChangeShapeType="1"/>
          </p:cNvSpPr>
          <p:nvPr/>
        </p:nvSpPr>
        <p:spPr bwMode="auto">
          <a:xfrm>
            <a:off x="6837363" y="5862638"/>
            <a:ext cx="325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83"/>
          <p:cNvSpPr>
            <a:spLocks noChangeShapeType="1"/>
          </p:cNvSpPr>
          <p:nvPr/>
        </p:nvSpPr>
        <p:spPr bwMode="auto">
          <a:xfrm>
            <a:off x="6831013" y="5554663"/>
            <a:ext cx="0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Arc 84"/>
          <p:cNvSpPr>
            <a:spLocks/>
          </p:cNvSpPr>
          <p:nvPr/>
        </p:nvSpPr>
        <p:spPr bwMode="auto">
          <a:xfrm>
            <a:off x="7156450" y="5562600"/>
            <a:ext cx="150813" cy="157163"/>
          </a:xfrm>
          <a:custGeom>
            <a:avLst/>
            <a:gdLst>
              <a:gd name="T0" fmla="*/ 0 w 21600"/>
              <a:gd name="T1" fmla="*/ 0 h 21600"/>
              <a:gd name="T2" fmla="*/ 1052989 w 21600"/>
              <a:gd name="T3" fmla="*/ 1143528 h 21600"/>
              <a:gd name="T4" fmla="*/ 0 w 21600"/>
              <a:gd name="T5" fmla="*/ 1143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Arc 85"/>
          <p:cNvSpPr>
            <a:spLocks/>
          </p:cNvSpPr>
          <p:nvPr/>
        </p:nvSpPr>
        <p:spPr bwMode="auto">
          <a:xfrm>
            <a:off x="7156450" y="5556250"/>
            <a:ext cx="155575" cy="163513"/>
          </a:xfrm>
          <a:custGeom>
            <a:avLst/>
            <a:gdLst>
              <a:gd name="T0" fmla="*/ 0 w 21600"/>
              <a:gd name="T1" fmla="*/ 0 h 21600"/>
              <a:gd name="T2" fmla="*/ 1120536 w 21600"/>
              <a:gd name="T3" fmla="*/ 1237801 h 21600"/>
              <a:gd name="T4" fmla="*/ 0 w 21600"/>
              <a:gd name="T5" fmla="*/ 123780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Arc 86"/>
          <p:cNvSpPr>
            <a:spLocks/>
          </p:cNvSpPr>
          <p:nvPr/>
        </p:nvSpPr>
        <p:spPr bwMode="auto">
          <a:xfrm>
            <a:off x="7156450" y="5705475"/>
            <a:ext cx="150813" cy="157163"/>
          </a:xfrm>
          <a:custGeom>
            <a:avLst/>
            <a:gdLst>
              <a:gd name="T0" fmla="*/ 1052989 w 21600"/>
              <a:gd name="T1" fmla="*/ 0 h 21600"/>
              <a:gd name="T2" fmla="*/ 0 w 21600"/>
              <a:gd name="T3" fmla="*/ 1143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Arc 87"/>
          <p:cNvSpPr>
            <a:spLocks/>
          </p:cNvSpPr>
          <p:nvPr/>
        </p:nvSpPr>
        <p:spPr bwMode="auto">
          <a:xfrm>
            <a:off x="7156450" y="5705475"/>
            <a:ext cx="155575" cy="163513"/>
          </a:xfrm>
          <a:custGeom>
            <a:avLst/>
            <a:gdLst>
              <a:gd name="T0" fmla="*/ 1120536 w 21600"/>
              <a:gd name="T1" fmla="*/ 0 h 21600"/>
              <a:gd name="T2" fmla="*/ 0 w 21600"/>
              <a:gd name="T3" fmla="*/ 123780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8"/>
          <p:cNvSpPr>
            <a:spLocks noChangeShapeType="1"/>
          </p:cNvSpPr>
          <p:nvPr/>
        </p:nvSpPr>
        <p:spPr bwMode="auto">
          <a:xfrm>
            <a:off x="5897563" y="52482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Line 89"/>
          <p:cNvSpPr>
            <a:spLocks noChangeShapeType="1"/>
          </p:cNvSpPr>
          <p:nvPr/>
        </p:nvSpPr>
        <p:spPr bwMode="auto">
          <a:xfrm>
            <a:off x="5634038" y="52482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90"/>
          <p:cNvSpPr>
            <a:spLocks noChangeArrowheads="1"/>
          </p:cNvSpPr>
          <p:nvPr/>
        </p:nvSpPr>
        <p:spPr bwMode="auto">
          <a:xfrm>
            <a:off x="5414963" y="5084763"/>
            <a:ext cx="263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8759" name="Line 91"/>
          <p:cNvSpPr>
            <a:spLocks noChangeShapeType="1"/>
          </p:cNvSpPr>
          <p:nvPr/>
        </p:nvSpPr>
        <p:spPr bwMode="auto">
          <a:xfrm>
            <a:off x="5897563" y="57118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Line 92"/>
          <p:cNvSpPr>
            <a:spLocks noChangeShapeType="1"/>
          </p:cNvSpPr>
          <p:nvPr/>
        </p:nvSpPr>
        <p:spPr bwMode="auto">
          <a:xfrm>
            <a:off x="5634038" y="571182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Rectangle 93"/>
          <p:cNvSpPr>
            <a:spLocks noChangeArrowheads="1"/>
          </p:cNvSpPr>
          <p:nvPr/>
        </p:nvSpPr>
        <p:spPr bwMode="auto">
          <a:xfrm>
            <a:off x="5414963" y="5561013"/>
            <a:ext cx="250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8762" name="Line 94"/>
          <p:cNvSpPr>
            <a:spLocks noChangeShapeType="1"/>
          </p:cNvSpPr>
          <p:nvPr/>
        </p:nvSpPr>
        <p:spPr bwMode="auto">
          <a:xfrm>
            <a:off x="5897563" y="6100763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5"/>
          <p:cNvSpPr>
            <a:spLocks noChangeShapeType="1"/>
          </p:cNvSpPr>
          <p:nvPr/>
        </p:nvSpPr>
        <p:spPr bwMode="auto">
          <a:xfrm>
            <a:off x="5634038" y="61007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Rectangle 96"/>
          <p:cNvSpPr>
            <a:spLocks noChangeArrowheads="1"/>
          </p:cNvSpPr>
          <p:nvPr/>
        </p:nvSpPr>
        <p:spPr bwMode="auto">
          <a:xfrm>
            <a:off x="5402263" y="5937250"/>
            <a:ext cx="250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8765" name="Line 97"/>
          <p:cNvSpPr>
            <a:spLocks noChangeShapeType="1"/>
          </p:cNvSpPr>
          <p:nvPr/>
        </p:nvSpPr>
        <p:spPr bwMode="auto">
          <a:xfrm>
            <a:off x="5897563" y="62388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Line 98"/>
          <p:cNvSpPr>
            <a:spLocks noChangeShapeType="1"/>
          </p:cNvSpPr>
          <p:nvPr/>
        </p:nvSpPr>
        <p:spPr bwMode="auto">
          <a:xfrm>
            <a:off x="5634038" y="62388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Rectangle 99"/>
          <p:cNvSpPr>
            <a:spLocks noChangeArrowheads="1"/>
          </p:cNvSpPr>
          <p:nvPr/>
        </p:nvSpPr>
        <p:spPr bwMode="auto">
          <a:xfrm>
            <a:off x="5402263" y="6124575"/>
            <a:ext cx="250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8768" name="Line 100"/>
          <p:cNvSpPr>
            <a:spLocks noChangeShapeType="1"/>
          </p:cNvSpPr>
          <p:nvPr/>
        </p:nvSpPr>
        <p:spPr bwMode="auto">
          <a:xfrm>
            <a:off x="7312025" y="5711825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Line 101"/>
          <p:cNvSpPr>
            <a:spLocks noChangeShapeType="1"/>
          </p:cNvSpPr>
          <p:nvPr/>
        </p:nvSpPr>
        <p:spPr bwMode="auto">
          <a:xfrm>
            <a:off x="7437438" y="5711825"/>
            <a:ext cx="1889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Rectangle 102"/>
          <p:cNvSpPr>
            <a:spLocks noChangeArrowheads="1"/>
          </p:cNvSpPr>
          <p:nvPr/>
        </p:nvSpPr>
        <p:spPr bwMode="auto">
          <a:xfrm>
            <a:off x="7645400" y="5561013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28771" name="Line 103"/>
          <p:cNvSpPr>
            <a:spLocks noChangeShapeType="1"/>
          </p:cNvSpPr>
          <p:nvPr/>
        </p:nvSpPr>
        <p:spPr bwMode="auto">
          <a:xfrm>
            <a:off x="6297613" y="52482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104"/>
          <p:cNvSpPr>
            <a:spLocks noChangeShapeType="1"/>
          </p:cNvSpPr>
          <p:nvPr/>
        </p:nvSpPr>
        <p:spPr bwMode="auto">
          <a:xfrm>
            <a:off x="6711950" y="5586413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5"/>
          <p:cNvSpPr>
            <a:spLocks noChangeShapeType="1"/>
          </p:cNvSpPr>
          <p:nvPr/>
        </p:nvSpPr>
        <p:spPr bwMode="auto">
          <a:xfrm>
            <a:off x="6705600" y="5254625"/>
            <a:ext cx="0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6"/>
          <p:cNvSpPr>
            <a:spLocks noChangeShapeType="1"/>
          </p:cNvSpPr>
          <p:nvPr/>
        </p:nvSpPr>
        <p:spPr bwMode="auto">
          <a:xfrm>
            <a:off x="6435725" y="5248275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07"/>
          <p:cNvSpPr>
            <a:spLocks noChangeShapeType="1"/>
          </p:cNvSpPr>
          <p:nvPr/>
        </p:nvSpPr>
        <p:spPr bwMode="auto">
          <a:xfrm>
            <a:off x="6297613" y="57118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08"/>
          <p:cNvSpPr>
            <a:spLocks noChangeShapeType="1"/>
          </p:cNvSpPr>
          <p:nvPr/>
        </p:nvSpPr>
        <p:spPr bwMode="auto">
          <a:xfrm>
            <a:off x="6711950" y="5711825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09"/>
          <p:cNvSpPr>
            <a:spLocks noChangeShapeType="1"/>
          </p:cNvSpPr>
          <p:nvPr/>
        </p:nvSpPr>
        <p:spPr bwMode="auto">
          <a:xfrm>
            <a:off x="6435725" y="5711825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0"/>
          <p:cNvSpPr>
            <a:spLocks noChangeShapeType="1"/>
          </p:cNvSpPr>
          <p:nvPr/>
        </p:nvSpPr>
        <p:spPr bwMode="auto">
          <a:xfrm>
            <a:off x="6499225" y="616267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1"/>
          <p:cNvSpPr>
            <a:spLocks noChangeShapeType="1"/>
          </p:cNvSpPr>
          <p:nvPr/>
        </p:nvSpPr>
        <p:spPr bwMode="auto">
          <a:xfrm>
            <a:off x="6711950" y="5837238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Line 112"/>
          <p:cNvSpPr>
            <a:spLocks noChangeShapeType="1"/>
          </p:cNvSpPr>
          <p:nvPr/>
        </p:nvSpPr>
        <p:spPr bwMode="auto">
          <a:xfrm>
            <a:off x="6705600" y="5843588"/>
            <a:ext cx="0" cy="312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Line 113"/>
          <p:cNvSpPr>
            <a:spLocks noChangeShapeType="1"/>
          </p:cNvSpPr>
          <p:nvPr/>
        </p:nvSpPr>
        <p:spPr bwMode="auto">
          <a:xfrm>
            <a:off x="6635750" y="6162675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Rectangle 1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Logic Gates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81194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81000" y="1600200"/>
            <a:ext cx="2324100" cy="1931988"/>
            <a:chOff x="268" y="672"/>
            <a:chExt cx="1484" cy="1232"/>
          </a:xfrm>
        </p:grpSpPr>
        <p:sp>
          <p:nvSpPr>
            <p:cNvPr id="30735" name="Line 3"/>
            <p:cNvSpPr>
              <a:spLocks noChangeShapeType="1"/>
            </p:cNvSpPr>
            <p:nvPr/>
          </p:nvSpPr>
          <p:spPr bwMode="auto">
            <a:xfrm>
              <a:off x="268" y="816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4"/>
            <p:cNvSpPr>
              <a:spLocks noChangeShapeType="1"/>
            </p:cNvSpPr>
            <p:nvPr/>
          </p:nvSpPr>
          <p:spPr bwMode="auto">
            <a:xfrm>
              <a:off x="1120" y="700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5"/>
            <p:cNvSpPr>
              <a:spLocks noChangeArrowheads="1"/>
            </p:cNvSpPr>
            <p:nvPr/>
          </p:nvSpPr>
          <p:spPr bwMode="auto">
            <a:xfrm>
              <a:off x="320" y="672"/>
              <a:ext cx="143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C	Z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1	0</a:t>
              </a:r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Different realizations of a function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2806700" y="2116138"/>
            <a:ext cx="3937000" cy="4741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5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09" y="1503363"/>
            <a:ext cx="4108291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5902325" y="3503613"/>
            <a:ext cx="481013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827713" y="3403600"/>
            <a:ext cx="4810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6397625" y="4989513"/>
            <a:ext cx="481013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6323013" y="4891088"/>
            <a:ext cx="481012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646738" y="6051550"/>
            <a:ext cx="4810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5572125" y="5953125"/>
            <a:ext cx="481013" cy="50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5"/>
          <p:cNvSpPr>
            <a:spLocks noChangeArrowheads="1"/>
          </p:cNvSpPr>
          <p:nvPr/>
        </p:nvSpPr>
        <p:spPr bwMode="auto">
          <a:xfrm>
            <a:off x="6016625" y="2919413"/>
            <a:ext cx="29432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two-level realization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(we don't count NOT gates)</a:t>
            </a:r>
          </a:p>
        </p:txBody>
      </p:sp>
      <p:sp>
        <p:nvSpPr>
          <p:cNvPr id="30733" name="Rectangle 16"/>
          <p:cNvSpPr>
            <a:spLocks noChangeArrowheads="1"/>
          </p:cNvSpPr>
          <p:nvPr/>
        </p:nvSpPr>
        <p:spPr bwMode="auto">
          <a:xfrm>
            <a:off x="6226175" y="5791200"/>
            <a:ext cx="2917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XOR gate (easier to draw 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but costlier to build)</a:t>
            </a:r>
          </a:p>
        </p:txBody>
      </p:sp>
      <p:sp>
        <p:nvSpPr>
          <p:cNvPr id="30734" name="Rectangle 17"/>
          <p:cNvSpPr>
            <a:spLocks noChangeArrowheads="1"/>
          </p:cNvSpPr>
          <p:nvPr/>
        </p:nvSpPr>
        <p:spPr bwMode="auto">
          <a:xfrm>
            <a:off x="6299200" y="4567238"/>
            <a:ext cx="2768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multi-level realization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(gates with fewer inputs)</a:t>
            </a:r>
          </a:p>
        </p:txBody>
      </p:sp>
    </p:spTree>
    <p:extLst>
      <p:ext uri="{BB962C8B-B14F-4D97-AF65-F5344CB8AC3E}">
        <p14:creationId xmlns:p14="http://schemas.microsoft.com/office/powerpoint/2010/main" val="3248216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Which realization is best?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Reduce number of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literal: input variable (complemented or not)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 approximate cost of logic gate as 2 transistors per literal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why not count inverters?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Fewer literals means less transistors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smaller circuits and reduced electric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Fewer inputs implies faster gates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gates are smaller and thus also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Fan-ins (# of gate inputs) are limited in some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Reduce number of gates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Fewer gates (and the packages they come in) means smaller circuits</a:t>
            </a:r>
          </a:p>
        </p:txBody>
      </p:sp>
    </p:spTree>
    <p:extLst>
      <p:ext uri="{BB962C8B-B14F-4D97-AF65-F5344CB8AC3E}">
        <p14:creationId xmlns:p14="http://schemas.microsoft.com/office/powerpoint/2010/main" val="1794188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realization is best?</a:t>
            </a:r>
            <a:endParaRPr lang="en-US" sz="32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Reduce number of levels of gates</a:t>
            </a:r>
          </a:p>
          <a:p>
            <a:pPr lvl="1" eaLnBrk="1" hangingPunct="1"/>
            <a:r>
              <a:rPr lang="en-US" sz="2000" dirty="0" smtClean="0"/>
              <a:t>Fewer level of gates implies reduced signal propagation delays</a:t>
            </a:r>
          </a:p>
          <a:p>
            <a:pPr lvl="1" eaLnBrk="1" hangingPunct="1"/>
            <a:r>
              <a:rPr lang="en-US" sz="2000" dirty="0" smtClean="0"/>
              <a:t>Minimum delay configuration typically requires more gates</a:t>
            </a:r>
          </a:p>
          <a:p>
            <a:pPr lvl="2" eaLnBrk="1" hangingPunct="1"/>
            <a:r>
              <a:rPr lang="en-US" sz="1800" dirty="0" smtClean="0"/>
              <a:t>wider, less deep circuits</a:t>
            </a:r>
          </a:p>
          <a:p>
            <a:pPr eaLnBrk="1" hangingPunct="1"/>
            <a:r>
              <a:rPr lang="en-US" sz="2400" dirty="0" smtClean="0"/>
              <a:t>How do we explore tradeoffs between increased circuit delay and size?</a:t>
            </a:r>
          </a:p>
          <a:p>
            <a:pPr lvl="1" eaLnBrk="1" hangingPunct="1"/>
            <a:r>
              <a:rPr lang="en-US" sz="2000" dirty="0" smtClean="0"/>
              <a:t>Automated tools to generate different solutions</a:t>
            </a:r>
          </a:p>
          <a:p>
            <a:pPr lvl="1" eaLnBrk="1" hangingPunct="1"/>
            <a:r>
              <a:rPr lang="en-US" sz="2000" dirty="0" smtClean="0"/>
              <a:t>Logic minimization: reduce number of gates and complexity</a:t>
            </a:r>
          </a:p>
          <a:p>
            <a:pPr lvl="1" eaLnBrk="1" hangingPunct="1"/>
            <a:r>
              <a:rPr lang="en-US" sz="2000" dirty="0" smtClean="0"/>
              <a:t>Logic optimization: reduction while trading off against delay</a:t>
            </a:r>
          </a:p>
        </p:txBody>
      </p:sp>
    </p:spTree>
    <p:extLst>
      <p:ext uri="{BB962C8B-B14F-4D97-AF65-F5344CB8AC3E}">
        <p14:creationId xmlns:p14="http://schemas.microsoft.com/office/powerpoint/2010/main" val="1771066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Universal Gates</a:t>
            </a:r>
          </a:p>
        </p:txBody>
      </p:sp>
      <p:sp>
        <p:nvSpPr>
          <p:cNvPr id="15366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can implement all logic functions from NOT, NOR, and NAND gates.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 example, implementing          X </a:t>
            </a:r>
            <a:r>
              <a:rPr lang="en-US" sz="2000" u="sng" dirty="0" smtClean="0"/>
              <a:t>and</a:t>
            </a:r>
            <a:r>
              <a:rPr lang="en-US" sz="2000" dirty="0" smtClean="0"/>
              <a:t> Y</a:t>
            </a:r>
            <a:br>
              <a:rPr lang="en-US" sz="2000" dirty="0" smtClean="0"/>
            </a:br>
            <a:r>
              <a:rPr lang="en-US" sz="2000" dirty="0" smtClean="0"/>
              <a:t>is the same as implementing   </a:t>
            </a:r>
            <a:r>
              <a:rPr lang="en-US" sz="2000" u="sng" dirty="0" smtClean="0"/>
              <a:t>not</a:t>
            </a:r>
            <a:r>
              <a:rPr lang="en-US" sz="2000" dirty="0" smtClean="0"/>
              <a:t> (X </a:t>
            </a:r>
            <a:r>
              <a:rPr lang="en-US" sz="2000" u="sng" dirty="0" err="1" smtClean="0"/>
              <a:t>nand</a:t>
            </a:r>
            <a:r>
              <a:rPr lang="en-US" sz="2000" dirty="0" smtClean="0"/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fact, we can do it with only NOR or only NAND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is just a NAND or a NOR with both inputs tied together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NAND and NOR are "duals", i.e., easy to implement one using the other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672013" y="3886200"/>
            <a:ext cx="1912937" cy="762000"/>
            <a:chOff x="3076" y="2024"/>
            <a:chExt cx="1300" cy="592"/>
          </a:xfrm>
        </p:grpSpPr>
        <p:sp>
          <p:nvSpPr>
            <p:cNvPr id="15370" name="Line 3"/>
            <p:cNvSpPr>
              <a:spLocks noChangeShapeType="1"/>
            </p:cNvSpPr>
            <p:nvPr/>
          </p:nvSpPr>
          <p:spPr bwMode="auto">
            <a:xfrm>
              <a:off x="3076" y="2168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4"/>
            <p:cNvSpPr>
              <a:spLocks noChangeShapeType="1"/>
            </p:cNvSpPr>
            <p:nvPr/>
          </p:nvSpPr>
          <p:spPr bwMode="auto">
            <a:xfrm>
              <a:off x="3648" y="205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5"/>
            <p:cNvSpPr>
              <a:spLocks noChangeArrowheads="1"/>
            </p:cNvSpPr>
            <p:nvPr/>
          </p:nvSpPr>
          <p:spPr bwMode="auto">
            <a:xfrm>
              <a:off x="3120" y="2024"/>
              <a:ext cx="12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239838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X	Y	X </a:t>
              </a:r>
              <a:r>
                <a:rPr lang="en-US" sz="1600" dirty="0" err="1">
                  <a:solidFill>
                    <a:srgbClr val="000000"/>
                  </a:solidFill>
                </a:rPr>
                <a:t>nand</a:t>
              </a:r>
              <a:r>
                <a:rPr lang="en-US" sz="1600" dirty="0">
                  <a:solidFill>
                    <a:srgbClr val="000000"/>
                  </a:solidFill>
                </a:rPr>
                <a:t> Y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0	0		1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/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1	1		0</a:t>
              </a:r>
            </a:p>
          </p:txBody>
        </p:sp>
      </p:grp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2317750" y="3810000"/>
            <a:ext cx="1830388" cy="762000"/>
            <a:chOff x="1476" y="2024"/>
            <a:chExt cx="1244" cy="592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476" y="2168"/>
              <a:ext cx="1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2048" y="2052"/>
              <a:ext cx="0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520" y="2024"/>
              <a:ext cx="120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177925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X	Y	X nor Y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0	0		1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/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1	1		0</a:t>
              </a:r>
            </a:p>
          </p:txBody>
        </p:sp>
      </p:grpSp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2362200" y="5562600"/>
            <a:ext cx="454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tabLst>
                <a:tab pos="1127125" algn="l"/>
                <a:tab pos="1465263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X </a:t>
            </a:r>
            <a:r>
              <a:rPr lang="en-US" sz="1800" u="sng" dirty="0" err="1">
                <a:solidFill>
                  <a:srgbClr val="000000"/>
                </a:solidFill>
                <a:latin typeface="Arial" charset="0"/>
              </a:rPr>
              <a:t>nand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Y	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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(  (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X) 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nor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Y)  )</a:t>
            </a:r>
            <a:br>
              <a:rPr 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nor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Y	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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( (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X) </a:t>
            </a:r>
            <a:r>
              <a:rPr lang="en-US" sz="1800" u="sng" dirty="0" err="1">
                <a:solidFill>
                  <a:srgbClr val="000000"/>
                </a:solidFill>
                <a:latin typeface="Arial" charset="0"/>
              </a:rPr>
              <a:t>nand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sz="1800" u="sng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Y) )</a:t>
            </a:r>
          </a:p>
        </p:txBody>
      </p:sp>
    </p:spTree>
    <p:extLst>
      <p:ext uri="{BB962C8B-B14F-4D97-AF65-F5344CB8AC3E}">
        <p14:creationId xmlns:p14="http://schemas.microsoft.com/office/powerpoint/2010/main" val="6431769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Universal Gates</a:t>
            </a:r>
            <a:endParaRPr lang="en-US" sz="3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Because NOT, NOR, and NAND are the cheapest they are the functions we implement the most in practice</a:t>
            </a:r>
          </a:p>
        </p:txBody>
      </p:sp>
    </p:spTree>
    <p:extLst>
      <p:ext uri="{BB962C8B-B14F-4D97-AF65-F5344CB8AC3E}">
        <p14:creationId xmlns:p14="http://schemas.microsoft.com/office/powerpoint/2010/main" val="499565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simple model of a digital system is a unit with inputs and outputs: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Digital systems consist of an interconnection of electronic switches i.e. a switching network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switching network performs a set of logical functions in either a </a:t>
            </a:r>
            <a:r>
              <a:rPr lang="en-US" sz="2400" u="sng" dirty="0" smtClean="0"/>
              <a:t>combinational</a:t>
            </a:r>
            <a:r>
              <a:rPr lang="en-US" sz="2400" dirty="0" smtClean="0"/>
              <a:t> or </a:t>
            </a:r>
            <a:r>
              <a:rPr lang="en-US" sz="2400" u="sng" dirty="0" smtClean="0"/>
              <a:t>sequential</a:t>
            </a:r>
            <a:r>
              <a:rPr lang="en-US" sz="2400" dirty="0" smtClean="0"/>
              <a:t> fashion.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981200" y="2743200"/>
            <a:ext cx="5035550" cy="1011238"/>
            <a:chOff x="1207" y="1763"/>
            <a:chExt cx="3172" cy="601"/>
          </a:xfrm>
        </p:grpSpPr>
        <p:sp>
          <p:nvSpPr>
            <p:cNvPr id="7173" name="Rectangle 3"/>
            <p:cNvSpPr>
              <a:spLocks noChangeArrowheads="1"/>
            </p:cNvSpPr>
            <p:nvPr/>
          </p:nvSpPr>
          <p:spPr bwMode="auto">
            <a:xfrm>
              <a:off x="2300" y="1763"/>
              <a:ext cx="820" cy="6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4"/>
            <p:cNvSpPr>
              <a:spLocks noChangeShapeType="1"/>
            </p:cNvSpPr>
            <p:nvPr/>
          </p:nvSpPr>
          <p:spPr bwMode="auto">
            <a:xfrm flipH="1">
              <a:off x="1811" y="1838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H="1">
              <a:off x="1811" y="2044"/>
              <a:ext cx="4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H="1">
              <a:off x="1819" y="2305"/>
              <a:ext cx="4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7"/>
            <p:cNvSpPr>
              <a:spLocks noChangeArrowheads="1"/>
            </p:cNvSpPr>
            <p:nvPr/>
          </p:nvSpPr>
          <p:spPr bwMode="auto">
            <a:xfrm>
              <a:off x="2000" y="2087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8"/>
            <p:cNvSpPr>
              <a:spLocks noChangeArrowheads="1"/>
            </p:cNvSpPr>
            <p:nvPr/>
          </p:nvSpPr>
          <p:spPr bwMode="auto">
            <a:xfrm>
              <a:off x="2000" y="2237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9"/>
            <p:cNvSpPr>
              <a:spLocks noChangeArrowheads="1"/>
            </p:cNvSpPr>
            <p:nvPr/>
          </p:nvSpPr>
          <p:spPr bwMode="auto">
            <a:xfrm>
              <a:off x="2000" y="2166"/>
              <a:ext cx="32" cy="3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>
              <a:off x="3113" y="1838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 flipH="1">
              <a:off x="3113" y="2044"/>
              <a:ext cx="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>
              <a:off x="3120" y="2305"/>
              <a:ext cx="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3"/>
            <p:cNvSpPr>
              <a:spLocks noChangeArrowheads="1"/>
            </p:cNvSpPr>
            <p:nvPr/>
          </p:nvSpPr>
          <p:spPr bwMode="auto">
            <a:xfrm>
              <a:off x="3303" y="2087"/>
              <a:ext cx="30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4"/>
            <p:cNvSpPr>
              <a:spLocks noChangeArrowheads="1"/>
            </p:cNvSpPr>
            <p:nvPr/>
          </p:nvSpPr>
          <p:spPr bwMode="auto">
            <a:xfrm>
              <a:off x="3303" y="2237"/>
              <a:ext cx="30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303" y="2166"/>
              <a:ext cx="30" cy="3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1207" y="1949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inputs</a:t>
              </a:r>
            </a:p>
          </p:txBody>
        </p:sp>
        <p:sp>
          <p:nvSpPr>
            <p:cNvPr id="7187" name="Rectangle 17"/>
            <p:cNvSpPr>
              <a:spLocks noChangeArrowheads="1"/>
            </p:cNvSpPr>
            <p:nvPr/>
          </p:nvSpPr>
          <p:spPr bwMode="auto">
            <a:xfrm>
              <a:off x="3740" y="1949"/>
              <a:ext cx="63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outputs</a:t>
              </a:r>
            </a:p>
          </p:txBody>
        </p:sp>
        <p:sp>
          <p:nvSpPr>
            <p:cNvPr id="7188" name="Rectangle 18"/>
            <p:cNvSpPr>
              <a:spLocks noChangeArrowheads="1"/>
            </p:cNvSpPr>
            <p:nvPr/>
          </p:nvSpPr>
          <p:spPr bwMode="auto">
            <a:xfrm>
              <a:off x="2453" y="1957"/>
              <a:ext cx="64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system</a:t>
              </a:r>
            </a:p>
          </p:txBody>
        </p:sp>
      </p:grpSp>
      <p:sp>
        <p:nvSpPr>
          <p:cNvPr id="7171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Logic Blocks</a:t>
            </a:r>
          </a:p>
        </p:txBody>
      </p:sp>
    </p:spTree>
    <p:extLst>
      <p:ext uri="{BB962C8B-B14F-4D97-AF65-F5344CB8AC3E}">
        <p14:creationId xmlns:p14="http://schemas.microsoft.com/office/powerpoint/2010/main" val="3554861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Adder, Part 2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 for Sum (shown without </a:t>
            </a:r>
            <a:r>
              <a:rPr lang="en-US" dirty="0" err="1" smtClean="0"/>
              <a:t>Cin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114800" y="2553948"/>
            <a:ext cx="209136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 smtClean="0">
                <a:latin typeface="Comic Sans MS" pitchFamily="66" charset="0"/>
              </a:rPr>
              <a:t>Sum = </a:t>
            </a:r>
            <a:r>
              <a:rPr lang="en-US" sz="1800" dirty="0">
                <a:latin typeface="Comic Sans MS" pitchFamily="66" charset="0"/>
              </a:rPr>
              <a:t>A' </a:t>
            </a:r>
            <a:r>
              <a:rPr lang="en-US" sz="1800" dirty="0" smtClean="0">
                <a:latin typeface="Comic Sans MS" pitchFamily="66" charset="0"/>
              </a:rPr>
              <a:t>B + A B’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7" y="4047026"/>
            <a:ext cx="5775033" cy="220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644774" y="2392524"/>
            <a:ext cx="3449675" cy="2916555"/>
            <a:chOff x="164102" y="4495799"/>
            <a:chExt cx="3449675" cy="2916555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64102" y="4699479"/>
              <a:ext cx="15895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066800" y="4514601"/>
              <a:ext cx="0" cy="1060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54916" y="4495799"/>
              <a:ext cx="3358861" cy="2916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Sum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	    </a:t>
              </a:r>
              <a:b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	1	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296151" y="4699479"/>
              <a:ext cx="150314" cy="165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4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for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(shown without 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2219325"/>
            <a:ext cx="2630487" cy="2159000"/>
            <a:chOff x="609600" y="1545976"/>
            <a:chExt cx="2630487" cy="2159000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700414" y="1545976"/>
              <a:ext cx="2539673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</a:t>
              </a:r>
              <a:r>
                <a:rPr lang="en-US" sz="1600" dirty="0" err="1" smtClean="0">
                  <a:solidFill>
                    <a:srgbClr val="000000"/>
                  </a:solidFill>
                  <a:latin typeface="Comic Sans MS" pitchFamily="66" charset="0"/>
                </a:rPr>
                <a:t>Cout</a:t>
              </a: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	    </a:t>
              </a:r>
              <a:b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0	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</a:t>
              </a:r>
              <a:r>
                <a:rPr lang="en-US" sz="1600" dirty="0" smtClean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	   </a:t>
              </a:r>
            </a:p>
          </p:txBody>
        </p:sp>
        <p:sp>
          <p:nvSpPr>
            <p:cNvPr id="5" name="Line 17"/>
            <p:cNvSpPr>
              <a:spLocks noChangeShapeType="1"/>
            </p:cNvSpPr>
            <p:nvPr/>
          </p:nvSpPr>
          <p:spPr bwMode="auto">
            <a:xfrm flipV="1">
              <a:off x="609600" y="1749655"/>
              <a:ext cx="15837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524000" y="1564777"/>
              <a:ext cx="0" cy="1060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678486" y="1749655"/>
              <a:ext cx="150314" cy="165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757613" y="2609850"/>
            <a:ext cx="1310706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 err="1">
                <a:latin typeface="Comic Sans MS" pitchFamily="66" charset="0"/>
              </a:rPr>
              <a:t>Cout</a:t>
            </a:r>
            <a:r>
              <a:rPr lang="en-US" sz="1800" dirty="0">
                <a:latin typeface="Comic Sans MS" pitchFamily="66" charset="0"/>
              </a:rPr>
              <a:t> = </a:t>
            </a:r>
            <a:r>
              <a:rPr lang="en-US" sz="1800" dirty="0" smtClean="0">
                <a:latin typeface="Comic Sans MS" pitchFamily="66" charset="0"/>
              </a:rPr>
              <a:t>A B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800600"/>
            <a:ext cx="29777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for </a:t>
            </a:r>
            <a:r>
              <a:rPr lang="en-US" dirty="0" smtClean="0"/>
              <a:t>Sum and </a:t>
            </a:r>
            <a:r>
              <a:rPr lang="en-US" dirty="0" err="1" smtClean="0"/>
              <a:t>Cout</a:t>
            </a:r>
            <a:r>
              <a:rPr lang="en-US" dirty="0" smtClean="0"/>
              <a:t> (shown without </a:t>
            </a:r>
            <a:r>
              <a:rPr lang="en-US" dirty="0" err="1" smtClean="0"/>
              <a:t>Cin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85" y="2819400"/>
            <a:ext cx="5619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decoder is a logic block that takes in an n-bit input and selects from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i="1" dirty="0"/>
              <a:t> </a:t>
            </a:r>
            <a:r>
              <a:rPr lang="en-US" dirty="0" smtClean="0"/>
              <a:t>outputs.</a:t>
            </a:r>
          </a:p>
          <a:p>
            <a:pPr lvl="1"/>
            <a:r>
              <a:rPr lang="en-US" dirty="0" smtClean="0"/>
              <a:t>One output is asserted for each possible input combination.</a:t>
            </a:r>
          </a:p>
          <a:p>
            <a:pPr lvl="1"/>
            <a:r>
              <a:rPr lang="en-US" dirty="0" smtClean="0"/>
              <a:t>Outputs are labeled Out0, Out1, …, </a:t>
            </a:r>
            <a:r>
              <a:rPr lang="en-US" dirty="0"/>
              <a:t>Out2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– 1</a:t>
            </a:r>
          </a:p>
          <a:p>
            <a:pPr lvl="1"/>
            <a:r>
              <a:rPr lang="en-US" dirty="0" smtClean="0"/>
              <a:t>If the input is k, then </a:t>
            </a:r>
            <a:r>
              <a:rPr lang="en-US" dirty="0" err="1" smtClean="0"/>
              <a:t>Outk</a:t>
            </a:r>
            <a:r>
              <a:rPr lang="en-US" dirty="0" smtClean="0"/>
              <a:t> will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9" y="2438400"/>
            <a:ext cx="8824221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99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multiplexor is a logic block that takes in n inputs and selects one to be the output.</a:t>
            </a:r>
          </a:p>
          <a:p>
            <a:pPr lvl="1"/>
            <a:r>
              <a:rPr lang="en-US" dirty="0" smtClean="0"/>
              <a:t>Could also be called a selector</a:t>
            </a:r>
          </a:p>
          <a:p>
            <a:pPr lvl="1"/>
            <a:r>
              <a:rPr lang="en-US" dirty="0" smtClean="0"/>
              <a:t>The output is one of the inputs, selected by a control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54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multiplexor is a logic block that takes in n inputs and selects one to be the output.</a:t>
            </a:r>
          </a:p>
          <a:p>
            <a:pPr lvl="1"/>
            <a:r>
              <a:rPr lang="en-US" dirty="0" smtClean="0"/>
              <a:t>Could also be called a selector</a:t>
            </a:r>
          </a:p>
          <a:p>
            <a:pPr lvl="1"/>
            <a:r>
              <a:rPr lang="en-US" dirty="0" smtClean="0"/>
              <a:t>The output is one of the inputs, selected by a control value.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477000" cy="2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8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Multiplexors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Multiplexors can be created with an arbitrary number of data inputs. </a:t>
            </a:r>
            <a:endParaRPr lang="en-US" altLang="ko-KR" sz="2400" dirty="0" smtClean="0">
              <a:ea typeface="Gulim" panose="020B0600000101010101" pitchFamily="34" charset="-127"/>
            </a:endParaRPr>
          </a:p>
        </p:txBody>
      </p:sp>
      <p:grpSp>
        <p:nvGrpSpPr>
          <p:cNvPr id="27652" name="Group 29"/>
          <p:cNvGrpSpPr>
            <a:grpSpLocks/>
          </p:cNvGrpSpPr>
          <p:nvPr/>
        </p:nvGrpSpPr>
        <p:grpSpPr bwMode="auto">
          <a:xfrm>
            <a:off x="1143000" y="2971800"/>
            <a:ext cx="6318250" cy="3687763"/>
            <a:chOff x="1588" y="1872"/>
            <a:chExt cx="3980" cy="2323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35" y="1872"/>
              <a:ext cx="940" cy="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MULTIPLEXOR</a:t>
              </a:r>
              <a:endParaRPr lang="en-US" altLang="ko-K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812" y="213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812" y="232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812" y="2504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812" y="268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812" y="2872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812" y="305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812" y="324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6"/>
            <p:cNvSpPr>
              <a:spLocks noChangeShapeType="1"/>
            </p:cNvSpPr>
            <p:nvPr/>
          </p:nvSpPr>
          <p:spPr bwMode="auto">
            <a:xfrm>
              <a:off x="4175" y="268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AutoShape 21"/>
            <p:cNvSpPr>
              <a:spLocks/>
            </p:cNvSpPr>
            <p:nvPr/>
          </p:nvSpPr>
          <p:spPr bwMode="auto">
            <a:xfrm flipH="1">
              <a:off x="2574" y="2065"/>
              <a:ext cx="209" cy="1294"/>
            </a:xfrm>
            <a:prstGeom prst="rightBrace">
              <a:avLst>
                <a:gd name="adj1" fmla="val 515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7663" name="Text Box 22"/>
            <p:cNvSpPr txBox="1">
              <a:spLocks noChangeArrowheads="1"/>
            </p:cNvSpPr>
            <p:nvPr/>
          </p:nvSpPr>
          <p:spPr bwMode="auto">
            <a:xfrm>
              <a:off x="4803" y="2570"/>
              <a:ext cx="7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1</a:t>
              </a:r>
              <a:r>
                <a:rPr lang="en-US" altLang="ko-KR" sz="1800">
                  <a:ea typeface="Gulim" panose="020B0600000101010101" pitchFamily="34" charset="-127"/>
                </a:rPr>
                <a:t> output</a:t>
              </a:r>
            </a:p>
          </p:txBody>
        </p:sp>
        <p:sp>
          <p:nvSpPr>
            <p:cNvPr id="27664" name="Text Box 23"/>
            <p:cNvSpPr txBox="1">
              <a:spLocks noChangeArrowheads="1"/>
            </p:cNvSpPr>
            <p:nvPr/>
          </p:nvSpPr>
          <p:spPr bwMode="auto">
            <a:xfrm>
              <a:off x="1588" y="2570"/>
              <a:ext cx="9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2</a:t>
              </a:r>
              <a:r>
                <a:rPr lang="en-US" altLang="ko-KR" sz="1800" i="1" baseline="30000">
                  <a:ea typeface="Gulim" panose="020B0600000101010101" pitchFamily="34" charset="-127"/>
                </a:rPr>
                <a:t>n</a:t>
              </a:r>
              <a:r>
                <a:rPr lang="en-US" altLang="ko-KR" sz="1800">
                  <a:ea typeface="Gulim" panose="020B0600000101010101" pitchFamily="34" charset="-127"/>
                </a:rPr>
                <a:t> inputs</a:t>
              </a:r>
            </a:p>
          </p:txBody>
        </p:sp>
        <p:grpSp>
          <p:nvGrpSpPr>
            <p:cNvPr id="27665" name="Group 27"/>
            <p:cNvGrpSpPr>
              <a:grpSpLocks/>
            </p:cNvGrpSpPr>
            <p:nvPr/>
          </p:nvGrpSpPr>
          <p:grpSpPr bwMode="auto">
            <a:xfrm rot="5400000">
              <a:off x="3479" y="3577"/>
              <a:ext cx="418" cy="368"/>
              <a:chOff x="4271" y="3184"/>
              <a:chExt cx="418" cy="368"/>
            </a:xfrm>
          </p:grpSpPr>
          <p:sp>
            <p:nvSpPr>
              <p:cNvPr id="27667" name="Line 24"/>
              <p:cNvSpPr>
                <a:spLocks noChangeShapeType="1"/>
              </p:cNvSpPr>
              <p:nvPr/>
            </p:nvSpPr>
            <p:spPr bwMode="auto">
              <a:xfrm>
                <a:off x="4271" y="3184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271" y="3368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271" y="3552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6" name="Text Box 28"/>
            <p:cNvSpPr txBox="1">
              <a:spLocks noChangeArrowheads="1"/>
            </p:cNvSpPr>
            <p:nvPr/>
          </p:nvSpPr>
          <p:spPr bwMode="auto">
            <a:xfrm>
              <a:off x="3024" y="3964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n s</a:t>
              </a:r>
              <a:r>
                <a:rPr lang="en-US" altLang="ko-KR" sz="1800">
                  <a:ea typeface="Gulim" panose="020B0600000101010101" pitchFamily="34" charset="-127"/>
                </a:rPr>
                <a:t>election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5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4-to-1 Multiplexor</a:t>
            </a:r>
          </a:p>
        </p:txBody>
      </p:sp>
      <p:grpSp>
        <p:nvGrpSpPr>
          <p:cNvPr id="28675" name="Group 45"/>
          <p:cNvGrpSpPr>
            <a:grpSpLocks/>
          </p:cNvGrpSpPr>
          <p:nvPr/>
        </p:nvGrpSpPr>
        <p:grpSpPr bwMode="auto">
          <a:xfrm>
            <a:off x="117475" y="1943100"/>
            <a:ext cx="5826125" cy="3695700"/>
            <a:chOff x="-70" y="1422"/>
            <a:chExt cx="3574" cy="2328"/>
          </a:xfrm>
        </p:grpSpPr>
        <p:sp>
          <p:nvSpPr>
            <p:cNvPr id="28692" name="Rectangle 4"/>
            <p:cNvSpPr>
              <a:spLocks noChangeArrowheads="1"/>
            </p:cNvSpPr>
            <p:nvPr/>
          </p:nvSpPr>
          <p:spPr bwMode="auto">
            <a:xfrm>
              <a:off x="1466" y="1422"/>
              <a:ext cx="940" cy="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MULTIPLEXOR</a:t>
              </a:r>
              <a:endParaRPr lang="en-US" altLang="ko-K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8693" name="Line 5"/>
            <p:cNvSpPr>
              <a:spLocks noChangeShapeType="1"/>
            </p:cNvSpPr>
            <p:nvPr/>
          </p:nvSpPr>
          <p:spPr bwMode="auto">
            <a:xfrm>
              <a:off x="1043" y="168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7"/>
            <p:cNvSpPr>
              <a:spLocks noChangeShapeType="1"/>
            </p:cNvSpPr>
            <p:nvPr/>
          </p:nvSpPr>
          <p:spPr bwMode="auto">
            <a:xfrm>
              <a:off x="1043" y="2054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9"/>
            <p:cNvSpPr>
              <a:spLocks noChangeShapeType="1"/>
            </p:cNvSpPr>
            <p:nvPr/>
          </p:nvSpPr>
          <p:spPr bwMode="auto">
            <a:xfrm>
              <a:off x="1043" y="2422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11"/>
            <p:cNvSpPr>
              <a:spLocks noChangeShapeType="1"/>
            </p:cNvSpPr>
            <p:nvPr/>
          </p:nvSpPr>
          <p:spPr bwMode="auto">
            <a:xfrm>
              <a:off x="1043" y="279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2"/>
            <p:cNvSpPr>
              <a:spLocks noChangeShapeType="1"/>
            </p:cNvSpPr>
            <p:nvPr/>
          </p:nvSpPr>
          <p:spPr bwMode="auto">
            <a:xfrm>
              <a:off x="2406" y="223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AutoShape 13"/>
            <p:cNvSpPr>
              <a:spLocks/>
            </p:cNvSpPr>
            <p:nvPr/>
          </p:nvSpPr>
          <p:spPr bwMode="auto">
            <a:xfrm flipH="1">
              <a:off x="580" y="1615"/>
              <a:ext cx="209" cy="1294"/>
            </a:xfrm>
            <a:prstGeom prst="rightBrace">
              <a:avLst>
                <a:gd name="adj1" fmla="val 515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8699" name="Text Box 14"/>
            <p:cNvSpPr txBox="1">
              <a:spLocks noChangeArrowheads="1"/>
            </p:cNvSpPr>
            <p:nvPr/>
          </p:nvSpPr>
          <p:spPr bwMode="auto">
            <a:xfrm>
              <a:off x="2832" y="212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ea typeface="Gulim" panose="020B0600000101010101" pitchFamily="34" charset="-127"/>
                </a:rPr>
                <a:t>Output</a:t>
              </a:r>
            </a:p>
          </p:txBody>
        </p:sp>
        <p:sp>
          <p:nvSpPr>
            <p:cNvPr id="28700" name="Text Box 15"/>
            <p:cNvSpPr txBox="1">
              <a:spLocks noChangeArrowheads="1"/>
            </p:cNvSpPr>
            <p:nvPr/>
          </p:nvSpPr>
          <p:spPr bwMode="auto">
            <a:xfrm>
              <a:off x="-70" y="2120"/>
              <a:ext cx="6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4</a:t>
              </a:r>
              <a:r>
                <a:rPr lang="en-US" altLang="ko-KR" sz="1800">
                  <a:ea typeface="Gulim" panose="020B0600000101010101" pitchFamily="34" charset="-127"/>
                </a:rPr>
                <a:t> Inputs</a:t>
              </a:r>
            </a:p>
          </p:txBody>
        </p:sp>
        <p:sp>
          <p:nvSpPr>
            <p:cNvPr id="28701" name="Line 17"/>
            <p:cNvSpPr>
              <a:spLocks noChangeShapeType="1"/>
            </p:cNvSpPr>
            <p:nvPr/>
          </p:nvSpPr>
          <p:spPr bwMode="auto">
            <a:xfrm rot="5400000">
              <a:off x="1893" y="331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19"/>
            <p:cNvSpPr>
              <a:spLocks noChangeShapeType="1"/>
            </p:cNvSpPr>
            <p:nvPr/>
          </p:nvSpPr>
          <p:spPr bwMode="auto">
            <a:xfrm rot="5400000">
              <a:off x="1525" y="331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Text Box 20"/>
            <p:cNvSpPr txBox="1">
              <a:spLocks noChangeArrowheads="1"/>
            </p:cNvSpPr>
            <p:nvPr/>
          </p:nvSpPr>
          <p:spPr bwMode="auto">
            <a:xfrm>
              <a:off x="1494" y="351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S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704" name="Text Box 21"/>
            <p:cNvSpPr txBox="1">
              <a:spLocks noChangeArrowheads="1"/>
            </p:cNvSpPr>
            <p:nvPr/>
          </p:nvSpPr>
          <p:spPr bwMode="auto">
            <a:xfrm>
              <a:off x="1862" y="351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S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1</a:t>
              </a:r>
            </a:p>
          </p:txBody>
        </p:sp>
        <p:sp>
          <p:nvSpPr>
            <p:cNvPr id="28705" name="Text Box 22"/>
            <p:cNvSpPr txBox="1">
              <a:spLocks noChangeArrowheads="1"/>
            </p:cNvSpPr>
            <p:nvPr/>
          </p:nvSpPr>
          <p:spPr bwMode="auto">
            <a:xfrm>
              <a:off x="698" y="1570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706" name="Text Box 23"/>
            <p:cNvSpPr txBox="1">
              <a:spLocks noChangeArrowheads="1"/>
            </p:cNvSpPr>
            <p:nvPr/>
          </p:nvSpPr>
          <p:spPr bwMode="auto">
            <a:xfrm>
              <a:off x="698" y="1938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1</a:t>
              </a:r>
            </a:p>
          </p:txBody>
        </p:sp>
        <p:sp>
          <p:nvSpPr>
            <p:cNvPr id="28707" name="Text Box 24"/>
            <p:cNvSpPr txBox="1">
              <a:spLocks noChangeArrowheads="1"/>
            </p:cNvSpPr>
            <p:nvPr/>
          </p:nvSpPr>
          <p:spPr bwMode="auto">
            <a:xfrm>
              <a:off x="698" y="2306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2</a:t>
              </a:r>
            </a:p>
          </p:txBody>
        </p:sp>
        <p:sp>
          <p:nvSpPr>
            <p:cNvPr id="28708" name="Text Box 25"/>
            <p:cNvSpPr txBox="1">
              <a:spLocks noChangeArrowheads="1"/>
            </p:cNvSpPr>
            <p:nvPr/>
          </p:nvSpPr>
          <p:spPr bwMode="auto">
            <a:xfrm>
              <a:off x="698" y="2633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3</a:t>
              </a:r>
            </a:p>
          </p:txBody>
        </p:sp>
      </p:grpSp>
      <p:grpSp>
        <p:nvGrpSpPr>
          <p:cNvPr id="28676" name="Group 46"/>
          <p:cNvGrpSpPr>
            <a:grpSpLocks/>
          </p:cNvGrpSpPr>
          <p:nvPr/>
        </p:nvGrpSpPr>
        <p:grpSpPr bwMode="auto">
          <a:xfrm>
            <a:off x="5768975" y="2438400"/>
            <a:ext cx="2994025" cy="1985963"/>
            <a:chOff x="3533" y="1853"/>
            <a:chExt cx="1886" cy="1251"/>
          </a:xfrm>
        </p:grpSpPr>
        <p:sp>
          <p:nvSpPr>
            <p:cNvPr id="28677" name="Rectangle 28"/>
            <p:cNvSpPr>
              <a:spLocks noChangeArrowheads="1"/>
            </p:cNvSpPr>
            <p:nvPr/>
          </p:nvSpPr>
          <p:spPr bwMode="auto">
            <a:xfrm>
              <a:off x="3533" y="1853"/>
              <a:ext cx="8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S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	S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678" name="Rectangle 30"/>
            <p:cNvSpPr>
              <a:spLocks noChangeArrowheads="1"/>
            </p:cNvSpPr>
            <p:nvPr/>
          </p:nvSpPr>
          <p:spPr bwMode="auto">
            <a:xfrm>
              <a:off x="4553" y="1853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Output</a:t>
              </a:r>
            </a:p>
          </p:txBody>
        </p:sp>
        <p:grpSp>
          <p:nvGrpSpPr>
            <p:cNvPr id="28679" name="Group 31"/>
            <p:cNvGrpSpPr>
              <a:grpSpLocks/>
            </p:cNvGrpSpPr>
            <p:nvPr/>
          </p:nvGrpSpPr>
          <p:grpSpPr bwMode="auto">
            <a:xfrm>
              <a:off x="3533" y="1853"/>
              <a:ext cx="1886" cy="1248"/>
              <a:chOff x="720" y="2832"/>
              <a:chExt cx="1886" cy="1248"/>
            </a:xfrm>
          </p:grpSpPr>
          <p:sp>
            <p:nvSpPr>
              <p:cNvPr id="28688" name="Line 3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Line 33"/>
              <p:cNvSpPr>
                <a:spLocks noChangeShapeType="1"/>
              </p:cNvSpPr>
              <p:nvPr/>
            </p:nvSpPr>
            <p:spPr bwMode="auto">
              <a:xfrm>
                <a:off x="1663" y="283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34"/>
              <p:cNvSpPr>
                <a:spLocks noChangeShapeType="1"/>
              </p:cNvSpPr>
              <p:nvPr/>
            </p:nvSpPr>
            <p:spPr bwMode="auto">
              <a:xfrm>
                <a:off x="720" y="2832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36"/>
              <p:cNvSpPr>
                <a:spLocks noChangeShapeType="1"/>
              </p:cNvSpPr>
              <p:nvPr/>
            </p:nvSpPr>
            <p:spPr bwMode="auto">
              <a:xfrm>
                <a:off x="720" y="4080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0" name="Rectangle 37"/>
            <p:cNvSpPr>
              <a:spLocks noChangeArrowheads="1"/>
            </p:cNvSpPr>
            <p:nvPr/>
          </p:nvSpPr>
          <p:spPr bwMode="auto">
            <a:xfrm>
              <a:off x="3533" y="2141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0	0</a:t>
              </a:r>
            </a:p>
          </p:txBody>
        </p:sp>
        <p:sp>
          <p:nvSpPr>
            <p:cNvPr id="28681" name="Rectangle 38"/>
            <p:cNvSpPr>
              <a:spLocks noChangeArrowheads="1"/>
            </p:cNvSpPr>
            <p:nvPr/>
          </p:nvSpPr>
          <p:spPr bwMode="auto">
            <a:xfrm>
              <a:off x="3533" y="2365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0	1</a:t>
              </a:r>
            </a:p>
          </p:txBody>
        </p:sp>
        <p:sp>
          <p:nvSpPr>
            <p:cNvPr id="28682" name="Rectangle 39"/>
            <p:cNvSpPr>
              <a:spLocks noChangeArrowheads="1"/>
            </p:cNvSpPr>
            <p:nvPr/>
          </p:nvSpPr>
          <p:spPr bwMode="auto">
            <a:xfrm>
              <a:off x="3533" y="2589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1	0</a:t>
              </a:r>
            </a:p>
          </p:txBody>
        </p:sp>
        <p:sp>
          <p:nvSpPr>
            <p:cNvPr id="28683" name="Rectangle 40"/>
            <p:cNvSpPr>
              <a:spLocks noChangeArrowheads="1"/>
            </p:cNvSpPr>
            <p:nvPr/>
          </p:nvSpPr>
          <p:spPr bwMode="auto">
            <a:xfrm>
              <a:off x="3533" y="2813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1	1</a:t>
              </a:r>
            </a:p>
          </p:txBody>
        </p:sp>
        <p:sp>
          <p:nvSpPr>
            <p:cNvPr id="28684" name="Rectangle 41"/>
            <p:cNvSpPr>
              <a:spLocks noChangeArrowheads="1"/>
            </p:cNvSpPr>
            <p:nvPr/>
          </p:nvSpPr>
          <p:spPr bwMode="auto">
            <a:xfrm>
              <a:off x="4553" y="2141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5" name="Rectangle 42"/>
            <p:cNvSpPr>
              <a:spLocks noChangeArrowheads="1"/>
            </p:cNvSpPr>
            <p:nvPr/>
          </p:nvSpPr>
          <p:spPr bwMode="auto">
            <a:xfrm>
              <a:off x="4553" y="2365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6" name="Rectangle 43"/>
            <p:cNvSpPr>
              <a:spLocks noChangeArrowheads="1"/>
            </p:cNvSpPr>
            <p:nvPr/>
          </p:nvSpPr>
          <p:spPr bwMode="auto">
            <a:xfrm>
              <a:off x="4553" y="2589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7" name="Rectangle 44"/>
            <p:cNvSpPr>
              <a:spLocks noChangeArrowheads="1"/>
            </p:cNvSpPr>
            <p:nvPr/>
          </p:nvSpPr>
          <p:spPr bwMode="auto">
            <a:xfrm>
              <a:off x="4553" y="2813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25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4-to-1 Multiplexor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dirty="0" smtClean="0">
                <a:ea typeface="Gulim" pitchFamily="50" charset="-127"/>
              </a:rPr>
              <a:t>Logic </a:t>
            </a:r>
            <a:r>
              <a:rPr lang="en-US" altLang="ko-KR" kern="0" dirty="0">
                <a:ea typeface="Gulim" pitchFamily="50" charset="-127"/>
              </a:rPr>
              <a:t>Gates</a:t>
            </a:r>
          </a:p>
          <a:p>
            <a:endParaRPr lang="en-US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1075"/>
            <a:ext cx="45720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70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Combinational vs. Sequential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Combinational:</a:t>
            </a:r>
          </a:p>
          <a:p>
            <a:pPr lvl="1" eaLnBrk="1" hangingPunct="1"/>
            <a:r>
              <a:rPr lang="en-US" sz="2000" dirty="0" smtClean="0"/>
              <a:t>No Feedback</a:t>
            </a:r>
          </a:p>
          <a:p>
            <a:pPr lvl="1" eaLnBrk="1" hangingPunct="1"/>
            <a:r>
              <a:rPr lang="en-US" sz="2000" dirty="0" smtClean="0"/>
              <a:t>Output defined completely in terms of the Inputs. </a:t>
            </a:r>
          </a:p>
        </p:txBody>
      </p:sp>
      <p:sp>
        <p:nvSpPr>
          <p:cNvPr id="1033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Sequential:</a:t>
            </a:r>
          </a:p>
          <a:p>
            <a:pPr lvl="1" eaLnBrk="1" hangingPunct="1"/>
            <a:r>
              <a:rPr lang="en-US" sz="2000" dirty="0" smtClean="0"/>
              <a:t>With feedback</a:t>
            </a:r>
          </a:p>
          <a:p>
            <a:pPr lvl="1" eaLnBrk="1" hangingPunct="1"/>
            <a:r>
              <a:rPr lang="en-US" sz="2000" dirty="0" smtClean="0"/>
              <a:t>Network goes through different states</a:t>
            </a:r>
          </a:p>
          <a:p>
            <a:pPr lvl="1" eaLnBrk="1" hangingPunct="1"/>
            <a:r>
              <a:rPr lang="en-US" sz="2000" dirty="0" smtClean="0"/>
              <a:t>New state depends on Inputs and current state. 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914400" y="4724400"/>
            <a:ext cx="2800350" cy="1143000"/>
            <a:chOff x="768" y="2880"/>
            <a:chExt cx="1764" cy="720"/>
          </a:xfrm>
        </p:grpSpPr>
        <p:sp>
          <p:nvSpPr>
            <p:cNvPr id="1048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81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Text Box 7"/>
            <p:cNvSpPr txBox="1">
              <a:spLocks noChangeArrowheads="1"/>
            </p:cNvSpPr>
            <p:nvPr/>
          </p:nvSpPr>
          <p:spPr bwMode="auto">
            <a:xfrm>
              <a:off x="1536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  <p:graphicFrame>
          <p:nvGraphicFramePr>
            <p:cNvPr id="1029" name="Object 8"/>
            <p:cNvGraphicFramePr>
              <a:graphicFrameLocks noChangeAspect="1"/>
            </p:cNvGraphicFramePr>
            <p:nvPr/>
          </p:nvGraphicFramePr>
          <p:xfrm>
            <a:off x="768" y="2928"/>
            <a:ext cx="24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3" imgW="241200" imgH="672840" progId="Equation.3">
                    <p:embed/>
                  </p:oleObj>
                </mc:Choice>
                <mc:Fallback>
                  <p:oleObj name="Equation" r:id="rId3" imgW="2412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24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0" name="Line 9"/>
            <p:cNvSpPr>
              <a:spLocks noChangeShapeType="1"/>
            </p:cNvSpPr>
            <p:nvPr/>
          </p:nvSpPr>
          <p:spPr bwMode="auto">
            <a:xfrm>
              <a:off x="100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1" name="Line 10"/>
            <p:cNvSpPr>
              <a:spLocks noChangeShapeType="1"/>
            </p:cNvSpPr>
            <p:nvPr/>
          </p:nvSpPr>
          <p:spPr bwMode="auto">
            <a:xfrm>
              <a:off x="10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2" name="Line 11"/>
            <p:cNvSpPr>
              <a:spLocks noChangeShapeType="1"/>
            </p:cNvSpPr>
            <p:nvPr/>
          </p:nvSpPr>
          <p:spPr bwMode="auto">
            <a:xfrm>
              <a:off x="20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3" name="Line 12"/>
            <p:cNvSpPr>
              <a:spLocks noChangeShapeType="1"/>
            </p:cNvSpPr>
            <p:nvPr/>
          </p:nvSpPr>
          <p:spPr bwMode="auto">
            <a:xfrm>
              <a:off x="206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30" name="Object 13"/>
            <p:cNvGraphicFramePr>
              <a:graphicFrameLocks noChangeAspect="1"/>
            </p:cNvGraphicFramePr>
            <p:nvPr/>
          </p:nvGraphicFramePr>
          <p:xfrm>
            <a:off x="2316" y="2928"/>
            <a:ext cx="2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5" imgW="215640" imgH="672840" progId="Equation.3">
                    <p:embed/>
                  </p:oleObj>
                </mc:Choice>
                <mc:Fallback>
                  <p:oleObj name="Equation" r:id="rId5" imgW="21564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2928"/>
                          <a:ext cx="21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" name="Group 14"/>
          <p:cNvGrpSpPr>
            <a:grpSpLocks/>
          </p:cNvGrpSpPr>
          <p:nvPr/>
        </p:nvGrpSpPr>
        <p:grpSpPr bwMode="auto">
          <a:xfrm>
            <a:off x="5257800" y="4724400"/>
            <a:ext cx="3543300" cy="1847850"/>
            <a:chOff x="3312" y="2976"/>
            <a:chExt cx="2232" cy="1164"/>
          </a:xfrm>
        </p:grpSpPr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4032" y="2976"/>
              <a:ext cx="81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4320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</a:t>
              </a:r>
            </a:p>
          </p:txBody>
        </p:sp>
        <p:graphicFrame>
          <p:nvGraphicFramePr>
            <p:cNvPr id="1026" name="Object 17"/>
            <p:cNvGraphicFramePr>
              <a:graphicFrameLocks noChangeAspect="1"/>
            </p:cNvGraphicFramePr>
            <p:nvPr/>
          </p:nvGraphicFramePr>
          <p:xfrm>
            <a:off x="3312" y="3024"/>
            <a:ext cx="24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7" imgW="241200" imgH="672840" progId="Equation.3">
                    <p:embed/>
                  </p:oleObj>
                </mc:Choice>
                <mc:Fallback>
                  <p:oleObj name="Equation" r:id="rId7" imgW="2412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24"/>
                          <a:ext cx="24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>
              <a:off x="355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9" name="Line 19"/>
            <p:cNvSpPr>
              <a:spLocks noChangeShapeType="1"/>
            </p:cNvSpPr>
            <p:nvPr/>
          </p:nvSpPr>
          <p:spPr bwMode="auto">
            <a:xfrm>
              <a:off x="3552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0" name="Line 20"/>
            <p:cNvSpPr>
              <a:spLocks noChangeShapeType="1"/>
            </p:cNvSpPr>
            <p:nvPr/>
          </p:nvSpPr>
          <p:spPr bwMode="auto">
            <a:xfrm>
              <a:off x="484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1" name="Line 21"/>
            <p:cNvSpPr>
              <a:spLocks noChangeShapeType="1"/>
            </p:cNvSpPr>
            <p:nvPr/>
          </p:nvSpPr>
          <p:spPr bwMode="auto">
            <a:xfrm>
              <a:off x="4848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27" name="Object 22"/>
            <p:cNvGraphicFramePr>
              <a:graphicFrameLocks noChangeAspect="1"/>
            </p:cNvGraphicFramePr>
            <p:nvPr/>
          </p:nvGraphicFramePr>
          <p:xfrm>
            <a:off x="5328" y="3024"/>
            <a:ext cx="2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8" imgW="215640" imgH="672840" progId="Equation.3">
                    <p:embed/>
                  </p:oleObj>
                </mc:Choice>
                <mc:Fallback>
                  <p:oleObj name="Equation" r:id="rId8" imgW="21564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024"/>
                          <a:ext cx="21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Line 23"/>
            <p:cNvSpPr>
              <a:spLocks noChangeShapeType="1"/>
            </p:cNvSpPr>
            <p:nvPr/>
          </p:nvSpPr>
          <p:spPr bwMode="auto">
            <a:xfrm>
              <a:off x="4992" y="31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3" name="Line 24"/>
            <p:cNvSpPr>
              <a:spLocks noChangeShapeType="1"/>
            </p:cNvSpPr>
            <p:nvPr/>
          </p:nvSpPr>
          <p:spPr bwMode="auto">
            <a:xfrm flipH="1">
              <a:off x="3888" y="37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" name="Line 25"/>
            <p:cNvSpPr>
              <a:spLocks noChangeShapeType="1"/>
            </p:cNvSpPr>
            <p:nvPr/>
          </p:nvSpPr>
          <p:spPr bwMode="auto">
            <a:xfrm flipV="1">
              <a:off x="3888" y="31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5" name="Line 26"/>
            <p:cNvSpPr>
              <a:spLocks noChangeShapeType="1"/>
            </p:cNvSpPr>
            <p:nvPr/>
          </p:nvSpPr>
          <p:spPr bwMode="auto">
            <a:xfrm>
              <a:off x="5136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6" name="Line 27"/>
            <p:cNvSpPr>
              <a:spLocks noChangeShapeType="1"/>
            </p:cNvSpPr>
            <p:nvPr/>
          </p:nvSpPr>
          <p:spPr bwMode="auto">
            <a:xfrm flipH="1">
              <a:off x="3744" y="41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7" name="Line 28"/>
            <p:cNvSpPr>
              <a:spLocks noChangeShapeType="1"/>
            </p:cNvSpPr>
            <p:nvPr/>
          </p:nvSpPr>
          <p:spPr bwMode="auto">
            <a:xfrm flipV="1">
              <a:off x="3744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28" name="Object 29"/>
            <p:cNvGraphicFramePr>
              <a:graphicFrameLocks noChangeAspect="1"/>
            </p:cNvGraphicFramePr>
            <p:nvPr/>
          </p:nvGraphicFramePr>
          <p:xfrm>
            <a:off x="4368" y="3792"/>
            <a:ext cx="13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9" imgW="75960" imgH="190440" progId="Equation.3">
                    <p:embed/>
                  </p:oleObj>
                </mc:Choice>
                <mc:Fallback>
                  <p:oleObj name="Equation" r:id="rId9" imgW="759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792"/>
                          <a:ext cx="13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51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logic function can be implemented with only AND, OR, and </a:t>
            </a:r>
            <a:r>
              <a:rPr lang="en-US" dirty="0" smtClean="0"/>
              <a:t>NOT </a:t>
            </a:r>
            <a:r>
              <a:rPr lang="en-US" dirty="0"/>
              <a:t>functions.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logic function can be written in </a:t>
            </a:r>
            <a:r>
              <a:rPr lang="en-US" dirty="0"/>
              <a:t>canonical form, where every input is either a true or complemented variable and there are only two levels of </a:t>
            </a:r>
            <a:r>
              <a:rPr lang="en-US" dirty="0" smtClean="0"/>
              <a:t>gates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smtClean="0"/>
              <a:t>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Canonical forms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Truth table is the unique signature of a Boolean function</a:t>
            </a:r>
          </a:p>
          <a:p>
            <a:pPr eaLnBrk="1" hangingPunct="1"/>
            <a:r>
              <a:rPr lang="en-US" dirty="0" smtClean="0"/>
              <a:t>Many alternative gate realizations may have the same truth table</a:t>
            </a:r>
          </a:p>
          <a:p>
            <a:pPr eaLnBrk="1" hangingPunct="1"/>
            <a:r>
              <a:rPr lang="en-US" dirty="0" smtClean="0"/>
              <a:t>Canonical forms</a:t>
            </a:r>
          </a:p>
          <a:p>
            <a:pPr lvl="1" eaLnBrk="1" hangingPunct="1"/>
            <a:r>
              <a:rPr lang="en-US" dirty="0" smtClean="0"/>
              <a:t>Standard forms for a Boolean expression</a:t>
            </a:r>
          </a:p>
          <a:p>
            <a:pPr lvl="1" eaLnBrk="1" hangingPunct="1"/>
            <a:r>
              <a:rPr lang="en-US" dirty="0" smtClean="0"/>
              <a:t>Provides a unique algebraic signature</a:t>
            </a:r>
          </a:p>
        </p:txBody>
      </p:sp>
    </p:spTree>
    <p:extLst>
      <p:ext uri="{BB962C8B-B14F-4D97-AF65-F5344CB8AC3E}">
        <p14:creationId xmlns:p14="http://schemas.microsoft.com/office/powerpoint/2010/main" val="23992026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called two-level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products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logical </a:t>
            </a:r>
            <a:r>
              <a:rPr lang="en-US" dirty="0"/>
              <a:t>sum (OR) of products (terms using the AND operator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of </a:t>
            </a:r>
            <a:r>
              <a:rPr lang="en-US" dirty="0" smtClean="0"/>
              <a:t>sums</a:t>
            </a:r>
          </a:p>
          <a:p>
            <a:pPr lvl="2"/>
            <a:r>
              <a:rPr lang="en-US" dirty="0" smtClean="0"/>
              <a:t>A logical product (AND) of sums (terms using the OR operator)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previous example: 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= ((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C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· </a:t>
            </a:r>
            <a:r>
              <a:rPr lang="en-US" i="1" dirty="0"/>
              <a:t>C</a:t>
            </a:r>
            <a:r>
              <a:rPr lang="en-US" dirty="0"/>
              <a:t>)) ·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 smtClean="0"/>
              <a:t>)’</a:t>
            </a:r>
          </a:p>
          <a:p>
            <a:pPr lvl="2"/>
            <a:r>
              <a:rPr lang="en-US" dirty="0" smtClean="0"/>
              <a:t>Requires three levels of logic (not a canonical form)</a:t>
            </a:r>
            <a:endParaRPr lang="en-US" dirty="0"/>
          </a:p>
          <a:p>
            <a:pPr lvl="1"/>
            <a:r>
              <a:rPr lang="en-US" i="1" dirty="0"/>
              <a:t>E </a:t>
            </a:r>
            <a:r>
              <a:rPr lang="en-US" dirty="0"/>
              <a:t>=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 </a:t>
            </a:r>
            <a:r>
              <a:rPr lang="en-US" dirty="0"/>
              <a:t>·</a:t>
            </a:r>
            <a:r>
              <a:rPr lang="en-US" i="1" dirty="0"/>
              <a:t>C’ 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/>
              <a:t>·</a:t>
            </a:r>
            <a:r>
              <a:rPr lang="en-US" i="1" dirty="0"/>
              <a:t>B’ 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· C ·A’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Sum of product form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Sum-of-products canonical form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known as disjunctive normal form</a:t>
            </a:r>
          </a:p>
          <a:p>
            <a:pPr eaLnBrk="1" hangingPunct="1"/>
            <a:r>
              <a:rPr lang="en-US" smtClean="0"/>
              <a:t>Also known as minterm expansion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151313" y="2971800"/>
            <a:ext cx="4114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 =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950913" y="3582988"/>
            <a:ext cx="2549525" cy="1931987"/>
            <a:chOff x="572" y="2000"/>
            <a:chExt cx="1628" cy="1232"/>
          </a:xfrm>
        </p:grpSpPr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8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C	F	F'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1	1	0</a:t>
              </a:r>
            </a:p>
          </p:txBody>
        </p:sp>
      </p:grp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4264025" y="5138738"/>
            <a:ext cx="321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F' = A'B'C' + A'BC' + AB'C'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4038600" y="2590800"/>
            <a:ext cx="36972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 </a:t>
            </a:r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001      011      101       110       111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35238" y="2952750"/>
            <a:ext cx="3295650" cy="1584325"/>
            <a:chOff x="1584" y="2061"/>
            <a:chExt cx="2104" cy="1011"/>
          </a:xfrm>
        </p:grpSpPr>
        <p:sp>
          <p:nvSpPr>
            <p:cNvPr id="36885" name="Rectangle 12"/>
            <p:cNvSpPr>
              <a:spLocks noChangeArrowheads="1"/>
            </p:cNvSpPr>
            <p:nvPr/>
          </p:nvSpPr>
          <p:spPr bwMode="auto">
            <a:xfrm>
              <a:off x="3127" y="2061"/>
              <a:ext cx="5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 + A'BC</a:t>
              </a:r>
            </a:p>
          </p:txBody>
        </p:sp>
        <p:sp>
          <p:nvSpPr>
            <p:cNvPr id="36886" name="Line 13"/>
            <p:cNvSpPr>
              <a:spLocks noChangeShapeType="1"/>
            </p:cNvSpPr>
            <p:nvPr/>
          </p:nvSpPr>
          <p:spPr bwMode="auto">
            <a:xfrm flipV="1">
              <a:off x="1584" y="2304"/>
              <a:ext cx="182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35238" y="2952750"/>
            <a:ext cx="3951287" cy="1960563"/>
            <a:chOff x="1584" y="2061"/>
            <a:chExt cx="2523" cy="1251"/>
          </a:xfrm>
        </p:grpSpPr>
        <p:sp>
          <p:nvSpPr>
            <p:cNvPr id="36883" name="Rectangle 15"/>
            <p:cNvSpPr>
              <a:spLocks noChangeArrowheads="1"/>
            </p:cNvSpPr>
            <p:nvPr/>
          </p:nvSpPr>
          <p:spPr bwMode="auto">
            <a:xfrm>
              <a:off x="3584" y="2061"/>
              <a:ext cx="5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AB'C</a:t>
              </a:r>
            </a:p>
          </p:txBody>
        </p:sp>
        <p:sp>
          <p:nvSpPr>
            <p:cNvPr id="36884" name="Line 16"/>
            <p:cNvSpPr>
              <a:spLocks noChangeShapeType="1"/>
            </p:cNvSpPr>
            <p:nvPr/>
          </p:nvSpPr>
          <p:spPr bwMode="auto">
            <a:xfrm flipV="1">
              <a:off x="1584" y="2304"/>
              <a:ext cx="225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535238" y="2952750"/>
            <a:ext cx="4702175" cy="2185988"/>
            <a:chOff x="1584" y="2061"/>
            <a:chExt cx="3003" cy="1395"/>
          </a:xfrm>
        </p:grpSpPr>
        <p:sp>
          <p:nvSpPr>
            <p:cNvPr id="36881" name="Rectangle 18"/>
            <p:cNvSpPr>
              <a:spLocks noChangeArrowheads="1"/>
            </p:cNvSpPr>
            <p:nvPr/>
          </p:nvSpPr>
          <p:spPr bwMode="auto">
            <a:xfrm>
              <a:off x="4064" y="2061"/>
              <a:ext cx="5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ABC'</a:t>
              </a:r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 flipV="1">
              <a:off x="1584" y="2304"/>
              <a:ext cx="2736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2967038"/>
            <a:ext cx="5376862" cy="2397125"/>
            <a:chOff x="1584" y="2070"/>
            <a:chExt cx="3434" cy="1530"/>
          </a:xfrm>
        </p:grpSpPr>
        <p:sp>
          <p:nvSpPr>
            <p:cNvPr id="36879" name="Rectangle 21"/>
            <p:cNvSpPr>
              <a:spLocks noChangeArrowheads="1"/>
            </p:cNvSpPr>
            <p:nvPr/>
          </p:nvSpPr>
          <p:spPr bwMode="auto">
            <a:xfrm>
              <a:off x="4546" y="2070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ABC</a:t>
              </a:r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1584" y="2256"/>
              <a:ext cx="321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35238" y="2978150"/>
            <a:ext cx="2649537" cy="1106488"/>
            <a:chOff x="1584" y="2078"/>
            <a:chExt cx="1692" cy="706"/>
          </a:xfrm>
        </p:grpSpPr>
        <p:sp>
          <p:nvSpPr>
            <p:cNvPr id="36877" name="Line 24"/>
            <p:cNvSpPr>
              <a:spLocks noChangeShapeType="1"/>
            </p:cNvSpPr>
            <p:nvPr/>
          </p:nvSpPr>
          <p:spPr bwMode="auto">
            <a:xfrm flipV="1">
              <a:off x="1584" y="2304"/>
              <a:ext cx="13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25"/>
            <p:cNvSpPr>
              <a:spLocks noChangeArrowheads="1"/>
            </p:cNvSpPr>
            <p:nvPr/>
          </p:nvSpPr>
          <p:spPr bwMode="auto">
            <a:xfrm>
              <a:off x="2804" y="2078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A'B'C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952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utoUpdateAnimBg="0"/>
      <p:bldP spid="242697" grpId="0" autoUpdateAnimBg="0"/>
      <p:bldP spid="24269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531813" y="2790826"/>
            <a:ext cx="8612187" cy="3609975"/>
            <a:chOff x="280" y="1943"/>
            <a:chExt cx="5425" cy="2274"/>
          </a:xfrm>
        </p:grpSpPr>
        <p:sp>
          <p:nvSpPr>
            <p:cNvPr id="37893" name="Rectangle 3"/>
            <p:cNvSpPr>
              <a:spLocks noChangeArrowheads="1"/>
            </p:cNvSpPr>
            <p:nvPr/>
          </p:nvSpPr>
          <p:spPr bwMode="auto">
            <a:xfrm>
              <a:off x="450" y="3807"/>
              <a:ext cx="163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short-hand notation for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minterms of 3 variables</a:t>
              </a:r>
            </a:p>
          </p:txBody>
        </p:sp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2123" y="2282"/>
              <a:ext cx="35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marL="450850" lvl="1"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		</a:t>
              </a:r>
            </a:p>
          </p:txBody>
        </p:sp>
        <p:grpSp>
          <p:nvGrpSpPr>
            <p:cNvPr id="37895" name="Group 5"/>
            <p:cNvGrpSpPr>
              <a:grpSpLocks/>
            </p:cNvGrpSpPr>
            <p:nvPr/>
          </p:nvGrpSpPr>
          <p:grpSpPr bwMode="auto">
            <a:xfrm>
              <a:off x="280" y="2021"/>
              <a:ext cx="1716" cy="1575"/>
              <a:chOff x="284" y="1621"/>
              <a:chExt cx="1740" cy="1595"/>
            </a:xfrm>
          </p:grpSpPr>
          <p:sp>
            <p:nvSpPr>
              <p:cNvPr id="37898" name="Rectangle 6"/>
              <p:cNvSpPr>
                <a:spLocks noChangeArrowheads="1"/>
              </p:cNvSpPr>
              <p:nvPr/>
            </p:nvSpPr>
            <p:spPr bwMode="auto">
              <a:xfrm>
                <a:off x="344" y="1624"/>
                <a:ext cx="1680" cy="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A	B	C	</a:t>
                </a:r>
                <a:r>
                  <a:rPr lang="en-US" sz="1600" dirty="0" err="1">
                    <a:solidFill>
                      <a:srgbClr val="000000"/>
                    </a:solidFill>
                    <a:latin typeface="Comic Sans MS" pitchFamily="66" charset="0"/>
                  </a:rPr>
                  <a:t>minterms</a:t>
                </a: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/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0	A'B'C'	m0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1	A'B'C	m1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0	A'BC'	m2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1	A'BC	m3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0	AB'C'	m4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1	AB'C	m5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0	ABC'	m6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1	ABC	m7</a:t>
                </a:r>
              </a:p>
            </p:txBody>
          </p:sp>
          <p:sp>
            <p:nvSpPr>
              <p:cNvPr id="37899" name="Line 7"/>
              <p:cNvSpPr>
                <a:spLocks noChangeShapeType="1"/>
              </p:cNvSpPr>
              <p:nvPr/>
            </p:nvSpPr>
            <p:spPr bwMode="auto">
              <a:xfrm>
                <a:off x="284" y="1624"/>
                <a:ext cx="16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0" name="Line 8"/>
              <p:cNvSpPr>
                <a:spLocks noChangeShapeType="1"/>
              </p:cNvSpPr>
              <p:nvPr/>
            </p:nvSpPr>
            <p:spPr bwMode="auto">
              <a:xfrm>
                <a:off x="1136" y="1621"/>
                <a:ext cx="0" cy="1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6" name="Line 9"/>
            <p:cNvSpPr>
              <a:spLocks noChangeShapeType="1"/>
            </p:cNvSpPr>
            <p:nvPr/>
          </p:nvSpPr>
          <p:spPr bwMode="auto">
            <a:xfrm flipV="1">
              <a:off x="1464" y="3593"/>
              <a:ext cx="138" cy="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2186" y="1943"/>
              <a:ext cx="3456" cy="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 in canonical form</a:t>
              </a:r>
              <a:r>
                <a:rPr lang="en-US" sz="1600">
                  <a:solidFill>
                    <a:srgbClr val="000000"/>
                  </a:solidFill>
                </a:rPr>
                <a:t>: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F(A, B, C)	=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Symbol" pitchFamily="18" charset="2"/>
                </a:rPr>
                <a:t>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m(1,3,5,6,7)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</a:rPr>
                <a:t>	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 m1 + m3 + m5 + m6 + m7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 A'B'C + A'BC + AB'C + ABC' + ABC</a:t>
              </a: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canonical form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minimal form</a:t>
              </a:r>
              <a:r>
                <a:rPr lang="en-US" sz="1600">
                  <a:solidFill>
                    <a:srgbClr val="000000"/>
                  </a:solidFill>
                </a:rPr>
                <a:t/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F(A, B, C)	= A'B'C + A'BC + AB'C + ABC + ABC' 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(A'B' + A'B + AB' + AB)C + ABC'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((A' + A)(B' + B))C + ABC'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C + ABC'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ABC' + C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AB + C</a:t>
              </a:r>
            </a:p>
          </p:txBody>
        </p:sp>
      </p:grpSp>
      <p:sp>
        <p:nvSpPr>
          <p:cNvPr id="378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Sum-of-products canonical form</a:t>
            </a:r>
            <a:endParaRPr lang="en-US" sz="3200" dirty="0" smtClean="0"/>
          </a:p>
        </p:txBody>
      </p:sp>
      <p:sp>
        <p:nvSpPr>
          <p:cNvPr id="3789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Product term (or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1800" dirty="0" err="1" smtClean="0"/>
              <a:t>ANDed</a:t>
            </a:r>
            <a:r>
              <a:rPr lang="en-US" sz="1800" dirty="0" smtClean="0"/>
              <a:t> product of literals – input combination for which output is true</a:t>
            </a:r>
          </a:p>
          <a:p>
            <a:pPr lvl="1" eaLnBrk="1" hangingPunct="1"/>
            <a:r>
              <a:rPr lang="en-US" sz="1800" dirty="0" smtClean="0"/>
              <a:t>Each variable appears exactly once, in true or inverted form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4137281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2825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</a:t>
            </a:r>
            <a:r>
              <a:rPr lang="en-US" dirty="0" smtClean="0"/>
              <a:t>* B</a:t>
            </a:r>
            <a:r>
              <a:rPr lang="en-US" dirty="0"/>
              <a:t>’ </a:t>
            </a:r>
            <a:r>
              <a:rPr lang="en-US" dirty="0" smtClean="0"/>
              <a:t>* </a:t>
            </a:r>
            <a:r>
              <a:rPr lang="en-US" dirty="0"/>
              <a:t>C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130459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3622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</a:t>
            </a:r>
            <a:r>
              <a:rPr lang="en-US" dirty="0" smtClean="0"/>
              <a:t>* B</a:t>
            </a:r>
            <a:r>
              <a:rPr lang="en-US" dirty="0"/>
              <a:t>’ </a:t>
            </a:r>
            <a:r>
              <a:rPr lang="en-US" dirty="0" smtClean="0"/>
              <a:t>* C</a:t>
            </a:r>
          </a:p>
          <a:p>
            <a:r>
              <a:rPr lang="en-US" dirty="0" smtClean="0"/>
              <a:t>A’ * B * C’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068557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6670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</a:t>
            </a:r>
            <a:r>
              <a:rPr lang="en-US" dirty="0" smtClean="0"/>
              <a:t>* B</a:t>
            </a:r>
            <a:r>
              <a:rPr lang="en-US" dirty="0"/>
              <a:t>’ </a:t>
            </a:r>
            <a:r>
              <a:rPr lang="en-US" dirty="0" smtClean="0"/>
              <a:t>* C</a:t>
            </a:r>
          </a:p>
          <a:p>
            <a:r>
              <a:rPr lang="en-US" dirty="0" smtClean="0"/>
              <a:t>A’ * B * C’</a:t>
            </a:r>
          </a:p>
          <a:p>
            <a:r>
              <a:rPr lang="en-US" dirty="0" smtClean="0"/>
              <a:t>A * B’ * C’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855041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2004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207125" y="2797175"/>
            <a:ext cx="901700" cy="901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754688" y="3016250"/>
            <a:ext cx="439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5754688" y="3467100"/>
            <a:ext cx="439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108825" y="3241675"/>
            <a:ext cx="438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86400" y="3373438"/>
            <a:ext cx="55245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486400" y="2908300"/>
            <a:ext cx="5524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642225" y="3124200"/>
            <a:ext cx="5508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6651625" y="3686175"/>
            <a:ext cx="0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765925" y="3983038"/>
            <a:ext cx="6651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Clock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Combinational vs. Sequential</a:t>
            </a:r>
            <a:endParaRPr lang="en-US" dirty="0" smtClean="0"/>
          </a:p>
        </p:txBody>
      </p:sp>
      <p:sp>
        <p:nvSpPr>
          <p:cNvPr id="1025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Combinational: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input A,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wait for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observe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wait for another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observe C again: will stay the same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Sequential: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input A,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wait for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observe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wait for another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observe C again: may be different</a:t>
            </a:r>
          </a:p>
        </p:txBody>
      </p:sp>
    </p:spTree>
    <p:extLst>
      <p:ext uri="{BB962C8B-B14F-4D97-AF65-F5344CB8AC3E}">
        <p14:creationId xmlns:p14="http://schemas.microsoft.com/office/powerpoint/2010/main" val="3241562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/>
              <a:t>A’ </a:t>
            </a:r>
            <a:r>
              <a:rPr lang="en-US" dirty="0" smtClean="0"/>
              <a:t>* B</a:t>
            </a:r>
            <a:r>
              <a:rPr lang="en-US" dirty="0"/>
              <a:t>’ </a:t>
            </a:r>
            <a:r>
              <a:rPr lang="en-US" dirty="0" smtClean="0"/>
              <a:t>* C</a:t>
            </a:r>
          </a:p>
          <a:p>
            <a:r>
              <a:rPr lang="en-US" dirty="0" smtClean="0"/>
              <a:t>A’ * B * C’</a:t>
            </a:r>
          </a:p>
          <a:p>
            <a:r>
              <a:rPr lang="en-US" dirty="0" smtClean="0"/>
              <a:t>A * B’ * C’</a:t>
            </a:r>
          </a:p>
          <a:p>
            <a:r>
              <a:rPr lang="en-US" dirty="0" smtClean="0"/>
              <a:t>A * B * C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919108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40386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 smtClean="0"/>
              <a:t>D = (A</a:t>
            </a:r>
            <a:r>
              <a:rPr lang="en-US" dirty="0"/>
              <a:t>’ </a:t>
            </a:r>
            <a:r>
              <a:rPr lang="en-US" dirty="0" smtClean="0"/>
              <a:t>* B</a:t>
            </a:r>
            <a:r>
              <a:rPr lang="en-US" dirty="0"/>
              <a:t>’ </a:t>
            </a:r>
            <a:r>
              <a:rPr lang="en-US" dirty="0" smtClean="0"/>
              <a:t>* C) + (A’ * B * C’) + (A * B’ * C’) + (A * B * C)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14261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857625" y="2819400"/>
            <a:ext cx="5286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      </a:t>
            </a:r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000              010              100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2209800" y="5672138"/>
            <a:ext cx="66135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F' = (A + B + C') (A + B' + C') (A' + B + C') (A' + B' + C) (A' + B' + C')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Product-of-sums canonical form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known as conjunctive normal form</a:t>
            </a:r>
          </a:p>
          <a:p>
            <a:pPr eaLnBrk="1" hangingPunct="1"/>
            <a:r>
              <a:rPr lang="en-US" smtClean="0"/>
              <a:t>Also known as maxterm expansion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914400" y="3638550"/>
            <a:ext cx="2549525" cy="1930400"/>
            <a:chOff x="572" y="2000"/>
            <a:chExt cx="1628" cy="1232"/>
          </a:xfrm>
        </p:grpSpPr>
        <p:sp>
          <p:nvSpPr>
            <p:cNvPr id="38928" name="Line 7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8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9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C	F	F'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1	1	0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01900" y="3054350"/>
            <a:ext cx="2936875" cy="911225"/>
            <a:chOff x="1586" y="1899"/>
            <a:chExt cx="1875" cy="582"/>
          </a:xfrm>
        </p:grpSpPr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2715" y="1899"/>
              <a:ext cx="7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 + B + C)</a:t>
              </a:r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1586" y="2105"/>
              <a:ext cx="1485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71738" y="3054350"/>
            <a:ext cx="4200525" cy="1309688"/>
            <a:chOff x="1566" y="1899"/>
            <a:chExt cx="2683" cy="836"/>
          </a:xfrm>
        </p:grpSpPr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3452" y="1899"/>
              <a:ext cx="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 + B' + C)</a:t>
              </a:r>
            </a:p>
          </p:txBody>
        </p:sp>
        <p:sp>
          <p:nvSpPr>
            <p:cNvPr id="38925" name="Line 15"/>
            <p:cNvSpPr>
              <a:spLocks noChangeShapeType="1"/>
            </p:cNvSpPr>
            <p:nvPr/>
          </p:nvSpPr>
          <p:spPr bwMode="auto">
            <a:xfrm flipV="1">
              <a:off x="1566" y="2115"/>
              <a:ext cx="2278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86025" y="3048000"/>
            <a:ext cx="5384800" cy="1698625"/>
            <a:chOff x="1576" y="1895"/>
            <a:chExt cx="3439" cy="1084"/>
          </a:xfrm>
        </p:grpSpPr>
        <p:sp>
          <p:nvSpPr>
            <p:cNvPr id="38922" name="Rectangle 17"/>
            <p:cNvSpPr>
              <a:spLocks noChangeArrowheads="1"/>
            </p:cNvSpPr>
            <p:nvPr/>
          </p:nvSpPr>
          <p:spPr bwMode="auto">
            <a:xfrm>
              <a:off x="4218" y="1895"/>
              <a:ext cx="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(A' + B + C)</a:t>
              </a:r>
            </a:p>
          </p:txBody>
        </p:sp>
        <p:sp>
          <p:nvSpPr>
            <p:cNvPr id="38923" name="Line 18"/>
            <p:cNvSpPr>
              <a:spLocks noChangeShapeType="1"/>
            </p:cNvSpPr>
            <p:nvPr/>
          </p:nvSpPr>
          <p:spPr bwMode="auto">
            <a:xfrm flipV="1">
              <a:off x="1576" y="2115"/>
              <a:ext cx="306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4257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24678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508000" y="2827338"/>
            <a:ext cx="8636000" cy="3573462"/>
            <a:chOff x="241" y="1919"/>
            <a:chExt cx="5440" cy="2251"/>
          </a:xfrm>
        </p:grpSpPr>
        <p:grpSp>
          <p:nvGrpSpPr>
            <p:cNvPr id="39941" name="Group 3"/>
            <p:cNvGrpSpPr>
              <a:grpSpLocks/>
            </p:cNvGrpSpPr>
            <p:nvPr/>
          </p:nvGrpSpPr>
          <p:grpSpPr bwMode="auto">
            <a:xfrm>
              <a:off x="241" y="1919"/>
              <a:ext cx="2055" cy="1572"/>
              <a:chOff x="220" y="1544"/>
              <a:chExt cx="2084" cy="1592"/>
            </a:xfrm>
          </p:grpSpPr>
          <p:sp>
            <p:nvSpPr>
              <p:cNvPr id="39945" name="Line 4"/>
              <p:cNvSpPr>
                <a:spLocks noChangeShapeType="1"/>
              </p:cNvSpPr>
              <p:nvPr/>
            </p:nvSpPr>
            <p:spPr bwMode="auto">
              <a:xfrm>
                <a:off x="220" y="1728"/>
                <a:ext cx="18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6" name="Line 5"/>
              <p:cNvSpPr>
                <a:spLocks noChangeShapeType="1"/>
              </p:cNvSpPr>
              <p:nvPr/>
            </p:nvSpPr>
            <p:spPr bwMode="auto">
              <a:xfrm>
                <a:off x="1032" y="1588"/>
                <a:ext cx="0" cy="14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7" name="Rectangle 6"/>
              <p:cNvSpPr>
                <a:spLocks noChangeArrowheads="1"/>
              </p:cNvSpPr>
              <p:nvPr/>
            </p:nvSpPr>
            <p:spPr bwMode="auto">
              <a:xfrm>
                <a:off x="224" y="1544"/>
                <a:ext cx="2080" cy="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	B	C	maxterms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	A+B+C	M0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	A+B+C'	M1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	A+B'+C	M2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	A+B'+C'	M3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	A'+B+C	M4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	A'+B+C'	M5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	A'+B'+C	M6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	A'+B'+C'	M7</a:t>
                </a:r>
              </a:p>
            </p:txBody>
          </p:sp>
        </p:grpSp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371" y="3759"/>
              <a:ext cx="163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short-hand notation for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maxterms of 3 variables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2304" y="1959"/>
              <a:ext cx="3377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 in canonical form: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F(A, B, C)	=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Symbol" pitchFamily="18" charset="2"/>
                </a:rPr>
                <a:t>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M(0,2,4)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 M0 • M2 • M4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 (A + B + C) (A + B' + C) (A' + B + C)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canonical form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minimal form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F(A, B, C)	= (A + B + C) (A + B' + C) (A' + B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(A + B + C) (A + B'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   (A + B + C) (A' + B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(A + C) (B + C)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944" name="Line 9"/>
            <p:cNvSpPr>
              <a:spLocks noChangeShapeType="1"/>
            </p:cNvSpPr>
            <p:nvPr/>
          </p:nvSpPr>
          <p:spPr bwMode="auto">
            <a:xfrm flipV="1">
              <a:off x="1408" y="3424"/>
              <a:ext cx="498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Product-of-sums canonical form</a:t>
            </a:r>
            <a:endParaRPr lang="en-US" sz="3200" dirty="0" smtClean="0"/>
          </a:p>
        </p:txBody>
      </p:sp>
      <p:sp>
        <p:nvSpPr>
          <p:cNvPr id="39940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Sum term (or maxterm)</a:t>
            </a:r>
          </a:p>
          <a:p>
            <a:pPr lvl="1" eaLnBrk="1" hangingPunct="1"/>
            <a:r>
              <a:rPr lang="en-US" sz="1800" smtClean="0"/>
              <a:t>ORed sum of literals – input combination for which output is false</a:t>
            </a:r>
          </a:p>
          <a:p>
            <a:pPr lvl="1" eaLnBrk="1" hangingPunct="1"/>
            <a:r>
              <a:rPr lang="en-US" sz="1800" smtClean="0"/>
              <a:t>each variable appears exactly once, in true or inverted form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74244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756970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 smtClean="0"/>
              <a:t>A + B + C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433562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0574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 smtClean="0"/>
              <a:t>A + B + C</a:t>
            </a:r>
          </a:p>
          <a:p>
            <a:r>
              <a:rPr lang="en-US" dirty="0" smtClean="0"/>
              <a:t>A + B’ + C</a:t>
            </a:r>
            <a:r>
              <a:rPr lang="en-US" dirty="0"/>
              <a:t>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331511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8956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 smtClean="0"/>
              <a:t>A + B + C</a:t>
            </a:r>
          </a:p>
          <a:p>
            <a:r>
              <a:rPr lang="en-US" dirty="0" smtClean="0"/>
              <a:t>A + B’ + C’</a:t>
            </a:r>
          </a:p>
          <a:p>
            <a:r>
              <a:rPr lang="en-US" dirty="0"/>
              <a:t>A</a:t>
            </a:r>
            <a:r>
              <a:rPr lang="en-US" dirty="0" smtClean="0"/>
              <a:t>’ + B + C</a:t>
            </a:r>
            <a:r>
              <a:rPr lang="en-US" dirty="0"/>
              <a:t>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173270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5052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 smtClean="0"/>
              <a:t>A + B + C</a:t>
            </a:r>
          </a:p>
          <a:p>
            <a:r>
              <a:rPr lang="en-US" dirty="0" smtClean="0"/>
              <a:t>A + B’ + C’</a:t>
            </a:r>
          </a:p>
          <a:p>
            <a:r>
              <a:rPr lang="en-US" dirty="0"/>
              <a:t>A</a:t>
            </a:r>
            <a:r>
              <a:rPr lang="en-US" dirty="0" smtClean="0"/>
              <a:t>’ + B + C’</a:t>
            </a:r>
          </a:p>
          <a:p>
            <a:r>
              <a:rPr lang="en-US" dirty="0"/>
              <a:t>A</a:t>
            </a:r>
            <a:r>
              <a:rPr lang="en-US" dirty="0" smtClean="0"/>
              <a:t>’ + B’ + C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781555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8100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 smtClean="0"/>
              <a:t>D= (A + B + C)(A + B’ + C’)(A’ + B + C’)(A’ + B’ + C)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984234"/>
              </p:ext>
            </p:extLst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/>
                <a:gridCol w="2053694"/>
                <a:gridCol w="2054574"/>
                <a:gridCol w="2054574"/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Combinational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90000"/>
              </a:lnSpc>
            </a:pPr>
            <a:r>
              <a:rPr lang="en-US" sz="2000" dirty="0" smtClean="0"/>
              <a:t>Truth </a:t>
            </a:r>
            <a:r>
              <a:rPr lang="en-US" sz="2000" dirty="0"/>
              <a:t>Tables, </a:t>
            </a:r>
            <a:r>
              <a:rPr lang="en-US" sz="2000" dirty="0" smtClean="0"/>
              <a:t>Logic Equations, </a:t>
            </a:r>
            <a:r>
              <a:rPr lang="en-US" sz="2000" dirty="0"/>
              <a:t>and </a:t>
            </a:r>
            <a:r>
              <a:rPr lang="en-US" sz="2000" dirty="0" smtClean="0"/>
              <a:t>Gates</a:t>
            </a:r>
          </a:p>
          <a:p>
            <a:pPr marL="621983" lvl="1" indent="-347663" defTabSz="927100">
              <a:lnSpc>
                <a:spcPct val="90000"/>
              </a:lnSpc>
            </a:pPr>
            <a:r>
              <a:rPr lang="en-US" sz="1800" dirty="0" smtClean="0"/>
              <a:t>NOT, AND, OR, NAND, NOR, XOR, . . .</a:t>
            </a:r>
          </a:p>
          <a:p>
            <a:pPr marL="621983" lvl="1" indent="-347663" defTabSz="927100">
              <a:lnSpc>
                <a:spcPct val="90000"/>
              </a:lnSpc>
            </a:pPr>
            <a:r>
              <a:rPr lang="en-US" sz="1800" dirty="0" smtClean="0"/>
              <a:t>Minimal set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 smtClean="0"/>
              <a:t>Axioms and theorems of Boolean algebra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Proofs by re-writing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Proofs by perfect induction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 smtClean="0"/>
              <a:t>Gate logic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Networks of Boolean functions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Time behavior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 smtClean="0"/>
              <a:t>Canonical forms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Two-level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Incompletely specified functions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 smtClean="0"/>
              <a:t>Simplification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Boolean cubes and </a:t>
            </a:r>
            <a:r>
              <a:rPr lang="en-US" sz="1800" dirty="0" err="1" smtClean="0"/>
              <a:t>Karnaugh</a:t>
            </a:r>
            <a:r>
              <a:rPr lang="en-US" sz="1800" dirty="0" smtClean="0"/>
              <a:t> maps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 smtClean="0"/>
              <a:t>Two-level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3530736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33400" y="1905000"/>
            <a:ext cx="8361363" cy="4765675"/>
            <a:chOff x="276" y="1042"/>
            <a:chExt cx="5267" cy="3002"/>
          </a:xfrm>
        </p:grpSpPr>
        <p:sp>
          <p:nvSpPr>
            <p:cNvPr id="41988" name="Rectangle 3"/>
            <p:cNvSpPr>
              <a:spLocks noChangeArrowheads="1"/>
            </p:cNvSpPr>
            <p:nvPr/>
          </p:nvSpPr>
          <p:spPr bwMode="auto">
            <a:xfrm>
              <a:off x="3523" y="1418"/>
              <a:ext cx="2020" cy="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canonical sum-of-products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minimized sum-of-products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canonical product-of-sums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/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minimized product-of-sums</a:t>
              </a:r>
            </a:p>
          </p:txBody>
        </p:sp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H="1">
              <a:off x="3097" y="1556"/>
              <a:ext cx="379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 flipH="1">
              <a:off x="3097" y="2251"/>
              <a:ext cx="395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 flipH="1">
              <a:off x="3089" y="2938"/>
              <a:ext cx="395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3089" y="3625"/>
              <a:ext cx="41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>
              <a:off x="714" y="1240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714" y="1311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710" y="1240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1"/>
            <p:cNvSpPr>
              <a:spLocks noChangeArrowheads="1"/>
            </p:cNvSpPr>
            <p:nvPr/>
          </p:nvSpPr>
          <p:spPr bwMode="auto">
            <a:xfrm>
              <a:off x="832" y="1303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714" y="1635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 flipV="1">
              <a:off x="714" y="1706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710" y="1635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5"/>
            <p:cNvSpPr>
              <a:spLocks noChangeArrowheads="1"/>
            </p:cNvSpPr>
            <p:nvPr/>
          </p:nvSpPr>
          <p:spPr bwMode="auto">
            <a:xfrm>
              <a:off x="832" y="169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714" y="2030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 flipV="1">
              <a:off x="714" y="2101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710" y="2030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832" y="2093"/>
              <a:ext cx="40" cy="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1937" y="1102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1937" y="1291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1933" y="1106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Arc 23"/>
            <p:cNvSpPr>
              <a:spLocks/>
            </p:cNvSpPr>
            <p:nvPr/>
          </p:nvSpPr>
          <p:spPr bwMode="auto">
            <a:xfrm>
              <a:off x="2134" y="1111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Arc 24"/>
            <p:cNvSpPr>
              <a:spLocks/>
            </p:cNvSpPr>
            <p:nvPr/>
          </p:nvSpPr>
          <p:spPr bwMode="auto">
            <a:xfrm>
              <a:off x="2134" y="1107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Arc 25"/>
            <p:cNvSpPr>
              <a:spLocks/>
            </p:cNvSpPr>
            <p:nvPr/>
          </p:nvSpPr>
          <p:spPr bwMode="auto">
            <a:xfrm>
              <a:off x="2134" y="1196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Arc 26"/>
            <p:cNvSpPr>
              <a:spLocks/>
            </p:cNvSpPr>
            <p:nvPr/>
          </p:nvSpPr>
          <p:spPr bwMode="auto">
            <a:xfrm>
              <a:off x="2134" y="1196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7"/>
            <p:cNvSpPr>
              <a:spLocks noChangeShapeType="1"/>
            </p:cNvSpPr>
            <p:nvPr/>
          </p:nvSpPr>
          <p:spPr bwMode="auto">
            <a:xfrm>
              <a:off x="1937" y="1339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8"/>
            <p:cNvSpPr>
              <a:spLocks noChangeShapeType="1"/>
            </p:cNvSpPr>
            <p:nvPr/>
          </p:nvSpPr>
          <p:spPr bwMode="auto">
            <a:xfrm>
              <a:off x="1937" y="1528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29"/>
            <p:cNvSpPr>
              <a:spLocks noChangeShapeType="1"/>
            </p:cNvSpPr>
            <p:nvPr/>
          </p:nvSpPr>
          <p:spPr bwMode="auto">
            <a:xfrm>
              <a:off x="1933" y="1343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Arc 30"/>
            <p:cNvSpPr>
              <a:spLocks/>
            </p:cNvSpPr>
            <p:nvPr/>
          </p:nvSpPr>
          <p:spPr bwMode="auto">
            <a:xfrm>
              <a:off x="2134" y="1348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Arc 31"/>
            <p:cNvSpPr>
              <a:spLocks/>
            </p:cNvSpPr>
            <p:nvPr/>
          </p:nvSpPr>
          <p:spPr bwMode="auto">
            <a:xfrm>
              <a:off x="2134" y="1344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Arc 32"/>
            <p:cNvSpPr>
              <a:spLocks/>
            </p:cNvSpPr>
            <p:nvPr/>
          </p:nvSpPr>
          <p:spPr bwMode="auto">
            <a:xfrm>
              <a:off x="2134" y="1433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Arc 33"/>
            <p:cNvSpPr>
              <a:spLocks/>
            </p:cNvSpPr>
            <p:nvPr/>
          </p:nvSpPr>
          <p:spPr bwMode="auto">
            <a:xfrm>
              <a:off x="2134" y="1433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4"/>
            <p:cNvSpPr>
              <a:spLocks noChangeShapeType="1"/>
            </p:cNvSpPr>
            <p:nvPr/>
          </p:nvSpPr>
          <p:spPr bwMode="auto">
            <a:xfrm>
              <a:off x="1937" y="157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5"/>
            <p:cNvSpPr>
              <a:spLocks noChangeShapeType="1"/>
            </p:cNvSpPr>
            <p:nvPr/>
          </p:nvSpPr>
          <p:spPr bwMode="auto">
            <a:xfrm>
              <a:off x="1937" y="1765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6"/>
            <p:cNvSpPr>
              <a:spLocks noChangeShapeType="1"/>
            </p:cNvSpPr>
            <p:nvPr/>
          </p:nvSpPr>
          <p:spPr bwMode="auto">
            <a:xfrm>
              <a:off x="1933" y="1580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Arc 37"/>
            <p:cNvSpPr>
              <a:spLocks/>
            </p:cNvSpPr>
            <p:nvPr/>
          </p:nvSpPr>
          <p:spPr bwMode="auto">
            <a:xfrm>
              <a:off x="2134" y="1584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Arc 38"/>
            <p:cNvSpPr>
              <a:spLocks/>
            </p:cNvSpPr>
            <p:nvPr/>
          </p:nvSpPr>
          <p:spPr bwMode="auto">
            <a:xfrm>
              <a:off x="2134" y="158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Arc 39"/>
            <p:cNvSpPr>
              <a:spLocks/>
            </p:cNvSpPr>
            <p:nvPr/>
          </p:nvSpPr>
          <p:spPr bwMode="auto">
            <a:xfrm>
              <a:off x="2134" y="1670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Arc 40"/>
            <p:cNvSpPr>
              <a:spLocks/>
            </p:cNvSpPr>
            <p:nvPr/>
          </p:nvSpPr>
          <p:spPr bwMode="auto">
            <a:xfrm>
              <a:off x="2134" y="1670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1"/>
            <p:cNvSpPr>
              <a:spLocks noChangeShapeType="1"/>
            </p:cNvSpPr>
            <p:nvPr/>
          </p:nvSpPr>
          <p:spPr bwMode="auto">
            <a:xfrm>
              <a:off x="1937" y="1813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2"/>
            <p:cNvSpPr>
              <a:spLocks noChangeShapeType="1"/>
            </p:cNvSpPr>
            <p:nvPr/>
          </p:nvSpPr>
          <p:spPr bwMode="auto">
            <a:xfrm>
              <a:off x="1937" y="2002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3"/>
            <p:cNvSpPr>
              <a:spLocks noChangeShapeType="1"/>
            </p:cNvSpPr>
            <p:nvPr/>
          </p:nvSpPr>
          <p:spPr bwMode="auto">
            <a:xfrm>
              <a:off x="1933" y="1816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Arc 44"/>
            <p:cNvSpPr>
              <a:spLocks/>
            </p:cNvSpPr>
            <p:nvPr/>
          </p:nvSpPr>
          <p:spPr bwMode="auto">
            <a:xfrm>
              <a:off x="2134" y="1821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Arc 45"/>
            <p:cNvSpPr>
              <a:spLocks/>
            </p:cNvSpPr>
            <p:nvPr/>
          </p:nvSpPr>
          <p:spPr bwMode="auto">
            <a:xfrm>
              <a:off x="2134" y="1817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Arc 46"/>
            <p:cNvSpPr>
              <a:spLocks/>
            </p:cNvSpPr>
            <p:nvPr/>
          </p:nvSpPr>
          <p:spPr bwMode="auto">
            <a:xfrm>
              <a:off x="2134" y="1907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Arc 47"/>
            <p:cNvSpPr>
              <a:spLocks/>
            </p:cNvSpPr>
            <p:nvPr/>
          </p:nvSpPr>
          <p:spPr bwMode="auto">
            <a:xfrm>
              <a:off x="2134" y="1907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Line 48"/>
            <p:cNvSpPr>
              <a:spLocks noChangeShapeType="1"/>
            </p:cNvSpPr>
            <p:nvPr/>
          </p:nvSpPr>
          <p:spPr bwMode="auto">
            <a:xfrm>
              <a:off x="1937" y="2049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49"/>
            <p:cNvSpPr>
              <a:spLocks noChangeShapeType="1"/>
            </p:cNvSpPr>
            <p:nvPr/>
          </p:nvSpPr>
          <p:spPr bwMode="auto">
            <a:xfrm>
              <a:off x="1937" y="2239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50"/>
            <p:cNvSpPr>
              <a:spLocks noChangeShapeType="1"/>
            </p:cNvSpPr>
            <p:nvPr/>
          </p:nvSpPr>
          <p:spPr bwMode="auto">
            <a:xfrm>
              <a:off x="1933" y="2053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Arc 51"/>
            <p:cNvSpPr>
              <a:spLocks/>
            </p:cNvSpPr>
            <p:nvPr/>
          </p:nvSpPr>
          <p:spPr bwMode="auto">
            <a:xfrm>
              <a:off x="2134" y="2058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Arc 52"/>
            <p:cNvSpPr>
              <a:spLocks/>
            </p:cNvSpPr>
            <p:nvPr/>
          </p:nvSpPr>
          <p:spPr bwMode="auto">
            <a:xfrm>
              <a:off x="2134" y="2054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Arc 53"/>
            <p:cNvSpPr>
              <a:spLocks/>
            </p:cNvSpPr>
            <p:nvPr/>
          </p:nvSpPr>
          <p:spPr bwMode="auto">
            <a:xfrm>
              <a:off x="2134" y="2144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Arc 54"/>
            <p:cNvSpPr>
              <a:spLocks/>
            </p:cNvSpPr>
            <p:nvPr/>
          </p:nvSpPr>
          <p:spPr bwMode="auto">
            <a:xfrm>
              <a:off x="2134" y="2144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Arc 55"/>
            <p:cNvSpPr>
              <a:spLocks/>
            </p:cNvSpPr>
            <p:nvPr/>
          </p:nvSpPr>
          <p:spPr bwMode="auto">
            <a:xfrm>
              <a:off x="2509" y="1670"/>
              <a:ext cx="292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Arc 56"/>
            <p:cNvSpPr>
              <a:spLocks/>
            </p:cNvSpPr>
            <p:nvPr/>
          </p:nvSpPr>
          <p:spPr bwMode="auto">
            <a:xfrm>
              <a:off x="2509" y="1670"/>
              <a:ext cx="296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Arc 57"/>
            <p:cNvSpPr>
              <a:spLocks/>
            </p:cNvSpPr>
            <p:nvPr/>
          </p:nvSpPr>
          <p:spPr bwMode="auto">
            <a:xfrm>
              <a:off x="2509" y="1592"/>
              <a:ext cx="292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Arc 58"/>
            <p:cNvSpPr>
              <a:spLocks/>
            </p:cNvSpPr>
            <p:nvPr/>
          </p:nvSpPr>
          <p:spPr bwMode="auto">
            <a:xfrm>
              <a:off x="2509" y="1588"/>
              <a:ext cx="296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Arc 59"/>
            <p:cNvSpPr>
              <a:spLocks/>
            </p:cNvSpPr>
            <p:nvPr/>
          </p:nvSpPr>
          <p:spPr bwMode="auto">
            <a:xfrm>
              <a:off x="2509" y="1592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Arc 60"/>
            <p:cNvSpPr>
              <a:spLocks/>
            </p:cNvSpPr>
            <p:nvPr/>
          </p:nvSpPr>
          <p:spPr bwMode="auto">
            <a:xfrm>
              <a:off x="2509" y="1588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Arc 61"/>
            <p:cNvSpPr>
              <a:spLocks/>
            </p:cNvSpPr>
            <p:nvPr/>
          </p:nvSpPr>
          <p:spPr bwMode="auto">
            <a:xfrm>
              <a:off x="2509" y="1670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Arc 62"/>
            <p:cNvSpPr>
              <a:spLocks/>
            </p:cNvSpPr>
            <p:nvPr/>
          </p:nvSpPr>
          <p:spPr bwMode="auto">
            <a:xfrm>
              <a:off x="2509" y="1670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Line 63"/>
            <p:cNvSpPr>
              <a:spLocks noChangeShapeType="1"/>
            </p:cNvSpPr>
            <p:nvPr/>
          </p:nvSpPr>
          <p:spPr bwMode="auto">
            <a:xfrm>
              <a:off x="2509" y="1477"/>
              <a:ext cx="0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9" name="Line 64"/>
            <p:cNvSpPr>
              <a:spLocks noChangeShapeType="1"/>
            </p:cNvSpPr>
            <p:nvPr/>
          </p:nvSpPr>
          <p:spPr bwMode="auto">
            <a:xfrm flipV="1">
              <a:off x="2509" y="1753"/>
              <a:ext cx="0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Line 65"/>
            <p:cNvSpPr>
              <a:spLocks noChangeShapeType="1"/>
            </p:cNvSpPr>
            <p:nvPr/>
          </p:nvSpPr>
          <p:spPr bwMode="auto">
            <a:xfrm>
              <a:off x="2513" y="167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Line 66"/>
            <p:cNvSpPr>
              <a:spLocks noChangeShapeType="1"/>
            </p:cNvSpPr>
            <p:nvPr/>
          </p:nvSpPr>
          <p:spPr bwMode="auto">
            <a:xfrm>
              <a:off x="1937" y="236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Line 67"/>
            <p:cNvSpPr>
              <a:spLocks noChangeShapeType="1"/>
            </p:cNvSpPr>
            <p:nvPr/>
          </p:nvSpPr>
          <p:spPr bwMode="auto">
            <a:xfrm>
              <a:off x="1937" y="2563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Line 68"/>
            <p:cNvSpPr>
              <a:spLocks noChangeShapeType="1"/>
            </p:cNvSpPr>
            <p:nvPr/>
          </p:nvSpPr>
          <p:spPr bwMode="auto">
            <a:xfrm flipV="1">
              <a:off x="1933" y="2361"/>
              <a:ext cx="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Arc 69"/>
            <p:cNvSpPr>
              <a:spLocks/>
            </p:cNvSpPr>
            <p:nvPr/>
          </p:nvSpPr>
          <p:spPr bwMode="auto">
            <a:xfrm>
              <a:off x="2134" y="2374"/>
              <a:ext cx="91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5" name="Arc 70"/>
            <p:cNvSpPr>
              <a:spLocks/>
            </p:cNvSpPr>
            <p:nvPr/>
          </p:nvSpPr>
          <p:spPr bwMode="auto">
            <a:xfrm>
              <a:off x="2134" y="2370"/>
              <a:ext cx="9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6" name="Arc 71"/>
            <p:cNvSpPr>
              <a:spLocks/>
            </p:cNvSpPr>
            <p:nvPr/>
          </p:nvSpPr>
          <p:spPr bwMode="auto">
            <a:xfrm>
              <a:off x="2134" y="2464"/>
              <a:ext cx="91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Arc 72"/>
            <p:cNvSpPr>
              <a:spLocks/>
            </p:cNvSpPr>
            <p:nvPr/>
          </p:nvSpPr>
          <p:spPr bwMode="auto">
            <a:xfrm>
              <a:off x="2134" y="2464"/>
              <a:ext cx="9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8" name="Arc 73"/>
            <p:cNvSpPr>
              <a:spLocks/>
            </p:cNvSpPr>
            <p:nvPr/>
          </p:nvSpPr>
          <p:spPr bwMode="auto">
            <a:xfrm>
              <a:off x="2493" y="2418"/>
              <a:ext cx="44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9" name="Arc 74"/>
            <p:cNvSpPr>
              <a:spLocks/>
            </p:cNvSpPr>
            <p:nvPr/>
          </p:nvSpPr>
          <p:spPr bwMode="auto">
            <a:xfrm>
              <a:off x="2489" y="2418"/>
              <a:ext cx="308" cy="9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0" name="Arc 75"/>
            <p:cNvSpPr>
              <a:spLocks/>
            </p:cNvSpPr>
            <p:nvPr/>
          </p:nvSpPr>
          <p:spPr bwMode="auto">
            <a:xfrm>
              <a:off x="2509" y="2504"/>
              <a:ext cx="288" cy="94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1" name="Arc 76"/>
            <p:cNvSpPr>
              <a:spLocks/>
            </p:cNvSpPr>
            <p:nvPr/>
          </p:nvSpPr>
          <p:spPr bwMode="auto">
            <a:xfrm>
              <a:off x="2493" y="2504"/>
              <a:ext cx="44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2" name="Line 77"/>
            <p:cNvSpPr>
              <a:spLocks noChangeShapeType="1"/>
            </p:cNvSpPr>
            <p:nvPr/>
          </p:nvSpPr>
          <p:spPr bwMode="auto">
            <a:xfrm>
              <a:off x="2513" y="246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3" name="Line 78"/>
            <p:cNvSpPr>
              <a:spLocks noChangeShapeType="1"/>
            </p:cNvSpPr>
            <p:nvPr/>
          </p:nvSpPr>
          <p:spPr bwMode="auto">
            <a:xfrm>
              <a:off x="2513" y="2539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4" name="Arc 79"/>
            <p:cNvSpPr>
              <a:spLocks/>
            </p:cNvSpPr>
            <p:nvPr/>
          </p:nvSpPr>
          <p:spPr bwMode="auto">
            <a:xfrm>
              <a:off x="1913" y="2824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5" name="Arc 80"/>
            <p:cNvSpPr>
              <a:spLocks/>
            </p:cNvSpPr>
            <p:nvPr/>
          </p:nvSpPr>
          <p:spPr bwMode="auto">
            <a:xfrm>
              <a:off x="1913" y="2820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6" name="Arc 81"/>
            <p:cNvSpPr>
              <a:spLocks/>
            </p:cNvSpPr>
            <p:nvPr/>
          </p:nvSpPr>
          <p:spPr bwMode="auto">
            <a:xfrm>
              <a:off x="1929" y="2902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7" name="Arc 82"/>
            <p:cNvSpPr>
              <a:spLocks/>
            </p:cNvSpPr>
            <p:nvPr/>
          </p:nvSpPr>
          <p:spPr bwMode="auto">
            <a:xfrm>
              <a:off x="1929" y="2902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8" name="Arc 83"/>
            <p:cNvSpPr>
              <a:spLocks/>
            </p:cNvSpPr>
            <p:nvPr/>
          </p:nvSpPr>
          <p:spPr bwMode="auto">
            <a:xfrm>
              <a:off x="1909" y="2902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9" name="Arc 84"/>
            <p:cNvSpPr>
              <a:spLocks/>
            </p:cNvSpPr>
            <p:nvPr/>
          </p:nvSpPr>
          <p:spPr bwMode="auto">
            <a:xfrm>
              <a:off x="1909" y="2902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0" name="Line 85"/>
            <p:cNvSpPr>
              <a:spLocks noChangeShapeType="1"/>
            </p:cNvSpPr>
            <p:nvPr/>
          </p:nvSpPr>
          <p:spPr bwMode="auto">
            <a:xfrm>
              <a:off x="1937" y="290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1" name="Arc 86"/>
            <p:cNvSpPr>
              <a:spLocks/>
            </p:cNvSpPr>
            <p:nvPr/>
          </p:nvSpPr>
          <p:spPr bwMode="auto">
            <a:xfrm>
              <a:off x="1909" y="2824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Arc 87"/>
            <p:cNvSpPr>
              <a:spLocks/>
            </p:cNvSpPr>
            <p:nvPr/>
          </p:nvSpPr>
          <p:spPr bwMode="auto">
            <a:xfrm>
              <a:off x="1909" y="2820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Arc 88"/>
            <p:cNvSpPr>
              <a:spLocks/>
            </p:cNvSpPr>
            <p:nvPr/>
          </p:nvSpPr>
          <p:spPr bwMode="auto">
            <a:xfrm>
              <a:off x="1913" y="3061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4" name="Arc 89"/>
            <p:cNvSpPr>
              <a:spLocks/>
            </p:cNvSpPr>
            <p:nvPr/>
          </p:nvSpPr>
          <p:spPr bwMode="auto">
            <a:xfrm>
              <a:off x="1913" y="3057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5" name="Arc 90"/>
            <p:cNvSpPr>
              <a:spLocks/>
            </p:cNvSpPr>
            <p:nvPr/>
          </p:nvSpPr>
          <p:spPr bwMode="auto">
            <a:xfrm>
              <a:off x="1929" y="3139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6" name="Arc 91"/>
            <p:cNvSpPr>
              <a:spLocks/>
            </p:cNvSpPr>
            <p:nvPr/>
          </p:nvSpPr>
          <p:spPr bwMode="auto">
            <a:xfrm>
              <a:off x="1929" y="3139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7" name="Arc 92"/>
            <p:cNvSpPr>
              <a:spLocks/>
            </p:cNvSpPr>
            <p:nvPr/>
          </p:nvSpPr>
          <p:spPr bwMode="auto">
            <a:xfrm>
              <a:off x="1909" y="3139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8" name="Arc 93"/>
            <p:cNvSpPr>
              <a:spLocks/>
            </p:cNvSpPr>
            <p:nvPr/>
          </p:nvSpPr>
          <p:spPr bwMode="auto">
            <a:xfrm>
              <a:off x="1909" y="3139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9" name="Line 94"/>
            <p:cNvSpPr>
              <a:spLocks noChangeShapeType="1"/>
            </p:cNvSpPr>
            <p:nvPr/>
          </p:nvSpPr>
          <p:spPr bwMode="auto">
            <a:xfrm>
              <a:off x="1937" y="313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0" name="Arc 95"/>
            <p:cNvSpPr>
              <a:spLocks/>
            </p:cNvSpPr>
            <p:nvPr/>
          </p:nvSpPr>
          <p:spPr bwMode="auto">
            <a:xfrm>
              <a:off x="1909" y="3061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1" name="Arc 96"/>
            <p:cNvSpPr>
              <a:spLocks/>
            </p:cNvSpPr>
            <p:nvPr/>
          </p:nvSpPr>
          <p:spPr bwMode="auto">
            <a:xfrm>
              <a:off x="1909" y="3057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2" name="Arc 97"/>
            <p:cNvSpPr>
              <a:spLocks/>
            </p:cNvSpPr>
            <p:nvPr/>
          </p:nvSpPr>
          <p:spPr bwMode="auto">
            <a:xfrm>
              <a:off x="1913" y="3298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3" name="Arc 98"/>
            <p:cNvSpPr>
              <a:spLocks/>
            </p:cNvSpPr>
            <p:nvPr/>
          </p:nvSpPr>
          <p:spPr bwMode="auto">
            <a:xfrm>
              <a:off x="1913" y="3294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4" name="Arc 99"/>
            <p:cNvSpPr>
              <a:spLocks/>
            </p:cNvSpPr>
            <p:nvPr/>
          </p:nvSpPr>
          <p:spPr bwMode="auto">
            <a:xfrm>
              <a:off x="1929" y="3376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Arc 100"/>
            <p:cNvSpPr>
              <a:spLocks/>
            </p:cNvSpPr>
            <p:nvPr/>
          </p:nvSpPr>
          <p:spPr bwMode="auto">
            <a:xfrm>
              <a:off x="1929" y="3376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6" name="Arc 101"/>
            <p:cNvSpPr>
              <a:spLocks/>
            </p:cNvSpPr>
            <p:nvPr/>
          </p:nvSpPr>
          <p:spPr bwMode="auto">
            <a:xfrm>
              <a:off x="1909" y="3376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7" name="Arc 102"/>
            <p:cNvSpPr>
              <a:spLocks/>
            </p:cNvSpPr>
            <p:nvPr/>
          </p:nvSpPr>
          <p:spPr bwMode="auto">
            <a:xfrm>
              <a:off x="1909" y="3376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8" name="Line 103"/>
            <p:cNvSpPr>
              <a:spLocks noChangeShapeType="1"/>
            </p:cNvSpPr>
            <p:nvPr/>
          </p:nvSpPr>
          <p:spPr bwMode="auto">
            <a:xfrm>
              <a:off x="1937" y="337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9" name="Arc 104"/>
            <p:cNvSpPr>
              <a:spLocks/>
            </p:cNvSpPr>
            <p:nvPr/>
          </p:nvSpPr>
          <p:spPr bwMode="auto">
            <a:xfrm>
              <a:off x="1909" y="3298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0" name="Arc 105"/>
            <p:cNvSpPr>
              <a:spLocks/>
            </p:cNvSpPr>
            <p:nvPr/>
          </p:nvSpPr>
          <p:spPr bwMode="auto">
            <a:xfrm>
              <a:off x="1909" y="3294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1" name="Line 106"/>
            <p:cNvSpPr>
              <a:spLocks noChangeShapeType="1"/>
            </p:cNvSpPr>
            <p:nvPr/>
          </p:nvSpPr>
          <p:spPr bwMode="auto">
            <a:xfrm>
              <a:off x="2513" y="304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2" name="Line 107"/>
            <p:cNvSpPr>
              <a:spLocks noChangeShapeType="1"/>
            </p:cNvSpPr>
            <p:nvPr/>
          </p:nvSpPr>
          <p:spPr bwMode="auto">
            <a:xfrm>
              <a:off x="2513" y="3234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3" name="Line 108"/>
            <p:cNvSpPr>
              <a:spLocks noChangeShapeType="1"/>
            </p:cNvSpPr>
            <p:nvPr/>
          </p:nvSpPr>
          <p:spPr bwMode="auto">
            <a:xfrm>
              <a:off x="2509" y="3048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4" name="Arc 109"/>
            <p:cNvSpPr>
              <a:spLocks/>
            </p:cNvSpPr>
            <p:nvPr/>
          </p:nvSpPr>
          <p:spPr bwMode="auto">
            <a:xfrm>
              <a:off x="2702" y="3053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5" name="Arc 110"/>
            <p:cNvSpPr>
              <a:spLocks/>
            </p:cNvSpPr>
            <p:nvPr/>
          </p:nvSpPr>
          <p:spPr bwMode="auto">
            <a:xfrm>
              <a:off x="2702" y="3049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6" name="Arc 111"/>
            <p:cNvSpPr>
              <a:spLocks/>
            </p:cNvSpPr>
            <p:nvPr/>
          </p:nvSpPr>
          <p:spPr bwMode="auto">
            <a:xfrm>
              <a:off x="2702" y="3139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7" name="Arc 112"/>
            <p:cNvSpPr>
              <a:spLocks/>
            </p:cNvSpPr>
            <p:nvPr/>
          </p:nvSpPr>
          <p:spPr bwMode="auto">
            <a:xfrm>
              <a:off x="2702" y="3139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Arc 113"/>
            <p:cNvSpPr>
              <a:spLocks/>
            </p:cNvSpPr>
            <p:nvPr/>
          </p:nvSpPr>
          <p:spPr bwMode="auto">
            <a:xfrm>
              <a:off x="1917" y="3610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Arc 114"/>
            <p:cNvSpPr>
              <a:spLocks/>
            </p:cNvSpPr>
            <p:nvPr/>
          </p:nvSpPr>
          <p:spPr bwMode="auto">
            <a:xfrm>
              <a:off x="1921" y="3610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0" name="Arc 115"/>
            <p:cNvSpPr>
              <a:spLocks/>
            </p:cNvSpPr>
            <p:nvPr/>
          </p:nvSpPr>
          <p:spPr bwMode="auto">
            <a:xfrm>
              <a:off x="1937" y="3692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1" name="Arc 116"/>
            <p:cNvSpPr>
              <a:spLocks/>
            </p:cNvSpPr>
            <p:nvPr/>
          </p:nvSpPr>
          <p:spPr bwMode="auto">
            <a:xfrm>
              <a:off x="1917" y="3692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2" name="Line 117"/>
            <p:cNvSpPr>
              <a:spLocks noChangeShapeType="1"/>
            </p:cNvSpPr>
            <p:nvPr/>
          </p:nvSpPr>
          <p:spPr bwMode="auto">
            <a:xfrm>
              <a:off x="1937" y="3653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3" name="Line 118"/>
            <p:cNvSpPr>
              <a:spLocks noChangeShapeType="1"/>
            </p:cNvSpPr>
            <p:nvPr/>
          </p:nvSpPr>
          <p:spPr bwMode="auto">
            <a:xfrm>
              <a:off x="1937" y="373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4" name="Arc 119"/>
            <p:cNvSpPr>
              <a:spLocks/>
            </p:cNvSpPr>
            <p:nvPr/>
          </p:nvSpPr>
          <p:spPr bwMode="auto">
            <a:xfrm>
              <a:off x="1917" y="3847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5" name="Arc 120"/>
            <p:cNvSpPr>
              <a:spLocks/>
            </p:cNvSpPr>
            <p:nvPr/>
          </p:nvSpPr>
          <p:spPr bwMode="auto">
            <a:xfrm>
              <a:off x="1921" y="3847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6" name="Arc 121"/>
            <p:cNvSpPr>
              <a:spLocks/>
            </p:cNvSpPr>
            <p:nvPr/>
          </p:nvSpPr>
          <p:spPr bwMode="auto">
            <a:xfrm>
              <a:off x="1937" y="3929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7" name="Arc 122"/>
            <p:cNvSpPr>
              <a:spLocks/>
            </p:cNvSpPr>
            <p:nvPr/>
          </p:nvSpPr>
          <p:spPr bwMode="auto">
            <a:xfrm>
              <a:off x="1917" y="3929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8" name="Line 123"/>
            <p:cNvSpPr>
              <a:spLocks noChangeShapeType="1"/>
            </p:cNvSpPr>
            <p:nvPr/>
          </p:nvSpPr>
          <p:spPr bwMode="auto">
            <a:xfrm>
              <a:off x="1937" y="389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9" name="Line 124"/>
            <p:cNvSpPr>
              <a:spLocks noChangeShapeType="1"/>
            </p:cNvSpPr>
            <p:nvPr/>
          </p:nvSpPr>
          <p:spPr bwMode="auto">
            <a:xfrm>
              <a:off x="1937" y="3969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0" name="Line 125"/>
            <p:cNvSpPr>
              <a:spLocks noChangeShapeType="1"/>
            </p:cNvSpPr>
            <p:nvPr/>
          </p:nvSpPr>
          <p:spPr bwMode="auto">
            <a:xfrm>
              <a:off x="2513" y="371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1" name="Line 126"/>
            <p:cNvSpPr>
              <a:spLocks noChangeShapeType="1"/>
            </p:cNvSpPr>
            <p:nvPr/>
          </p:nvSpPr>
          <p:spPr bwMode="auto">
            <a:xfrm>
              <a:off x="2513" y="3905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2" name="Line 127"/>
            <p:cNvSpPr>
              <a:spLocks noChangeShapeType="1"/>
            </p:cNvSpPr>
            <p:nvPr/>
          </p:nvSpPr>
          <p:spPr bwMode="auto">
            <a:xfrm flipV="1">
              <a:off x="2509" y="3712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3" name="Arc 128"/>
            <p:cNvSpPr>
              <a:spLocks/>
            </p:cNvSpPr>
            <p:nvPr/>
          </p:nvSpPr>
          <p:spPr bwMode="auto">
            <a:xfrm>
              <a:off x="2702" y="3725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4" name="Arc 129"/>
            <p:cNvSpPr>
              <a:spLocks/>
            </p:cNvSpPr>
            <p:nvPr/>
          </p:nvSpPr>
          <p:spPr bwMode="auto">
            <a:xfrm>
              <a:off x="2702" y="372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5" name="Arc 130"/>
            <p:cNvSpPr>
              <a:spLocks/>
            </p:cNvSpPr>
            <p:nvPr/>
          </p:nvSpPr>
          <p:spPr bwMode="auto">
            <a:xfrm>
              <a:off x="2702" y="3811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" name="Arc 131"/>
            <p:cNvSpPr>
              <a:spLocks/>
            </p:cNvSpPr>
            <p:nvPr/>
          </p:nvSpPr>
          <p:spPr bwMode="auto">
            <a:xfrm>
              <a:off x="2702" y="381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7" name="Line 132"/>
            <p:cNvSpPr>
              <a:spLocks noChangeShapeType="1"/>
            </p:cNvSpPr>
            <p:nvPr/>
          </p:nvSpPr>
          <p:spPr bwMode="auto">
            <a:xfrm>
              <a:off x="880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8" name="Line 133"/>
            <p:cNvSpPr>
              <a:spLocks noChangeShapeType="1"/>
            </p:cNvSpPr>
            <p:nvPr/>
          </p:nvSpPr>
          <p:spPr bwMode="auto">
            <a:xfrm>
              <a:off x="1858" y="111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9" name="Line 134"/>
            <p:cNvSpPr>
              <a:spLocks noChangeShapeType="1"/>
            </p:cNvSpPr>
            <p:nvPr/>
          </p:nvSpPr>
          <p:spPr bwMode="auto">
            <a:xfrm>
              <a:off x="1034" y="104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0" name="Rectangle 135"/>
            <p:cNvSpPr>
              <a:spLocks noChangeArrowheads="1"/>
            </p:cNvSpPr>
            <p:nvPr/>
          </p:nvSpPr>
          <p:spPr bwMode="auto">
            <a:xfrm>
              <a:off x="1026" y="1110"/>
              <a:ext cx="23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1" name="Line 136"/>
            <p:cNvSpPr>
              <a:spLocks noChangeShapeType="1"/>
            </p:cNvSpPr>
            <p:nvPr/>
          </p:nvSpPr>
          <p:spPr bwMode="auto">
            <a:xfrm>
              <a:off x="1034" y="1121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2" name="Rectangle 137"/>
            <p:cNvSpPr>
              <a:spLocks noChangeArrowheads="1"/>
            </p:cNvSpPr>
            <p:nvPr/>
          </p:nvSpPr>
          <p:spPr bwMode="auto">
            <a:xfrm>
              <a:off x="1026" y="1307"/>
              <a:ext cx="2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3" name="Line 138"/>
            <p:cNvSpPr>
              <a:spLocks noChangeShapeType="1"/>
            </p:cNvSpPr>
            <p:nvPr/>
          </p:nvSpPr>
          <p:spPr bwMode="auto">
            <a:xfrm>
              <a:off x="1034" y="1319"/>
              <a:ext cx="0" cy="2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4" name="Line 139"/>
            <p:cNvSpPr>
              <a:spLocks noChangeShapeType="1"/>
            </p:cNvSpPr>
            <p:nvPr/>
          </p:nvSpPr>
          <p:spPr bwMode="auto">
            <a:xfrm>
              <a:off x="1038" y="1118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5" name="Line 140"/>
            <p:cNvSpPr>
              <a:spLocks noChangeShapeType="1"/>
            </p:cNvSpPr>
            <p:nvPr/>
          </p:nvSpPr>
          <p:spPr bwMode="auto">
            <a:xfrm>
              <a:off x="959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6" name="Line 141"/>
            <p:cNvSpPr>
              <a:spLocks noChangeShapeType="1"/>
            </p:cNvSpPr>
            <p:nvPr/>
          </p:nvSpPr>
          <p:spPr bwMode="auto">
            <a:xfrm>
              <a:off x="2229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7" name="Line 142"/>
            <p:cNvSpPr>
              <a:spLocks noChangeShapeType="1"/>
            </p:cNvSpPr>
            <p:nvPr/>
          </p:nvSpPr>
          <p:spPr bwMode="auto">
            <a:xfrm>
              <a:off x="2434" y="151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8" name="Line 143"/>
            <p:cNvSpPr>
              <a:spLocks noChangeShapeType="1"/>
            </p:cNvSpPr>
            <p:nvPr/>
          </p:nvSpPr>
          <p:spPr bwMode="auto">
            <a:xfrm>
              <a:off x="2383" y="1200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9" name="Line 144"/>
            <p:cNvSpPr>
              <a:spLocks noChangeShapeType="1"/>
            </p:cNvSpPr>
            <p:nvPr/>
          </p:nvSpPr>
          <p:spPr bwMode="auto">
            <a:xfrm>
              <a:off x="2308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0" name="Line 145"/>
            <p:cNvSpPr>
              <a:spLocks noChangeShapeType="1"/>
            </p:cNvSpPr>
            <p:nvPr/>
          </p:nvSpPr>
          <p:spPr bwMode="auto">
            <a:xfrm>
              <a:off x="2387" y="1512"/>
              <a:ext cx="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1" name="Line 146"/>
            <p:cNvSpPr>
              <a:spLocks noChangeShapeType="1"/>
            </p:cNvSpPr>
            <p:nvPr/>
          </p:nvSpPr>
          <p:spPr bwMode="auto">
            <a:xfrm>
              <a:off x="2229" y="143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2" name="Line 147"/>
            <p:cNvSpPr>
              <a:spLocks noChangeShapeType="1"/>
            </p:cNvSpPr>
            <p:nvPr/>
          </p:nvSpPr>
          <p:spPr bwMode="auto">
            <a:xfrm>
              <a:off x="2434" y="159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3" name="Line 148"/>
            <p:cNvSpPr>
              <a:spLocks noChangeShapeType="1"/>
            </p:cNvSpPr>
            <p:nvPr/>
          </p:nvSpPr>
          <p:spPr bwMode="auto">
            <a:xfrm>
              <a:off x="2308" y="1591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4" name="Line 149"/>
            <p:cNvSpPr>
              <a:spLocks noChangeShapeType="1"/>
            </p:cNvSpPr>
            <p:nvPr/>
          </p:nvSpPr>
          <p:spPr bwMode="auto">
            <a:xfrm>
              <a:off x="2304" y="1437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5" name="Line 150"/>
            <p:cNvSpPr>
              <a:spLocks noChangeShapeType="1"/>
            </p:cNvSpPr>
            <p:nvPr/>
          </p:nvSpPr>
          <p:spPr bwMode="auto">
            <a:xfrm>
              <a:off x="2229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6" name="Line 151"/>
            <p:cNvSpPr>
              <a:spLocks noChangeShapeType="1"/>
            </p:cNvSpPr>
            <p:nvPr/>
          </p:nvSpPr>
          <p:spPr bwMode="auto">
            <a:xfrm>
              <a:off x="2434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7" name="Line 152"/>
            <p:cNvSpPr>
              <a:spLocks noChangeShapeType="1"/>
            </p:cNvSpPr>
            <p:nvPr/>
          </p:nvSpPr>
          <p:spPr bwMode="auto">
            <a:xfrm>
              <a:off x="2308" y="167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8" name="Line 153"/>
            <p:cNvSpPr>
              <a:spLocks noChangeShapeType="1"/>
            </p:cNvSpPr>
            <p:nvPr/>
          </p:nvSpPr>
          <p:spPr bwMode="auto">
            <a:xfrm>
              <a:off x="2229" y="1907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9" name="Line 154"/>
            <p:cNvSpPr>
              <a:spLocks noChangeShapeType="1"/>
            </p:cNvSpPr>
            <p:nvPr/>
          </p:nvSpPr>
          <p:spPr bwMode="auto">
            <a:xfrm>
              <a:off x="2434" y="174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0" name="Line 155"/>
            <p:cNvSpPr>
              <a:spLocks noChangeShapeType="1"/>
            </p:cNvSpPr>
            <p:nvPr/>
          </p:nvSpPr>
          <p:spPr bwMode="auto">
            <a:xfrm>
              <a:off x="2308" y="1749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1" name="Line 156"/>
            <p:cNvSpPr>
              <a:spLocks noChangeShapeType="1"/>
            </p:cNvSpPr>
            <p:nvPr/>
          </p:nvSpPr>
          <p:spPr bwMode="auto">
            <a:xfrm>
              <a:off x="2304" y="1753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2" name="Line 157"/>
            <p:cNvSpPr>
              <a:spLocks noChangeShapeType="1"/>
            </p:cNvSpPr>
            <p:nvPr/>
          </p:nvSpPr>
          <p:spPr bwMode="auto">
            <a:xfrm>
              <a:off x="2229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3" name="Line 158"/>
            <p:cNvSpPr>
              <a:spLocks noChangeShapeType="1"/>
            </p:cNvSpPr>
            <p:nvPr/>
          </p:nvSpPr>
          <p:spPr bwMode="auto">
            <a:xfrm>
              <a:off x="2434" y="182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4" name="Line 159"/>
            <p:cNvSpPr>
              <a:spLocks noChangeShapeType="1"/>
            </p:cNvSpPr>
            <p:nvPr/>
          </p:nvSpPr>
          <p:spPr bwMode="auto">
            <a:xfrm>
              <a:off x="2387" y="1828"/>
              <a:ext cx="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5" name="Line 160"/>
            <p:cNvSpPr>
              <a:spLocks noChangeShapeType="1"/>
            </p:cNvSpPr>
            <p:nvPr/>
          </p:nvSpPr>
          <p:spPr bwMode="auto">
            <a:xfrm>
              <a:off x="2383" y="1832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6" name="Line 161"/>
            <p:cNvSpPr>
              <a:spLocks noChangeShapeType="1"/>
            </p:cNvSpPr>
            <p:nvPr/>
          </p:nvSpPr>
          <p:spPr bwMode="auto">
            <a:xfrm>
              <a:off x="2308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7" name="Line 162"/>
            <p:cNvSpPr>
              <a:spLocks noChangeShapeType="1"/>
            </p:cNvSpPr>
            <p:nvPr/>
          </p:nvSpPr>
          <p:spPr bwMode="auto">
            <a:xfrm>
              <a:off x="2797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8" name="Rectangle 163"/>
            <p:cNvSpPr>
              <a:spLocks noChangeArrowheads="1"/>
            </p:cNvSpPr>
            <p:nvPr/>
          </p:nvSpPr>
          <p:spPr bwMode="auto">
            <a:xfrm>
              <a:off x="2896" y="1599"/>
              <a:ext cx="26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F1</a:t>
              </a:r>
            </a:p>
          </p:txBody>
        </p:sp>
        <p:sp>
          <p:nvSpPr>
            <p:cNvPr id="42149" name="Line 164"/>
            <p:cNvSpPr>
              <a:spLocks noChangeShapeType="1"/>
            </p:cNvSpPr>
            <p:nvPr/>
          </p:nvSpPr>
          <p:spPr bwMode="auto">
            <a:xfrm>
              <a:off x="2229" y="24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0" name="Line 165"/>
            <p:cNvSpPr>
              <a:spLocks noChangeShapeType="1"/>
            </p:cNvSpPr>
            <p:nvPr/>
          </p:nvSpPr>
          <p:spPr bwMode="auto">
            <a:xfrm>
              <a:off x="2434" y="24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1" name="Line 166"/>
            <p:cNvSpPr>
              <a:spLocks noChangeShapeType="1"/>
            </p:cNvSpPr>
            <p:nvPr/>
          </p:nvSpPr>
          <p:spPr bwMode="auto">
            <a:xfrm>
              <a:off x="2308" y="246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2" name="Line 167"/>
            <p:cNvSpPr>
              <a:spLocks noChangeShapeType="1"/>
            </p:cNvSpPr>
            <p:nvPr/>
          </p:nvSpPr>
          <p:spPr bwMode="auto">
            <a:xfrm>
              <a:off x="2797" y="250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3" name="Rectangle 168"/>
            <p:cNvSpPr>
              <a:spLocks noChangeArrowheads="1"/>
            </p:cNvSpPr>
            <p:nvPr/>
          </p:nvSpPr>
          <p:spPr bwMode="auto">
            <a:xfrm>
              <a:off x="2896" y="2429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F2</a:t>
              </a:r>
            </a:p>
          </p:txBody>
        </p:sp>
        <p:sp>
          <p:nvSpPr>
            <p:cNvPr id="42154" name="Line 169"/>
            <p:cNvSpPr>
              <a:spLocks noChangeShapeType="1"/>
            </p:cNvSpPr>
            <p:nvPr/>
          </p:nvSpPr>
          <p:spPr bwMode="auto">
            <a:xfrm>
              <a:off x="880" y="210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5" name="Line 170"/>
            <p:cNvSpPr>
              <a:spLocks noChangeShapeType="1"/>
            </p:cNvSpPr>
            <p:nvPr/>
          </p:nvSpPr>
          <p:spPr bwMode="auto">
            <a:xfrm>
              <a:off x="1858" y="151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6" name="Line 171"/>
            <p:cNvSpPr>
              <a:spLocks noChangeShapeType="1"/>
            </p:cNvSpPr>
            <p:nvPr/>
          </p:nvSpPr>
          <p:spPr bwMode="auto">
            <a:xfrm>
              <a:off x="1858" y="198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7" name="Line 172"/>
            <p:cNvSpPr>
              <a:spLocks noChangeShapeType="1"/>
            </p:cNvSpPr>
            <p:nvPr/>
          </p:nvSpPr>
          <p:spPr bwMode="auto">
            <a:xfrm>
              <a:off x="1858" y="3218"/>
              <a:ext cx="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8" name="Line 173"/>
            <p:cNvSpPr>
              <a:spLocks noChangeShapeType="1"/>
            </p:cNvSpPr>
            <p:nvPr/>
          </p:nvSpPr>
          <p:spPr bwMode="auto">
            <a:xfrm>
              <a:off x="1531" y="1042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9" name="Rectangle 174"/>
            <p:cNvSpPr>
              <a:spLocks noChangeArrowheads="1"/>
            </p:cNvSpPr>
            <p:nvPr/>
          </p:nvSpPr>
          <p:spPr bwMode="auto">
            <a:xfrm>
              <a:off x="1436" y="1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0" name="Line 175"/>
            <p:cNvSpPr>
              <a:spLocks noChangeShapeType="1"/>
            </p:cNvSpPr>
            <p:nvPr/>
          </p:nvSpPr>
          <p:spPr bwMode="auto">
            <a:xfrm>
              <a:off x="1531" y="1516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1" name="Rectangle 176"/>
            <p:cNvSpPr>
              <a:spLocks noChangeArrowheads="1"/>
            </p:cNvSpPr>
            <p:nvPr/>
          </p:nvSpPr>
          <p:spPr bwMode="auto">
            <a:xfrm>
              <a:off x="1523" y="197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2" name="Line 177"/>
            <p:cNvSpPr>
              <a:spLocks noChangeShapeType="1"/>
            </p:cNvSpPr>
            <p:nvPr/>
          </p:nvSpPr>
          <p:spPr bwMode="auto">
            <a:xfrm>
              <a:off x="1531" y="1990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3" name="Rectangle 178"/>
            <p:cNvSpPr>
              <a:spLocks noChangeArrowheads="1"/>
            </p:cNvSpPr>
            <p:nvPr/>
          </p:nvSpPr>
          <p:spPr bwMode="auto">
            <a:xfrm>
              <a:off x="1523" y="209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4" name="Line 179"/>
            <p:cNvSpPr>
              <a:spLocks noChangeShapeType="1"/>
            </p:cNvSpPr>
            <p:nvPr/>
          </p:nvSpPr>
          <p:spPr bwMode="auto">
            <a:xfrm>
              <a:off x="1531" y="2109"/>
              <a:ext cx="0" cy="1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5" name="Rectangle 180"/>
            <p:cNvSpPr>
              <a:spLocks noChangeArrowheads="1"/>
            </p:cNvSpPr>
            <p:nvPr/>
          </p:nvSpPr>
          <p:spPr bwMode="auto">
            <a:xfrm>
              <a:off x="1436" y="321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6" name="Line 181"/>
            <p:cNvSpPr>
              <a:spLocks noChangeShapeType="1"/>
            </p:cNvSpPr>
            <p:nvPr/>
          </p:nvSpPr>
          <p:spPr bwMode="auto">
            <a:xfrm>
              <a:off x="1531" y="3222"/>
              <a:ext cx="0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7" name="Line 182"/>
            <p:cNvSpPr>
              <a:spLocks noChangeShapeType="1"/>
            </p:cNvSpPr>
            <p:nvPr/>
          </p:nvSpPr>
          <p:spPr bwMode="auto">
            <a:xfrm>
              <a:off x="959" y="210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8" name="Line 183"/>
            <p:cNvSpPr>
              <a:spLocks noChangeShapeType="1"/>
            </p:cNvSpPr>
            <p:nvPr/>
          </p:nvSpPr>
          <p:spPr bwMode="auto">
            <a:xfrm>
              <a:off x="1456" y="1512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9" name="Line 184"/>
            <p:cNvSpPr>
              <a:spLocks noChangeShapeType="1"/>
            </p:cNvSpPr>
            <p:nvPr/>
          </p:nvSpPr>
          <p:spPr bwMode="auto">
            <a:xfrm>
              <a:off x="1535" y="1986"/>
              <a:ext cx="3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0" name="Line 185"/>
            <p:cNvSpPr>
              <a:spLocks noChangeShapeType="1"/>
            </p:cNvSpPr>
            <p:nvPr/>
          </p:nvSpPr>
          <p:spPr bwMode="auto">
            <a:xfrm>
              <a:off x="1448" y="3218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1" name="Line 186"/>
            <p:cNvSpPr>
              <a:spLocks noChangeShapeType="1"/>
            </p:cNvSpPr>
            <p:nvPr/>
          </p:nvSpPr>
          <p:spPr bwMode="auto">
            <a:xfrm>
              <a:off x="880" y="171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2" name="Line 187"/>
            <p:cNvSpPr>
              <a:spLocks noChangeShapeType="1"/>
            </p:cNvSpPr>
            <p:nvPr/>
          </p:nvSpPr>
          <p:spPr bwMode="auto">
            <a:xfrm>
              <a:off x="1858" y="143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3" name="Line 188"/>
            <p:cNvSpPr>
              <a:spLocks noChangeShapeType="1"/>
            </p:cNvSpPr>
            <p:nvPr/>
          </p:nvSpPr>
          <p:spPr bwMode="auto">
            <a:xfrm>
              <a:off x="1858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4" name="Line 189"/>
            <p:cNvSpPr>
              <a:spLocks noChangeShapeType="1"/>
            </p:cNvSpPr>
            <p:nvPr/>
          </p:nvSpPr>
          <p:spPr bwMode="auto">
            <a:xfrm>
              <a:off x="1858" y="337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5" name="Line 190"/>
            <p:cNvSpPr>
              <a:spLocks noChangeShapeType="1"/>
            </p:cNvSpPr>
            <p:nvPr/>
          </p:nvSpPr>
          <p:spPr bwMode="auto">
            <a:xfrm>
              <a:off x="1278" y="1042"/>
              <a:ext cx="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6" name="Rectangle 191"/>
            <p:cNvSpPr>
              <a:spLocks noChangeArrowheads="1"/>
            </p:cNvSpPr>
            <p:nvPr/>
          </p:nvSpPr>
          <p:spPr bwMode="auto">
            <a:xfrm>
              <a:off x="1191" y="1426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7" name="Line 192"/>
            <p:cNvSpPr>
              <a:spLocks noChangeShapeType="1"/>
            </p:cNvSpPr>
            <p:nvPr/>
          </p:nvSpPr>
          <p:spPr bwMode="auto">
            <a:xfrm>
              <a:off x="1278" y="143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8" name="Rectangle 193"/>
            <p:cNvSpPr>
              <a:spLocks noChangeArrowheads="1"/>
            </p:cNvSpPr>
            <p:nvPr/>
          </p:nvSpPr>
          <p:spPr bwMode="auto">
            <a:xfrm>
              <a:off x="1270" y="166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9" name="Line 194"/>
            <p:cNvSpPr>
              <a:spLocks noChangeShapeType="1"/>
            </p:cNvSpPr>
            <p:nvPr/>
          </p:nvSpPr>
          <p:spPr bwMode="auto">
            <a:xfrm>
              <a:off x="1278" y="1674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0" name="Rectangle 195"/>
            <p:cNvSpPr>
              <a:spLocks noChangeArrowheads="1"/>
            </p:cNvSpPr>
            <p:nvPr/>
          </p:nvSpPr>
          <p:spPr bwMode="auto">
            <a:xfrm>
              <a:off x="1270" y="170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1" name="Line 196"/>
            <p:cNvSpPr>
              <a:spLocks noChangeShapeType="1"/>
            </p:cNvSpPr>
            <p:nvPr/>
          </p:nvSpPr>
          <p:spPr bwMode="auto">
            <a:xfrm>
              <a:off x="1278" y="1714"/>
              <a:ext cx="0" cy="1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2" name="Rectangle 197"/>
            <p:cNvSpPr>
              <a:spLocks noChangeArrowheads="1"/>
            </p:cNvSpPr>
            <p:nvPr/>
          </p:nvSpPr>
          <p:spPr bwMode="auto">
            <a:xfrm>
              <a:off x="1191" y="336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3" name="Line 198"/>
            <p:cNvSpPr>
              <a:spLocks noChangeShapeType="1"/>
            </p:cNvSpPr>
            <p:nvPr/>
          </p:nvSpPr>
          <p:spPr bwMode="auto">
            <a:xfrm>
              <a:off x="1278" y="3380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4" name="Line 199"/>
            <p:cNvSpPr>
              <a:spLocks noChangeShapeType="1"/>
            </p:cNvSpPr>
            <p:nvPr/>
          </p:nvSpPr>
          <p:spPr bwMode="auto">
            <a:xfrm>
              <a:off x="959" y="1710"/>
              <a:ext cx="3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5" name="Line 200"/>
            <p:cNvSpPr>
              <a:spLocks noChangeShapeType="1"/>
            </p:cNvSpPr>
            <p:nvPr/>
          </p:nvSpPr>
          <p:spPr bwMode="auto">
            <a:xfrm>
              <a:off x="1211" y="1433"/>
              <a:ext cx="6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6" name="Line 201"/>
            <p:cNvSpPr>
              <a:spLocks noChangeShapeType="1"/>
            </p:cNvSpPr>
            <p:nvPr/>
          </p:nvSpPr>
          <p:spPr bwMode="auto">
            <a:xfrm>
              <a:off x="1282" y="167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7" name="Line 202"/>
            <p:cNvSpPr>
              <a:spLocks noChangeShapeType="1"/>
            </p:cNvSpPr>
            <p:nvPr/>
          </p:nvSpPr>
          <p:spPr bwMode="auto">
            <a:xfrm>
              <a:off x="1211" y="3376"/>
              <a:ext cx="6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8" name="Line 203"/>
            <p:cNvSpPr>
              <a:spLocks noChangeShapeType="1"/>
            </p:cNvSpPr>
            <p:nvPr/>
          </p:nvSpPr>
          <p:spPr bwMode="auto">
            <a:xfrm>
              <a:off x="2229" y="290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" name="Line 204"/>
            <p:cNvSpPr>
              <a:spLocks noChangeShapeType="1"/>
            </p:cNvSpPr>
            <p:nvPr/>
          </p:nvSpPr>
          <p:spPr bwMode="auto">
            <a:xfrm>
              <a:off x="2434" y="30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" name="Line 205"/>
            <p:cNvSpPr>
              <a:spLocks noChangeShapeType="1"/>
            </p:cNvSpPr>
            <p:nvPr/>
          </p:nvSpPr>
          <p:spPr bwMode="auto">
            <a:xfrm>
              <a:off x="2308" y="306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" name="Line 206"/>
            <p:cNvSpPr>
              <a:spLocks noChangeShapeType="1"/>
            </p:cNvSpPr>
            <p:nvPr/>
          </p:nvSpPr>
          <p:spPr bwMode="auto">
            <a:xfrm>
              <a:off x="2304" y="2906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2" name="Line 207"/>
            <p:cNvSpPr>
              <a:spLocks noChangeShapeType="1"/>
            </p:cNvSpPr>
            <p:nvPr/>
          </p:nvSpPr>
          <p:spPr bwMode="auto">
            <a:xfrm>
              <a:off x="2229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3" name="Line 208"/>
            <p:cNvSpPr>
              <a:spLocks noChangeShapeType="1"/>
            </p:cNvSpPr>
            <p:nvPr/>
          </p:nvSpPr>
          <p:spPr bwMode="auto">
            <a:xfrm>
              <a:off x="2434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4" name="Line 209"/>
            <p:cNvSpPr>
              <a:spLocks noChangeShapeType="1"/>
            </p:cNvSpPr>
            <p:nvPr/>
          </p:nvSpPr>
          <p:spPr bwMode="auto">
            <a:xfrm>
              <a:off x="2308" y="3139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5" name="Line 210"/>
            <p:cNvSpPr>
              <a:spLocks noChangeShapeType="1"/>
            </p:cNvSpPr>
            <p:nvPr/>
          </p:nvSpPr>
          <p:spPr bwMode="auto">
            <a:xfrm>
              <a:off x="2229" y="337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6" name="Line 211"/>
            <p:cNvSpPr>
              <a:spLocks noChangeShapeType="1"/>
            </p:cNvSpPr>
            <p:nvPr/>
          </p:nvSpPr>
          <p:spPr bwMode="auto">
            <a:xfrm>
              <a:off x="2434" y="321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7" name="Line 212"/>
            <p:cNvSpPr>
              <a:spLocks noChangeShapeType="1"/>
            </p:cNvSpPr>
            <p:nvPr/>
          </p:nvSpPr>
          <p:spPr bwMode="auto">
            <a:xfrm>
              <a:off x="2308" y="3218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8" name="Line 213"/>
            <p:cNvSpPr>
              <a:spLocks noChangeShapeType="1"/>
            </p:cNvSpPr>
            <p:nvPr/>
          </p:nvSpPr>
          <p:spPr bwMode="auto">
            <a:xfrm>
              <a:off x="2304" y="3222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9" name="Line 214"/>
            <p:cNvSpPr>
              <a:spLocks noChangeShapeType="1"/>
            </p:cNvSpPr>
            <p:nvPr/>
          </p:nvSpPr>
          <p:spPr bwMode="auto">
            <a:xfrm>
              <a:off x="2797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0" name="Rectangle 215"/>
            <p:cNvSpPr>
              <a:spLocks noChangeArrowheads="1"/>
            </p:cNvSpPr>
            <p:nvPr/>
          </p:nvSpPr>
          <p:spPr bwMode="auto">
            <a:xfrm>
              <a:off x="2896" y="3068"/>
              <a:ext cx="2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F3</a:t>
              </a:r>
            </a:p>
          </p:txBody>
        </p:sp>
        <p:sp>
          <p:nvSpPr>
            <p:cNvPr id="42201" name="Line 216"/>
            <p:cNvSpPr>
              <a:spLocks noChangeShapeType="1"/>
            </p:cNvSpPr>
            <p:nvPr/>
          </p:nvSpPr>
          <p:spPr bwMode="auto">
            <a:xfrm>
              <a:off x="635" y="171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2" name="Line 217"/>
            <p:cNvSpPr>
              <a:spLocks noChangeShapeType="1"/>
            </p:cNvSpPr>
            <p:nvPr/>
          </p:nvSpPr>
          <p:spPr bwMode="auto">
            <a:xfrm>
              <a:off x="1858" y="250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3" name="Line 218"/>
            <p:cNvSpPr>
              <a:spLocks noChangeShapeType="1"/>
            </p:cNvSpPr>
            <p:nvPr/>
          </p:nvSpPr>
          <p:spPr bwMode="auto">
            <a:xfrm>
              <a:off x="1858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4" name="Line 219"/>
            <p:cNvSpPr>
              <a:spLocks noChangeShapeType="1"/>
            </p:cNvSpPr>
            <p:nvPr/>
          </p:nvSpPr>
          <p:spPr bwMode="auto">
            <a:xfrm>
              <a:off x="1858" y="1907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5" name="Line 220"/>
            <p:cNvSpPr>
              <a:spLocks noChangeShapeType="1"/>
            </p:cNvSpPr>
            <p:nvPr/>
          </p:nvSpPr>
          <p:spPr bwMode="auto">
            <a:xfrm>
              <a:off x="1858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6" name="Line 221"/>
            <p:cNvSpPr>
              <a:spLocks noChangeShapeType="1"/>
            </p:cNvSpPr>
            <p:nvPr/>
          </p:nvSpPr>
          <p:spPr bwMode="auto">
            <a:xfrm>
              <a:off x="1858" y="290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7" name="Line 222"/>
            <p:cNvSpPr>
              <a:spLocks noChangeShapeType="1"/>
            </p:cNvSpPr>
            <p:nvPr/>
          </p:nvSpPr>
          <p:spPr bwMode="auto">
            <a:xfrm>
              <a:off x="1858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8" name="Line 223"/>
            <p:cNvSpPr>
              <a:spLocks noChangeShapeType="1"/>
            </p:cNvSpPr>
            <p:nvPr/>
          </p:nvSpPr>
          <p:spPr bwMode="auto">
            <a:xfrm>
              <a:off x="1858" y="373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9" name="Line 224"/>
            <p:cNvSpPr>
              <a:spLocks noChangeShapeType="1"/>
            </p:cNvSpPr>
            <p:nvPr/>
          </p:nvSpPr>
          <p:spPr bwMode="auto">
            <a:xfrm>
              <a:off x="430" y="1552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0" name="Rectangle 225"/>
            <p:cNvSpPr>
              <a:spLocks noChangeArrowheads="1"/>
            </p:cNvSpPr>
            <p:nvPr/>
          </p:nvSpPr>
          <p:spPr bwMode="auto">
            <a:xfrm>
              <a:off x="623" y="154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1" name="Line 226"/>
            <p:cNvSpPr>
              <a:spLocks noChangeShapeType="1"/>
            </p:cNvSpPr>
            <p:nvPr/>
          </p:nvSpPr>
          <p:spPr bwMode="auto">
            <a:xfrm>
              <a:off x="635" y="1552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2" name="Rectangle 227"/>
            <p:cNvSpPr>
              <a:spLocks noChangeArrowheads="1"/>
            </p:cNvSpPr>
            <p:nvPr/>
          </p:nvSpPr>
          <p:spPr bwMode="auto">
            <a:xfrm>
              <a:off x="1191" y="154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3" name="Line 228"/>
            <p:cNvSpPr>
              <a:spLocks noChangeShapeType="1"/>
            </p:cNvSpPr>
            <p:nvPr/>
          </p:nvSpPr>
          <p:spPr bwMode="auto">
            <a:xfrm>
              <a:off x="1199" y="1042"/>
              <a:ext cx="0" cy="1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4" name="Rectangle 229"/>
            <p:cNvSpPr>
              <a:spLocks noChangeArrowheads="1"/>
            </p:cNvSpPr>
            <p:nvPr/>
          </p:nvSpPr>
          <p:spPr bwMode="auto">
            <a:xfrm>
              <a:off x="1270" y="1189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5" name="Line 230"/>
            <p:cNvSpPr>
              <a:spLocks noChangeShapeType="1"/>
            </p:cNvSpPr>
            <p:nvPr/>
          </p:nvSpPr>
          <p:spPr bwMode="auto">
            <a:xfrm>
              <a:off x="1199" y="1200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6" name="Line 231"/>
            <p:cNvSpPr>
              <a:spLocks noChangeShapeType="1"/>
            </p:cNvSpPr>
            <p:nvPr/>
          </p:nvSpPr>
          <p:spPr bwMode="auto">
            <a:xfrm>
              <a:off x="1199" y="1556"/>
              <a:ext cx="0" cy="3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7" name="Rectangle 232"/>
            <p:cNvSpPr>
              <a:spLocks noChangeArrowheads="1"/>
            </p:cNvSpPr>
            <p:nvPr/>
          </p:nvSpPr>
          <p:spPr bwMode="auto">
            <a:xfrm>
              <a:off x="1191" y="189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8" name="Line 233"/>
            <p:cNvSpPr>
              <a:spLocks noChangeShapeType="1"/>
            </p:cNvSpPr>
            <p:nvPr/>
          </p:nvSpPr>
          <p:spPr bwMode="auto">
            <a:xfrm>
              <a:off x="1199" y="1911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9" name="Rectangle 234"/>
            <p:cNvSpPr>
              <a:spLocks noChangeArrowheads="1"/>
            </p:cNvSpPr>
            <p:nvPr/>
          </p:nvSpPr>
          <p:spPr bwMode="auto">
            <a:xfrm>
              <a:off x="1191" y="213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0" name="Line 235"/>
            <p:cNvSpPr>
              <a:spLocks noChangeShapeType="1"/>
            </p:cNvSpPr>
            <p:nvPr/>
          </p:nvSpPr>
          <p:spPr bwMode="auto">
            <a:xfrm>
              <a:off x="1199" y="2148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1" name="Rectangle 236"/>
            <p:cNvSpPr>
              <a:spLocks noChangeArrowheads="1"/>
            </p:cNvSpPr>
            <p:nvPr/>
          </p:nvSpPr>
          <p:spPr bwMode="auto">
            <a:xfrm>
              <a:off x="1191" y="249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2" name="Line 237"/>
            <p:cNvSpPr>
              <a:spLocks noChangeShapeType="1"/>
            </p:cNvSpPr>
            <p:nvPr/>
          </p:nvSpPr>
          <p:spPr bwMode="auto">
            <a:xfrm>
              <a:off x="1199" y="2504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3" name="Rectangle 238"/>
            <p:cNvSpPr>
              <a:spLocks noChangeArrowheads="1"/>
            </p:cNvSpPr>
            <p:nvPr/>
          </p:nvSpPr>
          <p:spPr bwMode="auto">
            <a:xfrm>
              <a:off x="1191" y="289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4" name="Line 239"/>
            <p:cNvSpPr>
              <a:spLocks noChangeShapeType="1"/>
            </p:cNvSpPr>
            <p:nvPr/>
          </p:nvSpPr>
          <p:spPr bwMode="auto">
            <a:xfrm>
              <a:off x="1199" y="2906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5" name="Rectangle 240"/>
            <p:cNvSpPr>
              <a:spLocks noChangeArrowheads="1"/>
            </p:cNvSpPr>
            <p:nvPr/>
          </p:nvSpPr>
          <p:spPr bwMode="auto">
            <a:xfrm>
              <a:off x="1270" y="3131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6" name="Line 241"/>
            <p:cNvSpPr>
              <a:spLocks noChangeShapeType="1"/>
            </p:cNvSpPr>
            <p:nvPr/>
          </p:nvSpPr>
          <p:spPr bwMode="auto">
            <a:xfrm>
              <a:off x="1199" y="3143"/>
              <a:ext cx="0" cy="5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7" name="Rectangle 242"/>
            <p:cNvSpPr>
              <a:spLocks noChangeArrowheads="1"/>
            </p:cNvSpPr>
            <p:nvPr/>
          </p:nvSpPr>
          <p:spPr bwMode="auto">
            <a:xfrm>
              <a:off x="1436" y="3724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8" name="Line 243"/>
            <p:cNvSpPr>
              <a:spLocks noChangeShapeType="1"/>
            </p:cNvSpPr>
            <p:nvPr/>
          </p:nvSpPr>
          <p:spPr bwMode="auto">
            <a:xfrm>
              <a:off x="1199" y="3736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9" name="Line 244"/>
            <p:cNvSpPr>
              <a:spLocks noChangeShapeType="1"/>
            </p:cNvSpPr>
            <p:nvPr/>
          </p:nvSpPr>
          <p:spPr bwMode="auto">
            <a:xfrm>
              <a:off x="1290" y="1196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0" name="Line 245"/>
            <p:cNvSpPr>
              <a:spLocks noChangeShapeType="1"/>
            </p:cNvSpPr>
            <p:nvPr/>
          </p:nvSpPr>
          <p:spPr bwMode="auto">
            <a:xfrm>
              <a:off x="631" y="1556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1" name="Line 246"/>
            <p:cNvSpPr>
              <a:spLocks noChangeShapeType="1"/>
            </p:cNvSpPr>
            <p:nvPr/>
          </p:nvSpPr>
          <p:spPr bwMode="auto">
            <a:xfrm>
              <a:off x="1203" y="1907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2" name="Line 247"/>
            <p:cNvSpPr>
              <a:spLocks noChangeShapeType="1"/>
            </p:cNvSpPr>
            <p:nvPr/>
          </p:nvSpPr>
          <p:spPr bwMode="auto">
            <a:xfrm>
              <a:off x="1203" y="2144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3" name="Line 248"/>
            <p:cNvSpPr>
              <a:spLocks noChangeShapeType="1"/>
            </p:cNvSpPr>
            <p:nvPr/>
          </p:nvSpPr>
          <p:spPr bwMode="auto">
            <a:xfrm>
              <a:off x="1203" y="2902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4" name="Line 249"/>
            <p:cNvSpPr>
              <a:spLocks noChangeShapeType="1"/>
            </p:cNvSpPr>
            <p:nvPr/>
          </p:nvSpPr>
          <p:spPr bwMode="auto">
            <a:xfrm>
              <a:off x="1282" y="3139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5" name="Line 250"/>
            <p:cNvSpPr>
              <a:spLocks noChangeShapeType="1"/>
            </p:cNvSpPr>
            <p:nvPr/>
          </p:nvSpPr>
          <p:spPr bwMode="auto">
            <a:xfrm>
              <a:off x="1456" y="3732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6" name="Line 251"/>
            <p:cNvSpPr>
              <a:spLocks noChangeShapeType="1"/>
            </p:cNvSpPr>
            <p:nvPr/>
          </p:nvSpPr>
          <p:spPr bwMode="auto">
            <a:xfrm>
              <a:off x="1203" y="2500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7" name="Rectangle 252"/>
            <p:cNvSpPr>
              <a:spLocks noChangeArrowheads="1"/>
            </p:cNvSpPr>
            <p:nvPr/>
          </p:nvSpPr>
          <p:spPr bwMode="auto">
            <a:xfrm>
              <a:off x="276" y="1481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2238" name="Line 253"/>
            <p:cNvSpPr>
              <a:spLocks noChangeShapeType="1"/>
            </p:cNvSpPr>
            <p:nvPr/>
          </p:nvSpPr>
          <p:spPr bwMode="auto">
            <a:xfrm>
              <a:off x="635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9" name="Line 254"/>
            <p:cNvSpPr>
              <a:spLocks noChangeShapeType="1"/>
            </p:cNvSpPr>
            <p:nvPr/>
          </p:nvSpPr>
          <p:spPr bwMode="auto">
            <a:xfrm>
              <a:off x="2434" y="25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0" name="Line 255"/>
            <p:cNvSpPr>
              <a:spLocks noChangeShapeType="1"/>
            </p:cNvSpPr>
            <p:nvPr/>
          </p:nvSpPr>
          <p:spPr bwMode="auto">
            <a:xfrm>
              <a:off x="1858" y="135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1" name="Line 256"/>
            <p:cNvSpPr>
              <a:spLocks noChangeShapeType="1"/>
            </p:cNvSpPr>
            <p:nvPr/>
          </p:nvSpPr>
          <p:spPr bwMode="auto">
            <a:xfrm>
              <a:off x="1858" y="159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2" name="Line 257"/>
            <p:cNvSpPr>
              <a:spLocks noChangeShapeType="1"/>
            </p:cNvSpPr>
            <p:nvPr/>
          </p:nvSpPr>
          <p:spPr bwMode="auto">
            <a:xfrm>
              <a:off x="1858" y="182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3" name="Line 258"/>
            <p:cNvSpPr>
              <a:spLocks noChangeShapeType="1"/>
            </p:cNvSpPr>
            <p:nvPr/>
          </p:nvSpPr>
          <p:spPr bwMode="auto">
            <a:xfrm>
              <a:off x="1858" y="206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4" name="Line 259"/>
            <p:cNvSpPr>
              <a:spLocks noChangeShapeType="1"/>
            </p:cNvSpPr>
            <p:nvPr/>
          </p:nvSpPr>
          <p:spPr bwMode="auto">
            <a:xfrm>
              <a:off x="1858" y="282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5" name="Line 260"/>
            <p:cNvSpPr>
              <a:spLocks noChangeShapeType="1"/>
            </p:cNvSpPr>
            <p:nvPr/>
          </p:nvSpPr>
          <p:spPr bwMode="auto">
            <a:xfrm>
              <a:off x="1858" y="3060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6" name="Line 261"/>
            <p:cNvSpPr>
              <a:spLocks noChangeShapeType="1"/>
            </p:cNvSpPr>
            <p:nvPr/>
          </p:nvSpPr>
          <p:spPr bwMode="auto">
            <a:xfrm>
              <a:off x="1858" y="3297"/>
              <a:ext cx="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7" name="Line 262"/>
            <p:cNvSpPr>
              <a:spLocks noChangeShapeType="1"/>
            </p:cNvSpPr>
            <p:nvPr/>
          </p:nvSpPr>
          <p:spPr bwMode="auto">
            <a:xfrm>
              <a:off x="1858" y="365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8" name="Line 263"/>
            <p:cNvSpPr>
              <a:spLocks noChangeShapeType="1"/>
            </p:cNvSpPr>
            <p:nvPr/>
          </p:nvSpPr>
          <p:spPr bwMode="auto">
            <a:xfrm>
              <a:off x="1858" y="389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9" name="Line 264"/>
            <p:cNvSpPr>
              <a:spLocks noChangeShapeType="1"/>
            </p:cNvSpPr>
            <p:nvPr/>
          </p:nvSpPr>
          <p:spPr bwMode="auto">
            <a:xfrm>
              <a:off x="430" y="1157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0" name="Rectangle 265"/>
            <p:cNvSpPr>
              <a:spLocks noChangeArrowheads="1"/>
            </p:cNvSpPr>
            <p:nvPr/>
          </p:nvSpPr>
          <p:spPr bwMode="auto">
            <a:xfrm>
              <a:off x="623" y="114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1" name="Line 266"/>
            <p:cNvSpPr>
              <a:spLocks noChangeShapeType="1"/>
            </p:cNvSpPr>
            <p:nvPr/>
          </p:nvSpPr>
          <p:spPr bwMode="auto">
            <a:xfrm>
              <a:off x="635" y="1157"/>
              <a:ext cx="3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2" name="Rectangle 267"/>
            <p:cNvSpPr>
              <a:spLocks noChangeArrowheads="1"/>
            </p:cNvSpPr>
            <p:nvPr/>
          </p:nvSpPr>
          <p:spPr bwMode="auto">
            <a:xfrm>
              <a:off x="947" y="114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3" name="Line 268"/>
            <p:cNvSpPr>
              <a:spLocks noChangeShapeType="1"/>
            </p:cNvSpPr>
            <p:nvPr/>
          </p:nvSpPr>
          <p:spPr bwMode="auto">
            <a:xfrm>
              <a:off x="955" y="1042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4" name="Line 269"/>
            <p:cNvSpPr>
              <a:spLocks noChangeShapeType="1"/>
            </p:cNvSpPr>
            <p:nvPr/>
          </p:nvSpPr>
          <p:spPr bwMode="auto">
            <a:xfrm>
              <a:off x="955" y="1161"/>
              <a:ext cx="0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5" name="Rectangle 270"/>
            <p:cNvSpPr>
              <a:spLocks noChangeArrowheads="1"/>
            </p:cNvSpPr>
            <p:nvPr/>
          </p:nvSpPr>
          <p:spPr bwMode="auto">
            <a:xfrm>
              <a:off x="1026" y="1347"/>
              <a:ext cx="23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6" name="Line 271"/>
            <p:cNvSpPr>
              <a:spLocks noChangeShapeType="1"/>
            </p:cNvSpPr>
            <p:nvPr/>
          </p:nvSpPr>
          <p:spPr bwMode="auto">
            <a:xfrm>
              <a:off x="955" y="1358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7" name="Rectangle 272"/>
            <p:cNvSpPr>
              <a:spLocks noChangeArrowheads="1"/>
            </p:cNvSpPr>
            <p:nvPr/>
          </p:nvSpPr>
          <p:spPr bwMode="auto">
            <a:xfrm>
              <a:off x="947" y="158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8" name="Line 273"/>
            <p:cNvSpPr>
              <a:spLocks noChangeShapeType="1"/>
            </p:cNvSpPr>
            <p:nvPr/>
          </p:nvSpPr>
          <p:spPr bwMode="auto">
            <a:xfrm>
              <a:off x="955" y="1595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9" name="Rectangle 274"/>
            <p:cNvSpPr>
              <a:spLocks noChangeArrowheads="1"/>
            </p:cNvSpPr>
            <p:nvPr/>
          </p:nvSpPr>
          <p:spPr bwMode="auto">
            <a:xfrm>
              <a:off x="947" y="18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0" name="Line 275"/>
            <p:cNvSpPr>
              <a:spLocks noChangeShapeType="1"/>
            </p:cNvSpPr>
            <p:nvPr/>
          </p:nvSpPr>
          <p:spPr bwMode="auto">
            <a:xfrm>
              <a:off x="955" y="1832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1" name="Rectangle 276"/>
            <p:cNvSpPr>
              <a:spLocks noChangeArrowheads="1"/>
            </p:cNvSpPr>
            <p:nvPr/>
          </p:nvSpPr>
          <p:spPr bwMode="auto">
            <a:xfrm>
              <a:off x="947" y="205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2" name="Line 277"/>
            <p:cNvSpPr>
              <a:spLocks noChangeShapeType="1"/>
            </p:cNvSpPr>
            <p:nvPr/>
          </p:nvSpPr>
          <p:spPr bwMode="auto">
            <a:xfrm>
              <a:off x="955" y="2069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3" name="Rectangle 278"/>
            <p:cNvSpPr>
              <a:spLocks noChangeArrowheads="1"/>
            </p:cNvSpPr>
            <p:nvPr/>
          </p:nvSpPr>
          <p:spPr bwMode="auto">
            <a:xfrm>
              <a:off x="1436" y="261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4" name="Line 279"/>
            <p:cNvSpPr>
              <a:spLocks noChangeShapeType="1"/>
            </p:cNvSpPr>
            <p:nvPr/>
          </p:nvSpPr>
          <p:spPr bwMode="auto">
            <a:xfrm>
              <a:off x="955" y="2630"/>
              <a:ext cx="0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5" name="Rectangle 280"/>
            <p:cNvSpPr>
              <a:spLocks noChangeArrowheads="1"/>
            </p:cNvSpPr>
            <p:nvPr/>
          </p:nvSpPr>
          <p:spPr bwMode="auto">
            <a:xfrm>
              <a:off x="947" y="2816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6" name="Line 281"/>
            <p:cNvSpPr>
              <a:spLocks noChangeShapeType="1"/>
            </p:cNvSpPr>
            <p:nvPr/>
          </p:nvSpPr>
          <p:spPr bwMode="auto">
            <a:xfrm>
              <a:off x="955" y="282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7" name="Rectangle 282"/>
            <p:cNvSpPr>
              <a:spLocks noChangeArrowheads="1"/>
            </p:cNvSpPr>
            <p:nvPr/>
          </p:nvSpPr>
          <p:spPr bwMode="auto">
            <a:xfrm>
              <a:off x="947" y="30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8" name="Line 283"/>
            <p:cNvSpPr>
              <a:spLocks noChangeShapeType="1"/>
            </p:cNvSpPr>
            <p:nvPr/>
          </p:nvSpPr>
          <p:spPr bwMode="auto">
            <a:xfrm>
              <a:off x="955" y="3064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9" name="Rectangle 284"/>
            <p:cNvSpPr>
              <a:spLocks noChangeArrowheads="1"/>
            </p:cNvSpPr>
            <p:nvPr/>
          </p:nvSpPr>
          <p:spPr bwMode="auto">
            <a:xfrm>
              <a:off x="1026" y="3289"/>
              <a:ext cx="2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0" name="Line 285"/>
            <p:cNvSpPr>
              <a:spLocks noChangeShapeType="1"/>
            </p:cNvSpPr>
            <p:nvPr/>
          </p:nvSpPr>
          <p:spPr bwMode="auto">
            <a:xfrm>
              <a:off x="955" y="3301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1" name="Rectangle 286"/>
            <p:cNvSpPr>
              <a:spLocks noChangeArrowheads="1"/>
            </p:cNvSpPr>
            <p:nvPr/>
          </p:nvSpPr>
          <p:spPr bwMode="auto">
            <a:xfrm>
              <a:off x="947" y="3645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2" name="Line 287"/>
            <p:cNvSpPr>
              <a:spLocks noChangeShapeType="1"/>
            </p:cNvSpPr>
            <p:nvPr/>
          </p:nvSpPr>
          <p:spPr bwMode="auto">
            <a:xfrm>
              <a:off x="955" y="365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3" name="Rectangle 288"/>
            <p:cNvSpPr>
              <a:spLocks noChangeArrowheads="1"/>
            </p:cNvSpPr>
            <p:nvPr/>
          </p:nvSpPr>
          <p:spPr bwMode="auto">
            <a:xfrm>
              <a:off x="1191" y="388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4" name="Line 289"/>
            <p:cNvSpPr>
              <a:spLocks noChangeShapeType="1"/>
            </p:cNvSpPr>
            <p:nvPr/>
          </p:nvSpPr>
          <p:spPr bwMode="auto">
            <a:xfrm>
              <a:off x="955" y="3894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5" name="Line 290"/>
            <p:cNvSpPr>
              <a:spLocks noChangeShapeType="1"/>
            </p:cNvSpPr>
            <p:nvPr/>
          </p:nvSpPr>
          <p:spPr bwMode="auto">
            <a:xfrm>
              <a:off x="631" y="1161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6" name="Line 291"/>
            <p:cNvSpPr>
              <a:spLocks noChangeShapeType="1"/>
            </p:cNvSpPr>
            <p:nvPr/>
          </p:nvSpPr>
          <p:spPr bwMode="auto">
            <a:xfrm>
              <a:off x="1038" y="1354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7" name="Line 292"/>
            <p:cNvSpPr>
              <a:spLocks noChangeShapeType="1"/>
            </p:cNvSpPr>
            <p:nvPr/>
          </p:nvSpPr>
          <p:spPr bwMode="auto">
            <a:xfrm>
              <a:off x="959" y="1591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8" name="Line 293"/>
            <p:cNvSpPr>
              <a:spLocks noChangeShapeType="1"/>
            </p:cNvSpPr>
            <p:nvPr/>
          </p:nvSpPr>
          <p:spPr bwMode="auto">
            <a:xfrm>
              <a:off x="959" y="1828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9" name="Line 294"/>
            <p:cNvSpPr>
              <a:spLocks noChangeShapeType="1"/>
            </p:cNvSpPr>
            <p:nvPr/>
          </p:nvSpPr>
          <p:spPr bwMode="auto">
            <a:xfrm>
              <a:off x="959" y="2065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0" name="Line 295"/>
            <p:cNvSpPr>
              <a:spLocks noChangeShapeType="1"/>
            </p:cNvSpPr>
            <p:nvPr/>
          </p:nvSpPr>
          <p:spPr bwMode="auto">
            <a:xfrm>
              <a:off x="959" y="2823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1" name="Line 296"/>
            <p:cNvSpPr>
              <a:spLocks noChangeShapeType="1"/>
            </p:cNvSpPr>
            <p:nvPr/>
          </p:nvSpPr>
          <p:spPr bwMode="auto">
            <a:xfrm>
              <a:off x="959" y="3060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2" name="Line 297"/>
            <p:cNvSpPr>
              <a:spLocks noChangeShapeType="1"/>
            </p:cNvSpPr>
            <p:nvPr/>
          </p:nvSpPr>
          <p:spPr bwMode="auto">
            <a:xfrm>
              <a:off x="1038" y="3297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3" name="Line 298"/>
            <p:cNvSpPr>
              <a:spLocks noChangeShapeType="1"/>
            </p:cNvSpPr>
            <p:nvPr/>
          </p:nvSpPr>
          <p:spPr bwMode="auto">
            <a:xfrm>
              <a:off x="959" y="3653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4" name="Line 299"/>
            <p:cNvSpPr>
              <a:spLocks noChangeShapeType="1"/>
            </p:cNvSpPr>
            <p:nvPr/>
          </p:nvSpPr>
          <p:spPr bwMode="auto">
            <a:xfrm>
              <a:off x="1203" y="3890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5" name="Line 300"/>
            <p:cNvSpPr>
              <a:spLocks noChangeShapeType="1"/>
            </p:cNvSpPr>
            <p:nvPr/>
          </p:nvSpPr>
          <p:spPr bwMode="auto">
            <a:xfrm>
              <a:off x="1448" y="2626"/>
              <a:ext cx="9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6" name="Line 301"/>
            <p:cNvSpPr>
              <a:spLocks noChangeShapeType="1"/>
            </p:cNvSpPr>
            <p:nvPr/>
          </p:nvSpPr>
          <p:spPr bwMode="auto">
            <a:xfrm>
              <a:off x="2430" y="2543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7" name="Rectangle 302"/>
            <p:cNvSpPr>
              <a:spLocks noChangeArrowheads="1"/>
            </p:cNvSpPr>
            <p:nvPr/>
          </p:nvSpPr>
          <p:spPr bwMode="auto">
            <a:xfrm>
              <a:off x="276" y="1086"/>
              <a:ext cx="16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2288" name="Line 303"/>
            <p:cNvSpPr>
              <a:spLocks noChangeShapeType="1"/>
            </p:cNvSpPr>
            <p:nvPr/>
          </p:nvSpPr>
          <p:spPr bwMode="auto">
            <a:xfrm>
              <a:off x="635" y="210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9" name="Line 304"/>
            <p:cNvSpPr>
              <a:spLocks noChangeShapeType="1"/>
            </p:cNvSpPr>
            <p:nvPr/>
          </p:nvSpPr>
          <p:spPr bwMode="auto">
            <a:xfrm>
              <a:off x="1858" y="242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0" name="Line 305"/>
            <p:cNvSpPr>
              <a:spLocks noChangeShapeType="1"/>
            </p:cNvSpPr>
            <p:nvPr/>
          </p:nvSpPr>
          <p:spPr bwMode="auto">
            <a:xfrm>
              <a:off x="1858" y="127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" name="Line 306"/>
            <p:cNvSpPr>
              <a:spLocks noChangeShapeType="1"/>
            </p:cNvSpPr>
            <p:nvPr/>
          </p:nvSpPr>
          <p:spPr bwMode="auto">
            <a:xfrm>
              <a:off x="1858" y="174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" name="Line 307"/>
            <p:cNvSpPr>
              <a:spLocks noChangeShapeType="1"/>
            </p:cNvSpPr>
            <p:nvPr/>
          </p:nvSpPr>
          <p:spPr bwMode="auto">
            <a:xfrm>
              <a:off x="1858" y="222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" name="Line 308"/>
            <p:cNvSpPr>
              <a:spLocks noChangeShapeType="1"/>
            </p:cNvSpPr>
            <p:nvPr/>
          </p:nvSpPr>
          <p:spPr bwMode="auto">
            <a:xfrm>
              <a:off x="1858" y="298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4" name="Line 309"/>
            <p:cNvSpPr>
              <a:spLocks noChangeShapeType="1"/>
            </p:cNvSpPr>
            <p:nvPr/>
          </p:nvSpPr>
          <p:spPr bwMode="auto">
            <a:xfrm>
              <a:off x="1858" y="3455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5" name="Line 310"/>
            <p:cNvSpPr>
              <a:spLocks noChangeShapeType="1"/>
            </p:cNvSpPr>
            <p:nvPr/>
          </p:nvSpPr>
          <p:spPr bwMode="auto">
            <a:xfrm>
              <a:off x="1858" y="396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6" name="Line 311"/>
            <p:cNvSpPr>
              <a:spLocks noChangeShapeType="1"/>
            </p:cNvSpPr>
            <p:nvPr/>
          </p:nvSpPr>
          <p:spPr bwMode="auto">
            <a:xfrm>
              <a:off x="1444" y="1042"/>
              <a:ext cx="0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7" name="Rectangle 312"/>
            <p:cNvSpPr>
              <a:spLocks noChangeArrowheads="1"/>
            </p:cNvSpPr>
            <p:nvPr/>
          </p:nvSpPr>
          <p:spPr bwMode="auto">
            <a:xfrm>
              <a:off x="1436" y="1268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8" name="Line 313"/>
            <p:cNvSpPr>
              <a:spLocks noChangeShapeType="1"/>
            </p:cNvSpPr>
            <p:nvPr/>
          </p:nvSpPr>
          <p:spPr bwMode="auto">
            <a:xfrm>
              <a:off x="1444" y="1279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9" name="Rectangle 314"/>
            <p:cNvSpPr>
              <a:spLocks noChangeArrowheads="1"/>
            </p:cNvSpPr>
            <p:nvPr/>
          </p:nvSpPr>
          <p:spPr bwMode="auto">
            <a:xfrm>
              <a:off x="1436" y="1741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0" name="Line 315"/>
            <p:cNvSpPr>
              <a:spLocks noChangeShapeType="1"/>
            </p:cNvSpPr>
            <p:nvPr/>
          </p:nvSpPr>
          <p:spPr bwMode="auto">
            <a:xfrm>
              <a:off x="1444" y="1753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1" name="Rectangle 316"/>
            <p:cNvSpPr>
              <a:spLocks noChangeArrowheads="1"/>
            </p:cNvSpPr>
            <p:nvPr/>
          </p:nvSpPr>
          <p:spPr bwMode="auto">
            <a:xfrm>
              <a:off x="1436" y="193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2" name="Line 317"/>
            <p:cNvSpPr>
              <a:spLocks noChangeShapeType="1"/>
            </p:cNvSpPr>
            <p:nvPr/>
          </p:nvSpPr>
          <p:spPr bwMode="auto">
            <a:xfrm>
              <a:off x="1444" y="1951"/>
              <a:ext cx="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3" name="Rectangle 318"/>
            <p:cNvSpPr>
              <a:spLocks noChangeArrowheads="1"/>
            </p:cNvSpPr>
            <p:nvPr/>
          </p:nvSpPr>
          <p:spPr bwMode="auto">
            <a:xfrm>
              <a:off x="1436" y="2215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4" name="Line 319"/>
            <p:cNvSpPr>
              <a:spLocks noChangeShapeType="1"/>
            </p:cNvSpPr>
            <p:nvPr/>
          </p:nvSpPr>
          <p:spPr bwMode="auto">
            <a:xfrm>
              <a:off x="1444" y="2227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5" name="Rectangle 320"/>
            <p:cNvSpPr>
              <a:spLocks noChangeArrowheads="1"/>
            </p:cNvSpPr>
            <p:nvPr/>
          </p:nvSpPr>
          <p:spPr bwMode="auto">
            <a:xfrm>
              <a:off x="947" y="2413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6" name="Line 321"/>
            <p:cNvSpPr>
              <a:spLocks noChangeShapeType="1"/>
            </p:cNvSpPr>
            <p:nvPr/>
          </p:nvSpPr>
          <p:spPr bwMode="auto">
            <a:xfrm>
              <a:off x="1444" y="2425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7" name="Rectangle 322"/>
            <p:cNvSpPr>
              <a:spLocks noChangeArrowheads="1"/>
            </p:cNvSpPr>
            <p:nvPr/>
          </p:nvSpPr>
          <p:spPr bwMode="auto">
            <a:xfrm>
              <a:off x="1436" y="297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8" name="Line 323"/>
            <p:cNvSpPr>
              <a:spLocks noChangeShapeType="1"/>
            </p:cNvSpPr>
            <p:nvPr/>
          </p:nvSpPr>
          <p:spPr bwMode="auto">
            <a:xfrm>
              <a:off x="1444" y="2985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9" name="Rectangle 324"/>
            <p:cNvSpPr>
              <a:spLocks noChangeArrowheads="1"/>
            </p:cNvSpPr>
            <p:nvPr/>
          </p:nvSpPr>
          <p:spPr bwMode="auto">
            <a:xfrm>
              <a:off x="1436" y="344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0" name="Line 325"/>
            <p:cNvSpPr>
              <a:spLocks noChangeShapeType="1"/>
            </p:cNvSpPr>
            <p:nvPr/>
          </p:nvSpPr>
          <p:spPr bwMode="auto">
            <a:xfrm>
              <a:off x="1444" y="3459"/>
              <a:ext cx="0" cy="5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1" name="Rectangle 326"/>
            <p:cNvSpPr>
              <a:spLocks noChangeArrowheads="1"/>
            </p:cNvSpPr>
            <p:nvPr/>
          </p:nvSpPr>
          <p:spPr bwMode="auto">
            <a:xfrm>
              <a:off x="1436" y="3961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" name="Line 327"/>
            <p:cNvSpPr>
              <a:spLocks noChangeShapeType="1"/>
            </p:cNvSpPr>
            <p:nvPr/>
          </p:nvSpPr>
          <p:spPr bwMode="auto">
            <a:xfrm>
              <a:off x="1444" y="3973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3" name="Line 328"/>
            <p:cNvSpPr>
              <a:spLocks noChangeShapeType="1"/>
            </p:cNvSpPr>
            <p:nvPr/>
          </p:nvSpPr>
          <p:spPr bwMode="auto">
            <a:xfrm>
              <a:off x="1448" y="1275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" name="Line 329"/>
            <p:cNvSpPr>
              <a:spLocks noChangeShapeType="1"/>
            </p:cNvSpPr>
            <p:nvPr/>
          </p:nvSpPr>
          <p:spPr bwMode="auto">
            <a:xfrm>
              <a:off x="1448" y="1749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5" name="Line 330"/>
            <p:cNvSpPr>
              <a:spLocks noChangeShapeType="1"/>
            </p:cNvSpPr>
            <p:nvPr/>
          </p:nvSpPr>
          <p:spPr bwMode="auto">
            <a:xfrm>
              <a:off x="430" y="1947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6" name="Rectangle 331"/>
            <p:cNvSpPr>
              <a:spLocks noChangeArrowheads="1"/>
            </p:cNvSpPr>
            <p:nvPr/>
          </p:nvSpPr>
          <p:spPr bwMode="auto">
            <a:xfrm>
              <a:off x="623" y="193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7" name="Line 332"/>
            <p:cNvSpPr>
              <a:spLocks noChangeShapeType="1"/>
            </p:cNvSpPr>
            <p:nvPr/>
          </p:nvSpPr>
          <p:spPr bwMode="auto">
            <a:xfrm>
              <a:off x="635" y="1947"/>
              <a:ext cx="8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8" name="Line 333"/>
            <p:cNvSpPr>
              <a:spLocks noChangeShapeType="1"/>
            </p:cNvSpPr>
            <p:nvPr/>
          </p:nvSpPr>
          <p:spPr bwMode="auto">
            <a:xfrm>
              <a:off x="631" y="1951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9" name="Line 334"/>
            <p:cNvSpPr>
              <a:spLocks noChangeShapeType="1"/>
            </p:cNvSpPr>
            <p:nvPr/>
          </p:nvSpPr>
          <p:spPr bwMode="auto">
            <a:xfrm>
              <a:off x="1448" y="2223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0" name="Line 335"/>
            <p:cNvSpPr>
              <a:spLocks noChangeShapeType="1"/>
            </p:cNvSpPr>
            <p:nvPr/>
          </p:nvSpPr>
          <p:spPr bwMode="auto">
            <a:xfrm>
              <a:off x="1448" y="2981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1" name="Line 336"/>
            <p:cNvSpPr>
              <a:spLocks noChangeShapeType="1"/>
            </p:cNvSpPr>
            <p:nvPr/>
          </p:nvSpPr>
          <p:spPr bwMode="auto">
            <a:xfrm>
              <a:off x="1448" y="3455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2" name="Line 337"/>
            <p:cNvSpPr>
              <a:spLocks noChangeShapeType="1"/>
            </p:cNvSpPr>
            <p:nvPr/>
          </p:nvSpPr>
          <p:spPr bwMode="auto">
            <a:xfrm>
              <a:off x="1448" y="3969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3" name="Line 338"/>
            <p:cNvSpPr>
              <a:spLocks noChangeShapeType="1"/>
            </p:cNvSpPr>
            <p:nvPr/>
          </p:nvSpPr>
          <p:spPr bwMode="auto">
            <a:xfrm>
              <a:off x="959" y="2421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4" name="Rectangle 339"/>
            <p:cNvSpPr>
              <a:spLocks noChangeArrowheads="1"/>
            </p:cNvSpPr>
            <p:nvPr/>
          </p:nvSpPr>
          <p:spPr bwMode="auto">
            <a:xfrm>
              <a:off x="276" y="1876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2325" name="Line 340"/>
            <p:cNvSpPr>
              <a:spLocks noChangeShapeType="1"/>
            </p:cNvSpPr>
            <p:nvPr/>
          </p:nvSpPr>
          <p:spPr bwMode="auto">
            <a:xfrm>
              <a:off x="2229" y="369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6" name="Line 341"/>
            <p:cNvSpPr>
              <a:spLocks noChangeShapeType="1"/>
            </p:cNvSpPr>
            <p:nvPr/>
          </p:nvSpPr>
          <p:spPr bwMode="auto">
            <a:xfrm>
              <a:off x="2434" y="377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7" name="Line 342"/>
            <p:cNvSpPr>
              <a:spLocks noChangeShapeType="1"/>
            </p:cNvSpPr>
            <p:nvPr/>
          </p:nvSpPr>
          <p:spPr bwMode="auto">
            <a:xfrm>
              <a:off x="2308" y="3771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8" name="Line 343"/>
            <p:cNvSpPr>
              <a:spLocks noChangeShapeType="1"/>
            </p:cNvSpPr>
            <p:nvPr/>
          </p:nvSpPr>
          <p:spPr bwMode="auto">
            <a:xfrm>
              <a:off x="2304" y="3696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9" name="Line 344"/>
            <p:cNvSpPr>
              <a:spLocks noChangeShapeType="1"/>
            </p:cNvSpPr>
            <p:nvPr/>
          </p:nvSpPr>
          <p:spPr bwMode="auto">
            <a:xfrm>
              <a:off x="2229" y="392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0" name="Line 345"/>
            <p:cNvSpPr>
              <a:spLocks noChangeShapeType="1"/>
            </p:cNvSpPr>
            <p:nvPr/>
          </p:nvSpPr>
          <p:spPr bwMode="auto">
            <a:xfrm>
              <a:off x="2434" y="385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1" name="Line 346"/>
            <p:cNvSpPr>
              <a:spLocks noChangeShapeType="1"/>
            </p:cNvSpPr>
            <p:nvPr/>
          </p:nvSpPr>
          <p:spPr bwMode="auto">
            <a:xfrm>
              <a:off x="2308" y="385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2" name="Line 347"/>
            <p:cNvSpPr>
              <a:spLocks noChangeShapeType="1"/>
            </p:cNvSpPr>
            <p:nvPr/>
          </p:nvSpPr>
          <p:spPr bwMode="auto">
            <a:xfrm>
              <a:off x="2304" y="385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3" name="Line 348"/>
            <p:cNvSpPr>
              <a:spLocks noChangeShapeType="1"/>
            </p:cNvSpPr>
            <p:nvPr/>
          </p:nvSpPr>
          <p:spPr bwMode="auto">
            <a:xfrm>
              <a:off x="2797" y="381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4" name="Rectangle 349"/>
            <p:cNvSpPr>
              <a:spLocks noChangeArrowheads="1"/>
            </p:cNvSpPr>
            <p:nvPr/>
          </p:nvSpPr>
          <p:spPr bwMode="auto">
            <a:xfrm>
              <a:off x="2896" y="3740"/>
              <a:ext cx="2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F4</a:t>
              </a:r>
            </a:p>
          </p:txBody>
        </p:sp>
      </p:grpSp>
      <p:sp>
        <p:nvSpPr>
          <p:cNvPr id="41987" name="Rectangle 3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Four alternative two-level implementations of F = AB + C</a:t>
            </a:r>
          </a:p>
        </p:txBody>
      </p:sp>
    </p:spTree>
    <p:extLst>
      <p:ext uri="{BB962C8B-B14F-4D97-AF65-F5344CB8AC3E}">
        <p14:creationId xmlns:p14="http://schemas.microsoft.com/office/powerpoint/2010/main" val="6668124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Mapping between canonical forms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Minterm</a:t>
            </a:r>
            <a:r>
              <a:rPr lang="en-US" sz="2400" dirty="0" smtClean="0"/>
              <a:t> to 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 err="1" smtClean="0"/>
              <a:t>maxterms</a:t>
            </a:r>
            <a:r>
              <a:rPr lang="en-US" sz="2000" dirty="0" smtClean="0"/>
              <a:t> whose indices do not appear in </a:t>
            </a:r>
            <a:r>
              <a:rPr lang="en-US" sz="2000" dirty="0" err="1" smtClean="0"/>
              <a:t>minterm</a:t>
            </a:r>
            <a:r>
              <a:rPr lang="en-US" sz="2000" dirty="0" smtClean="0"/>
              <a:t>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e.g., F(A,B,C) = </a:t>
            </a:r>
            <a:r>
              <a:rPr lang="en-US" sz="2000" dirty="0" smtClean="0">
                <a:latin typeface="Symbol" pitchFamily="18" charset="2"/>
              </a:rPr>
              <a:t></a:t>
            </a:r>
            <a:r>
              <a:rPr lang="en-US" sz="2000" dirty="0" smtClean="0"/>
              <a:t>m(1,3,5,6,7) = </a:t>
            </a:r>
            <a:r>
              <a:rPr lang="en-US" sz="2000" dirty="0" smtClean="0">
                <a:latin typeface="Symbol" pitchFamily="18" charset="2"/>
              </a:rPr>
              <a:t></a:t>
            </a:r>
            <a:r>
              <a:rPr lang="en-US" sz="2000" dirty="0" smtClean="0"/>
              <a:t>M(0,2,4)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Maxterm</a:t>
            </a:r>
            <a:r>
              <a:rPr lang="en-US" sz="2400" dirty="0" smtClean="0"/>
              <a:t> to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whose indices do not appear in </a:t>
            </a:r>
            <a:r>
              <a:rPr lang="en-US" sz="2000" dirty="0" err="1" smtClean="0"/>
              <a:t>maxterm</a:t>
            </a:r>
            <a:r>
              <a:rPr lang="en-US" sz="2000" dirty="0" smtClean="0"/>
              <a:t>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e.g., F(A,B,C) = </a:t>
            </a:r>
            <a:r>
              <a:rPr lang="en-US" sz="2000" dirty="0" smtClean="0">
                <a:latin typeface="Symbol" pitchFamily="18" charset="2"/>
              </a:rPr>
              <a:t></a:t>
            </a:r>
            <a:r>
              <a:rPr lang="en-US" sz="2000" dirty="0" smtClean="0"/>
              <a:t>M(0,2,4) = </a:t>
            </a:r>
            <a:r>
              <a:rPr lang="en-US" sz="2000" dirty="0" smtClean="0">
                <a:latin typeface="Symbol" pitchFamily="18" charset="2"/>
              </a:rPr>
              <a:t></a:t>
            </a:r>
            <a:r>
              <a:rPr lang="en-US" sz="2000" dirty="0" smtClean="0"/>
              <a:t>m(1,3,5,6,7)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Minterm</a:t>
            </a:r>
            <a:r>
              <a:rPr lang="en-US" sz="2400" dirty="0" smtClean="0"/>
              <a:t> expansion of F to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expansion of F'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whose indices do not appear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e.g., F(A,B,C) = </a:t>
            </a:r>
            <a:r>
              <a:rPr lang="en-US" sz="2000" dirty="0" smtClean="0">
                <a:latin typeface="Symbol" pitchFamily="18" charset="2"/>
              </a:rPr>
              <a:t></a:t>
            </a:r>
            <a:r>
              <a:rPr lang="en-US" sz="2000" dirty="0" smtClean="0"/>
              <a:t>m(1,3,5,6,7) 	F'(A,B,C) = </a:t>
            </a:r>
            <a:r>
              <a:rPr lang="en-US" sz="2000" dirty="0" smtClean="0">
                <a:latin typeface="Symbol" pitchFamily="18" charset="2"/>
              </a:rPr>
              <a:t></a:t>
            </a:r>
            <a:r>
              <a:rPr lang="en-US" sz="2000" dirty="0" smtClean="0"/>
              <a:t>m(0,2,4)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Maxterm</a:t>
            </a:r>
            <a:r>
              <a:rPr lang="en-US" sz="2400" dirty="0" smtClean="0"/>
              <a:t> expansion of F to 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expansion of F'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 err="1" smtClean="0"/>
              <a:t>maxterms</a:t>
            </a:r>
            <a:r>
              <a:rPr lang="en-US" sz="2000" dirty="0" smtClean="0"/>
              <a:t> whose indices do not appear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e.g., F(A,B,C) = </a:t>
            </a:r>
            <a:r>
              <a:rPr lang="en-US" sz="2000" dirty="0" smtClean="0">
                <a:latin typeface="Symbol" pitchFamily="18" charset="2"/>
              </a:rPr>
              <a:t></a:t>
            </a:r>
            <a:r>
              <a:rPr lang="en-US" sz="2000" dirty="0" smtClean="0"/>
              <a:t>M(0,2,4) 	F'(A,B,C) = </a:t>
            </a:r>
            <a:r>
              <a:rPr lang="en-US" sz="2000" dirty="0" smtClean="0">
                <a:latin typeface="Symbol" pitchFamily="18" charset="2"/>
              </a:rPr>
              <a:t></a:t>
            </a:r>
            <a:r>
              <a:rPr lang="en-US" sz="2000" dirty="0" smtClean="0"/>
              <a:t>M(1,3,5,6,7)</a:t>
            </a:r>
          </a:p>
        </p:txBody>
      </p:sp>
    </p:spTree>
    <p:extLst>
      <p:ext uri="{BB962C8B-B14F-4D97-AF65-F5344CB8AC3E}">
        <p14:creationId xmlns:p14="http://schemas.microsoft.com/office/powerpoint/2010/main" val="697434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S-o-P, P-o-S, and </a:t>
            </a:r>
            <a:br>
              <a:rPr lang="en-US" sz="3200" smtClean="0"/>
            </a:br>
            <a:r>
              <a:rPr lang="en-US" sz="3200" smtClean="0"/>
              <a:t>de Morgan’s theorem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Sum-of-products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F' = A'B'C' + A'BC' + AB'C‘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Apply de Morgan's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(F')' = (A'B'C' + A'BC' + AB'C')'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 = (A + B + C) (A + B' + C) (A' + B + C)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Product-of-sums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F' = (A + B + C') (A + B' + C') (A' + B + C') (A' + B' + C) (A' + B' + C')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Apply de Morgan's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(F')' = ( (A + B + C')(A + B' + C')(A' + B + C')(A' + B' + C)(A' + B' + C') )'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 = A'B'C + A'BC + AB'C + ABC' + ABC</a:t>
            </a:r>
          </a:p>
        </p:txBody>
      </p:sp>
    </p:spTree>
    <p:extLst>
      <p:ext uri="{BB962C8B-B14F-4D97-AF65-F5344CB8AC3E}">
        <p14:creationId xmlns:p14="http://schemas.microsoft.com/office/powerpoint/2010/main" val="594051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relationship </a:t>
            </a:r>
            <a:r>
              <a:rPr lang="en-US" dirty="0"/>
              <a:t>between a truth table and a two-level representation </a:t>
            </a:r>
            <a:r>
              <a:rPr lang="en-US" dirty="0" smtClean="0"/>
              <a:t>allows us to </a:t>
            </a:r>
            <a:r>
              <a:rPr lang="en-US" dirty="0"/>
              <a:t>generate a gate-level implementation of any set of logic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sum-of-products corresponds </a:t>
            </a:r>
            <a:r>
              <a:rPr lang="en-US" dirty="0"/>
              <a:t>to a </a:t>
            </a:r>
            <a:r>
              <a:rPr lang="en-US" dirty="0" smtClean="0"/>
              <a:t>programmable </a:t>
            </a:r>
            <a:r>
              <a:rPr lang="en-US" dirty="0"/>
              <a:t>logic </a:t>
            </a:r>
            <a:r>
              <a:rPr lang="en-US" dirty="0" smtClean="0"/>
              <a:t>array.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06040" y="4191000"/>
            <a:ext cx="3733800" cy="24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614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800600" y="6096000"/>
            <a:ext cx="4114800" cy="3291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 dirty="0" smtClean="0">
                <a:ea typeface="Gulim" panose="020B0600000101010101" pitchFamily="34" charset="-127"/>
              </a:rPr>
              <a:t>The Design Warrior’s Guide to FPGAs</a:t>
            </a:r>
            <a:br>
              <a:rPr lang="en-US" altLang="ko-KR" sz="1200" dirty="0" smtClean="0">
                <a:ea typeface="Gulim" panose="020B0600000101010101" pitchFamily="34" charset="-127"/>
              </a:rPr>
            </a:br>
            <a:r>
              <a:rPr lang="en-US" altLang="ko-KR" sz="1200" dirty="0" smtClean="0">
                <a:ea typeface="Gulim" panose="020B0600000101010101" pitchFamily="34" charset="-127"/>
              </a:rPr>
              <a:t>Devices, Tools, and Flows. ISBN 0750676043</a:t>
            </a:r>
            <a:br>
              <a:rPr lang="en-US" altLang="ko-KR" sz="1200" dirty="0" smtClean="0">
                <a:ea typeface="Gulim" panose="020B0600000101010101" pitchFamily="34" charset="-127"/>
              </a:rPr>
            </a:br>
            <a:r>
              <a:rPr lang="en-US" altLang="ko-KR" sz="1200" dirty="0" smtClean="0">
                <a:ea typeface="Gulim" panose="020B0600000101010101" pitchFamily="34" charset="-127"/>
              </a:rPr>
              <a:t>Copyright © 2004 Mentor Graphics Corp. (www.mentor.com)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83598"/>
              </p:ext>
            </p:extLst>
          </p:nvPr>
        </p:nvGraphicFramePr>
        <p:xfrm>
          <a:off x="990600" y="1682750"/>
          <a:ext cx="7239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3098787" imgH="1725473" progId="Visio.Drawing.6">
                  <p:embed/>
                </p:oleObj>
              </mc:Choice>
              <mc:Fallback>
                <p:oleObj name="Visio" r:id="rId3" imgW="3098787" imgH="172547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82750"/>
                        <a:ext cx="7239000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35575"/>
            <a:ext cx="1781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Characteristics</a:t>
            </a:r>
          </a:p>
          <a:p>
            <a:pPr lvl="1"/>
            <a:r>
              <a:rPr lang="en-US" dirty="0"/>
              <a:t>only the truth table entries that produce a true value for at least one output have any logic gates associated with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different product term will have only one entry in the PLA, even if the product term is used in multiple outputs.</a:t>
            </a:r>
          </a:p>
        </p:txBody>
      </p:sp>
    </p:spTree>
    <p:extLst>
      <p:ext uri="{BB962C8B-B14F-4D97-AF65-F5344CB8AC3E}">
        <p14:creationId xmlns:p14="http://schemas.microsoft.com/office/powerpoint/2010/main" val="31127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60638"/>
              </p:ext>
            </p:extLst>
          </p:nvPr>
        </p:nvGraphicFramePr>
        <p:xfrm>
          <a:off x="911980" y="1676400"/>
          <a:ext cx="7393820" cy="21969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32040"/>
                <a:gridCol w="1232040"/>
                <a:gridCol w="1232040"/>
                <a:gridCol w="1232040"/>
                <a:gridCol w="1232830"/>
                <a:gridCol w="1232830"/>
              </a:tblGrid>
              <a:tr h="21969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Outputs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B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E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3886200"/>
            <a:ext cx="540839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93230"/>
            <a:ext cx="4953000" cy="27215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17770" y="3048000"/>
            <a:ext cx="4095750" cy="337439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6286500" y="3663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553200" y="36576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781800" y="3663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70485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3152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7543800" y="3358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78105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286500" y="4191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286500" y="4495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5532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5151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8199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67818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7010400" y="4196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70485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7315200" y="4196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73152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75438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75438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78105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78105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6286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6553200" y="5339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7818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7048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72771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75438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7810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7810500" y="59436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6781800" y="5638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7315200" y="5644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7543800" y="5644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Incompleteley specified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Example: binary coded decimal increment by 1</a:t>
            </a:r>
          </a:p>
          <a:p>
            <a:pPr lvl="1" eaLnBrk="1" hangingPunct="1"/>
            <a:r>
              <a:rPr lang="en-US" sz="2000" smtClean="0"/>
              <a:t>BCD digits encode decimal digits 0 – 9 in bit patterns 0000 – 1001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681038" y="2676525"/>
            <a:ext cx="3582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465388" y="2443163"/>
            <a:ext cx="0" cy="3662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0" y="2438400"/>
            <a:ext cx="345757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	B	C	D	W	X 	Y	Z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1	0	0	1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0	0	0	1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0	1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1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1	0	1	1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0	1	1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1	1	0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1	0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0	0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1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1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1	X	X	X	X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560638" y="4619625"/>
            <a:ext cx="150812" cy="225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114925" y="2889250"/>
            <a:ext cx="19542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off-set of W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560638" y="2663825"/>
            <a:ext cx="150812" cy="1504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2711450" y="3040063"/>
            <a:ext cx="225425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>
            <a:off x="2711450" y="3040063"/>
            <a:ext cx="2254250" cy="165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497513" y="4919663"/>
            <a:ext cx="31432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these 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input 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patterns should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never be encountered in practice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– 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"don't care"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 about associated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output values, can be exploited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in minimization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4138613" y="5314950"/>
            <a:ext cx="1265237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138613" y="4813300"/>
            <a:ext cx="1265237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560638" y="4843463"/>
            <a:ext cx="150812" cy="1279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2711450" y="3941763"/>
            <a:ext cx="2254250" cy="1579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040313" y="3800475"/>
            <a:ext cx="25828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defTabSz="901700" eaLnBrk="0" hangingPunct="0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don't care (DC) set of W</a:t>
            </a:r>
          </a:p>
          <a:p>
            <a:pPr defTabSz="901700" eaLnBrk="0" hangingPunct="0">
              <a:lnSpc>
                <a:spcPts val="1675"/>
              </a:lnSpc>
            </a:pP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2560638" y="4168775"/>
            <a:ext cx="150812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2711450" y="3490913"/>
            <a:ext cx="2254250" cy="903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040313" y="3348038"/>
            <a:ext cx="1323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on-set of W</a:t>
            </a:r>
          </a:p>
        </p:txBody>
      </p:sp>
    </p:spTree>
    <p:extLst>
      <p:ext uri="{BB962C8B-B14F-4D97-AF65-F5344CB8AC3E}">
        <p14:creationId xmlns:p14="http://schemas.microsoft.com/office/powerpoint/2010/main" val="1286594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/>
              <a:t>Notation for incompletely specified 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Don't cares and canonical forms</a:t>
            </a:r>
          </a:p>
          <a:p>
            <a:pPr lvl="1" eaLnBrk="1" hangingPunct="1"/>
            <a:r>
              <a:rPr lang="en-US" sz="1800" smtClean="0"/>
              <a:t>So far, only represented on-set</a:t>
            </a:r>
          </a:p>
          <a:p>
            <a:pPr lvl="1" eaLnBrk="1" hangingPunct="1"/>
            <a:r>
              <a:rPr lang="en-US" sz="1800" smtClean="0"/>
              <a:t>Also represent don't-care-set</a:t>
            </a:r>
          </a:p>
          <a:p>
            <a:pPr lvl="1" eaLnBrk="1" hangingPunct="1"/>
            <a:r>
              <a:rPr lang="en-US" sz="1800" smtClean="0"/>
              <a:t>Need two of the three sets (on-set, off-set, dc-set)</a:t>
            </a:r>
            <a:br>
              <a:rPr lang="en-US" sz="1800" smtClean="0"/>
            </a:br>
            <a:endParaRPr lang="en-US" sz="1800" smtClean="0"/>
          </a:p>
          <a:p>
            <a:pPr eaLnBrk="1" hangingPunct="1"/>
            <a:r>
              <a:rPr lang="en-US" sz="2000" smtClean="0"/>
              <a:t>Canonical representations of the BCD increment by 1 function:</a:t>
            </a:r>
            <a:br>
              <a:rPr lang="en-US" sz="2000" smtClean="0"/>
            </a:br>
            <a:endParaRPr lang="en-US" sz="2000" smtClean="0"/>
          </a:p>
          <a:p>
            <a:pPr lvl="1" eaLnBrk="1" hangingPunct="1"/>
            <a:r>
              <a:rPr lang="en-US" sz="1800" smtClean="0"/>
              <a:t>Z = m0 + m2 + m4 + m6 + m8 + d10 + d11 + d12 + d13 + d14 + d15</a:t>
            </a:r>
          </a:p>
          <a:p>
            <a:pPr lvl="1" eaLnBrk="1" hangingPunct="1"/>
            <a:r>
              <a:rPr lang="en-US" sz="1800" smtClean="0"/>
              <a:t>Z = </a:t>
            </a:r>
            <a:r>
              <a:rPr lang="en-US" sz="1800" smtClean="0">
                <a:latin typeface="Symbol" pitchFamily="18" charset="2"/>
              </a:rPr>
              <a:t></a:t>
            </a:r>
            <a:r>
              <a:rPr lang="en-US" sz="1800" smtClean="0"/>
              <a:t> [ m(0,2,4,6,8) + d(10,11,12,13,14,15) ]</a:t>
            </a:r>
            <a:br>
              <a:rPr lang="en-US" sz="1800" smtClean="0"/>
            </a:br>
            <a:endParaRPr lang="en-US" sz="1800" smtClean="0"/>
          </a:p>
          <a:p>
            <a:pPr lvl="1" eaLnBrk="1" hangingPunct="1"/>
            <a:r>
              <a:rPr lang="en-US" sz="1800" smtClean="0"/>
              <a:t>Z = M1 • M3 • M5 • M7 • M9 • D10 • D11 • D12 • D13 • D14 • D15</a:t>
            </a:r>
          </a:p>
          <a:p>
            <a:pPr lvl="1" eaLnBrk="1" hangingPunct="1"/>
            <a:r>
              <a:rPr lang="en-US" sz="1800" smtClean="0"/>
              <a:t>Z = </a:t>
            </a:r>
            <a:r>
              <a:rPr lang="en-US" sz="1800" smtClean="0">
                <a:latin typeface="Symbol" pitchFamily="18" charset="2"/>
              </a:rPr>
              <a:t></a:t>
            </a:r>
            <a:r>
              <a:rPr lang="en-US" sz="1800" smtClean="0"/>
              <a:t> [ M(1,3,5,7,9) • D(10,11,12,13,14,15) ]</a:t>
            </a:r>
          </a:p>
          <a:p>
            <a:pPr lvl="1"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523923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Combinational logic blocks can be completely specified by defining the output values for each possible set of input values.</a:t>
            </a:r>
          </a:p>
          <a:p>
            <a:endParaRPr lang="en-US" dirty="0" smtClean="0"/>
          </a:p>
          <a:p>
            <a:r>
              <a:rPr lang="en-US" dirty="0" smtClean="0"/>
              <a:t>This is done using a truth table.</a:t>
            </a:r>
          </a:p>
          <a:p>
            <a:endParaRPr lang="en-US" dirty="0" smtClean="0"/>
          </a:p>
          <a:p>
            <a:r>
              <a:rPr lang="en-US" dirty="0"/>
              <a:t>For a logic block with </a:t>
            </a:r>
            <a:r>
              <a:rPr lang="en-US" i="1" dirty="0"/>
              <a:t>n </a:t>
            </a:r>
            <a:r>
              <a:rPr lang="en-US" dirty="0"/>
              <a:t>inputs, there are 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entries in the truth table</a:t>
            </a:r>
            <a:r>
              <a:rPr lang="en-US" dirty="0" smtClean="0"/>
              <a:t>. </a:t>
            </a:r>
            <a:r>
              <a:rPr lang="en-US" dirty="0"/>
              <a:t>Each entry specifies the value of all the outputs for that particular input combination.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/>
              <a:t>Simplification of two-level combinational logic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Finding a minimal sum of products or product of sums realization</a:t>
            </a:r>
          </a:p>
          <a:p>
            <a:pPr lvl="1" eaLnBrk="1" hangingPunct="1"/>
            <a:r>
              <a:rPr lang="en-US" sz="1800" dirty="0" smtClean="0"/>
              <a:t>Exploit don't care information in the process</a:t>
            </a:r>
          </a:p>
          <a:p>
            <a:pPr eaLnBrk="1" hangingPunct="1"/>
            <a:r>
              <a:rPr lang="en-US" sz="2000" dirty="0" smtClean="0"/>
              <a:t>Algebraic simplification</a:t>
            </a:r>
          </a:p>
          <a:p>
            <a:pPr lvl="1" eaLnBrk="1" hangingPunct="1"/>
            <a:r>
              <a:rPr lang="en-US" sz="1800" dirty="0" smtClean="0"/>
              <a:t>Not an algorithmic/systematic procedure</a:t>
            </a:r>
          </a:p>
          <a:p>
            <a:pPr lvl="1" eaLnBrk="1" hangingPunct="1"/>
            <a:r>
              <a:rPr lang="en-US" sz="1800" dirty="0" smtClean="0"/>
              <a:t>How do you know when the minimum realization has been found?</a:t>
            </a:r>
          </a:p>
          <a:p>
            <a:pPr eaLnBrk="1" hangingPunct="1"/>
            <a:r>
              <a:rPr lang="en-US" sz="2000" dirty="0" smtClean="0"/>
              <a:t>Computer-aided design tools</a:t>
            </a:r>
          </a:p>
          <a:p>
            <a:pPr lvl="1" eaLnBrk="1" hangingPunct="1"/>
            <a:r>
              <a:rPr lang="en-US" sz="1800" dirty="0" smtClean="0"/>
              <a:t>Precise solutions require very long computation times, especially for </a:t>
            </a:r>
            <a:br>
              <a:rPr lang="en-US" sz="1800" dirty="0" smtClean="0"/>
            </a:br>
            <a:r>
              <a:rPr lang="en-US" sz="1800" dirty="0" smtClean="0"/>
              <a:t>functions with many inputs (&gt; 10)</a:t>
            </a:r>
          </a:p>
          <a:p>
            <a:pPr lvl="1" eaLnBrk="1" hangingPunct="1"/>
            <a:r>
              <a:rPr lang="en-US" sz="1800" dirty="0" smtClean="0"/>
              <a:t>Heuristic methods employ "educated guesses" to reduce amount of computation and yield good if not best solutions</a:t>
            </a:r>
          </a:p>
          <a:p>
            <a:pPr eaLnBrk="1" hangingPunct="1"/>
            <a:r>
              <a:rPr lang="en-US" sz="2000" dirty="0" smtClean="0"/>
              <a:t>Hand methods still relevant</a:t>
            </a:r>
          </a:p>
          <a:p>
            <a:pPr lvl="1" eaLnBrk="1" hangingPunct="1"/>
            <a:r>
              <a:rPr lang="en-US" sz="1800" dirty="0" smtClean="0"/>
              <a:t>To understand automatic tools and their strengths and weaknesses</a:t>
            </a:r>
          </a:p>
          <a:p>
            <a:pPr lvl="1" eaLnBrk="1" hangingPunct="1"/>
            <a:r>
              <a:rPr lang="en-US" sz="1800" dirty="0" smtClean="0"/>
              <a:t>Ability to check results (on small examples)</a:t>
            </a:r>
          </a:p>
        </p:txBody>
      </p:sp>
    </p:spTree>
    <p:extLst>
      <p:ext uri="{BB962C8B-B14F-4D97-AF65-F5344CB8AC3E}">
        <p14:creationId xmlns:p14="http://schemas.microsoft.com/office/powerpoint/2010/main" val="40201072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4295775"/>
            <a:ext cx="1503363" cy="977900"/>
            <a:chOff x="672" y="2832"/>
            <a:chExt cx="960" cy="624"/>
          </a:xfrm>
        </p:grpSpPr>
        <p:sp>
          <p:nvSpPr>
            <p:cNvPr id="48149" name="Oval 3"/>
            <p:cNvSpPr>
              <a:spLocks noChangeArrowheads="1"/>
            </p:cNvSpPr>
            <p:nvPr/>
          </p:nvSpPr>
          <p:spPr bwMode="auto">
            <a:xfrm>
              <a:off x="672" y="3264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Oval 4"/>
            <p:cNvSpPr>
              <a:spLocks noChangeArrowheads="1"/>
            </p:cNvSpPr>
            <p:nvPr/>
          </p:nvSpPr>
          <p:spPr bwMode="auto">
            <a:xfrm>
              <a:off x="672" y="2832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81125" y="3957638"/>
            <a:ext cx="1352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7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A	B	F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1	0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1	0</a:t>
            </a:r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>
            <a:off x="1336675" y="4244975"/>
            <a:ext cx="1316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>
            <a:off x="2195513" y="3975100"/>
            <a:ext cx="0" cy="164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44663" y="4119563"/>
            <a:ext cx="6375400" cy="1154112"/>
            <a:chOff x="1056" y="2720"/>
            <a:chExt cx="4072" cy="736"/>
          </a:xfrm>
        </p:grpSpPr>
        <p:sp>
          <p:nvSpPr>
            <p:cNvPr id="48144" name="Rectangle 9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Rectangle 10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1"/>
            <p:cNvSpPr>
              <a:spLocks noChangeShapeType="1"/>
            </p:cNvSpPr>
            <p:nvPr/>
          </p:nvSpPr>
          <p:spPr bwMode="auto">
            <a:xfrm>
              <a:off x="1248" y="2832"/>
              <a:ext cx="884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2"/>
            <p:cNvSpPr>
              <a:spLocks noChangeShapeType="1"/>
            </p:cNvSpPr>
            <p:nvPr/>
          </p:nvSpPr>
          <p:spPr bwMode="auto">
            <a:xfrm flipV="1">
              <a:off x="1248" y="2916"/>
              <a:ext cx="884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13"/>
            <p:cNvSpPr>
              <a:spLocks noChangeArrowheads="1"/>
            </p:cNvSpPr>
            <p:nvPr/>
          </p:nvSpPr>
          <p:spPr bwMode="auto">
            <a:xfrm>
              <a:off x="2160" y="2720"/>
              <a:ext cx="29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 has the same value in both on-set rows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– B remains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2225" y="4295775"/>
            <a:ext cx="6615113" cy="1779588"/>
            <a:chOff x="768" y="2832"/>
            <a:chExt cx="4224" cy="1136"/>
          </a:xfrm>
        </p:grpSpPr>
        <p:sp>
          <p:nvSpPr>
            <p:cNvPr id="48139" name="Rectangle 15"/>
            <p:cNvSpPr>
              <a:spLocks noChangeArrowheads="1"/>
            </p:cNvSpPr>
            <p:nvPr/>
          </p:nvSpPr>
          <p:spPr bwMode="auto">
            <a:xfrm>
              <a:off x="768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Rectangle 16"/>
            <p:cNvSpPr>
              <a:spLocks noChangeArrowheads="1"/>
            </p:cNvSpPr>
            <p:nvPr/>
          </p:nvSpPr>
          <p:spPr bwMode="auto">
            <a:xfrm>
              <a:off x="768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7"/>
            <p:cNvSpPr>
              <a:spLocks noChangeShapeType="1"/>
            </p:cNvSpPr>
            <p:nvPr/>
          </p:nvSpPr>
          <p:spPr bwMode="auto">
            <a:xfrm>
              <a:off x="960" y="3024"/>
              <a:ext cx="1180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960" y="3456"/>
              <a:ext cx="1172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Rectangle 19"/>
            <p:cNvSpPr>
              <a:spLocks noChangeArrowheads="1"/>
            </p:cNvSpPr>
            <p:nvPr/>
          </p:nvSpPr>
          <p:spPr bwMode="auto">
            <a:xfrm>
              <a:off x="2168" y="3552"/>
              <a:ext cx="28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has a different value in the two rows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– A is eliminated</a:t>
              </a: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48136" name="Rectangle 20"/>
          <p:cNvSpPr>
            <a:spLocks noChangeArrowheads="1"/>
          </p:cNvSpPr>
          <p:nvPr/>
        </p:nvSpPr>
        <p:spPr bwMode="auto">
          <a:xfrm>
            <a:off x="2795588" y="3468688"/>
            <a:ext cx="33702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A'B'+AB' = (A'+A)B' = B'</a:t>
            </a:r>
          </a:p>
        </p:txBody>
      </p:sp>
      <p:sp>
        <p:nvSpPr>
          <p:cNvPr id="48137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The uniting theorem</a:t>
            </a:r>
          </a:p>
        </p:txBody>
      </p:sp>
      <p:sp>
        <p:nvSpPr>
          <p:cNvPr id="48138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Key tool to simplification: A (B' + B) = A</a:t>
            </a:r>
          </a:p>
          <a:p>
            <a:pPr eaLnBrk="1" hangingPunct="1"/>
            <a:r>
              <a:rPr lang="en-US" sz="2400" smtClean="0"/>
              <a:t>Essence of simplification of two-level logic</a:t>
            </a:r>
          </a:p>
          <a:p>
            <a:pPr lvl="1" eaLnBrk="1" hangingPunct="1"/>
            <a:r>
              <a:rPr lang="en-US" sz="2000" smtClean="0"/>
              <a:t>Find two element subsets of the ON-set where only one variable changes its value – this single varying variable can be eliminated and a single product term used to represent both elements</a:t>
            </a:r>
          </a:p>
        </p:txBody>
      </p:sp>
    </p:spTree>
    <p:extLst>
      <p:ext uri="{BB962C8B-B14F-4D97-AF65-F5344CB8AC3E}">
        <p14:creationId xmlns:p14="http://schemas.microsoft.com/office/powerpoint/2010/main" val="39512771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763" y="3624263"/>
            <a:ext cx="2668587" cy="776287"/>
            <a:chOff x="424" y="1872"/>
            <a:chExt cx="1704" cy="496"/>
          </a:xfrm>
        </p:grpSpPr>
        <p:grpSp>
          <p:nvGrpSpPr>
            <p:cNvPr id="49291" name="Group 3"/>
            <p:cNvGrpSpPr>
              <a:grpSpLocks/>
            </p:cNvGrpSpPr>
            <p:nvPr/>
          </p:nvGrpSpPr>
          <p:grpSpPr bwMode="auto">
            <a:xfrm>
              <a:off x="1248" y="2064"/>
              <a:ext cx="624" cy="96"/>
              <a:chOff x="1248" y="2064"/>
              <a:chExt cx="624" cy="96"/>
            </a:xfrm>
          </p:grpSpPr>
          <p:sp>
            <p:nvSpPr>
              <p:cNvPr id="49296" name="Line 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Oval 5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Oval 6"/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92" name="Rectangle 7"/>
            <p:cNvSpPr>
              <a:spLocks noChangeArrowheads="1"/>
            </p:cNvSpPr>
            <p:nvPr/>
          </p:nvSpPr>
          <p:spPr bwMode="auto">
            <a:xfrm>
              <a:off x="424" y="1992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1-cube</a:t>
              </a:r>
            </a:p>
          </p:txBody>
        </p:sp>
        <p:sp>
          <p:nvSpPr>
            <p:cNvPr id="49293" name="Rectangle 8"/>
            <p:cNvSpPr>
              <a:spLocks noChangeArrowheads="1"/>
            </p:cNvSpPr>
            <p:nvPr/>
          </p:nvSpPr>
          <p:spPr bwMode="auto">
            <a:xfrm>
              <a:off x="1488" y="216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94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9295" name="Rectangle 10"/>
            <p:cNvSpPr>
              <a:spLocks noChangeArrowheads="1"/>
            </p:cNvSpPr>
            <p:nvPr/>
          </p:nvSpPr>
          <p:spPr bwMode="auto">
            <a:xfrm>
              <a:off x="1776" y="187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49155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Boolean cubes</a:t>
            </a:r>
          </a:p>
        </p:txBody>
      </p:sp>
      <p:sp>
        <p:nvSpPr>
          <p:cNvPr id="4915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Visual technique for identifying when the uniting theorem can be applied</a:t>
            </a:r>
          </a:p>
          <a:p>
            <a:pPr eaLnBrk="1" hangingPunct="1"/>
            <a:r>
              <a:rPr lang="en-US" sz="2400" smtClean="0"/>
              <a:t>n input variables = n-dimensional "cube"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35488" y="3322638"/>
            <a:ext cx="2894012" cy="1354137"/>
            <a:chOff x="2912" y="1680"/>
            <a:chExt cx="1848" cy="864"/>
          </a:xfrm>
        </p:grpSpPr>
        <p:sp>
          <p:nvSpPr>
            <p:cNvPr id="49272" name="Rectangle 14"/>
            <p:cNvSpPr>
              <a:spLocks noChangeArrowheads="1"/>
            </p:cNvSpPr>
            <p:nvPr/>
          </p:nvSpPr>
          <p:spPr bwMode="auto">
            <a:xfrm>
              <a:off x="4032" y="1976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2-cube</a:t>
              </a:r>
            </a:p>
          </p:txBody>
        </p:sp>
        <p:sp>
          <p:nvSpPr>
            <p:cNvPr id="49273" name="Rectangle 15"/>
            <p:cNvSpPr>
              <a:spLocks noChangeArrowheads="1"/>
            </p:cNvSpPr>
            <p:nvPr/>
          </p:nvSpPr>
          <p:spPr bwMode="auto">
            <a:xfrm>
              <a:off x="3360" y="233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74" name="Rectangle 16"/>
            <p:cNvSpPr>
              <a:spLocks noChangeArrowheads="1"/>
            </p:cNvSpPr>
            <p:nvPr/>
          </p:nvSpPr>
          <p:spPr bwMode="auto">
            <a:xfrm>
              <a:off x="3040" y="195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275" name="Rectangle 17"/>
            <p:cNvSpPr>
              <a:spLocks noChangeArrowheads="1"/>
            </p:cNvSpPr>
            <p:nvPr/>
          </p:nvSpPr>
          <p:spPr bwMode="auto">
            <a:xfrm>
              <a:off x="3792" y="1680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49276" name="Rectangle 18"/>
            <p:cNvSpPr>
              <a:spLocks noChangeArrowheads="1"/>
            </p:cNvSpPr>
            <p:nvPr/>
          </p:nvSpPr>
          <p:spPr bwMode="auto">
            <a:xfrm>
              <a:off x="2912" y="2232"/>
              <a:ext cx="49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49277" name="Rectangle 19"/>
            <p:cNvSpPr>
              <a:spLocks noChangeArrowheads="1"/>
            </p:cNvSpPr>
            <p:nvPr/>
          </p:nvSpPr>
          <p:spPr bwMode="auto">
            <a:xfrm>
              <a:off x="2912" y="1712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49278" name="Rectangle 20"/>
            <p:cNvSpPr>
              <a:spLocks noChangeArrowheads="1"/>
            </p:cNvSpPr>
            <p:nvPr/>
          </p:nvSpPr>
          <p:spPr bwMode="auto">
            <a:xfrm>
              <a:off x="3792" y="2208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</a:t>
              </a:r>
            </a:p>
          </p:txBody>
        </p:sp>
        <p:grpSp>
          <p:nvGrpSpPr>
            <p:cNvPr id="49279" name="Group 21"/>
            <p:cNvGrpSpPr>
              <a:grpSpLocks/>
            </p:cNvGrpSpPr>
            <p:nvPr/>
          </p:nvGrpSpPr>
          <p:grpSpPr bwMode="auto">
            <a:xfrm>
              <a:off x="3120" y="1728"/>
              <a:ext cx="624" cy="624"/>
              <a:chOff x="2112" y="1584"/>
              <a:chExt cx="624" cy="624"/>
            </a:xfrm>
          </p:grpSpPr>
          <p:grpSp>
            <p:nvGrpSpPr>
              <p:cNvPr id="49280" name="Group 22"/>
              <p:cNvGrpSpPr>
                <a:grpSpLocks/>
              </p:cNvGrpSpPr>
              <p:nvPr/>
            </p:nvGrpSpPr>
            <p:grpSpPr bwMode="auto">
              <a:xfrm>
                <a:off x="2112" y="2112"/>
                <a:ext cx="624" cy="96"/>
                <a:chOff x="2112" y="2112"/>
                <a:chExt cx="624" cy="96"/>
              </a:xfrm>
            </p:grpSpPr>
            <p:sp>
              <p:nvSpPr>
                <p:cNvPr id="4928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216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9" name="Oval 24"/>
                <p:cNvSpPr>
                  <a:spLocks noChangeArrowheads="1"/>
                </p:cNvSpPr>
                <p:nvPr/>
              </p:nvSpPr>
              <p:spPr bwMode="auto">
                <a:xfrm>
                  <a:off x="2112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90" name="Oval 25"/>
                <p:cNvSpPr>
                  <a:spLocks noChangeArrowheads="1"/>
                </p:cNvSpPr>
                <p:nvPr/>
              </p:nvSpPr>
              <p:spPr bwMode="auto">
                <a:xfrm>
                  <a:off x="2640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81" name="Group 26"/>
              <p:cNvGrpSpPr>
                <a:grpSpLocks/>
              </p:cNvGrpSpPr>
              <p:nvPr/>
            </p:nvGrpSpPr>
            <p:grpSpPr bwMode="auto">
              <a:xfrm rot="-5400000">
                <a:off x="1848" y="1848"/>
                <a:ext cx="624" cy="96"/>
                <a:chOff x="2208" y="2208"/>
                <a:chExt cx="624" cy="96"/>
              </a:xfrm>
            </p:grpSpPr>
            <p:sp>
              <p:nvSpPr>
                <p:cNvPr id="492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6" name="Oval 28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7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282" name="Oval 30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3" name="Line 31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14363" y="4827588"/>
            <a:ext cx="3357562" cy="1757362"/>
            <a:chOff x="408" y="2640"/>
            <a:chExt cx="2144" cy="1122"/>
          </a:xfrm>
        </p:grpSpPr>
        <p:sp>
          <p:nvSpPr>
            <p:cNvPr id="49236" name="Rectangle 34"/>
            <p:cNvSpPr>
              <a:spLocks noChangeArrowheads="1"/>
            </p:cNvSpPr>
            <p:nvPr/>
          </p:nvSpPr>
          <p:spPr bwMode="auto">
            <a:xfrm>
              <a:off x="408" y="3168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3-cube</a:t>
              </a:r>
            </a:p>
          </p:txBody>
        </p:sp>
        <p:sp>
          <p:nvSpPr>
            <p:cNvPr id="49237" name="Rectangle 35"/>
            <p:cNvSpPr>
              <a:spLocks noChangeArrowheads="1"/>
            </p:cNvSpPr>
            <p:nvPr/>
          </p:nvSpPr>
          <p:spPr bwMode="auto">
            <a:xfrm>
              <a:off x="1398" y="355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38" name="Rectangle 36"/>
            <p:cNvSpPr>
              <a:spLocks noChangeArrowheads="1"/>
            </p:cNvSpPr>
            <p:nvPr/>
          </p:nvSpPr>
          <p:spPr bwMode="auto">
            <a:xfrm>
              <a:off x="1078" y="320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239" name="Rectangle 37"/>
            <p:cNvSpPr>
              <a:spLocks noChangeArrowheads="1"/>
            </p:cNvSpPr>
            <p:nvPr/>
          </p:nvSpPr>
          <p:spPr bwMode="auto">
            <a:xfrm>
              <a:off x="1248" y="3264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9240" name="Rectangle 38"/>
            <p:cNvSpPr>
              <a:spLocks noChangeArrowheads="1"/>
            </p:cNvSpPr>
            <p:nvPr/>
          </p:nvSpPr>
          <p:spPr bwMode="auto">
            <a:xfrm>
              <a:off x="912" y="352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49241" name="Rectangle 39"/>
            <p:cNvSpPr>
              <a:spLocks noChangeArrowheads="1"/>
            </p:cNvSpPr>
            <p:nvPr/>
          </p:nvSpPr>
          <p:spPr bwMode="auto">
            <a:xfrm>
              <a:off x="2040" y="264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111</a:t>
              </a:r>
            </a:p>
          </p:txBody>
        </p:sp>
        <p:sp>
          <p:nvSpPr>
            <p:cNvPr id="49242" name="Rectangle 40"/>
            <p:cNvSpPr>
              <a:spLocks noChangeArrowheads="1"/>
            </p:cNvSpPr>
            <p:nvPr/>
          </p:nvSpPr>
          <p:spPr bwMode="auto">
            <a:xfrm>
              <a:off x="2044" y="3258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101</a:t>
              </a:r>
            </a:p>
          </p:txBody>
        </p:sp>
        <p:grpSp>
          <p:nvGrpSpPr>
            <p:cNvPr id="49243" name="Group 41"/>
            <p:cNvGrpSpPr>
              <a:grpSpLocks/>
            </p:cNvGrpSpPr>
            <p:nvPr/>
          </p:nvGrpSpPr>
          <p:grpSpPr bwMode="auto">
            <a:xfrm>
              <a:off x="1164" y="2730"/>
              <a:ext cx="864" cy="864"/>
              <a:chOff x="1968" y="1872"/>
              <a:chExt cx="864" cy="864"/>
            </a:xfrm>
          </p:grpSpPr>
          <p:sp>
            <p:nvSpPr>
              <p:cNvPr id="49244" name="Line 42"/>
              <p:cNvSpPr>
                <a:spLocks noChangeShapeType="1"/>
              </p:cNvSpPr>
              <p:nvPr/>
            </p:nvSpPr>
            <p:spPr bwMode="auto">
              <a:xfrm flipV="1">
                <a:off x="2544" y="244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Line 43"/>
              <p:cNvSpPr>
                <a:spLocks noChangeShapeType="1"/>
              </p:cNvSpPr>
              <p:nvPr/>
            </p:nvSpPr>
            <p:spPr bwMode="auto">
              <a:xfrm flipV="1">
                <a:off x="2016" y="2483"/>
                <a:ext cx="20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Line 44"/>
              <p:cNvSpPr>
                <a:spLocks noChangeShapeType="1"/>
              </p:cNvSpPr>
              <p:nvPr/>
            </p:nvSpPr>
            <p:spPr bwMode="auto">
              <a:xfrm flipV="1">
                <a:off x="2016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45"/>
              <p:cNvSpPr>
                <a:spLocks noChangeShapeType="1"/>
              </p:cNvSpPr>
              <p:nvPr/>
            </p:nvSpPr>
            <p:spPr bwMode="auto">
              <a:xfrm flipV="1">
                <a:off x="2544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248" name="Group 46"/>
              <p:cNvGrpSpPr>
                <a:grpSpLocks/>
              </p:cNvGrpSpPr>
              <p:nvPr/>
            </p:nvGrpSpPr>
            <p:grpSpPr bwMode="auto">
              <a:xfrm>
                <a:off x="1968" y="2112"/>
                <a:ext cx="624" cy="624"/>
                <a:chOff x="2112" y="1584"/>
                <a:chExt cx="624" cy="624"/>
              </a:xfrm>
            </p:grpSpPr>
            <p:grpSp>
              <p:nvGrpSpPr>
                <p:cNvPr id="49261" name="Group 47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926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62" name="Group 51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9266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7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63" name="Oval 55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64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65" name="Line 57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49" name="Group 58"/>
              <p:cNvGrpSpPr>
                <a:grpSpLocks/>
              </p:cNvGrpSpPr>
              <p:nvPr/>
            </p:nvGrpSpPr>
            <p:grpSpPr bwMode="auto">
              <a:xfrm>
                <a:off x="2208" y="1872"/>
                <a:ext cx="624" cy="624"/>
                <a:chOff x="2112" y="1584"/>
                <a:chExt cx="624" cy="624"/>
              </a:xfrm>
            </p:grpSpPr>
            <p:grpSp>
              <p:nvGrpSpPr>
                <p:cNvPr id="49250" name="Group 59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925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9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51" name="Group 63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9255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7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52" name="Oval 67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53" name="Line 68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54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733800" y="4827588"/>
            <a:ext cx="5235575" cy="2030412"/>
            <a:chOff x="2400" y="2640"/>
            <a:chExt cx="3344" cy="1296"/>
          </a:xfrm>
        </p:grpSpPr>
        <p:sp>
          <p:nvSpPr>
            <p:cNvPr id="49160" name="Rectangle 71"/>
            <p:cNvSpPr>
              <a:spLocks noChangeArrowheads="1"/>
            </p:cNvSpPr>
            <p:nvPr/>
          </p:nvSpPr>
          <p:spPr bwMode="auto">
            <a:xfrm>
              <a:off x="5016" y="3112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4-cube</a:t>
              </a:r>
            </a:p>
          </p:txBody>
        </p:sp>
        <p:sp>
          <p:nvSpPr>
            <p:cNvPr id="49161" name="Rectangle 72"/>
            <p:cNvSpPr>
              <a:spLocks noChangeArrowheads="1"/>
            </p:cNvSpPr>
            <p:nvPr/>
          </p:nvSpPr>
          <p:spPr bwMode="auto">
            <a:xfrm>
              <a:off x="3088" y="3536"/>
              <a:ext cx="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49162" name="Rectangle 73"/>
            <p:cNvSpPr>
              <a:spLocks noChangeArrowheads="1"/>
            </p:cNvSpPr>
            <p:nvPr/>
          </p:nvSpPr>
          <p:spPr bwMode="auto">
            <a:xfrm>
              <a:off x="2976" y="372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163" name="Rectangle 74"/>
            <p:cNvSpPr>
              <a:spLocks noChangeArrowheads="1"/>
            </p:cNvSpPr>
            <p:nvPr/>
          </p:nvSpPr>
          <p:spPr bwMode="auto">
            <a:xfrm>
              <a:off x="2640" y="334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164" name="Rectangle 75"/>
            <p:cNvSpPr>
              <a:spLocks noChangeArrowheads="1"/>
            </p:cNvSpPr>
            <p:nvPr/>
          </p:nvSpPr>
          <p:spPr bwMode="auto">
            <a:xfrm>
              <a:off x="2816" y="344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9165" name="Rectangle 76"/>
            <p:cNvSpPr>
              <a:spLocks noChangeArrowheads="1"/>
            </p:cNvSpPr>
            <p:nvPr/>
          </p:nvSpPr>
          <p:spPr bwMode="auto">
            <a:xfrm>
              <a:off x="2400" y="3728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49166" name="Rectangle 77"/>
            <p:cNvSpPr>
              <a:spLocks noChangeArrowheads="1"/>
            </p:cNvSpPr>
            <p:nvPr/>
          </p:nvSpPr>
          <p:spPr bwMode="auto">
            <a:xfrm>
              <a:off x="4800" y="264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49167" name="Rectangle 78"/>
            <p:cNvSpPr>
              <a:spLocks noChangeArrowheads="1"/>
            </p:cNvSpPr>
            <p:nvPr/>
          </p:nvSpPr>
          <p:spPr bwMode="auto">
            <a:xfrm>
              <a:off x="3728" y="3616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49168" name="Rectangle 79"/>
            <p:cNvSpPr>
              <a:spLocks noChangeArrowheads="1"/>
            </p:cNvSpPr>
            <p:nvPr/>
          </p:nvSpPr>
          <p:spPr bwMode="auto">
            <a:xfrm>
              <a:off x="3568" y="2736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0111</a:t>
              </a:r>
            </a:p>
          </p:txBody>
        </p:sp>
        <p:grpSp>
          <p:nvGrpSpPr>
            <p:cNvPr id="49169" name="Group 80"/>
            <p:cNvGrpSpPr>
              <a:grpSpLocks/>
            </p:cNvGrpSpPr>
            <p:nvPr/>
          </p:nvGrpSpPr>
          <p:grpSpPr bwMode="auto">
            <a:xfrm>
              <a:off x="2720" y="2768"/>
              <a:ext cx="2064" cy="1008"/>
              <a:chOff x="2736" y="3216"/>
              <a:chExt cx="2064" cy="1008"/>
            </a:xfrm>
          </p:grpSpPr>
          <p:sp>
            <p:nvSpPr>
              <p:cNvPr id="49170" name="Line 81"/>
              <p:cNvSpPr>
                <a:spLocks noChangeShapeType="1"/>
              </p:cNvSpPr>
              <p:nvPr/>
            </p:nvSpPr>
            <p:spPr bwMode="auto">
              <a:xfrm flipV="1">
                <a:off x="3312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Line 82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2" name="Line 83"/>
              <p:cNvSpPr>
                <a:spLocks noChangeShapeType="1"/>
              </p:cNvSpPr>
              <p:nvPr/>
            </p:nvSpPr>
            <p:spPr bwMode="auto">
              <a:xfrm flipH="1">
                <a:off x="3024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Line 84"/>
              <p:cNvSpPr>
                <a:spLocks noChangeShapeType="1"/>
              </p:cNvSpPr>
              <p:nvPr/>
            </p:nvSpPr>
            <p:spPr bwMode="auto">
              <a:xfrm flipH="1">
                <a:off x="2784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4" name="Line 85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5" name="Line 86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Line 87"/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Line 88"/>
              <p:cNvSpPr>
                <a:spLocks noChangeShapeType="1"/>
              </p:cNvSpPr>
              <p:nvPr/>
            </p:nvSpPr>
            <p:spPr bwMode="auto">
              <a:xfrm flipH="1">
                <a:off x="2784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178" name="Group 89"/>
              <p:cNvGrpSpPr>
                <a:grpSpLocks/>
              </p:cNvGrpSpPr>
              <p:nvPr/>
            </p:nvGrpSpPr>
            <p:grpSpPr bwMode="auto">
              <a:xfrm>
                <a:off x="2736" y="3360"/>
                <a:ext cx="864" cy="864"/>
                <a:chOff x="1968" y="1872"/>
                <a:chExt cx="864" cy="864"/>
              </a:xfrm>
            </p:grpSpPr>
            <p:sp>
              <p:nvSpPr>
                <p:cNvPr id="4920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212" name="Group 94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22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33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4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5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226" name="Group 9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3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1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2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22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28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2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13" name="Group 106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214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22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3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4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215" name="Group 11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19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0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1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21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17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18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9179" name="Group 118"/>
              <p:cNvGrpSpPr>
                <a:grpSpLocks/>
              </p:cNvGrpSpPr>
              <p:nvPr/>
            </p:nvGrpSpPr>
            <p:grpSpPr bwMode="auto">
              <a:xfrm>
                <a:off x="3936" y="3216"/>
                <a:ext cx="864" cy="864"/>
                <a:chOff x="1968" y="1872"/>
                <a:chExt cx="864" cy="864"/>
              </a:xfrm>
            </p:grpSpPr>
            <p:sp>
              <p:nvSpPr>
                <p:cNvPr id="4918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1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3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184" name="Group 123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197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05" name="Line 1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6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7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198" name="Group 12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02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3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4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99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00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0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85" name="Group 135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18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194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5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6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187" name="Group 140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191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2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8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9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77468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90600" y="3448050"/>
            <a:ext cx="1352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7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A	B	F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1	0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1	0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947738" y="3735388"/>
            <a:ext cx="1314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804988" y="3467100"/>
            <a:ext cx="0" cy="164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668588" y="5980113"/>
            <a:ext cx="224313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975"/>
              </a:lnSpc>
              <a:spcBef>
                <a:spcPts val="10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ON-set = solid nodes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OFF-set = empty nodes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DC-set = 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'd nodes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06725" y="3159125"/>
            <a:ext cx="5611813" cy="2795588"/>
            <a:chOff x="1936" y="1624"/>
            <a:chExt cx="3584" cy="1784"/>
          </a:xfrm>
        </p:grpSpPr>
        <p:sp>
          <p:nvSpPr>
            <p:cNvPr id="50202" name="Oval 7"/>
            <p:cNvSpPr>
              <a:spLocks noChangeArrowheads="1"/>
            </p:cNvSpPr>
            <p:nvPr/>
          </p:nvSpPr>
          <p:spPr bwMode="auto">
            <a:xfrm>
              <a:off x="1936" y="2448"/>
              <a:ext cx="816" cy="2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Rectangle 8"/>
            <p:cNvSpPr>
              <a:spLocks noChangeArrowheads="1"/>
            </p:cNvSpPr>
            <p:nvPr/>
          </p:nvSpPr>
          <p:spPr bwMode="auto">
            <a:xfrm>
              <a:off x="3480" y="1624"/>
              <a:ext cx="1992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two faces of size 0 (nodes) 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combine into a face of size 1(line)</a:t>
              </a:r>
            </a:p>
          </p:txBody>
        </p:sp>
        <p:sp>
          <p:nvSpPr>
            <p:cNvPr id="50204" name="Rectangle 9"/>
            <p:cNvSpPr>
              <a:spLocks noChangeArrowheads="1"/>
            </p:cNvSpPr>
            <p:nvPr/>
          </p:nvSpPr>
          <p:spPr bwMode="auto">
            <a:xfrm>
              <a:off x="3504" y="3024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varies within face, B does not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this face represents the literal B'</a:t>
              </a:r>
            </a:p>
          </p:txBody>
        </p:sp>
        <p:sp>
          <p:nvSpPr>
            <p:cNvPr id="50205" name="Line 10"/>
            <p:cNvSpPr>
              <a:spLocks noChangeShapeType="1"/>
            </p:cNvSpPr>
            <p:nvPr/>
          </p:nvSpPr>
          <p:spPr bwMode="auto">
            <a:xfrm flipH="1">
              <a:off x="2764" y="1740"/>
              <a:ext cx="696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Line 11"/>
            <p:cNvSpPr>
              <a:spLocks noChangeShapeType="1"/>
            </p:cNvSpPr>
            <p:nvPr/>
          </p:nvSpPr>
          <p:spPr bwMode="auto">
            <a:xfrm flipH="1" flipV="1">
              <a:off x="2748" y="2628"/>
              <a:ext cx="74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Mapping truth tables </a:t>
            </a:r>
            <a:br>
              <a:rPr lang="en-US" sz="3200" smtClean="0"/>
            </a:br>
            <a:r>
              <a:rPr lang="en-US" sz="3200" smtClean="0"/>
              <a:t>onto Boolean cubes</a:t>
            </a:r>
          </a:p>
        </p:txBody>
      </p:sp>
      <p:sp>
        <p:nvSpPr>
          <p:cNvPr id="50184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Uniting theorem combines two "faces" of a cube into a larger "face"</a:t>
            </a:r>
          </a:p>
          <a:p>
            <a:pPr eaLnBrk="1" hangingPunct="1"/>
            <a:r>
              <a:rPr lang="en-US" sz="2400" smtClean="0"/>
              <a:t>Example:</a:t>
            </a:r>
          </a:p>
        </p:txBody>
      </p:sp>
      <p:grpSp>
        <p:nvGrpSpPr>
          <p:cNvPr id="50185" name="Group 14"/>
          <p:cNvGrpSpPr>
            <a:grpSpLocks/>
          </p:cNvGrpSpPr>
          <p:nvPr/>
        </p:nvGrpSpPr>
        <p:grpSpPr bwMode="auto">
          <a:xfrm>
            <a:off x="2832100" y="3622675"/>
            <a:ext cx="2054225" cy="1354138"/>
            <a:chOff x="4160" y="3264"/>
            <a:chExt cx="1312" cy="864"/>
          </a:xfrm>
        </p:grpSpPr>
        <p:sp>
          <p:nvSpPr>
            <p:cNvPr id="50187" name="Rectangle 15"/>
            <p:cNvSpPr>
              <a:spLocks noChangeArrowheads="1"/>
            </p:cNvSpPr>
            <p:nvPr/>
          </p:nvSpPr>
          <p:spPr bwMode="auto">
            <a:xfrm>
              <a:off x="4608" y="392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0188" name="Rectangle 16"/>
            <p:cNvSpPr>
              <a:spLocks noChangeArrowheads="1"/>
            </p:cNvSpPr>
            <p:nvPr/>
          </p:nvSpPr>
          <p:spPr bwMode="auto">
            <a:xfrm>
              <a:off x="4288" y="353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0189" name="Rectangle 17"/>
            <p:cNvSpPr>
              <a:spLocks noChangeArrowheads="1"/>
            </p:cNvSpPr>
            <p:nvPr/>
          </p:nvSpPr>
          <p:spPr bwMode="auto">
            <a:xfrm>
              <a:off x="5040" y="3264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50190" name="Rectangle 18"/>
            <p:cNvSpPr>
              <a:spLocks noChangeArrowheads="1"/>
            </p:cNvSpPr>
            <p:nvPr/>
          </p:nvSpPr>
          <p:spPr bwMode="auto">
            <a:xfrm>
              <a:off x="4160" y="3816"/>
              <a:ext cx="49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50191" name="Rectangle 19"/>
            <p:cNvSpPr>
              <a:spLocks noChangeArrowheads="1"/>
            </p:cNvSpPr>
            <p:nvPr/>
          </p:nvSpPr>
          <p:spPr bwMode="auto">
            <a:xfrm>
              <a:off x="4160" y="3296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50192" name="Rectangle 20"/>
            <p:cNvSpPr>
              <a:spLocks noChangeArrowheads="1"/>
            </p:cNvSpPr>
            <p:nvPr/>
          </p:nvSpPr>
          <p:spPr bwMode="auto">
            <a:xfrm>
              <a:off x="5040" y="3792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50193" name="Line 21"/>
            <p:cNvSpPr>
              <a:spLocks noChangeShapeType="1"/>
            </p:cNvSpPr>
            <p:nvPr/>
          </p:nvSpPr>
          <p:spPr bwMode="auto">
            <a:xfrm flipV="1">
              <a:off x="4464" y="388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Oval 22"/>
            <p:cNvSpPr>
              <a:spLocks noChangeArrowheads="1"/>
            </p:cNvSpPr>
            <p:nvPr/>
          </p:nvSpPr>
          <p:spPr bwMode="auto">
            <a:xfrm>
              <a:off x="4368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Oval 23"/>
            <p:cNvSpPr>
              <a:spLocks noChangeArrowheads="1"/>
            </p:cNvSpPr>
            <p:nvPr/>
          </p:nvSpPr>
          <p:spPr bwMode="auto">
            <a:xfrm>
              <a:off x="4896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 rot="16200000" flipV="1">
              <a:off x="4200" y="36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Oval 25"/>
            <p:cNvSpPr>
              <a:spLocks noChangeArrowheads="1"/>
            </p:cNvSpPr>
            <p:nvPr/>
          </p:nvSpPr>
          <p:spPr bwMode="auto">
            <a:xfrm rot="-5400000">
              <a:off x="4367" y="383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Oval 26"/>
            <p:cNvSpPr>
              <a:spLocks noChangeArrowheads="1"/>
            </p:cNvSpPr>
            <p:nvPr/>
          </p:nvSpPr>
          <p:spPr bwMode="auto">
            <a:xfrm rot="-5400000">
              <a:off x="4367" y="331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Oval 27"/>
            <p:cNvSpPr>
              <a:spLocks noChangeArrowheads="1"/>
            </p:cNvSpPr>
            <p:nvPr/>
          </p:nvSpPr>
          <p:spPr bwMode="auto">
            <a:xfrm>
              <a:off x="4896" y="331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28"/>
            <p:cNvSpPr>
              <a:spLocks noChangeShapeType="1"/>
            </p:cNvSpPr>
            <p:nvPr/>
          </p:nvSpPr>
          <p:spPr bwMode="auto">
            <a:xfrm>
              <a:off x="4464" y="33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29"/>
            <p:cNvSpPr>
              <a:spLocks noChangeShapeType="1"/>
            </p:cNvSpPr>
            <p:nvPr/>
          </p:nvSpPr>
          <p:spPr bwMode="auto">
            <a:xfrm>
              <a:off x="4944" y="34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6" name="Rectangle 30"/>
          <p:cNvSpPr>
            <a:spLocks noChangeArrowheads="1"/>
          </p:cNvSpPr>
          <p:nvPr/>
        </p:nvSpPr>
        <p:spPr bwMode="auto">
          <a:xfrm>
            <a:off x="3582988" y="3297238"/>
            <a:ext cx="6778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74016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5548313" y="2859088"/>
            <a:ext cx="376237" cy="1274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895350" y="2616200"/>
            <a:ext cx="24796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2443163" y="2393950"/>
            <a:ext cx="1587" cy="2398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14400" y="2362200"/>
            <a:ext cx="25050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	B	Cin	Cout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0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0	1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1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1	1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0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0	1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1	0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1	1	1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872038" y="2103438"/>
            <a:ext cx="1603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(A'+A)BCin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450013" y="2630488"/>
            <a:ext cx="18049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AB(Cin'+Cin)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526213" y="4135438"/>
            <a:ext cx="1603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A(B+B')Cin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724400" y="5824538"/>
            <a:ext cx="28305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Cout = BCin+AB+ACin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948238" y="2405063"/>
            <a:ext cx="74612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 flipV="1">
            <a:off x="5818188" y="4116388"/>
            <a:ext cx="688975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195763" y="4813300"/>
            <a:ext cx="39465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the on-set is completely covered by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the combination (OR) of the subcubes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of lower dimensionality - note that “111”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is covered three times</a:t>
            </a: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Three variable example</a:t>
            </a:r>
          </a:p>
        </p:txBody>
      </p:sp>
      <p:sp>
        <p:nvSpPr>
          <p:cNvPr id="51214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Binary full-adder carry-out logic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4044950" y="2862263"/>
            <a:ext cx="2568575" cy="1751012"/>
            <a:chOff x="884" y="3030"/>
            <a:chExt cx="1640" cy="1122"/>
          </a:xfrm>
        </p:grpSpPr>
        <p:sp>
          <p:nvSpPr>
            <p:cNvPr id="51219" name="Rectangle 16"/>
            <p:cNvSpPr>
              <a:spLocks noChangeArrowheads="1"/>
            </p:cNvSpPr>
            <p:nvPr/>
          </p:nvSpPr>
          <p:spPr bwMode="auto">
            <a:xfrm>
              <a:off x="1370" y="394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220" name="Rectangle 17"/>
            <p:cNvSpPr>
              <a:spLocks noChangeArrowheads="1"/>
            </p:cNvSpPr>
            <p:nvPr/>
          </p:nvSpPr>
          <p:spPr bwMode="auto">
            <a:xfrm>
              <a:off x="1050" y="359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221" name="Rectangle 18"/>
            <p:cNvSpPr>
              <a:spLocks noChangeArrowheads="1"/>
            </p:cNvSpPr>
            <p:nvPr/>
          </p:nvSpPr>
          <p:spPr bwMode="auto">
            <a:xfrm>
              <a:off x="1220" y="3654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1222" name="Rectangle 19"/>
            <p:cNvSpPr>
              <a:spLocks noChangeArrowheads="1"/>
            </p:cNvSpPr>
            <p:nvPr/>
          </p:nvSpPr>
          <p:spPr bwMode="auto">
            <a:xfrm>
              <a:off x="884" y="391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</a:t>
              </a:r>
            </a:p>
          </p:txBody>
        </p:sp>
        <p:sp>
          <p:nvSpPr>
            <p:cNvPr id="51223" name="Rectangle 20"/>
            <p:cNvSpPr>
              <a:spLocks noChangeArrowheads="1"/>
            </p:cNvSpPr>
            <p:nvPr/>
          </p:nvSpPr>
          <p:spPr bwMode="auto">
            <a:xfrm>
              <a:off x="2012" y="303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</a:t>
              </a:r>
            </a:p>
          </p:txBody>
        </p:sp>
        <p:sp>
          <p:nvSpPr>
            <p:cNvPr id="51224" name="Rectangle 21"/>
            <p:cNvSpPr>
              <a:spLocks noChangeArrowheads="1"/>
            </p:cNvSpPr>
            <p:nvPr/>
          </p:nvSpPr>
          <p:spPr bwMode="auto">
            <a:xfrm>
              <a:off x="2016" y="3648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51225" name="Line 22"/>
            <p:cNvSpPr>
              <a:spLocks noChangeShapeType="1"/>
            </p:cNvSpPr>
            <p:nvPr/>
          </p:nvSpPr>
          <p:spPr bwMode="auto">
            <a:xfrm flipV="1">
              <a:off x="1712" y="369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23"/>
            <p:cNvSpPr>
              <a:spLocks noChangeShapeType="1"/>
            </p:cNvSpPr>
            <p:nvPr/>
          </p:nvSpPr>
          <p:spPr bwMode="auto">
            <a:xfrm flipV="1">
              <a:off x="1184" y="373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24"/>
            <p:cNvSpPr>
              <a:spLocks noChangeShapeType="1"/>
            </p:cNvSpPr>
            <p:nvPr/>
          </p:nvSpPr>
          <p:spPr bwMode="auto">
            <a:xfrm flipV="1">
              <a:off x="1184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5"/>
            <p:cNvSpPr>
              <a:spLocks noChangeShapeType="1"/>
            </p:cNvSpPr>
            <p:nvPr/>
          </p:nvSpPr>
          <p:spPr bwMode="auto">
            <a:xfrm flipV="1">
              <a:off x="1712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26"/>
            <p:cNvSpPr>
              <a:spLocks noChangeShapeType="1"/>
            </p:cNvSpPr>
            <p:nvPr/>
          </p:nvSpPr>
          <p:spPr bwMode="auto">
            <a:xfrm flipV="1">
              <a:off x="1232" y="393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Oval 27"/>
            <p:cNvSpPr>
              <a:spLocks noChangeArrowheads="1"/>
            </p:cNvSpPr>
            <p:nvPr/>
          </p:nvSpPr>
          <p:spPr bwMode="auto">
            <a:xfrm>
              <a:off x="1136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Oval 28"/>
            <p:cNvSpPr>
              <a:spLocks noChangeArrowheads="1"/>
            </p:cNvSpPr>
            <p:nvPr/>
          </p:nvSpPr>
          <p:spPr bwMode="auto">
            <a:xfrm>
              <a:off x="1664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29"/>
            <p:cNvSpPr>
              <a:spLocks noChangeShapeType="1"/>
            </p:cNvSpPr>
            <p:nvPr/>
          </p:nvSpPr>
          <p:spPr bwMode="auto">
            <a:xfrm rot="16200000" flipV="1">
              <a:off x="968" y="367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Oval 30"/>
            <p:cNvSpPr>
              <a:spLocks noChangeArrowheads="1"/>
            </p:cNvSpPr>
            <p:nvPr/>
          </p:nvSpPr>
          <p:spPr bwMode="auto">
            <a:xfrm rot="-5400000">
              <a:off x="1135" y="388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Oval 31"/>
            <p:cNvSpPr>
              <a:spLocks noChangeArrowheads="1"/>
            </p:cNvSpPr>
            <p:nvPr/>
          </p:nvSpPr>
          <p:spPr bwMode="auto">
            <a:xfrm rot="-5400000">
              <a:off x="1135" y="335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Oval 32"/>
            <p:cNvSpPr>
              <a:spLocks noChangeArrowheads="1"/>
            </p:cNvSpPr>
            <p:nvPr/>
          </p:nvSpPr>
          <p:spPr bwMode="auto">
            <a:xfrm>
              <a:off x="1664" y="33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3"/>
            <p:cNvSpPr>
              <a:spLocks noChangeShapeType="1"/>
            </p:cNvSpPr>
            <p:nvPr/>
          </p:nvSpPr>
          <p:spPr bwMode="auto">
            <a:xfrm>
              <a:off x="1232" y="34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34"/>
            <p:cNvSpPr>
              <a:spLocks noChangeShapeType="1"/>
            </p:cNvSpPr>
            <p:nvPr/>
          </p:nvSpPr>
          <p:spPr bwMode="auto">
            <a:xfrm>
              <a:off x="1712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35"/>
            <p:cNvSpPr>
              <a:spLocks noChangeShapeType="1"/>
            </p:cNvSpPr>
            <p:nvPr/>
          </p:nvSpPr>
          <p:spPr bwMode="auto">
            <a:xfrm flipV="1">
              <a:off x="1472" y="36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Oval 36"/>
            <p:cNvSpPr>
              <a:spLocks noChangeArrowheads="1"/>
            </p:cNvSpPr>
            <p:nvPr/>
          </p:nvSpPr>
          <p:spPr bwMode="auto">
            <a:xfrm>
              <a:off x="1376" y="36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Oval 37"/>
            <p:cNvSpPr>
              <a:spLocks noChangeArrowheads="1"/>
            </p:cNvSpPr>
            <p:nvPr/>
          </p:nvSpPr>
          <p:spPr bwMode="auto">
            <a:xfrm>
              <a:off x="1904" y="36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38"/>
            <p:cNvSpPr>
              <a:spLocks noChangeShapeType="1"/>
            </p:cNvSpPr>
            <p:nvPr/>
          </p:nvSpPr>
          <p:spPr bwMode="auto">
            <a:xfrm rot="16200000" flipV="1">
              <a:off x="1208" y="343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Oval 39"/>
            <p:cNvSpPr>
              <a:spLocks noChangeArrowheads="1"/>
            </p:cNvSpPr>
            <p:nvPr/>
          </p:nvSpPr>
          <p:spPr bwMode="auto">
            <a:xfrm rot="-5400000">
              <a:off x="1375" y="364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Oval 40"/>
            <p:cNvSpPr>
              <a:spLocks noChangeArrowheads="1"/>
            </p:cNvSpPr>
            <p:nvPr/>
          </p:nvSpPr>
          <p:spPr bwMode="auto">
            <a:xfrm rot="-5400000">
              <a:off x="1375" y="311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Oval 41"/>
            <p:cNvSpPr>
              <a:spLocks noChangeArrowheads="1"/>
            </p:cNvSpPr>
            <p:nvPr/>
          </p:nvSpPr>
          <p:spPr bwMode="auto">
            <a:xfrm>
              <a:off x="1904" y="31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Line 42"/>
            <p:cNvSpPr>
              <a:spLocks noChangeShapeType="1"/>
            </p:cNvSpPr>
            <p:nvPr/>
          </p:nvSpPr>
          <p:spPr bwMode="auto">
            <a:xfrm>
              <a:off x="1472" y="31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43"/>
            <p:cNvSpPr>
              <a:spLocks noChangeShapeType="1"/>
            </p:cNvSpPr>
            <p:nvPr/>
          </p:nvSpPr>
          <p:spPr bwMode="auto">
            <a:xfrm>
              <a:off x="195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6" name="Oval 44"/>
          <p:cNvSpPr>
            <a:spLocks noChangeArrowheads="1"/>
          </p:cNvSpPr>
          <p:nvPr/>
        </p:nvSpPr>
        <p:spPr bwMode="auto">
          <a:xfrm rot="-5400000">
            <a:off x="5098257" y="2404269"/>
            <a:ext cx="374650" cy="1277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45"/>
          <p:cNvSpPr>
            <a:spLocks noChangeArrowheads="1"/>
          </p:cNvSpPr>
          <p:nvPr/>
        </p:nvSpPr>
        <p:spPr bwMode="auto">
          <a:xfrm rot="2751007">
            <a:off x="5391150" y="2668588"/>
            <a:ext cx="287337" cy="1201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46"/>
          <p:cNvSpPr>
            <a:spLocks noChangeShapeType="1"/>
          </p:cNvSpPr>
          <p:nvPr/>
        </p:nvSpPr>
        <p:spPr bwMode="auto">
          <a:xfrm flipH="1">
            <a:off x="5924550" y="2779713"/>
            <a:ext cx="525463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9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97338" y="2314575"/>
            <a:ext cx="45847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F(A,B,C) = 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m(4,5,6,7)</a:t>
            </a:r>
          </a:p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on-set forms a square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i.e., a cube of dimension 2</a:t>
            </a:r>
          </a:p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represents an expression in one variable       </a:t>
            </a:r>
            <a:br>
              <a:rPr lang="en-US" sz="180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i.e., 3 dimensions  –  2 dimensions</a:t>
            </a:r>
            <a:endParaRPr lang="en-US" sz="1800" i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114800" y="3962400"/>
            <a:ext cx="388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 is asserted (true) and unchanged</a:t>
            </a:r>
          </a:p>
          <a:p>
            <a:pPr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B and C vary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187825" y="4745038"/>
            <a:ext cx="3232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This subcube represents the</a:t>
            </a:r>
          </a:p>
          <a:p>
            <a:pPr algn="ctr"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literal A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130675" y="4568825"/>
            <a:ext cx="3357563" cy="752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 flipV="1">
            <a:off x="2382838" y="3835400"/>
            <a:ext cx="1747837" cy="735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 dimensional cubes</a:t>
            </a:r>
          </a:p>
        </p:txBody>
      </p:sp>
      <p:sp>
        <p:nvSpPr>
          <p:cNvPr id="5223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Sub-cubes of higher dimension than 2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765175" y="3003550"/>
            <a:ext cx="2643188" cy="1758950"/>
            <a:chOff x="528" y="2012"/>
            <a:chExt cx="1688" cy="1122"/>
          </a:xfrm>
        </p:grpSpPr>
        <p:sp>
          <p:nvSpPr>
            <p:cNvPr id="52234" name="AutoShape 10"/>
            <p:cNvSpPr>
              <a:spLocks noChangeArrowheads="1"/>
            </p:cNvSpPr>
            <p:nvPr/>
          </p:nvSpPr>
          <p:spPr bwMode="auto">
            <a:xfrm rot="5400000" flipV="1">
              <a:off x="1143" y="2417"/>
              <a:ext cx="762" cy="240"/>
            </a:xfrm>
            <a:prstGeom prst="parallelogram">
              <a:avLst>
                <a:gd name="adj" fmla="val 9791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062" y="292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742" y="257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912" y="263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576" y="289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</a:t>
              </a: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704" y="201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</a:t>
              </a: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708" y="2630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V="1">
              <a:off x="1404" y="267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V="1">
              <a:off x="876" y="2713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876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V="1">
              <a:off x="1404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924" y="291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Oval 22"/>
            <p:cNvSpPr>
              <a:spLocks noChangeArrowheads="1"/>
            </p:cNvSpPr>
            <p:nvPr/>
          </p:nvSpPr>
          <p:spPr bwMode="auto">
            <a:xfrm>
              <a:off x="828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1356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rot="16200000" flipV="1">
              <a:off x="660" y="265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 rot="-5400000">
              <a:off x="827" y="286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 rot="-5400000">
              <a:off x="827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1356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924" y="239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1404" y="24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 flipV="1">
              <a:off x="1164" y="267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1068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Oval 32"/>
            <p:cNvSpPr>
              <a:spLocks noChangeArrowheads="1"/>
            </p:cNvSpPr>
            <p:nvPr/>
          </p:nvSpPr>
          <p:spPr bwMode="auto">
            <a:xfrm>
              <a:off x="1596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 rot="16200000" flipV="1">
              <a:off x="900" y="241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Oval 34"/>
            <p:cNvSpPr>
              <a:spLocks noChangeArrowheads="1"/>
            </p:cNvSpPr>
            <p:nvPr/>
          </p:nvSpPr>
          <p:spPr bwMode="auto">
            <a:xfrm rot="-5400000">
              <a:off x="1067" y="262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Oval 35"/>
            <p:cNvSpPr>
              <a:spLocks noChangeArrowheads="1"/>
            </p:cNvSpPr>
            <p:nvPr/>
          </p:nvSpPr>
          <p:spPr bwMode="auto">
            <a:xfrm rot="-5400000">
              <a:off x="1067" y="210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Oval 36"/>
            <p:cNvSpPr>
              <a:spLocks noChangeArrowheads="1"/>
            </p:cNvSpPr>
            <p:nvPr/>
          </p:nvSpPr>
          <p:spPr bwMode="auto">
            <a:xfrm>
              <a:off x="1596" y="210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Line 37"/>
            <p:cNvSpPr>
              <a:spLocks noChangeShapeType="1"/>
            </p:cNvSpPr>
            <p:nvPr/>
          </p:nvSpPr>
          <p:spPr bwMode="auto">
            <a:xfrm>
              <a:off x="1164" y="215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38"/>
            <p:cNvSpPr>
              <a:spLocks noChangeShapeType="1"/>
            </p:cNvSpPr>
            <p:nvPr/>
          </p:nvSpPr>
          <p:spPr bwMode="auto">
            <a:xfrm>
              <a:off x="1644" y="219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488" y="2876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1152" y="2524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001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528" y="2300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010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768" y="2012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011</a:t>
              </a:r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1200" y="2204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534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m-dimensional cubes in a n-dimensional Boolean space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a 3-cube (three variables):</a:t>
            </a:r>
          </a:p>
          <a:p>
            <a:pPr lvl="1" eaLnBrk="1" hangingPunct="1"/>
            <a:r>
              <a:rPr lang="en-US" sz="2000" dirty="0" smtClean="0"/>
              <a:t>0-cube, i.e., a single node, yields a term in 3 literals</a:t>
            </a:r>
          </a:p>
          <a:p>
            <a:pPr lvl="1" eaLnBrk="1" hangingPunct="1"/>
            <a:r>
              <a:rPr lang="en-US" sz="2000" dirty="0" smtClean="0"/>
              <a:t>1-cube, i.e., a line of two nodes, yields a term in 2 literals</a:t>
            </a:r>
          </a:p>
          <a:p>
            <a:pPr lvl="1" eaLnBrk="1" hangingPunct="1"/>
            <a:r>
              <a:rPr lang="en-US" sz="2000" dirty="0" smtClean="0"/>
              <a:t>2-cube, i.e., a plane of four nodes, yields a term in 1 literal</a:t>
            </a:r>
          </a:p>
          <a:p>
            <a:pPr lvl="1" eaLnBrk="1" hangingPunct="1"/>
            <a:r>
              <a:rPr lang="en-US" sz="2000" dirty="0" smtClean="0"/>
              <a:t>3-cube, i.e., a cube of eight nodes, yields a constant term "1"</a:t>
            </a:r>
          </a:p>
          <a:p>
            <a:pPr eaLnBrk="1" hangingPunct="1"/>
            <a:r>
              <a:rPr lang="en-US" sz="2400" dirty="0" smtClean="0"/>
              <a:t>In general,</a:t>
            </a:r>
          </a:p>
          <a:p>
            <a:pPr lvl="1" eaLnBrk="1" hangingPunct="1"/>
            <a:r>
              <a:rPr lang="en-US" sz="2000" dirty="0" smtClean="0"/>
              <a:t>m-</a:t>
            </a:r>
            <a:r>
              <a:rPr lang="en-US" sz="2000" dirty="0" err="1" smtClean="0"/>
              <a:t>subcube</a:t>
            </a:r>
            <a:r>
              <a:rPr lang="en-US" sz="2000" dirty="0" smtClean="0"/>
              <a:t> within an n-cube (m &lt; n) yields a term with n – m literals</a:t>
            </a:r>
          </a:p>
        </p:txBody>
      </p:sp>
    </p:spTree>
    <p:extLst>
      <p:ext uri="{BB962C8B-B14F-4D97-AF65-F5344CB8AC3E}">
        <p14:creationId xmlns:p14="http://schemas.microsoft.com/office/powerpoint/2010/main" val="9542060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953000" y="4495800"/>
            <a:ext cx="1397000" cy="1706563"/>
            <a:chOff x="3204" y="2884"/>
            <a:chExt cx="892" cy="1088"/>
          </a:xfrm>
        </p:grpSpPr>
        <p:sp>
          <p:nvSpPr>
            <p:cNvPr id="54293" name="Rectangle 3"/>
            <p:cNvSpPr>
              <a:spLocks noChangeArrowheads="1"/>
            </p:cNvSpPr>
            <p:nvPr/>
          </p:nvSpPr>
          <p:spPr bwMode="auto">
            <a:xfrm>
              <a:off x="3232" y="2884"/>
              <a:ext cx="864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F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</a:t>
              </a:r>
            </a:p>
          </p:txBody>
        </p:sp>
        <p:sp>
          <p:nvSpPr>
            <p:cNvPr id="54294" name="Line 4"/>
            <p:cNvSpPr>
              <a:spLocks noChangeShapeType="1"/>
            </p:cNvSpPr>
            <p:nvPr/>
          </p:nvSpPr>
          <p:spPr bwMode="auto">
            <a:xfrm>
              <a:off x="3204" y="306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5"/>
            <p:cNvSpPr>
              <a:spLocks noChangeShapeType="1"/>
            </p:cNvSpPr>
            <p:nvPr/>
          </p:nvSpPr>
          <p:spPr bwMode="auto">
            <a:xfrm>
              <a:off x="3752" y="2896"/>
              <a:ext cx="0" cy="10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Karnaugh maps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sz="2400" smtClean="0"/>
              <a:t>Flat map of Boolean cube</a:t>
            </a:r>
          </a:p>
          <a:p>
            <a:pPr marL="750888" lvl="1" indent="-288925" defTabSz="927100" eaLnBrk="1" hangingPunct="1"/>
            <a:r>
              <a:rPr lang="en-US" sz="2000" smtClean="0"/>
              <a:t>Wrap–around at edges</a:t>
            </a:r>
          </a:p>
          <a:p>
            <a:pPr marL="750888" lvl="1" indent="-288925" defTabSz="927100" eaLnBrk="1" hangingPunct="1"/>
            <a:r>
              <a:rPr lang="en-US" sz="2000" smtClean="0"/>
              <a:t>Hard to draw and visualize for more than 4 dimensions</a:t>
            </a:r>
          </a:p>
          <a:p>
            <a:pPr marL="750888" lvl="1" indent="-288925" defTabSz="927100" eaLnBrk="1" hangingPunct="1"/>
            <a:r>
              <a:rPr lang="en-US" sz="2000" smtClean="0"/>
              <a:t>Virtually impossible for more than 6 dimensions</a:t>
            </a:r>
          </a:p>
          <a:p>
            <a:pPr marL="347663" indent="-347663" defTabSz="927100" eaLnBrk="1" hangingPunct="1"/>
            <a:r>
              <a:rPr lang="en-US" sz="2400" smtClean="0"/>
              <a:t>Alternative to truth-tables to help visualize adjacencies</a:t>
            </a:r>
          </a:p>
          <a:p>
            <a:pPr marL="750888" lvl="1" indent="-288925" defTabSz="927100" eaLnBrk="1" hangingPunct="1"/>
            <a:r>
              <a:rPr lang="en-US" sz="2000" smtClean="0"/>
              <a:t>Guide to applying the uniting theorem</a:t>
            </a:r>
          </a:p>
          <a:p>
            <a:pPr marL="750888" lvl="1" indent="-288925" defTabSz="927100" eaLnBrk="1" hangingPunct="1"/>
            <a:r>
              <a:rPr lang="en-US" sz="2000" smtClean="0"/>
              <a:t>On-set elements with only one variable changing value are adjacent unlike the situation in a linear truth-table</a:t>
            </a:r>
          </a:p>
        </p:txBody>
      </p:sp>
      <p:grpSp>
        <p:nvGrpSpPr>
          <p:cNvPr id="54277" name="Group 8"/>
          <p:cNvGrpSpPr>
            <a:grpSpLocks/>
          </p:cNvGrpSpPr>
          <p:nvPr/>
        </p:nvGrpSpPr>
        <p:grpSpPr bwMode="auto">
          <a:xfrm>
            <a:off x="2476500" y="4622800"/>
            <a:ext cx="1352550" cy="1414463"/>
            <a:chOff x="544" y="2864"/>
            <a:chExt cx="864" cy="902"/>
          </a:xfrm>
        </p:grpSpPr>
        <p:sp>
          <p:nvSpPr>
            <p:cNvPr id="54278" name="Rectangle 9"/>
            <p:cNvSpPr>
              <a:spLocks noChangeArrowheads="1"/>
            </p:cNvSpPr>
            <p:nvPr/>
          </p:nvSpPr>
          <p:spPr bwMode="auto">
            <a:xfrm>
              <a:off x="786" y="325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768" y="296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1056" y="296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672" y="286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4282" name="Rectangle 13"/>
            <p:cNvSpPr>
              <a:spLocks noChangeArrowheads="1"/>
            </p:cNvSpPr>
            <p:nvPr/>
          </p:nvSpPr>
          <p:spPr bwMode="auto">
            <a:xfrm>
              <a:off x="544" y="297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656" y="3168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656" y="344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768" y="3160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6" name="Rectangle 17"/>
            <p:cNvSpPr>
              <a:spLocks noChangeArrowheads="1"/>
            </p:cNvSpPr>
            <p:nvPr/>
          </p:nvSpPr>
          <p:spPr bwMode="auto">
            <a:xfrm>
              <a:off x="768" y="344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1056" y="344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056" y="3160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768" y="31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21"/>
            <p:cNvSpPr>
              <a:spLocks noChangeShapeType="1"/>
            </p:cNvSpPr>
            <p:nvPr/>
          </p:nvSpPr>
          <p:spPr bwMode="auto">
            <a:xfrm>
              <a:off x="1056" y="31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Line 22"/>
            <p:cNvSpPr>
              <a:spLocks noChangeShapeType="1"/>
            </p:cNvSpPr>
            <p:nvPr/>
          </p:nvSpPr>
          <p:spPr bwMode="auto">
            <a:xfrm flipH="1">
              <a:off x="768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 flipV="1">
              <a:off x="576" y="29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507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Karnaugh maps (cont’d)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Numbering scheme based on Gray–code</a:t>
            </a:r>
          </a:p>
          <a:p>
            <a:pPr lvl="1" eaLnBrk="1" hangingPunct="1"/>
            <a:r>
              <a:rPr lang="en-US" sz="2000" smtClean="0"/>
              <a:t>e.g., 00, 01, 11, 10</a:t>
            </a:r>
          </a:p>
          <a:p>
            <a:pPr lvl="1" eaLnBrk="1" hangingPunct="1"/>
            <a:r>
              <a:rPr lang="en-US" sz="2000" smtClean="0"/>
              <a:t>Only a single bit changes in code for adjacent map cells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838200" y="3352800"/>
            <a:ext cx="2354263" cy="1804988"/>
            <a:chOff x="320" y="2352"/>
            <a:chExt cx="1504" cy="1152"/>
          </a:xfrm>
        </p:grpSpPr>
        <p:sp>
          <p:nvSpPr>
            <p:cNvPr id="55342" name="Rectangle 5"/>
            <p:cNvSpPr>
              <a:spLocks noChangeArrowheads="1"/>
            </p:cNvSpPr>
            <p:nvPr/>
          </p:nvSpPr>
          <p:spPr bwMode="auto">
            <a:xfrm>
              <a:off x="629" y="2801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5343" name="Rectangle 6"/>
            <p:cNvSpPr>
              <a:spLocks noChangeArrowheads="1"/>
            </p:cNvSpPr>
            <p:nvPr/>
          </p:nvSpPr>
          <p:spPr bwMode="auto">
            <a:xfrm>
              <a:off x="611" y="250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</a:p>
          </p:txBody>
        </p:sp>
        <p:sp>
          <p:nvSpPr>
            <p:cNvPr id="55344" name="Rectangle 7"/>
            <p:cNvSpPr>
              <a:spLocks noChangeArrowheads="1"/>
            </p:cNvSpPr>
            <p:nvPr/>
          </p:nvSpPr>
          <p:spPr bwMode="auto">
            <a:xfrm>
              <a:off x="899" y="250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</a:t>
              </a:r>
            </a:p>
          </p:txBody>
        </p:sp>
        <p:sp>
          <p:nvSpPr>
            <p:cNvPr id="55345" name="Rectangle 8"/>
            <p:cNvSpPr>
              <a:spLocks noChangeArrowheads="1"/>
            </p:cNvSpPr>
            <p:nvPr/>
          </p:nvSpPr>
          <p:spPr bwMode="auto">
            <a:xfrm>
              <a:off x="515" y="241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AB</a:t>
              </a:r>
            </a:p>
          </p:txBody>
        </p:sp>
        <p:sp>
          <p:nvSpPr>
            <p:cNvPr id="55346" name="Rectangle 9"/>
            <p:cNvSpPr>
              <a:spLocks noChangeArrowheads="1"/>
            </p:cNvSpPr>
            <p:nvPr/>
          </p:nvSpPr>
          <p:spPr bwMode="auto">
            <a:xfrm>
              <a:off x="387" y="252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47" name="Rectangle 10"/>
            <p:cNvSpPr>
              <a:spLocks noChangeArrowheads="1"/>
            </p:cNvSpPr>
            <p:nvPr/>
          </p:nvSpPr>
          <p:spPr bwMode="auto">
            <a:xfrm>
              <a:off x="499" y="2715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5348" name="Rectangle 11"/>
            <p:cNvSpPr>
              <a:spLocks noChangeArrowheads="1"/>
            </p:cNvSpPr>
            <p:nvPr/>
          </p:nvSpPr>
          <p:spPr bwMode="auto">
            <a:xfrm>
              <a:off x="499" y="298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349" name="Line 12"/>
            <p:cNvSpPr>
              <a:spLocks noChangeShapeType="1"/>
            </p:cNvSpPr>
            <p:nvPr/>
          </p:nvSpPr>
          <p:spPr bwMode="auto">
            <a:xfrm flipH="1" flipV="1">
              <a:off x="419" y="247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Rectangle 13"/>
            <p:cNvSpPr>
              <a:spLocks noChangeArrowheads="1"/>
            </p:cNvSpPr>
            <p:nvPr/>
          </p:nvSpPr>
          <p:spPr bwMode="auto">
            <a:xfrm>
              <a:off x="1202" y="280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6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7	5</a:t>
              </a:r>
            </a:p>
          </p:txBody>
        </p:sp>
        <p:sp>
          <p:nvSpPr>
            <p:cNvPr id="55351" name="Rectangle 14"/>
            <p:cNvSpPr>
              <a:spLocks noChangeArrowheads="1"/>
            </p:cNvSpPr>
            <p:nvPr/>
          </p:nvSpPr>
          <p:spPr bwMode="auto">
            <a:xfrm>
              <a:off x="1184" y="250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5352" name="Rectangle 15"/>
            <p:cNvSpPr>
              <a:spLocks noChangeArrowheads="1"/>
            </p:cNvSpPr>
            <p:nvPr/>
          </p:nvSpPr>
          <p:spPr bwMode="auto">
            <a:xfrm>
              <a:off x="1472" y="250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55353" name="Rectangle 16"/>
            <p:cNvSpPr>
              <a:spLocks noChangeArrowheads="1"/>
            </p:cNvSpPr>
            <p:nvPr/>
          </p:nvSpPr>
          <p:spPr bwMode="auto">
            <a:xfrm>
              <a:off x="1190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Line 17"/>
            <p:cNvSpPr>
              <a:spLocks noChangeShapeType="1"/>
            </p:cNvSpPr>
            <p:nvPr/>
          </p:nvSpPr>
          <p:spPr bwMode="auto">
            <a:xfrm>
              <a:off x="1472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>
              <a:off x="1184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>
              <a:off x="1184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>
              <a:off x="896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Line 21"/>
            <p:cNvSpPr>
              <a:spLocks noChangeShapeType="1"/>
            </p:cNvSpPr>
            <p:nvPr/>
          </p:nvSpPr>
          <p:spPr bwMode="auto">
            <a:xfrm>
              <a:off x="464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9" name="Rectangle 22"/>
            <p:cNvSpPr>
              <a:spLocks noChangeArrowheads="1"/>
            </p:cNvSpPr>
            <p:nvPr/>
          </p:nvSpPr>
          <p:spPr bwMode="auto">
            <a:xfrm>
              <a:off x="320" y="300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60" name="Rectangle 23"/>
            <p:cNvSpPr>
              <a:spLocks noChangeArrowheads="1"/>
            </p:cNvSpPr>
            <p:nvPr/>
          </p:nvSpPr>
          <p:spPr bwMode="auto">
            <a:xfrm>
              <a:off x="1152" y="32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61" name="Rectangle 24"/>
            <p:cNvSpPr>
              <a:spLocks noChangeArrowheads="1"/>
            </p:cNvSpPr>
            <p:nvPr/>
          </p:nvSpPr>
          <p:spPr bwMode="auto">
            <a:xfrm>
              <a:off x="1440" y="235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62" name="Rectangle 25"/>
            <p:cNvSpPr>
              <a:spLocks noChangeArrowheads="1"/>
            </p:cNvSpPr>
            <p:nvPr/>
          </p:nvSpPr>
          <p:spPr bwMode="auto">
            <a:xfrm>
              <a:off x="614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3" name="Line 26"/>
            <p:cNvSpPr>
              <a:spLocks noChangeShapeType="1"/>
            </p:cNvSpPr>
            <p:nvPr/>
          </p:nvSpPr>
          <p:spPr bwMode="auto">
            <a:xfrm>
              <a:off x="896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4" name="Line 27"/>
            <p:cNvSpPr>
              <a:spLocks noChangeShapeType="1"/>
            </p:cNvSpPr>
            <p:nvPr/>
          </p:nvSpPr>
          <p:spPr bwMode="auto">
            <a:xfrm flipH="1">
              <a:off x="608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1" name="Group 28"/>
          <p:cNvGrpSpPr>
            <a:grpSpLocks/>
          </p:cNvGrpSpPr>
          <p:nvPr/>
        </p:nvGrpSpPr>
        <p:grpSpPr bwMode="auto">
          <a:xfrm>
            <a:off x="1100138" y="5232400"/>
            <a:ext cx="2085975" cy="1438275"/>
            <a:chOff x="1358" y="3090"/>
            <a:chExt cx="1332" cy="918"/>
          </a:xfrm>
        </p:grpSpPr>
        <p:sp>
          <p:nvSpPr>
            <p:cNvPr id="55328" name="Rectangle 29"/>
            <p:cNvSpPr>
              <a:spLocks noChangeArrowheads="1"/>
            </p:cNvSpPr>
            <p:nvPr/>
          </p:nvSpPr>
          <p:spPr bwMode="auto">
            <a:xfrm>
              <a:off x="1505" y="336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5329" name="Rectangle 30"/>
            <p:cNvSpPr>
              <a:spLocks noChangeArrowheads="1"/>
            </p:cNvSpPr>
            <p:nvPr/>
          </p:nvSpPr>
          <p:spPr bwMode="auto">
            <a:xfrm>
              <a:off x="2078" y="336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6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7	5</a:t>
              </a:r>
            </a:p>
          </p:txBody>
        </p:sp>
        <p:sp>
          <p:nvSpPr>
            <p:cNvPr id="55330" name="Rectangle 31"/>
            <p:cNvSpPr>
              <a:spLocks noChangeArrowheads="1"/>
            </p:cNvSpPr>
            <p:nvPr/>
          </p:nvSpPr>
          <p:spPr bwMode="auto">
            <a:xfrm>
              <a:off x="2066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2"/>
            <p:cNvSpPr>
              <a:spLocks noChangeShapeType="1"/>
            </p:cNvSpPr>
            <p:nvPr/>
          </p:nvSpPr>
          <p:spPr bwMode="auto">
            <a:xfrm>
              <a:off x="2348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Line 33"/>
            <p:cNvSpPr>
              <a:spLocks noChangeShapeType="1"/>
            </p:cNvSpPr>
            <p:nvPr/>
          </p:nvSpPr>
          <p:spPr bwMode="auto">
            <a:xfrm flipH="1">
              <a:off x="2060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2066" y="323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Line 35"/>
            <p:cNvSpPr>
              <a:spLocks noChangeShapeType="1"/>
            </p:cNvSpPr>
            <p:nvPr/>
          </p:nvSpPr>
          <p:spPr bwMode="auto">
            <a:xfrm>
              <a:off x="1772" y="38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6"/>
            <p:cNvSpPr>
              <a:spLocks noChangeShapeType="1"/>
            </p:cNvSpPr>
            <p:nvPr/>
          </p:nvSpPr>
          <p:spPr bwMode="auto">
            <a:xfrm flipH="1">
              <a:off x="1490" y="352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Rectangle 37"/>
            <p:cNvSpPr>
              <a:spLocks noChangeArrowheads="1"/>
            </p:cNvSpPr>
            <p:nvPr/>
          </p:nvSpPr>
          <p:spPr bwMode="auto">
            <a:xfrm>
              <a:off x="1358" y="357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37" name="Rectangle 38"/>
            <p:cNvSpPr>
              <a:spLocks noChangeArrowheads="1"/>
            </p:cNvSpPr>
            <p:nvPr/>
          </p:nvSpPr>
          <p:spPr bwMode="auto">
            <a:xfrm>
              <a:off x="2028" y="380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38" name="Rectangle 39"/>
            <p:cNvSpPr>
              <a:spLocks noChangeArrowheads="1"/>
            </p:cNvSpPr>
            <p:nvPr/>
          </p:nvSpPr>
          <p:spPr bwMode="auto">
            <a:xfrm>
              <a:off x="2322" y="309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39" name="Rectangle 40"/>
            <p:cNvSpPr>
              <a:spLocks noChangeArrowheads="1"/>
            </p:cNvSpPr>
            <p:nvPr/>
          </p:nvSpPr>
          <p:spPr bwMode="auto">
            <a:xfrm>
              <a:off x="1490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Line 41"/>
            <p:cNvSpPr>
              <a:spLocks noChangeShapeType="1"/>
            </p:cNvSpPr>
            <p:nvPr/>
          </p:nvSpPr>
          <p:spPr bwMode="auto">
            <a:xfrm>
              <a:off x="1772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Line 42"/>
            <p:cNvSpPr>
              <a:spLocks noChangeShapeType="1"/>
            </p:cNvSpPr>
            <p:nvPr/>
          </p:nvSpPr>
          <p:spPr bwMode="auto">
            <a:xfrm flipH="1">
              <a:off x="1484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2" name="Group 43"/>
          <p:cNvGrpSpPr>
            <a:grpSpLocks/>
          </p:cNvGrpSpPr>
          <p:nvPr/>
        </p:nvGrpSpPr>
        <p:grpSpPr bwMode="auto">
          <a:xfrm>
            <a:off x="4235450" y="3810000"/>
            <a:ext cx="2654300" cy="2335213"/>
            <a:chOff x="2700" y="2206"/>
            <a:chExt cx="1695" cy="1490"/>
          </a:xfrm>
        </p:grpSpPr>
        <p:sp>
          <p:nvSpPr>
            <p:cNvPr id="55304" name="Rectangle 44"/>
            <p:cNvSpPr>
              <a:spLocks noChangeArrowheads="1"/>
            </p:cNvSpPr>
            <p:nvPr/>
          </p:nvSpPr>
          <p:spPr bwMode="auto">
            <a:xfrm>
              <a:off x="2852" y="246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5</a:t>
              </a:r>
            </a:p>
          </p:txBody>
        </p:sp>
        <p:sp>
          <p:nvSpPr>
            <p:cNvPr id="55305" name="Rectangle 45"/>
            <p:cNvSpPr>
              <a:spLocks noChangeArrowheads="1"/>
            </p:cNvSpPr>
            <p:nvPr/>
          </p:nvSpPr>
          <p:spPr bwMode="auto">
            <a:xfrm>
              <a:off x="3425" y="246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12	8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13	9</a:t>
              </a:r>
            </a:p>
          </p:txBody>
        </p:sp>
        <p:sp>
          <p:nvSpPr>
            <p:cNvPr id="55306" name="Rectangle 46"/>
            <p:cNvSpPr>
              <a:spLocks noChangeArrowheads="1"/>
            </p:cNvSpPr>
            <p:nvPr/>
          </p:nvSpPr>
          <p:spPr bwMode="auto">
            <a:xfrm>
              <a:off x="3408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47"/>
            <p:cNvSpPr>
              <a:spLocks noChangeShapeType="1"/>
            </p:cNvSpPr>
            <p:nvPr/>
          </p:nvSpPr>
          <p:spPr bwMode="auto">
            <a:xfrm>
              <a:off x="3690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48"/>
            <p:cNvSpPr>
              <a:spLocks noChangeShapeType="1"/>
            </p:cNvSpPr>
            <p:nvPr/>
          </p:nvSpPr>
          <p:spPr bwMode="auto">
            <a:xfrm flipH="1">
              <a:off x="3402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49"/>
            <p:cNvSpPr>
              <a:spLocks noChangeShapeType="1"/>
            </p:cNvSpPr>
            <p:nvPr/>
          </p:nvSpPr>
          <p:spPr bwMode="auto">
            <a:xfrm>
              <a:off x="3408" y="235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50"/>
            <p:cNvSpPr>
              <a:spLocks noChangeShapeType="1"/>
            </p:cNvSpPr>
            <p:nvPr/>
          </p:nvSpPr>
          <p:spPr bwMode="auto">
            <a:xfrm flipH="1">
              <a:off x="3986" y="262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51"/>
            <p:cNvSpPr>
              <a:spLocks noChangeArrowheads="1"/>
            </p:cNvSpPr>
            <p:nvPr/>
          </p:nvSpPr>
          <p:spPr bwMode="auto">
            <a:xfrm>
              <a:off x="4027" y="280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5312" name="Rectangle 52"/>
            <p:cNvSpPr>
              <a:spLocks noChangeArrowheads="1"/>
            </p:cNvSpPr>
            <p:nvPr/>
          </p:nvSpPr>
          <p:spPr bwMode="auto">
            <a:xfrm>
              <a:off x="3664" y="220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13" name="Rectangle 53"/>
            <p:cNvSpPr>
              <a:spLocks noChangeArrowheads="1"/>
            </p:cNvSpPr>
            <p:nvPr/>
          </p:nvSpPr>
          <p:spPr bwMode="auto">
            <a:xfrm>
              <a:off x="2832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54"/>
            <p:cNvSpPr>
              <a:spLocks noChangeShapeType="1"/>
            </p:cNvSpPr>
            <p:nvPr/>
          </p:nvSpPr>
          <p:spPr bwMode="auto">
            <a:xfrm>
              <a:off x="3114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55"/>
            <p:cNvSpPr>
              <a:spLocks noChangeShapeType="1"/>
            </p:cNvSpPr>
            <p:nvPr/>
          </p:nvSpPr>
          <p:spPr bwMode="auto">
            <a:xfrm flipH="1">
              <a:off x="2826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Rectangle 56"/>
            <p:cNvSpPr>
              <a:spLocks noChangeArrowheads="1"/>
            </p:cNvSpPr>
            <p:nvPr/>
          </p:nvSpPr>
          <p:spPr bwMode="auto">
            <a:xfrm>
              <a:off x="2847" y="305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	7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	6</a:t>
              </a:r>
            </a:p>
          </p:txBody>
        </p:sp>
        <p:sp>
          <p:nvSpPr>
            <p:cNvPr id="55317" name="Rectangle 57"/>
            <p:cNvSpPr>
              <a:spLocks noChangeArrowheads="1"/>
            </p:cNvSpPr>
            <p:nvPr/>
          </p:nvSpPr>
          <p:spPr bwMode="auto">
            <a:xfrm>
              <a:off x="3420" y="305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15	11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14	10</a:t>
              </a:r>
            </a:p>
          </p:txBody>
        </p:sp>
        <p:sp>
          <p:nvSpPr>
            <p:cNvPr id="55318" name="Rectangle 58"/>
            <p:cNvSpPr>
              <a:spLocks noChangeArrowheads="1"/>
            </p:cNvSpPr>
            <p:nvPr/>
          </p:nvSpPr>
          <p:spPr bwMode="auto">
            <a:xfrm>
              <a:off x="3408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59"/>
            <p:cNvSpPr>
              <a:spLocks noChangeShapeType="1"/>
            </p:cNvSpPr>
            <p:nvPr/>
          </p:nvSpPr>
          <p:spPr bwMode="auto">
            <a:xfrm>
              <a:off x="3690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60"/>
            <p:cNvSpPr>
              <a:spLocks noChangeShapeType="1"/>
            </p:cNvSpPr>
            <p:nvPr/>
          </p:nvSpPr>
          <p:spPr bwMode="auto">
            <a:xfrm flipH="1">
              <a:off x="3402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61"/>
            <p:cNvSpPr>
              <a:spLocks noChangeShapeType="1"/>
            </p:cNvSpPr>
            <p:nvPr/>
          </p:nvSpPr>
          <p:spPr bwMode="auto">
            <a:xfrm>
              <a:off x="3114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62"/>
            <p:cNvSpPr>
              <a:spLocks noChangeShapeType="1"/>
            </p:cNvSpPr>
            <p:nvPr/>
          </p:nvSpPr>
          <p:spPr bwMode="auto">
            <a:xfrm flipH="1">
              <a:off x="2832" y="292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Rectangle 63"/>
            <p:cNvSpPr>
              <a:spLocks noChangeArrowheads="1"/>
            </p:cNvSpPr>
            <p:nvPr/>
          </p:nvSpPr>
          <p:spPr bwMode="auto">
            <a:xfrm>
              <a:off x="2700" y="326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24" name="Rectangle 64"/>
            <p:cNvSpPr>
              <a:spLocks noChangeArrowheads="1"/>
            </p:cNvSpPr>
            <p:nvPr/>
          </p:nvSpPr>
          <p:spPr bwMode="auto">
            <a:xfrm>
              <a:off x="3370" y="348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25" name="Rectangle 65"/>
            <p:cNvSpPr>
              <a:spLocks noChangeArrowheads="1"/>
            </p:cNvSpPr>
            <p:nvPr/>
          </p:nvSpPr>
          <p:spPr bwMode="auto">
            <a:xfrm>
              <a:off x="2832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66"/>
            <p:cNvSpPr>
              <a:spLocks noChangeShapeType="1"/>
            </p:cNvSpPr>
            <p:nvPr/>
          </p:nvSpPr>
          <p:spPr bwMode="auto">
            <a:xfrm>
              <a:off x="3114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67"/>
            <p:cNvSpPr>
              <a:spLocks noChangeShapeType="1"/>
            </p:cNvSpPr>
            <p:nvPr/>
          </p:nvSpPr>
          <p:spPr bwMode="auto">
            <a:xfrm flipH="1">
              <a:off x="2826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3" name="Text Box 68"/>
          <p:cNvSpPr txBox="1">
            <a:spLocks noChangeArrowheads="1"/>
          </p:cNvSpPr>
          <p:nvPr/>
        </p:nvSpPr>
        <p:spPr bwMode="auto">
          <a:xfrm>
            <a:off x="6473825" y="5894388"/>
            <a:ext cx="1766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>
                <a:latin typeface="Comic Sans MS" pitchFamily="66" charset="0"/>
              </a:rPr>
              <a:t>13 = 1101= ABC’D</a:t>
            </a:r>
          </a:p>
        </p:txBody>
      </p:sp>
    </p:spTree>
    <p:extLst>
      <p:ext uri="{BB962C8B-B14F-4D97-AF65-F5344CB8AC3E}">
        <p14:creationId xmlns:p14="http://schemas.microsoft.com/office/powerpoint/2010/main" val="3167442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75313" y="3800475"/>
            <a:ext cx="750887" cy="752475"/>
            <a:chOff x="3684" y="3552"/>
            <a:chExt cx="480" cy="480"/>
          </a:xfrm>
        </p:grpSpPr>
        <p:sp>
          <p:nvSpPr>
            <p:cNvPr id="56378" name="Line 3"/>
            <p:cNvSpPr>
              <a:spLocks noChangeShapeType="1"/>
            </p:cNvSpPr>
            <p:nvPr/>
          </p:nvSpPr>
          <p:spPr bwMode="auto">
            <a:xfrm flipV="1">
              <a:off x="3684" y="3827"/>
              <a:ext cx="204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Line 4"/>
            <p:cNvSpPr>
              <a:spLocks noChangeShapeType="1"/>
            </p:cNvSpPr>
            <p:nvPr/>
          </p:nvSpPr>
          <p:spPr bwMode="auto">
            <a:xfrm flipV="1">
              <a:off x="3732" y="403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0" name="Line 5"/>
            <p:cNvSpPr>
              <a:spLocks noChangeShapeType="1"/>
            </p:cNvSpPr>
            <p:nvPr/>
          </p:nvSpPr>
          <p:spPr bwMode="auto">
            <a:xfrm rot="16200000" flipV="1">
              <a:off x="3468" y="376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Adjacencies in Karnaugh maps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 from first to last column</a:t>
            </a:r>
          </a:p>
          <a:p>
            <a:pPr eaLnBrk="1" hangingPunct="1"/>
            <a:r>
              <a:rPr lang="en-US" smtClean="0"/>
              <a:t>Wrap top row to bottom row</a:t>
            </a:r>
          </a:p>
        </p:txBody>
      </p: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1692275" y="3275013"/>
            <a:ext cx="2084388" cy="1438275"/>
            <a:chOff x="1056" y="2304"/>
            <a:chExt cx="1332" cy="918"/>
          </a:xfrm>
        </p:grpSpPr>
        <p:sp>
          <p:nvSpPr>
            <p:cNvPr id="56364" name="Rectangle 9"/>
            <p:cNvSpPr>
              <a:spLocks noChangeArrowheads="1"/>
            </p:cNvSpPr>
            <p:nvPr/>
          </p:nvSpPr>
          <p:spPr bwMode="auto">
            <a:xfrm>
              <a:off x="1248" y="2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000	010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001	011</a:t>
              </a:r>
            </a:p>
          </p:txBody>
        </p:sp>
        <p:sp>
          <p:nvSpPr>
            <p:cNvPr id="56365" name="Rectangle 10"/>
            <p:cNvSpPr>
              <a:spLocks noChangeArrowheads="1"/>
            </p:cNvSpPr>
            <p:nvPr/>
          </p:nvSpPr>
          <p:spPr bwMode="auto">
            <a:xfrm>
              <a:off x="1824" y="2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110	100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111	101</a:t>
              </a:r>
            </a:p>
          </p:txBody>
        </p:sp>
        <p:sp>
          <p:nvSpPr>
            <p:cNvPr id="56366" name="Rectangle 11"/>
            <p:cNvSpPr>
              <a:spLocks noChangeArrowheads="1"/>
            </p:cNvSpPr>
            <p:nvPr/>
          </p:nvSpPr>
          <p:spPr bwMode="auto">
            <a:xfrm>
              <a:off x="1764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Line 12"/>
            <p:cNvSpPr>
              <a:spLocks noChangeShapeType="1"/>
            </p:cNvSpPr>
            <p:nvPr/>
          </p:nvSpPr>
          <p:spPr bwMode="auto">
            <a:xfrm>
              <a:off x="2046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Line 13"/>
            <p:cNvSpPr>
              <a:spLocks noChangeShapeType="1"/>
            </p:cNvSpPr>
            <p:nvPr/>
          </p:nvSpPr>
          <p:spPr bwMode="auto">
            <a:xfrm flipH="1">
              <a:off x="1758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9" name="Line 14"/>
            <p:cNvSpPr>
              <a:spLocks noChangeShapeType="1"/>
            </p:cNvSpPr>
            <p:nvPr/>
          </p:nvSpPr>
          <p:spPr bwMode="auto">
            <a:xfrm>
              <a:off x="1764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Line 15"/>
            <p:cNvSpPr>
              <a:spLocks noChangeShapeType="1"/>
            </p:cNvSpPr>
            <p:nvPr/>
          </p:nvSpPr>
          <p:spPr bwMode="auto">
            <a:xfrm>
              <a:off x="1470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1" name="Line 16"/>
            <p:cNvSpPr>
              <a:spLocks noChangeShapeType="1"/>
            </p:cNvSpPr>
            <p:nvPr/>
          </p:nvSpPr>
          <p:spPr bwMode="auto">
            <a:xfrm flipH="1">
              <a:off x="1188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2" name="Rectangle 17"/>
            <p:cNvSpPr>
              <a:spLocks noChangeArrowheads="1"/>
            </p:cNvSpPr>
            <p:nvPr/>
          </p:nvSpPr>
          <p:spPr bwMode="auto">
            <a:xfrm>
              <a:off x="1056" y="27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6373" name="Rectangle 18"/>
            <p:cNvSpPr>
              <a:spLocks noChangeArrowheads="1"/>
            </p:cNvSpPr>
            <p:nvPr/>
          </p:nvSpPr>
          <p:spPr bwMode="auto">
            <a:xfrm>
              <a:off x="1726" y="30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6374" name="Rectangle 19"/>
            <p:cNvSpPr>
              <a:spLocks noChangeArrowheads="1"/>
            </p:cNvSpPr>
            <p:nvPr/>
          </p:nvSpPr>
          <p:spPr bwMode="auto">
            <a:xfrm>
              <a:off x="2020" y="2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6375" name="Rectangle 20"/>
            <p:cNvSpPr>
              <a:spLocks noChangeArrowheads="1"/>
            </p:cNvSpPr>
            <p:nvPr/>
          </p:nvSpPr>
          <p:spPr bwMode="auto">
            <a:xfrm>
              <a:off x="1188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6" name="Line 21"/>
            <p:cNvSpPr>
              <a:spLocks noChangeShapeType="1"/>
            </p:cNvSpPr>
            <p:nvPr/>
          </p:nvSpPr>
          <p:spPr bwMode="auto">
            <a:xfrm>
              <a:off x="1470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7" name="Line 22"/>
            <p:cNvSpPr>
              <a:spLocks noChangeShapeType="1"/>
            </p:cNvSpPr>
            <p:nvPr/>
          </p:nvSpPr>
          <p:spPr bwMode="auto">
            <a:xfrm flipH="1">
              <a:off x="1182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6" name="Rectangle 23"/>
          <p:cNvSpPr>
            <a:spLocks noChangeArrowheads="1"/>
          </p:cNvSpPr>
          <p:nvPr/>
        </p:nvSpPr>
        <p:spPr bwMode="auto">
          <a:xfrm>
            <a:off x="5946775" y="4556125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6327" name="Rectangle 24"/>
          <p:cNvSpPr>
            <a:spLocks noChangeArrowheads="1"/>
          </p:cNvSpPr>
          <p:nvPr/>
        </p:nvSpPr>
        <p:spPr bwMode="auto">
          <a:xfrm>
            <a:off x="5446713" y="4002088"/>
            <a:ext cx="5762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6328" name="Rectangle 25"/>
          <p:cNvSpPr>
            <a:spLocks noChangeArrowheads="1"/>
          </p:cNvSpPr>
          <p:nvPr/>
        </p:nvSpPr>
        <p:spPr bwMode="auto">
          <a:xfrm>
            <a:off x="5711825" y="4102100"/>
            <a:ext cx="552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56329" name="Rectangle 26"/>
          <p:cNvSpPr>
            <a:spLocks noChangeArrowheads="1"/>
          </p:cNvSpPr>
          <p:nvPr/>
        </p:nvSpPr>
        <p:spPr bwMode="auto">
          <a:xfrm>
            <a:off x="5186363" y="4502150"/>
            <a:ext cx="8016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000</a:t>
            </a:r>
          </a:p>
        </p:txBody>
      </p:sp>
      <p:sp>
        <p:nvSpPr>
          <p:cNvPr id="56330" name="Rectangle 27"/>
          <p:cNvSpPr>
            <a:spLocks noChangeArrowheads="1"/>
          </p:cNvSpPr>
          <p:nvPr/>
        </p:nvSpPr>
        <p:spPr bwMode="auto">
          <a:xfrm>
            <a:off x="6953250" y="3124200"/>
            <a:ext cx="8001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111</a:t>
            </a:r>
          </a:p>
        </p:txBody>
      </p:sp>
      <p:sp>
        <p:nvSpPr>
          <p:cNvPr id="56331" name="Rectangle 28"/>
          <p:cNvSpPr>
            <a:spLocks noChangeArrowheads="1"/>
          </p:cNvSpPr>
          <p:nvPr/>
        </p:nvSpPr>
        <p:spPr bwMode="auto">
          <a:xfrm>
            <a:off x="6958013" y="4092575"/>
            <a:ext cx="714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101</a:t>
            </a:r>
          </a:p>
        </p:txBody>
      </p:sp>
      <p:sp>
        <p:nvSpPr>
          <p:cNvPr id="56332" name="Line 29"/>
          <p:cNvSpPr>
            <a:spLocks noChangeShapeType="1"/>
          </p:cNvSpPr>
          <p:nvPr/>
        </p:nvSpPr>
        <p:spPr bwMode="auto">
          <a:xfrm flipV="1">
            <a:off x="6483350" y="4167188"/>
            <a:ext cx="3746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30"/>
          <p:cNvSpPr>
            <a:spLocks noChangeShapeType="1"/>
          </p:cNvSpPr>
          <p:nvPr/>
        </p:nvSpPr>
        <p:spPr bwMode="auto">
          <a:xfrm flipV="1">
            <a:off x="5656263" y="4232275"/>
            <a:ext cx="3190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31"/>
          <p:cNvSpPr>
            <a:spLocks noChangeShapeType="1"/>
          </p:cNvSpPr>
          <p:nvPr/>
        </p:nvSpPr>
        <p:spPr bwMode="auto">
          <a:xfrm flipV="1">
            <a:off x="5656263" y="3340100"/>
            <a:ext cx="376237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32"/>
          <p:cNvSpPr>
            <a:spLocks noChangeShapeType="1"/>
          </p:cNvSpPr>
          <p:nvPr/>
        </p:nvSpPr>
        <p:spPr bwMode="auto">
          <a:xfrm flipV="1">
            <a:off x="6483350" y="3340100"/>
            <a:ext cx="37465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33"/>
          <p:cNvSpPr>
            <a:spLocks noChangeShapeType="1"/>
          </p:cNvSpPr>
          <p:nvPr/>
        </p:nvSpPr>
        <p:spPr bwMode="auto">
          <a:xfrm flipV="1">
            <a:off x="5730875" y="4552950"/>
            <a:ext cx="676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34"/>
          <p:cNvSpPr>
            <a:spLocks noChangeArrowheads="1"/>
          </p:cNvSpPr>
          <p:nvPr/>
        </p:nvSpPr>
        <p:spPr bwMode="auto">
          <a:xfrm>
            <a:off x="5581650" y="4468813"/>
            <a:ext cx="149225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35"/>
          <p:cNvSpPr>
            <a:spLocks noChangeArrowheads="1"/>
          </p:cNvSpPr>
          <p:nvPr/>
        </p:nvSpPr>
        <p:spPr bwMode="auto">
          <a:xfrm>
            <a:off x="6407150" y="4468813"/>
            <a:ext cx="150813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36"/>
          <p:cNvSpPr>
            <a:spLocks noChangeShapeType="1"/>
          </p:cNvSpPr>
          <p:nvPr/>
        </p:nvSpPr>
        <p:spPr bwMode="auto">
          <a:xfrm rot="16200000" flipV="1">
            <a:off x="5317331" y="4139407"/>
            <a:ext cx="6778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37"/>
          <p:cNvSpPr>
            <a:spLocks noChangeArrowheads="1"/>
          </p:cNvSpPr>
          <p:nvPr/>
        </p:nvSpPr>
        <p:spPr bwMode="auto">
          <a:xfrm rot="-5400000">
            <a:off x="5579269" y="4468019"/>
            <a:ext cx="150813" cy="1492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Oval 38"/>
          <p:cNvSpPr>
            <a:spLocks noChangeArrowheads="1"/>
          </p:cNvSpPr>
          <p:nvPr/>
        </p:nvSpPr>
        <p:spPr bwMode="auto">
          <a:xfrm rot="-5400000">
            <a:off x="5580063" y="3640138"/>
            <a:ext cx="149225" cy="1492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39"/>
          <p:cNvSpPr>
            <a:spLocks noChangeArrowheads="1"/>
          </p:cNvSpPr>
          <p:nvPr/>
        </p:nvSpPr>
        <p:spPr bwMode="auto">
          <a:xfrm>
            <a:off x="6407150" y="3641725"/>
            <a:ext cx="150813" cy="149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40"/>
          <p:cNvSpPr>
            <a:spLocks noChangeShapeType="1"/>
          </p:cNvSpPr>
          <p:nvPr/>
        </p:nvSpPr>
        <p:spPr bwMode="auto">
          <a:xfrm>
            <a:off x="5730875" y="3716338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41"/>
          <p:cNvSpPr>
            <a:spLocks noChangeShapeType="1"/>
          </p:cNvSpPr>
          <p:nvPr/>
        </p:nvSpPr>
        <p:spPr bwMode="auto">
          <a:xfrm>
            <a:off x="6483350" y="3790950"/>
            <a:ext cx="0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42"/>
          <p:cNvSpPr>
            <a:spLocks noChangeShapeType="1"/>
          </p:cNvSpPr>
          <p:nvPr/>
        </p:nvSpPr>
        <p:spPr bwMode="auto">
          <a:xfrm flipV="1">
            <a:off x="6107113" y="4167188"/>
            <a:ext cx="676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43"/>
          <p:cNvSpPr>
            <a:spLocks noChangeArrowheads="1"/>
          </p:cNvSpPr>
          <p:nvPr/>
        </p:nvSpPr>
        <p:spPr bwMode="auto">
          <a:xfrm>
            <a:off x="5956300" y="4092575"/>
            <a:ext cx="150813" cy="1508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44"/>
          <p:cNvSpPr>
            <a:spLocks noChangeArrowheads="1"/>
          </p:cNvSpPr>
          <p:nvPr/>
        </p:nvSpPr>
        <p:spPr bwMode="auto">
          <a:xfrm>
            <a:off x="6783388" y="4092575"/>
            <a:ext cx="150812" cy="1508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45"/>
          <p:cNvSpPr>
            <a:spLocks noChangeShapeType="1"/>
          </p:cNvSpPr>
          <p:nvPr/>
        </p:nvSpPr>
        <p:spPr bwMode="auto">
          <a:xfrm rot="16200000" flipV="1">
            <a:off x="5693569" y="3753644"/>
            <a:ext cx="6778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46"/>
          <p:cNvSpPr>
            <a:spLocks noChangeArrowheads="1"/>
          </p:cNvSpPr>
          <p:nvPr/>
        </p:nvSpPr>
        <p:spPr bwMode="auto">
          <a:xfrm rot="-5400000">
            <a:off x="5954713" y="4090988"/>
            <a:ext cx="150812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47"/>
          <p:cNvSpPr>
            <a:spLocks noChangeArrowheads="1"/>
          </p:cNvSpPr>
          <p:nvPr/>
        </p:nvSpPr>
        <p:spPr bwMode="auto">
          <a:xfrm rot="-5400000">
            <a:off x="5955506" y="3263107"/>
            <a:ext cx="149225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48"/>
          <p:cNvSpPr>
            <a:spLocks noChangeArrowheads="1"/>
          </p:cNvSpPr>
          <p:nvPr/>
        </p:nvSpPr>
        <p:spPr bwMode="auto">
          <a:xfrm>
            <a:off x="6783388" y="3265488"/>
            <a:ext cx="150812" cy="149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49"/>
          <p:cNvSpPr>
            <a:spLocks noChangeShapeType="1"/>
          </p:cNvSpPr>
          <p:nvPr/>
        </p:nvSpPr>
        <p:spPr bwMode="auto">
          <a:xfrm>
            <a:off x="6107113" y="3340100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50"/>
          <p:cNvSpPr>
            <a:spLocks noChangeShapeType="1"/>
          </p:cNvSpPr>
          <p:nvPr/>
        </p:nvSpPr>
        <p:spPr bwMode="auto">
          <a:xfrm>
            <a:off x="6858000" y="3414713"/>
            <a:ext cx="0" cy="677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Rectangle 51"/>
          <p:cNvSpPr>
            <a:spLocks noChangeArrowheads="1"/>
          </p:cNvSpPr>
          <p:nvPr/>
        </p:nvSpPr>
        <p:spPr bwMode="auto">
          <a:xfrm>
            <a:off x="6613525" y="4478338"/>
            <a:ext cx="714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100</a:t>
            </a:r>
          </a:p>
        </p:txBody>
      </p:sp>
      <p:sp>
        <p:nvSpPr>
          <p:cNvPr id="56355" name="Rectangle 52"/>
          <p:cNvSpPr>
            <a:spLocks noChangeArrowheads="1"/>
          </p:cNvSpPr>
          <p:nvPr/>
        </p:nvSpPr>
        <p:spPr bwMode="auto">
          <a:xfrm>
            <a:off x="6088063" y="3925888"/>
            <a:ext cx="7143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001</a:t>
            </a:r>
          </a:p>
        </p:txBody>
      </p:sp>
      <p:sp>
        <p:nvSpPr>
          <p:cNvPr id="56356" name="Rectangle 53"/>
          <p:cNvSpPr>
            <a:spLocks noChangeArrowheads="1"/>
          </p:cNvSpPr>
          <p:nvPr/>
        </p:nvSpPr>
        <p:spPr bwMode="auto">
          <a:xfrm>
            <a:off x="5111750" y="3575050"/>
            <a:ext cx="7127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010</a:t>
            </a:r>
          </a:p>
        </p:txBody>
      </p:sp>
      <p:sp>
        <p:nvSpPr>
          <p:cNvPr id="56357" name="Rectangle 54"/>
          <p:cNvSpPr>
            <a:spLocks noChangeArrowheads="1"/>
          </p:cNvSpPr>
          <p:nvPr/>
        </p:nvSpPr>
        <p:spPr bwMode="auto">
          <a:xfrm>
            <a:off x="5486400" y="3124200"/>
            <a:ext cx="714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011</a:t>
            </a:r>
          </a:p>
        </p:txBody>
      </p:sp>
      <p:sp>
        <p:nvSpPr>
          <p:cNvPr id="56358" name="Rectangle 55"/>
          <p:cNvSpPr>
            <a:spLocks noChangeArrowheads="1"/>
          </p:cNvSpPr>
          <p:nvPr/>
        </p:nvSpPr>
        <p:spPr bwMode="auto">
          <a:xfrm>
            <a:off x="6162675" y="3424238"/>
            <a:ext cx="7143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110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41500" y="3424238"/>
            <a:ext cx="601663" cy="601662"/>
            <a:chOff x="1152" y="2400"/>
            <a:chExt cx="384" cy="384"/>
          </a:xfrm>
        </p:grpSpPr>
        <p:sp>
          <p:nvSpPr>
            <p:cNvPr id="56360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Line 58"/>
            <p:cNvSpPr>
              <a:spLocks noChangeShapeType="1"/>
            </p:cNvSpPr>
            <p:nvPr/>
          </p:nvSpPr>
          <p:spPr bwMode="auto">
            <a:xfrm rot="5400000">
              <a:off x="1248" y="2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59"/>
            <p:cNvSpPr>
              <a:spLocks noChangeShapeType="1"/>
            </p:cNvSpPr>
            <p:nvPr/>
          </p:nvSpPr>
          <p:spPr bwMode="auto">
            <a:xfrm rot="16200000" flipV="1">
              <a:off x="1248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60"/>
            <p:cNvSpPr>
              <a:spLocks noChangeShapeType="1"/>
            </p:cNvSpPr>
            <p:nvPr/>
          </p:nvSpPr>
          <p:spPr bwMode="auto">
            <a:xfrm rot="10800000" flipV="1">
              <a:off x="1152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812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  <a:endParaRPr lang="en-US" dirty="0" smtClean="0"/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true if at least one input is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E </a:t>
            </a:r>
            <a:r>
              <a:rPr lang="en-US" dirty="0"/>
              <a:t>is true if exactly two inputs are </a:t>
            </a:r>
            <a:r>
              <a:rPr lang="en-US" dirty="0" smtClean="0"/>
              <a:t>true </a:t>
            </a:r>
          </a:p>
          <a:p>
            <a:pPr lvl="1"/>
            <a:r>
              <a:rPr lang="en-US" i="1" dirty="0" smtClean="0"/>
              <a:t>F </a:t>
            </a:r>
            <a:r>
              <a:rPr lang="en-US" dirty="0"/>
              <a:t>is true only if all three inputs are true.</a:t>
            </a:r>
          </a:p>
        </p:txBody>
      </p:sp>
    </p:spTree>
    <p:extLst>
      <p:ext uri="{BB962C8B-B14F-4D97-AF65-F5344CB8AC3E}">
        <p14:creationId xmlns:p14="http://schemas.microsoft.com/office/powerpoint/2010/main" val="40537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06488" y="5444944"/>
            <a:ext cx="2185112" cy="118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We can obtain 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the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complement of 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function by 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covering 0s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with </a:t>
            </a:r>
            <a:r>
              <a:rPr lang="en-US" sz="1600" dirty="0" err="1">
                <a:solidFill>
                  <a:srgbClr val="000000"/>
                </a:solidFill>
                <a:latin typeface="Comic Sans MS" pitchFamily="66" charset="0"/>
              </a:rPr>
              <a:t>subcubes</a:t>
            </a:r>
            <a:endParaRPr 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Karnaugh map examples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 =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err="1" smtClean="0"/>
              <a:t>Cout</a:t>
            </a:r>
            <a:r>
              <a:rPr lang="en-US" sz="2400" dirty="0" smtClean="0"/>
              <a:t> =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f(A,B,C) = </a:t>
            </a:r>
            <a:r>
              <a:rPr lang="en-US" sz="2400" dirty="0" smtClean="0">
                <a:latin typeface="Symbol" pitchFamily="18" charset="2"/>
              </a:rPr>
              <a:t></a:t>
            </a:r>
            <a:r>
              <a:rPr lang="en-US" sz="2400" dirty="0" smtClean="0"/>
              <a:t>m(0,4,5,7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dirty="0" smtClean="0"/>
              <a:t>	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387" y="2594660"/>
            <a:ext cx="5351676" cy="2094815"/>
            <a:chOff x="1072" y="1753"/>
            <a:chExt cx="3417" cy="1337"/>
          </a:xfrm>
        </p:grpSpPr>
        <p:sp>
          <p:nvSpPr>
            <p:cNvPr id="57405" name="Line 6"/>
            <p:cNvSpPr>
              <a:spLocks noChangeShapeType="1"/>
            </p:cNvSpPr>
            <p:nvPr/>
          </p:nvSpPr>
          <p:spPr bwMode="auto">
            <a:xfrm>
              <a:off x="1072" y="1753"/>
              <a:ext cx="2044" cy="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06" name="Group 7"/>
            <p:cNvGrpSpPr>
              <a:grpSpLocks/>
            </p:cNvGrpSpPr>
            <p:nvPr/>
          </p:nvGrpSpPr>
          <p:grpSpPr bwMode="auto">
            <a:xfrm>
              <a:off x="3081" y="2172"/>
              <a:ext cx="1408" cy="918"/>
              <a:chOff x="4789" y="2375"/>
              <a:chExt cx="1408" cy="918"/>
            </a:xfrm>
          </p:grpSpPr>
          <p:sp>
            <p:nvSpPr>
              <p:cNvPr id="57407" name="Rectangle 8"/>
              <p:cNvSpPr>
                <a:spLocks noChangeArrowheads="1"/>
              </p:cNvSpPr>
              <p:nvPr/>
            </p:nvSpPr>
            <p:spPr bwMode="auto">
              <a:xfrm>
                <a:off x="5091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57408" name="Rectangle 9"/>
              <p:cNvSpPr>
                <a:spLocks noChangeArrowheads="1"/>
              </p:cNvSpPr>
              <p:nvPr/>
            </p:nvSpPr>
            <p:spPr bwMode="auto">
              <a:xfrm>
                <a:off x="5677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57409" name="Rectangle 10"/>
              <p:cNvSpPr>
                <a:spLocks noChangeArrowheads="1"/>
              </p:cNvSpPr>
              <p:nvPr/>
            </p:nvSpPr>
            <p:spPr bwMode="auto">
              <a:xfrm>
                <a:off x="5567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0" name="Line 11"/>
              <p:cNvSpPr>
                <a:spLocks noChangeShapeType="1"/>
              </p:cNvSpPr>
              <p:nvPr/>
            </p:nvSpPr>
            <p:spPr bwMode="auto">
              <a:xfrm>
                <a:off x="5849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1" name="Line 12"/>
              <p:cNvSpPr>
                <a:spLocks noChangeShapeType="1"/>
              </p:cNvSpPr>
              <p:nvPr/>
            </p:nvSpPr>
            <p:spPr bwMode="auto">
              <a:xfrm flipH="1">
                <a:off x="5561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2" name="Line 13"/>
              <p:cNvSpPr>
                <a:spLocks noChangeShapeType="1"/>
              </p:cNvSpPr>
              <p:nvPr/>
            </p:nvSpPr>
            <p:spPr bwMode="auto">
              <a:xfrm>
                <a:off x="5567" y="251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3" name="Line 14"/>
              <p:cNvSpPr>
                <a:spLocks noChangeShapeType="1"/>
              </p:cNvSpPr>
              <p:nvPr/>
            </p:nvSpPr>
            <p:spPr bwMode="auto">
              <a:xfrm>
                <a:off x="5273" y="309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4" name="Line 15"/>
              <p:cNvSpPr>
                <a:spLocks noChangeShapeType="1"/>
              </p:cNvSpPr>
              <p:nvPr/>
            </p:nvSpPr>
            <p:spPr bwMode="auto">
              <a:xfrm flipH="1">
                <a:off x="4991" y="280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5" name="Rectangle 16"/>
              <p:cNvSpPr>
                <a:spLocks noChangeArrowheads="1"/>
              </p:cNvSpPr>
              <p:nvPr/>
            </p:nvSpPr>
            <p:spPr bwMode="auto">
              <a:xfrm>
                <a:off x="4789" y="285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57416" name="Rectangle 17"/>
              <p:cNvSpPr>
                <a:spLocks noChangeArrowheads="1"/>
              </p:cNvSpPr>
              <p:nvPr/>
            </p:nvSpPr>
            <p:spPr bwMode="auto">
              <a:xfrm>
                <a:off x="5529" y="308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7417" name="Rectangle 18"/>
              <p:cNvSpPr>
                <a:spLocks noChangeArrowheads="1"/>
              </p:cNvSpPr>
              <p:nvPr/>
            </p:nvSpPr>
            <p:spPr bwMode="auto">
              <a:xfrm>
                <a:off x="5823" y="237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57418" name="Rectangle 19"/>
              <p:cNvSpPr>
                <a:spLocks noChangeArrowheads="1"/>
              </p:cNvSpPr>
              <p:nvPr/>
            </p:nvSpPr>
            <p:spPr bwMode="auto">
              <a:xfrm>
                <a:off x="4991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9" name="Line 20"/>
              <p:cNvSpPr>
                <a:spLocks noChangeShapeType="1"/>
              </p:cNvSpPr>
              <p:nvPr/>
            </p:nvSpPr>
            <p:spPr bwMode="auto">
              <a:xfrm>
                <a:off x="5273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Line 21"/>
              <p:cNvSpPr>
                <a:spLocks noChangeShapeType="1"/>
              </p:cNvSpPr>
              <p:nvPr/>
            </p:nvSpPr>
            <p:spPr bwMode="auto">
              <a:xfrm flipH="1">
                <a:off x="4985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676400"/>
            <a:ext cx="5556250" cy="1160463"/>
            <a:chOff x="833" y="1038"/>
            <a:chExt cx="3549" cy="741"/>
          </a:xfrm>
        </p:grpSpPr>
        <p:sp>
          <p:nvSpPr>
            <p:cNvPr id="57395" name="Line 23"/>
            <p:cNvSpPr>
              <a:spLocks noChangeShapeType="1"/>
            </p:cNvSpPr>
            <p:nvPr/>
          </p:nvSpPr>
          <p:spPr bwMode="auto">
            <a:xfrm>
              <a:off x="833" y="1126"/>
              <a:ext cx="2795" cy="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96" name="Group 24"/>
            <p:cNvGrpSpPr>
              <a:grpSpLocks/>
            </p:cNvGrpSpPr>
            <p:nvPr/>
          </p:nvGrpSpPr>
          <p:grpSpPr bwMode="auto">
            <a:xfrm>
              <a:off x="3644" y="1038"/>
              <a:ext cx="738" cy="741"/>
              <a:chOff x="4702" y="2034"/>
              <a:chExt cx="738" cy="741"/>
            </a:xfrm>
          </p:grpSpPr>
          <p:sp>
            <p:nvSpPr>
              <p:cNvPr id="57397" name="Rectangle 25"/>
              <p:cNvSpPr>
                <a:spLocks noChangeArrowheads="1"/>
              </p:cNvSpPr>
              <p:nvPr/>
            </p:nvSpPr>
            <p:spPr bwMode="auto">
              <a:xfrm>
                <a:off x="4920" y="2226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0</a:t>
                </a:r>
              </a:p>
            </p:txBody>
          </p:sp>
          <p:sp>
            <p:nvSpPr>
              <p:cNvPr id="57398" name="Rectangle 26"/>
              <p:cNvSpPr>
                <a:spLocks noChangeArrowheads="1"/>
              </p:cNvSpPr>
              <p:nvPr/>
            </p:nvSpPr>
            <p:spPr bwMode="auto">
              <a:xfrm>
                <a:off x="4810" y="2178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9" name="Line 27"/>
              <p:cNvSpPr>
                <a:spLocks noChangeShapeType="1"/>
              </p:cNvSpPr>
              <p:nvPr/>
            </p:nvSpPr>
            <p:spPr bwMode="auto">
              <a:xfrm>
                <a:off x="5092" y="21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Line 28"/>
              <p:cNvSpPr>
                <a:spLocks noChangeShapeType="1"/>
              </p:cNvSpPr>
              <p:nvPr/>
            </p:nvSpPr>
            <p:spPr bwMode="auto">
              <a:xfrm flipH="1">
                <a:off x="4804" y="246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Line 29"/>
              <p:cNvSpPr>
                <a:spLocks noChangeShapeType="1"/>
              </p:cNvSpPr>
              <p:nvPr/>
            </p:nvSpPr>
            <p:spPr bwMode="auto">
              <a:xfrm flipV="1">
                <a:off x="5098" y="2158"/>
                <a:ext cx="288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2" name="Line 30"/>
              <p:cNvSpPr>
                <a:spLocks noChangeShapeType="1"/>
              </p:cNvSpPr>
              <p:nvPr/>
            </p:nvSpPr>
            <p:spPr bwMode="auto">
              <a:xfrm flipH="1">
                <a:off x="4804" y="2456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Rectangle 31"/>
              <p:cNvSpPr>
                <a:spLocks noChangeArrowheads="1"/>
              </p:cNvSpPr>
              <p:nvPr/>
            </p:nvSpPr>
            <p:spPr bwMode="auto">
              <a:xfrm>
                <a:off x="4702" y="2516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7404" name="Rectangle 32"/>
              <p:cNvSpPr>
                <a:spLocks noChangeArrowheads="1"/>
              </p:cNvSpPr>
              <p:nvPr/>
            </p:nvSpPr>
            <p:spPr bwMode="auto">
              <a:xfrm>
                <a:off x="5066" y="2034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752600" y="3962400"/>
            <a:ext cx="2127250" cy="2692400"/>
            <a:chOff x="1072" y="2077"/>
            <a:chExt cx="1358" cy="1718"/>
          </a:xfrm>
        </p:grpSpPr>
        <p:sp>
          <p:nvSpPr>
            <p:cNvPr id="57379" name="Line 34"/>
            <p:cNvSpPr>
              <a:spLocks noChangeShapeType="1"/>
            </p:cNvSpPr>
            <p:nvPr/>
          </p:nvSpPr>
          <p:spPr bwMode="auto">
            <a:xfrm>
              <a:off x="1292" y="2077"/>
              <a:ext cx="448" cy="7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80" name="Group 35"/>
            <p:cNvGrpSpPr>
              <a:grpSpLocks/>
            </p:cNvGrpSpPr>
            <p:nvPr/>
          </p:nvGrpSpPr>
          <p:grpSpPr bwMode="auto">
            <a:xfrm>
              <a:off x="1072" y="2877"/>
              <a:ext cx="1358" cy="918"/>
              <a:chOff x="1072" y="2877"/>
              <a:chExt cx="1358" cy="918"/>
            </a:xfrm>
          </p:grpSpPr>
          <p:sp>
            <p:nvSpPr>
              <p:cNvPr id="57381" name="Rectangle 36"/>
              <p:cNvSpPr>
                <a:spLocks noChangeArrowheads="1"/>
              </p:cNvSpPr>
              <p:nvPr/>
            </p:nvSpPr>
            <p:spPr bwMode="auto">
              <a:xfrm>
                <a:off x="1324" y="3069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0</a:t>
                </a:r>
              </a:p>
            </p:txBody>
          </p:sp>
          <p:sp>
            <p:nvSpPr>
              <p:cNvPr id="57382" name="Rectangle 37"/>
              <p:cNvSpPr>
                <a:spLocks noChangeArrowheads="1"/>
              </p:cNvSpPr>
              <p:nvPr/>
            </p:nvSpPr>
            <p:spPr bwMode="auto">
              <a:xfrm>
                <a:off x="1910" y="3069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57383" name="Rectangle 38"/>
              <p:cNvSpPr>
                <a:spLocks noChangeArrowheads="1"/>
              </p:cNvSpPr>
              <p:nvPr/>
            </p:nvSpPr>
            <p:spPr bwMode="auto">
              <a:xfrm>
                <a:off x="1800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4" name="Line 39"/>
              <p:cNvSpPr>
                <a:spLocks noChangeShapeType="1"/>
              </p:cNvSpPr>
              <p:nvPr/>
            </p:nvSpPr>
            <p:spPr bwMode="auto">
              <a:xfrm>
                <a:off x="2082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5" name="Line 40"/>
              <p:cNvSpPr>
                <a:spLocks noChangeShapeType="1"/>
              </p:cNvSpPr>
              <p:nvPr/>
            </p:nvSpPr>
            <p:spPr bwMode="auto">
              <a:xfrm flipH="1">
                <a:off x="1794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6" name="Line 41"/>
              <p:cNvSpPr>
                <a:spLocks noChangeShapeType="1"/>
              </p:cNvSpPr>
              <p:nvPr/>
            </p:nvSpPr>
            <p:spPr bwMode="auto">
              <a:xfrm>
                <a:off x="1800" y="302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7" name="Line 42"/>
              <p:cNvSpPr>
                <a:spLocks noChangeShapeType="1"/>
              </p:cNvSpPr>
              <p:nvPr/>
            </p:nvSpPr>
            <p:spPr bwMode="auto">
              <a:xfrm>
                <a:off x="1506" y="359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8" name="Line 43"/>
              <p:cNvSpPr>
                <a:spLocks noChangeShapeType="1"/>
              </p:cNvSpPr>
              <p:nvPr/>
            </p:nvSpPr>
            <p:spPr bwMode="auto">
              <a:xfrm flipH="1">
                <a:off x="1224" y="330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9" name="Rectangle 44"/>
              <p:cNvSpPr>
                <a:spLocks noChangeArrowheads="1"/>
              </p:cNvSpPr>
              <p:nvPr/>
            </p:nvSpPr>
            <p:spPr bwMode="auto">
              <a:xfrm>
                <a:off x="1072" y="3369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90" name="Rectangle 45"/>
              <p:cNvSpPr>
                <a:spLocks noChangeArrowheads="1"/>
              </p:cNvSpPr>
              <p:nvPr/>
            </p:nvSpPr>
            <p:spPr bwMode="auto">
              <a:xfrm>
                <a:off x="1762" y="358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7391" name="Rectangle 46"/>
              <p:cNvSpPr>
                <a:spLocks noChangeArrowheads="1"/>
              </p:cNvSpPr>
              <p:nvPr/>
            </p:nvSpPr>
            <p:spPr bwMode="auto">
              <a:xfrm>
                <a:off x="2056" y="287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57392" name="Rectangle 47"/>
              <p:cNvSpPr>
                <a:spLocks noChangeArrowheads="1"/>
              </p:cNvSpPr>
              <p:nvPr/>
            </p:nvSpPr>
            <p:spPr bwMode="auto">
              <a:xfrm>
                <a:off x="1224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3" name="Line 48"/>
              <p:cNvSpPr>
                <a:spLocks noChangeShapeType="1"/>
              </p:cNvSpPr>
              <p:nvPr/>
            </p:nvSpPr>
            <p:spPr bwMode="auto">
              <a:xfrm>
                <a:off x="1506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Line 49"/>
              <p:cNvSpPr>
                <a:spLocks noChangeShapeType="1"/>
              </p:cNvSpPr>
              <p:nvPr/>
            </p:nvSpPr>
            <p:spPr bwMode="auto">
              <a:xfrm flipH="1">
                <a:off x="1218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234113" y="1978025"/>
            <a:ext cx="1611312" cy="579438"/>
            <a:chOff x="3793" y="1231"/>
            <a:chExt cx="1029" cy="369"/>
          </a:xfrm>
        </p:grpSpPr>
        <p:sp>
          <p:nvSpPr>
            <p:cNvPr id="57377" name="Text Box 51"/>
            <p:cNvSpPr txBox="1">
              <a:spLocks noChangeArrowheads="1"/>
            </p:cNvSpPr>
            <p:nvPr/>
          </p:nvSpPr>
          <p:spPr bwMode="auto">
            <a:xfrm>
              <a:off x="4589" y="1369"/>
              <a:ext cx="2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B’</a:t>
              </a:r>
            </a:p>
          </p:txBody>
        </p:sp>
        <p:sp>
          <p:nvSpPr>
            <p:cNvPr id="57378" name="Oval 52"/>
            <p:cNvSpPr>
              <a:spLocks noChangeArrowheads="1"/>
            </p:cNvSpPr>
            <p:nvPr/>
          </p:nvSpPr>
          <p:spPr bwMode="auto">
            <a:xfrm>
              <a:off x="3793" y="1231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172200" y="3406775"/>
            <a:ext cx="1574800" cy="836613"/>
            <a:chOff x="3909" y="2288"/>
            <a:chExt cx="960" cy="534"/>
          </a:xfrm>
        </p:grpSpPr>
        <p:sp>
          <p:nvSpPr>
            <p:cNvPr id="57375" name="Text Box 54"/>
            <p:cNvSpPr txBox="1">
              <a:spLocks noChangeArrowheads="1"/>
            </p:cNvSpPr>
            <p:nvPr/>
          </p:nvSpPr>
          <p:spPr bwMode="auto">
            <a:xfrm>
              <a:off x="4570" y="2288"/>
              <a:ext cx="2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AB</a:t>
              </a:r>
            </a:p>
          </p:txBody>
        </p:sp>
        <p:sp>
          <p:nvSpPr>
            <p:cNvPr id="57376" name="Oval 55"/>
            <p:cNvSpPr>
              <a:spLocks noChangeArrowheads="1"/>
            </p:cNvSpPr>
            <p:nvPr/>
          </p:nvSpPr>
          <p:spPr bwMode="auto">
            <a:xfrm>
              <a:off x="3909" y="2344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925763" y="5949950"/>
            <a:ext cx="1541462" cy="630238"/>
            <a:chOff x="1821" y="3345"/>
            <a:chExt cx="984" cy="402"/>
          </a:xfrm>
        </p:grpSpPr>
        <p:sp>
          <p:nvSpPr>
            <p:cNvPr id="57373" name="Text Box 57"/>
            <p:cNvSpPr txBox="1">
              <a:spLocks noChangeArrowheads="1"/>
            </p:cNvSpPr>
            <p:nvPr/>
          </p:nvSpPr>
          <p:spPr bwMode="auto">
            <a:xfrm>
              <a:off x="2495" y="3515"/>
              <a:ext cx="3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AC</a:t>
              </a:r>
            </a:p>
          </p:txBody>
        </p:sp>
        <p:sp>
          <p:nvSpPr>
            <p:cNvPr id="57374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121275" y="6110288"/>
            <a:ext cx="668338" cy="527050"/>
            <a:chOff x="3223" y="3447"/>
            <a:chExt cx="427" cy="336"/>
          </a:xfrm>
        </p:grpSpPr>
        <p:sp>
          <p:nvSpPr>
            <p:cNvPr id="57371" name="Line 60"/>
            <p:cNvSpPr>
              <a:spLocks noChangeShapeType="1"/>
            </p:cNvSpPr>
            <p:nvPr/>
          </p:nvSpPr>
          <p:spPr bwMode="auto">
            <a:xfrm>
              <a:off x="3223" y="3468"/>
              <a:ext cx="417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61"/>
            <p:cNvSpPr>
              <a:spLocks noChangeShapeType="1"/>
            </p:cNvSpPr>
            <p:nvPr/>
          </p:nvSpPr>
          <p:spPr bwMode="auto">
            <a:xfrm flipH="1">
              <a:off x="3254" y="3447"/>
              <a:ext cx="3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6172200" y="3406775"/>
            <a:ext cx="2279650" cy="852488"/>
            <a:chOff x="3880" y="2288"/>
            <a:chExt cx="1456" cy="544"/>
          </a:xfrm>
        </p:grpSpPr>
        <p:sp>
          <p:nvSpPr>
            <p:cNvPr id="57369" name="Oval 63"/>
            <p:cNvSpPr>
              <a:spLocks noChangeArrowheads="1"/>
            </p:cNvSpPr>
            <p:nvPr/>
          </p:nvSpPr>
          <p:spPr bwMode="auto">
            <a:xfrm>
              <a:off x="3880" y="263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Text Box 64"/>
            <p:cNvSpPr txBox="1">
              <a:spLocks noChangeArrowheads="1"/>
            </p:cNvSpPr>
            <p:nvPr/>
          </p:nvSpPr>
          <p:spPr bwMode="auto">
            <a:xfrm>
              <a:off x="4752" y="2288"/>
              <a:ext cx="58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 + ACin</a:t>
              </a: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767388" y="3406775"/>
            <a:ext cx="3376612" cy="860425"/>
            <a:chOff x="3599" y="2288"/>
            <a:chExt cx="2157" cy="549"/>
          </a:xfrm>
        </p:grpSpPr>
        <p:sp>
          <p:nvSpPr>
            <p:cNvPr id="57367" name="Oval 66"/>
            <p:cNvSpPr>
              <a:spLocks noChangeArrowheads="1"/>
            </p:cNvSpPr>
            <p:nvPr/>
          </p:nvSpPr>
          <p:spPr bwMode="auto">
            <a:xfrm>
              <a:off x="3599" y="2644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Text Box 67"/>
            <p:cNvSpPr txBox="1">
              <a:spLocks noChangeArrowheads="1"/>
            </p:cNvSpPr>
            <p:nvPr/>
          </p:nvSpPr>
          <p:spPr bwMode="auto">
            <a:xfrm>
              <a:off x="5230" y="2288"/>
              <a:ext cx="5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+ BCin</a:t>
              </a:r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1508125" y="5410200"/>
            <a:ext cx="3554413" cy="1169988"/>
            <a:chOff x="916" y="3000"/>
            <a:chExt cx="2270" cy="747"/>
          </a:xfrm>
        </p:grpSpPr>
        <p:sp>
          <p:nvSpPr>
            <p:cNvPr id="57362" name="Oval 69"/>
            <p:cNvSpPr>
              <a:spLocks noChangeArrowheads="1"/>
            </p:cNvSpPr>
            <p:nvPr/>
          </p:nvSpPr>
          <p:spPr bwMode="auto">
            <a:xfrm>
              <a:off x="2129" y="307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Oval 70"/>
            <p:cNvSpPr>
              <a:spLocks noChangeArrowheads="1"/>
            </p:cNvSpPr>
            <p:nvPr/>
          </p:nvSpPr>
          <p:spPr bwMode="auto">
            <a:xfrm>
              <a:off x="954" y="30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Rectangle 71"/>
            <p:cNvSpPr>
              <a:spLocks noChangeArrowheads="1"/>
            </p:cNvSpPr>
            <p:nvPr/>
          </p:nvSpPr>
          <p:spPr bwMode="auto">
            <a:xfrm>
              <a:off x="916" y="3000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Rectangle 72"/>
            <p:cNvSpPr>
              <a:spLocks noChangeArrowheads="1"/>
            </p:cNvSpPr>
            <p:nvPr/>
          </p:nvSpPr>
          <p:spPr bwMode="auto">
            <a:xfrm>
              <a:off x="2425" y="3014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Text Box 73"/>
            <p:cNvSpPr txBox="1">
              <a:spLocks noChangeArrowheads="1"/>
            </p:cNvSpPr>
            <p:nvPr/>
          </p:nvSpPr>
          <p:spPr bwMode="auto">
            <a:xfrm>
              <a:off x="2724" y="3515"/>
              <a:ext cx="4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+ B’C’</a:t>
              </a:r>
            </a:p>
          </p:txBody>
        </p: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3400425" y="5519738"/>
            <a:ext cx="2359025" cy="1060450"/>
            <a:chOff x="2124" y="3070"/>
            <a:chExt cx="1507" cy="677"/>
          </a:xfrm>
        </p:grpSpPr>
        <p:sp>
          <p:nvSpPr>
            <p:cNvPr id="57360" name="Oval 75"/>
            <p:cNvSpPr>
              <a:spLocks noChangeArrowheads="1"/>
            </p:cNvSpPr>
            <p:nvPr/>
          </p:nvSpPr>
          <p:spPr bwMode="auto">
            <a:xfrm>
              <a:off x="2124" y="3070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Text Box 76"/>
            <p:cNvSpPr txBox="1">
              <a:spLocks noChangeArrowheads="1"/>
            </p:cNvSpPr>
            <p:nvPr/>
          </p:nvSpPr>
          <p:spPr bwMode="auto">
            <a:xfrm>
              <a:off x="3177" y="3515"/>
              <a:ext cx="45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+ AB’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651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657600" y="3886200"/>
            <a:ext cx="3155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763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F(A,B,C) = </a:t>
            </a:r>
            <a:r>
              <a:rPr lang="en-US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m(0,4,5,7)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598863" y="5549900"/>
            <a:ext cx="3155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763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F'(A,B,C) = </a:t>
            </a:r>
            <a:r>
              <a:rPr lang="en-US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m(1,2,3,6)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590925" y="5246688"/>
            <a:ext cx="48228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F' simply replace 1's with 0's and vice versa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673475" y="2339975"/>
            <a:ext cx="14652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G(A,B,C) = 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More Karnaugh map examples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219200" y="1905000"/>
            <a:ext cx="2125663" cy="1438275"/>
            <a:chOff x="4168" y="1704"/>
            <a:chExt cx="1358" cy="918"/>
          </a:xfrm>
        </p:grpSpPr>
        <p:sp>
          <p:nvSpPr>
            <p:cNvPr id="58420" name="Rectangle 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8421" name="Rectangle 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8422" name="Rectangle 1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Line 1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Line 1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5" name="Line 1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6" name="Line 1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7" name="Line 1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8" name="Rectangle 1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8429" name="Rectangle 1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8430" name="Rectangle 1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8431" name="Rectangle 1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Line 2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3" name="Line 2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6" name="Group 22"/>
          <p:cNvGrpSpPr>
            <a:grpSpLocks/>
          </p:cNvGrpSpPr>
          <p:nvPr/>
        </p:nvGrpSpPr>
        <p:grpSpPr bwMode="auto">
          <a:xfrm>
            <a:off x="1217613" y="3505200"/>
            <a:ext cx="2125662" cy="1438275"/>
            <a:chOff x="4168" y="1704"/>
            <a:chExt cx="1358" cy="918"/>
          </a:xfrm>
        </p:grpSpPr>
        <p:sp>
          <p:nvSpPr>
            <p:cNvPr id="58406" name="Rectangle 23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8407" name="Rectangle 24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8408" name="Rectangle 25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Line 26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Line 27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Line 28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Line 29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Line 30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Rectangle 31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8415" name="Rectangle 32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8416" name="Rectangle 33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8417" name="Rectangle 34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Line 35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Line 36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7" name="Group 37"/>
          <p:cNvGrpSpPr>
            <a:grpSpLocks/>
          </p:cNvGrpSpPr>
          <p:nvPr/>
        </p:nvGrpSpPr>
        <p:grpSpPr bwMode="auto">
          <a:xfrm>
            <a:off x="1217613" y="5106988"/>
            <a:ext cx="2125662" cy="1438275"/>
            <a:chOff x="4168" y="1704"/>
            <a:chExt cx="1358" cy="918"/>
          </a:xfrm>
        </p:grpSpPr>
        <p:sp>
          <p:nvSpPr>
            <p:cNvPr id="58392" name="Rectangle 3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8393" name="Rectangle 3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8394" name="Rectangle 4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Line 4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Line 4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Line 4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Line 4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Line 4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Rectangle 4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8401" name="Rectangle 4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8402" name="Rectangle 4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8403" name="Rectangle 4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Line 5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Line 5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406650" y="2182813"/>
            <a:ext cx="2982913" cy="779462"/>
            <a:chOff x="1363" y="1119"/>
            <a:chExt cx="1905" cy="498"/>
          </a:xfrm>
        </p:grpSpPr>
        <p:sp>
          <p:nvSpPr>
            <p:cNvPr id="58390" name="Rectangle 53"/>
            <p:cNvSpPr>
              <a:spLocks noChangeArrowheads="1"/>
            </p:cNvSpPr>
            <p:nvPr/>
          </p:nvSpPr>
          <p:spPr bwMode="auto">
            <a:xfrm>
              <a:off x="2964" y="1219"/>
              <a:ext cx="3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8391" name="AutoShape 54"/>
            <p:cNvSpPr>
              <a:spLocks noChangeArrowheads="1"/>
            </p:cNvSpPr>
            <p:nvPr/>
          </p:nvSpPr>
          <p:spPr bwMode="auto">
            <a:xfrm>
              <a:off x="1363" y="1119"/>
              <a:ext cx="518" cy="49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990600" y="3733800"/>
            <a:ext cx="6507163" cy="766763"/>
            <a:chOff x="448" y="2084"/>
            <a:chExt cx="4253" cy="538"/>
          </a:xfrm>
        </p:grpSpPr>
        <p:sp>
          <p:nvSpPr>
            <p:cNvPr id="58384" name="Rectangle 56"/>
            <p:cNvSpPr>
              <a:spLocks noChangeArrowheads="1"/>
            </p:cNvSpPr>
            <p:nvPr/>
          </p:nvSpPr>
          <p:spPr bwMode="auto">
            <a:xfrm>
              <a:off x="3816" y="2259"/>
              <a:ext cx="88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= AC + B’C’</a:t>
              </a:r>
            </a:p>
          </p:txBody>
        </p:sp>
        <p:sp>
          <p:nvSpPr>
            <p:cNvPr id="58385" name="Oval 57"/>
            <p:cNvSpPr>
              <a:spLocks noChangeArrowheads="1"/>
            </p:cNvSpPr>
            <p:nvPr/>
          </p:nvSpPr>
          <p:spPr bwMode="auto">
            <a:xfrm>
              <a:off x="1353" y="242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Oval 58"/>
            <p:cNvSpPr>
              <a:spLocks noChangeArrowheads="1"/>
            </p:cNvSpPr>
            <p:nvPr/>
          </p:nvSpPr>
          <p:spPr bwMode="auto">
            <a:xfrm>
              <a:off x="1661" y="21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Oval 59"/>
            <p:cNvSpPr>
              <a:spLocks noChangeArrowheads="1"/>
            </p:cNvSpPr>
            <p:nvPr/>
          </p:nvSpPr>
          <p:spPr bwMode="auto">
            <a:xfrm>
              <a:off x="486" y="2143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Rectangle 60"/>
            <p:cNvSpPr>
              <a:spLocks noChangeArrowheads="1"/>
            </p:cNvSpPr>
            <p:nvPr/>
          </p:nvSpPr>
          <p:spPr bwMode="auto">
            <a:xfrm>
              <a:off x="448" y="2084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Rectangle 61"/>
            <p:cNvSpPr>
              <a:spLocks noChangeArrowheads="1"/>
            </p:cNvSpPr>
            <p:nvPr/>
          </p:nvSpPr>
          <p:spPr bwMode="auto">
            <a:xfrm>
              <a:off x="1957" y="2098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504950" y="5384800"/>
            <a:ext cx="6064250" cy="787400"/>
            <a:chOff x="787" y="3162"/>
            <a:chExt cx="3873" cy="503"/>
          </a:xfrm>
        </p:grpSpPr>
        <p:sp>
          <p:nvSpPr>
            <p:cNvPr id="58381" name="Rectangle 63"/>
            <p:cNvSpPr>
              <a:spLocks noChangeArrowheads="1"/>
            </p:cNvSpPr>
            <p:nvPr/>
          </p:nvSpPr>
          <p:spPr bwMode="auto">
            <a:xfrm>
              <a:off x="3775" y="3316"/>
              <a:ext cx="88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= BC’ + A’C</a:t>
              </a:r>
            </a:p>
          </p:txBody>
        </p:sp>
        <p:sp>
          <p:nvSpPr>
            <p:cNvPr id="58382" name="Oval 64"/>
            <p:cNvSpPr>
              <a:spLocks noChangeArrowheads="1"/>
            </p:cNvSpPr>
            <p:nvPr/>
          </p:nvSpPr>
          <p:spPr bwMode="auto">
            <a:xfrm>
              <a:off x="1078" y="3162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Oval 65"/>
            <p:cNvSpPr>
              <a:spLocks noChangeArrowheads="1"/>
            </p:cNvSpPr>
            <p:nvPr/>
          </p:nvSpPr>
          <p:spPr bwMode="auto">
            <a:xfrm>
              <a:off x="787" y="3441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027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25563" y="2771775"/>
            <a:ext cx="6483350" cy="2603500"/>
            <a:chOff x="783" y="1379"/>
            <a:chExt cx="4140" cy="1661"/>
          </a:xfrm>
        </p:grpSpPr>
        <p:sp>
          <p:nvSpPr>
            <p:cNvPr id="59509" name="Oval 3"/>
            <p:cNvSpPr>
              <a:spLocks noChangeArrowheads="1"/>
            </p:cNvSpPr>
            <p:nvPr/>
          </p:nvSpPr>
          <p:spPr bwMode="auto">
            <a:xfrm rot="-514231">
              <a:off x="2708" y="1925"/>
              <a:ext cx="2215" cy="499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10" name="Group 4"/>
            <p:cNvGrpSpPr>
              <a:grpSpLocks/>
            </p:cNvGrpSpPr>
            <p:nvPr/>
          </p:nvGrpSpPr>
          <p:grpSpPr bwMode="auto">
            <a:xfrm>
              <a:off x="783" y="1379"/>
              <a:ext cx="1088" cy="1661"/>
              <a:chOff x="783" y="1379"/>
              <a:chExt cx="1088" cy="1661"/>
            </a:xfrm>
          </p:grpSpPr>
          <p:sp>
            <p:nvSpPr>
              <p:cNvPr id="59511" name="AutoShape 5"/>
              <p:cNvSpPr>
                <a:spLocks noChangeArrowheads="1"/>
              </p:cNvSpPr>
              <p:nvPr/>
            </p:nvSpPr>
            <p:spPr bwMode="auto">
              <a:xfrm>
                <a:off x="783" y="2563"/>
                <a:ext cx="1088" cy="47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2" name="Text Box 6"/>
              <p:cNvSpPr txBox="1">
                <a:spLocks noChangeArrowheads="1"/>
              </p:cNvSpPr>
              <p:nvPr/>
            </p:nvSpPr>
            <p:spPr bwMode="auto">
              <a:xfrm>
                <a:off x="898" y="137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C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54100" y="2771775"/>
            <a:ext cx="5384800" cy="2916238"/>
            <a:chOff x="609" y="1379"/>
            <a:chExt cx="3439" cy="1860"/>
          </a:xfrm>
        </p:grpSpPr>
        <p:sp>
          <p:nvSpPr>
            <p:cNvPr id="59490" name="AutoShape 8"/>
            <p:cNvSpPr>
              <a:spLocks noChangeArrowheads="1"/>
            </p:cNvSpPr>
            <p:nvPr/>
          </p:nvSpPr>
          <p:spPr bwMode="auto">
            <a:xfrm rot="5400000" flipV="1">
              <a:off x="3119" y="1940"/>
              <a:ext cx="661" cy="1196"/>
            </a:xfrm>
            <a:prstGeom prst="parallelogram">
              <a:avLst>
                <a:gd name="adj" fmla="val 21481"/>
              </a:avLst>
            </a:prstGeom>
            <a:solidFill>
              <a:srgbClr val="00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1" name="Group 9"/>
            <p:cNvGrpSpPr>
              <a:grpSpLocks/>
            </p:cNvGrpSpPr>
            <p:nvPr/>
          </p:nvGrpSpPr>
          <p:grpSpPr bwMode="auto">
            <a:xfrm>
              <a:off x="609" y="1379"/>
              <a:ext cx="1490" cy="1860"/>
              <a:chOff x="609" y="1379"/>
              <a:chExt cx="1490" cy="1860"/>
            </a:xfrm>
          </p:grpSpPr>
          <p:sp>
            <p:nvSpPr>
              <p:cNvPr id="59492" name="Text Box 10"/>
              <p:cNvSpPr txBox="1">
                <a:spLocks noChangeArrowheads="1"/>
              </p:cNvSpPr>
              <p:nvPr/>
            </p:nvSpPr>
            <p:spPr bwMode="auto">
              <a:xfrm>
                <a:off x="1620" y="1379"/>
                <a:ext cx="47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+ B’D’</a:t>
                </a:r>
              </a:p>
            </p:txBody>
          </p:sp>
          <p:grpSp>
            <p:nvGrpSpPr>
              <p:cNvPr id="59493" name="Group 11"/>
              <p:cNvGrpSpPr>
                <a:grpSpLocks/>
              </p:cNvGrpSpPr>
              <p:nvPr/>
            </p:nvGrpSpPr>
            <p:grpSpPr bwMode="auto">
              <a:xfrm flipH="1">
                <a:off x="613" y="1806"/>
                <a:ext cx="345" cy="377"/>
                <a:chOff x="1706" y="1809"/>
                <a:chExt cx="345" cy="377"/>
              </a:xfrm>
            </p:grpSpPr>
            <p:sp>
              <p:nvSpPr>
                <p:cNvPr id="59506" name="AutoShape 12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8" name="Rectangle 14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4" name="Group 15"/>
              <p:cNvGrpSpPr>
                <a:grpSpLocks/>
              </p:cNvGrpSpPr>
              <p:nvPr/>
            </p:nvGrpSpPr>
            <p:grpSpPr bwMode="auto">
              <a:xfrm>
                <a:off x="1702" y="1805"/>
                <a:ext cx="345" cy="377"/>
                <a:chOff x="1706" y="1809"/>
                <a:chExt cx="345" cy="377"/>
              </a:xfrm>
            </p:grpSpPr>
            <p:sp>
              <p:nvSpPr>
                <p:cNvPr id="59503" name="AutoShape 16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4" name="Rectangle 17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5" name="Rectangle 18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5" name="Group 19"/>
              <p:cNvGrpSpPr>
                <a:grpSpLocks/>
              </p:cNvGrpSpPr>
              <p:nvPr/>
            </p:nvGrpSpPr>
            <p:grpSpPr bwMode="auto">
              <a:xfrm flipH="1" flipV="1">
                <a:off x="609" y="2862"/>
                <a:ext cx="345" cy="377"/>
                <a:chOff x="1706" y="1809"/>
                <a:chExt cx="345" cy="377"/>
              </a:xfrm>
            </p:grpSpPr>
            <p:sp>
              <p:nvSpPr>
                <p:cNvPr id="59500" name="AutoShape 20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6" name="Group 23"/>
              <p:cNvGrpSpPr>
                <a:grpSpLocks/>
              </p:cNvGrpSpPr>
              <p:nvPr/>
            </p:nvGrpSpPr>
            <p:grpSpPr bwMode="auto">
              <a:xfrm flipV="1">
                <a:off x="1698" y="2861"/>
                <a:ext cx="345" cy="377"/>
                <a:chOff x="1706" y="1809"/>
                <a:chExt cx="345" cy="377"/>
              </a:xfrm>
            </p:grpSpPr>
            <p:sp>
              <p:nvSpPr>
                <p:cNvPr id="59497" name="AutoShape 24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" name="Rectangle 25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9" name="Rectangle 26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396" name="Rectangle 27"/>
          <p:cNvSpPr>
            <a:spLocks noChangeArrowheads="1"/>
          </p:cNvSpPr>
          <p:nvPr/>
        </p:nvSpPr>
        <p:spPr bwMode="auto">
          <a:xfrm>
            <a:off x="3706813" y="5789613"/>
            <a:ext cx="5035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find the smallest number of the largest possible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subcubes to cover the ON-set</a:t>
            </a:r>
          </a:p>
          <a:p>
            <a:pPr algn="ctr"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(fewer terms with fewer inputs per term)</a:t>
            </a:r>
          </a:p>
        </p:txBody>
      </p:sp>
      <p:sp>
        <p:nvSpPr>
          <p:cNvPr id="5939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Karnaugh map: 4-variable example</a:t>
            </a:r>
          </a:p>
        </p:txBody>
      </p:sp>
      <p:sp>
        <p:nvSpPr>
          <p:cNvPr id="59398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F(A,B,C,D) = </a:t>
            </a:r>
            <a:r>
              <a:rPr lang="en-US" sz="2400" smtClean="0">
                <a:latin typeface="Symbol" pitchFamily="18" charset="2"/>
              </a:rPr>
              <a:t></a:t>
            </a:r>
            <a:r>
              <a:rPr lang="en-US" sz="2400" smtClean="0"/>
              <a:t>m(0,2,3,5,6,7,8,10,11,14,15)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F =</a:t>
            </a:r>
          </a:p>
        </p:txBody>
      </p:sp>
      <p:sp>
        <p:nvSpPr>
          <p:cNvPr id="59399" name="Rectangle 30"/>
          <p:cNvSpPr>
            <a:spLocks noChangeArrowheads="1"/>
          </p:cNvSpPr>
          <p:nvPr/>
        </p:nvSpPr>
        <p:spPr bwMode="auto">
          <a:xfrm>
            <a:off x="3159125" y="4370388"/>
            <a:ext cx="5762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59400" name="Rectangle 31"/>
          <p:cNvSpPr>
            <a:spLocks noChangeArrowheads="1"/>
          </p:cNvSpPr>
          <p:nvPr/>
        </p:nvSpPr>
        <p:spPr bwMode="auto">
          <a:xfrm>
            <a:off x="2590800" y="3429000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9401" name="Rectangle 32"/>
          <p:cNvSpPr>
            <a:spLocks noChangeArrowheads="1"/>
          </p:cNvSpPr>
          <p:nvPr/>
        </p:nvSpPr>
        <p:spPr bwMode="auto">
          <a:xfrm>
            <a:off x="2130425" y="5438775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grpSp>
        <p:nvGrpSpPr>
          <p:cNvPr id="59402" name="Group 33"/>
          <p:cNvGrpSpPr>
            <a:grpSpLocks/>
          </p:cNvGrpSpPr>
          <p:nvPr/>
        </p:nvGrpSpPr>
        <p:grpSpPr bwMode="auto">
          <a:xfrm>
            <a:off x="3983038" y="3409950"/>
            <a:ext cx="4559300" cy="2032000"/>
            <a:chOff x="6140" y="1542"/>
            <a:chExt cx="2912" cy="1296"/>
          </a:xfrm>
        </p:grpSpPr>
        <p:sp>
          <p:nvSpPr>
            <p:cNvPr id="59430" name="Rectangle 34"/>
            <p:cNvSpPr>
              <a:spLocks noChangeArrowheads="1"/>
            </p:cNvSpPr>
            <p:nvPr/>
          </p:nvSpPr>
          <p:spPr bwMode="auto">
            <a:xfrm>
              <a:off x="6828" y="2438"/>
              <a:ext cx="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9431" name="Rectangle 35"/>
            <p:cNvSpPr>
              <a:spLocks noChangeArrowheads="1"/>
            </p:cNvSpPr>
            <p:nvPr/>
          </p:nvSpPr>
          <p:spPr bwMode="auto">
            <a:xfrm>
              <a:off x="6716" y="263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9432" name="Rectangle 36"/>
            <p:cNvSpPr>
              <a:spLocks noChangeArrowheads="1"/>
            </p:cNvSpPr>
            <p:nvPr/>
          </p:nvSpPr>
          <p:spPr bwMode="auto">
            <a:xfrm>
              <a:off x="6380" y="224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9433" name="Rectangle 37"/>
            <p:cNvSpPr>
              <a:spLocks noChangeArrowheads="1"/>
            </p:cNvSpPr>
            <p:nvPr/>
          </p:nvSpPr>
          <p:spPr bwMode="auto">
            <a:xfrm>
              <a:off x="6556" y="234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9434" name="Rectangle 38"/>
            <p:cNvSpPr>
              <a:spLocks noChangeArrowheads="1"/>
            </p:cNvSpPr>
            <p:nvPr/>
          </p:nvSpPr>
          <p:spPr bwMode="auto">
            <a:xfrm>
              <a:off x="6140" y="263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0000</a:t>
              </a:r>
            </a:p>
          </p:txBody>
        </p:sp>
        <p:sp>
          <p:nvSpPr>
            <p:cNvPr id="59435" name="Rectangle 39"/>
            <p:cNvSpPr>
              <a:spLocks noChangeArrowheads="1"/>
            </p:cNvSpPr>
            <p:nvPr/>
          </p:nvSpPr>
          <p:spPr bwMode="auto">
            <a:xfrm>
              <a:off x="8540" y="154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1111</a:t>
              </a:r>
            </a:p>
          </p:txBody>
        </p:sp>
        <p:sp>
          <p:nvSpPr>
            <p:cNvPr id="59436" name="Rectangle 40"/>
            <p:cNvSpPr>
              <a:spLocks noChangeArrowheads="1"/>
            </p:cNvSpPr>
            <p:nvPr/>
          </p:nvSpPr>
          <p:spPr bwMode="auto">
            <a:xfrm>
              <a:off x="7468" y="2518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1000</a:t>
              </a:r>
            </a:p>
          </p:txBody>
        </p:sp>
        <p:sp>
          <p:nvSpPr>
            <p:cNvPr id="59437" name="Rectangle 41"/>
            <p:cNvSpPr>
              <a:spLocks noChangeArrowheads="1"/>
            </p:cNvSpPr>
            <p:nvPr/>
          </p:nvSpPr>
          <p:spPr bwMode="auto">
            <a:xfrm>
              <a:off x="7308" y="1638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0111</a:t>
              </a:r>
            </a:p>
          </p:txBody>
        </p:sp>
        <p:sp>
          <p:nvSpPr>
            <p:cNvPr id="59438" name="Line 42"/>
            <p:cNvSpPr>
              <a:spLocks noChangeShapeType="1"/>
            </p:cNvSpPr>
            <p:nvPr/>
          </p:nvSpPr>
          <p:spPr bwMode="auto">
            <a:xfrm flipV="1">
              <a:off x="7036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3"/>
            <p:cNvSpPr>
              <a:spLocks noChangeShapeType="1"/>
            </p:cNvSpPr>
            <p:nvPr/>
          </p:nvSpPr>
          <p:spPr bwMode="auto">
            <a:xfrm flipV="1">
              <a:off x="7276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4"/>
            <p:cNvSpPr>
              <a:spLocks noChangeShapeType="1"/>
            </p:cNvSpPr>
            <p:nvPr/>
          </p:nvSpPr>
          <p:spPr bwMode="auto">
            <a:xfrm flipH="1">
              <a:off x="6748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5"/>
            <p:cNvSpPr>
              <a:spLocks noChangeShapeType="1"/>
            </p:cNvSpPr>
            <p:nvPr/>
          </p:nvSpPr>
          <p:spPr bwMode="auto">
            <a:xfrm flipH="1">
              <a:off x="6508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46"/>
            <p:cNvSpPr>
              <a:spLocks noChangeShapeType="1"/>
            </p:cNvSpPr>
            <p:nvPr/>
          </p:nvSpPr>
          <p:spPr bwMode="auto">
            <a:xfrm flipV="1">
              <a:off x="7036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47"/>
            <p:cNvSpPr>
              <a:spLocks noChangeShapeType="1"/>
            </p:cNvSpPr>
            <p:nvPr/>
          </p:nvSpPr>
          <p:spPr bwMode="auto">
            <a:xfrm flipV="1">
              <a:off x="7276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48"/>
            <p:cNvSpPr>
              <a:spLocks noChangeShapeType="1"/>
            </p:cNvSpPr>
            <p:nvPr/>
          </p:nvSpPr>
          <p:spPr bwMode="auto">
            <a:xfrm flipH="1">
              <a:off x="6748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5" name="Line 49"/>
            <p:cNvSpPr>
              <a:spLocks noChangeShapeType="1"/>
            </p:cNvSpPr>
            <p:nvPr/>
          </p:nvSpPr>
          <p:spPr bwMode="auto">
            <a:xfrm flipH="1">
              <a:off x="6508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50"/>
            <p:cNvSpPr>
              <a:spLocks noChangeShapeType="1"/>
            </p:cNvSpPr>
            <p:nvPr/>
          </p:nvSpPr>
          <p:spPr bwMode="auto">
            <a:xfrm flipV="1">
              <a:off x="7036" y="239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Line 51"/>
            <p:cNvSpPr>
              <a:spLocks noChangeShapeType="1"/>
            </p:cNvSpPr>
            <p:nvPr/>
          </p:nvSpPr>
          <p:spPr bwMode="auto">
            <a:xfrm flipV="1">
              <a:off x="6508" y="2425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8" name="Line 52"/>
            <p:cNvSpPr>
              <a:spLocks noChangeShapeType="1"/>
            </p:cNvSpPr>
            <p:nvPr/>
          </p:nvSpPr>
          <p:spPr bwMode="auto">
            <a:xfrm flipV="1">
              <a:off x="6508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9" name="Line 53"/>
            <p:cNvSpPr>
              <a:spLocks noChangeShapeType="1"/>
            </p:cNvSpPr>
            <p:nvPr/>
          </p:nvSpPr>
          <p:spPr bwMode="auto">
            <a:xfrm flipV="1">
              <a:off x="7036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0" name="Line 54"/>
            <p:cNvSpPr>
              <a:spLocks noChangeShapeType="1"/>
            </p:cNvSpPr>
            <p:nvPr/>
          </p:nvSpPr>
          <p:spPr bwMode="auto">
            <a:xfrm flipV="1">
              <a:off x="6556" y="263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Oval 55"/>
            <p:cNvSpPr>
              <a:spLocks noChangeArrowheads="1"/>
            </p:cNvSpPr>
            <p:nvPr/>
          </p:nvSpPr>
          <p:spPr bwMode="auto">
            <a:xfrm>
              <a:off x="6460" y="258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Oval 56"/>
            <p:cNvSpPr>
              <a:spLocks noChangeArrowheads="1"/>
            </p:cNvSpPr>
            <p:nvPr/>
          </p:nvSpPr>
          <p:spPr bwMode="auto">
            <a:xfrm>
              <a:off x="6988" y="258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Line 57"/>
            <p:cNvSpPr>
              <a:spLocks noChangeShapeType="1"/>
            </p:cNvSpPr>
            <p:nvPr/>
          </p:nvSpPr>
          <p:spPr bwMode="auto">
            <a:xfrm rot="16200000" flipV="1">
              <a:off x="6292" y="236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4" name="Oval 58"/>
            <p:cNvSpPr>
              <a:spLocks noChangeArrowheads="1"/>
            </p:cNvSpPr>
            <p:nvPr/>
          </p:nvSpPr>
          <p:spPr bwMode="auto">
            <a:xfrm rot="-5400000">
              <a:off x="6459" y="258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5" name="Oval 59"/>
            <p:cNvSpPr>
              <a:spLocks noChangeArrowheads="1"/>
            </p:cNvSpPr>
            <p:nvPr/>
          </p:nvSpPr>
          <p:spPr bwMode="auto">
            <a:xfrm rot="-5400000">
              <a:off x="6459" y="20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Oval 60"/>
            <p:cNvSpPr>
              <a:spLocks noChangeArrowheads="1"/>
            </p:cNvSpPr>
            <p:nvPr/>
          </p:nvSpPr>
          <p:spPr bwMode="auto">
            <a:xfrm>
              <a:off x="6988" y="205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7" name="Line 61"/>
            <p:cNvSpPr>
              <a:spLocks noChangeShapeType="1"/>
            </p:cNvSpPr>
            <p:nvPr/>
          </p:nvSpPr>
          <p:spPr bwMode="auto">
            <a:xfrm>
              <a:off x="6556" y="2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8" name="Line 62"/>
            <p:cNvSpPr>
              <a:spLocks noChangeShapeType="1"/>
            </p:cNvSpPr>
            <p:nvPr/>
          </p:nvSpPr>
          <p:spPr bwMode="auto">
            <a:xfrm>
              <a:off x="7036" y="215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9" name="Line 63"/>
            <p:cNvSpPr>
              <a:spLocks noChangeShapeType="1"/>
            </p:cNvSpPr>
            <p:nvPr/>
          </p:nvSpPr>
          <p:spPr bwMode="auto">
            <a:xfrm flipV="1">
              <a:off x="6796" y="239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0" name="Oval 64"/>
            <p:cNvSpPr>
              <a:spLocks noChangeArrowheads="1"/>
            </p:cNvSpPr>
            <p:nvPr/>
          </p:nvSpPr>
          <p:spPr bwMode="auto">
            <a:xfrm>
              <a:off x="6700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1" name="Oval 65"/>
            <p:cNvSpPr>
              <a:spLocks noChangeArrowheads="1"/>
            </p:cNvSpPr>
            <p:nvPr/>
          </p:nvSpPr>
          <p:spPr bwMode="auto">
            <a:xfrm>
              <a:off x="7228" y="234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2" name="Line 66"/>
            <p:cNvSpPr>
              <a:spLocks noChangeShapeType="1"/>
            </p:cNvSpPr>
            <p:nvPr/>
          </p:nvSpPr>
          <p:spPr bwMode="auto">
            <a:xfrm rot="16200000" flipV="1">
              <a:off x="6532" y="212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3" name="Oval 67"/>
            <p:cNvSpPr>
              <a:spLocks noChangeArrowheads="1"/>
            </p:cNvSpPr>
            <p:nvPr/>
          </p:nvSpPr>
          <p:spPr bwMode="auto">
            <a:xfrm rot="-5400000">
              <a:off x="6699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4" name="Oval 68"/>
            <p:cNvSpPr>
              <a:spLocks noChangeArrowheads="1"/>
            </p:cNvSpPr>
            <p:nvPr/>
          </p:nvSpPr>
          <p:spPr bwMode="auto">
            <a:xfrm rot="-5400000">
              <a:off x="6699" y="181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5" name="Oval 69"/>
            <p:cNvSpPr>
              <a:spLocks noChangeArrowheads="1"/>
            </p:cNvSpPr>
            <p:nvPr/>
          </p:nvSpPr>
          <p:spPr bwMode="auto">
            <a:xfrm>
              <a:off x="7228" y="181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6" name="Line 70"/>
            <p:cNvSpPr>
              <a:spLocks noChangeShapeType="1"/>
            </p:cNvSpPr>
            <p:nvPr/>
          </p:nvSpPr>
          <p:spPr bwMode="auto">
            <a:xfrm>
              <a:off x="6796" y="186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7" name="Line 71"/>
            <p:cNvSpPr>
              <a:spLocks noChangeShapeType="1"/>
            </p:cNvSpPr>
            <p:nvPr/>
          </p:nvSpPr>
          <p:spPr bwMode="auto">
            <a:xfrm>
              <a:off x="7276" y="191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8" name="Line 72"/>
            <p:cNvSpPr>
              <a:spLocks noChangeShapeType="1"/>
            </p:cNvSpPr>
            <p:nvPr/>
          </p:nvSpPr>
          <p:spPr bwMode="auto">
            <a:xfrm flipV="1">
              <a:off x="8236" y="224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9" name="Line 73"/>
            <p:cNvSpPr>
              <a:spLocks noChangeShapeType="1"/>
            </p:cNvSpPr>
            <p:nvPr/>
          </p:nvSpPr>
          <p:spPr bwMode="auto">
            <a:xfrm flipV="1">
              <a:off x="7708" y="228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0" name="Line 74"/>
            <p:cNvSpPr>
              <a:spLocks noChangeShapeType="1"/>
            </p:cNvSpPr>
            <p:nvPr/>
          </p:nvSpPr>
          <p:spPr bwMode="auto">
            <a:xfrm flipV="1">
              <a:off x="7708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1" name="Line 75"/>
            <p:cNvSpPr>
              <a:spLocks noChangeShapeType="1"/>
            </p:cNvSpPr>
            <p:nvPr/>
          </p:nvSpPr>
          <p:spPr bwMode="auto">
            <a:xfrm flipV="1">
              <a:off x="8236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2" name="Line 76"/>
            <p:cNvSpPr>
              <a:spLocks noChangeShapeType="1"/>
            </p:cNvSpPr>
            <p:nvPr/>
          </p:nvSpPr>
          <p:spPr bwMode="auto">
            <a:xfrm flipV="1">
              <a:off x="7756" y="248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3" name="Oval 77"/>
            <p:cNvSpPr>
              <a:spLocks noChangeArrowheads="1"/>
            </p:cNvSpPr>
            <p:nvPr/>
          </p:nvSpPr>
          <p:spPr bwMode="auto">
            <a:xfrm>
              <a:off x="7660" y="2438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4" name="Oval 78"/>
            <p:cNvSpPr>
              <a:spLocks noChangeArrowheads="1"/>
            </p:cNvSpPr>
            <p:nvPr/>
          </p:nvSpPr>
          <p:spPr bwMode="auto">
            <a:xfrm>
              <a:off x="8188" y="243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5" name="Line 79"/>
            <p:cNvSpPr>
              <a:spLocks noChangeShapeType="1"/>
            </p:cNvSpPr>
            <p:nvPr/>
          </p:nvSpPr>
          <p:spPr bwMode="auto">
            <a:xfrm rot="16200000" flipV="1">
              <a:off x="7492" y="222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6" name="Oval 80"/>
            <p:cNvSpPr>
              <a:spLocks noChangeArrowheads="1"/>
            </p:cNvSpPr>
            <p:nvPr/>
          </p:nvSpPr>
          <p:spPr bwMode="auto">
            <a:xfrm rot="-5400000">
              <a:off x="7659" y="2437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7" name="Oval 81"/>
            <p:cNvSpPr>
              <a:spLocks noChangeArrowheads="1"/>
            </p:cNvSpPr>
            <p:nvPr/>
          </p:nvSpPr>
          <p:spPr bwMode="auto">
            <a:xfrm rot="-5400000">
              <a:off x="7659" y="190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8" name="Oval 82"/>
            <p:cNvSpPr>
              <a:spLocks noChangeArrowheads="1"/>
            </p:cNvSpPr>
            <p:nvPr/>
          </p:nvSpPr>
          <p:spPr bwMode="auto">
            <a:xfrm>
              <a:off x="8188" y="191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9" name="Line 83"/>
            <p:cNvSpPr>
              <a:spLocks noChangeShapeType="1"/>
            </p:cNvSpPr>
            <p:nvPr/>
          </p:nvSpPr>
          <p:spPr bwMode="auto">
            <a:xfrm>
              <a:off x="7756" y="195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0" name="Line 84"/>
            <p:cNvSpPr>
              <a:spLocks noChangeShapeType="1"/>
            </p:cNvSpPr>
            <p:nvPr/>
          </p:nvSpPr>
          <p:spPr bwMode="auto">
            <a:xfrm>
              <a:off x="8236" y="200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1" name="Line 85"/>
            <p:cNvSpPr>
              <a:spLocks noChangeShapeType="1"/>
            </p:cNvSpPr>
            <p:nvPr/>
          </p:nvSpPr>
          <p:spPr bwMode="auto">
            <a:xfrm flipV="1">
              <a:off x="7996" y="224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2" name="Oval 86"/>
            <p:cNvSpPr>
              <a:spLocks noChangeArrowheads="1"/>
            </p:cNvSpPr>
            <p:nvPr/>
          </p:nvSpPr>
          <p:spPr bwMode="auto">
            <a:xfrm>
              <a:off x="7900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3" name="Oval 87"/>
            <p:cNvSpPr>
              <a:spLocks noChangeArrowheads="1"/>
            </p:cNvSpPr>
            <p:nvPr/>
          </p:nvSpPr>
          <p:spPr bwMode="auto">
            <a:xfrm>
              <a:off x="8428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4" name="Line 88"/>
            <p:cNvSpPr>
              <a:spLocks noChangeShapeType="1"/>
            </p:cNvSpPr>
            <p:nvPr/>
          </p:nvSpPr>
          <p:spPr bwMode="auto">
            <a:xfrm rot="16200000" flipV="1">
              <a:off x="7732" y="198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5" name="Oval 89"/>
            <p:cNvSpPr>
              <a:spLocks noChangeArrowheads="1"/>
            </p:cNvSpPr>
            <p:nvPr/>
          </p:nvSpPr>
          <p:spPr bwMode="auto">
            <a:xfrm rot="-5400000">
              <a:off x="7899" y="219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6" name="Oval 90"/>
            <p:cNvSpPr>
              <a:spLocks noChangeArrowheads="1"/>
            </p:cNvSpPr>
            <p:nvPr/>
          </p:nvSpPr>
          <p:spPr bwMode="auto">
            <a:xfrm rot="-5400000">
              <a:off x="7899" y="166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7" name="Oval 91"/>
            <p:cNvSpPr>
              <a:spLocks noChangeArrowheads="1"/>
            </p:cNvSpPr>
            <p:nvPr/>
          </p:nvSpPr>
          <p:spPr bwMode="auto">
            <a:xfrm>
              <a:off x="8428" y="16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8" name="Line 92"/>
            <p:cNvSpPr>
              <a:spLocks noChangeShapeType="1"/>
            </p:cNvSpPr>
            <p:nvPr/>
          </p:nvSpPr>
          <p:spPr bwMode="auto">
            <a:xfrm>
              <a:off x="7996" y="171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9" name="Line 93"/>
            <p:cNvSpPr>
              <a:spLocks noChangeShapeType="1"/>
            </p:cNvSpPr>
            <p:nvPr/>
          </p:nvSpPr>
          <p:spPr bwMode="auto">
            <a:xfrm>
              <a:off x="8476" y="176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3" name="Group 94"/>
          <p:cNvGrpSpPr>
            <a:grpSpLocks/>
          </p:cNvGrpSpPr>
          <p:nvPr/>
        </p:nvGrpSpPr>
        <p:grpSpPr bwMode="auto">
          <a:xfrm>
            <a:off x="1014413" y="3654425"/>
            <a:ext cx="2157412" cy="1819275"/>
            <a:chOff x="584" y="1942"/>
            <a:chExt cx="1378" cy="1161"/>
          </a:xfrm>
        </p:grpSpPr>
        <p:sp>
          <p:nvSpPr>
            <p:cNvPr id="59409" name="Rectangle 95"/>
            <p:cNvSpPr>
              <a:spLocks noChangeArrowheads="1"/>
            </p:cNvSpPr>
            <p:nvPr/>
          </p:nvSpPr>
          <p:spPr bwMode="auto">
            <a:xfrm>
              <a:off x="869" y="200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9410" name="Rectangle 96"/>
            <p:cNvSpPr>
              <a:spLocks noChangeArrowheads="1"/>
            </p:cNvSpPr>
            <p:nvPr/>
          </p:nvSpPr>
          <p:spPr bwMode="auto">
            <a:xfrm>
              <a:off x="1442" y="199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9411" name="Rectangle 97"/>
            <p:cNvSpPr>
              <a:spLocks noChangeArrowheads="1"/>
            </p:cNvSpPr>
            <p:nvPr/>
          </p:nvSpPr>
          <p:spPr bwMode="auto">
            <a:xfrm>
              <a:off x="1335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98"/>
            <p:cNvSpPr>
              <a:spLocks noChangeShapeType="1"/>
            </p:cNvSpPr>
            <p:nvPr/>
          </p:nvSpPr>
          <p:spPr bwMode="auto">
            <a:xfrm>
              <a:off x="1617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99"/>
            <p:cNvSpPr>
              <a:spLocks noChangeShapeType="1"/>
            </p:cNvSpPr>
            <p:nvPr/>
          </p:nvSpPr>
          <p:spPr bwMode="auto">
            <a:xfrm flipH="1">
              <a:off x="1329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100"/>
            <p:cNvSpPr>
              <a:spLocks noChangeShapeType="1"/>
            </p:cNvSpPr>
            <p:nvPr/>
          </p:nvSpPr>
          <p:spPr bwMode="auto">
            <a:xfrm>
              <a:off x="1335" y="194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101"/>
            <p:cNvSpPr>
              <a:spLocks noChangeShapeType="1"/>
            </p:cNvSpPr>
            <p:nvPr/>
          </p:nvSpPr>
          <p:spPr bwMode="auto">
            <a:xfrm flipH="1">
              <a:off x="1913" y="2217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Rectangle 102"/>
            <p:cNvSpPr>
              <a:spLocks noChangeArrowheads="1"/>
            </p:cNvSpPr>
            <p:nvPr/>
          </p:nvSpPr>
          <p:spPr bwMode="auto">
            <a:xfrm>
              <a:off x="759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Line 103"/>
            <p:cNvSpPr>
              <a:spLocks noChangeShapeType="1"/>
            </p:cNvSpPr>
            <p:nvPr/>
          </p:nvSpPr>
          <p:spPr bwMode="auto">
            <a:xfrm>
              <a:off x="1041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Line 104"/>
            <p:cNvSpPr>
              <a:spLocks noChangeShapeType="1"/>
            </p:cNvSpPr>
            <p:nvPr/>
          </p:nvSpPr>
          <p:spPr bwMode="auto">
            <a:xfrm flipH="1">
              <a:off x="753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Rectangle 105"/>
            <p:cNvSpPr>
              <a:spLocks noChangeArrowheads="1"/>
            </p:cNvSpPr>
            <p:nvPr/>
          </p:nvSpPr>
          <p:spPr bwMode="auto">
            <a:xfrm>
              <a:off x="864" y="2591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9420" name="Rectangle 106"/>
            <p:cNvSpPr>
              <a:spLocks noChangeArrowheads="1"/>
            </p:cNvSpPr>
            <p:nvPr/>
          </p:nvSpPr>
          <p:spPr bwMode="auto">
            <a:xfrm>
              <a:off x="1437" y="259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9421" name="Rectangle 107"/>
            <p:cNvSpPr>
              <a:spLocks noChangeArrowheads="1"/>
            </p:cNvSpPr>
            <p:nvPr/>
          </p:nvSpPr>
          <p:spPr bwMode="auto">
            <a:xfrm>
              <a:off x="1335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108"/>
            <p:cNvSpPr>
              <a:spLocks noChangeShapeType="1"/>
            </p:cNvSpPr>
            <p:nvPr/>
          </p:nvSpPr>
          <p:spPr bwMode="auto">
            <a:xfrm>
              <a:off x="1617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Line 109"/>
            <p:cNvSpPr>
              <a:spLocks noChangeShapeType="1"/>
            </p:cNvSpPr>
            <p:nvPr/>
          </p:nvSpPr>
          <p:spPr bwMode="auto">
            <a:xfrm flipH="1">
              <a:off x="1329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Line 110"/>
            <p:cNvSpPr>
              <a:spLocks noChangeShapeType="1"/>
            </p:cNvSpPr>
            <p:nvPr/>
          </p:nvSpPr>
          <p:spPr bwMode="auto">
            <a:xfrm>
              <a:off x="1041" y="30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111"/>
            <p:cNvSpPr>
              <a:spLocks noChangeShapeType="1"/>
            </p:cNvSpPr>
            <p:nvPr/>
          </p:nvSpPr>
          <p:spPr bwMode="auto">
            <a:xfrm flipH="1">
              <a:off x="759" y="2513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Rectangle 112"/>
            <p:cNvSpPr>
              <a:spLocks noChangeArrowheads="1"/>
            </p:cNvSpPr>
            <p:nvPr/>
          </p:nvSpPr>
          <p:spPr bwMode="auto">
            <a:xfrm>
              <a:off x="759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Line 113"/>
            <p:cNvSpPr>
              <a:spLocks noChangeShapeType="1"/>
            </p:cNvSpPr>
            <p:nvPr/>
          </p:nvSpPr>
          <p:spPr bwMode="auto">
            <a:xfrm>
              <a:off x="1041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Line 114"/>
            <p:cNvSpPr>
              <a:spLocks noChangeShapeType="1"/>
            </p:cNvSpPr>
            <p:nvPr/>
          </p:nvSpPr>
          <p:spPr bwMode="auto">
            <a:xfrm flipH="1">
              <a:off x="753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Text Box 115"/>
            <p:cNvSpPr txBox="1">
              <a:spLocks noChangeArrowheads="1"/>
            </p:cNvSpPr>
            <p:nvPr/>
          </p:nvSpPr>
          <p:spPr bwMode="auto">
            <a:xfrm>
              <a:off x="584" y="2710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771650" y="2771775"/>
            <a:ext cx="4203700" cy="2189163"/>
            <a:chOff x="1068" y="1379"/>
            <a:chExt cx="2684" cy="1397"/>
          </a:xfrm>
        </p:grpSpPr>
        <p:grpSp>
          <p:nvGrpSpPr>
            <p:cNvPr id="59405" name="Group 117"/>
            <p:cNvGrpSpPr>
              <a:grpSpLocks/>
            </p:cNvGrpSpPr>
            <p:nvPr/>
          </p:nvGrpSpPr>
          <p:grpSpPr bwMode="auto">
            <a:xfrm>
              <a:off x="1068" y="1379"/>
              <a:ext cx="562" cy="1397"/>
              <a:chOff x="1068" y="1379"/>
              <a:chExt cx="562" cy="1397"/>
            </a:xfrm>
          </p:grpSpPr>
          <p:sp>
            <p:nvSpPr>
              <p:cNvPr id="59407" name="Text Box 118"/>
              <p:cNvSpPr txBox="1">
                <a:spLocks noChangeArrowheads="1"/>
              </p:cNvSpPr>
              <p:nvPr/>
            </p:nvSpPr>
            <p:spPr bwMode="auto">
              <a:xfrm>
                <a:off x="1070" y="1379"/>
                <a:ext cx="56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+ A’BD</a:t>
                </a:r>
              </a:p>
            </p:txBody>
          </p:sp>
          <p:sp>
            <p:nvSpPr>
              <p:cNvPr id="59408" name="AutoShape 119"/>
              <p:cNvSpPr>
                <a:spLocks noChangeArrowheads="1"/>
              </p:cNvSpPr>
              <p:nvPr/>
            </p:nvSpPr>
            <p:spPr bwMode="auto">
              <a:xfrm>
                <a:off x="1068" y="2257"/>
                <a:ext cx="234" cy="519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6" name="Oval 120"/>
            <p:cNvSpPr>
              <a:spLocks noChangeArrowheads="1"/>
            </p:cNvSpPr>
            <p:nvPr/>
          </p:nvSpPr>
          <p:spPr bwMode="auto">
            <a:xfrm>
              <a:off x="3478" y="1943"/>
              <a:ext cx="274" cy="79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7323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 smtClean="0"/>
              <a:t>f(A,B,C,D) = </a:t>
            </a:r>
            <a:r>
              <a:rPr lang="en-US" dirty="0" smtClean="0">
                <a:latin typeface="Symbol" pitchFamily="18" charset="2"/>
              </a:rPr>
              <a:t></a:t>
            </a:r>
            <a:r>
              <a:rPr lang="en-US" dirty="0" smtClean="0"/>
              <a:t>m(1,3,5,7,9) + d(6,12,13)</a:t>
            </a:r>
          </a:p>
          <a:p>
            <a:pPr marL="750888" lvl="1" indent="-288925" defTabSz="927100" eaLnBrk="1" hangingPunct="1"/>
            <a:r>
              <a:rPr lang="en-US" dirty="0" smtClean="0"/>
              <a:t>without don't cares</a:t>
            </a:r>
          </a:p>
          <a:p>
            <a:pPr marL="1096963" lvl="2" indent="-231775" defTabSz="927100" eaLnBrk="1" hangingPunct="1"/>
            <a:r>
              <a:rPr lang="en-US" dirty="0" smtClean="0"/>
              <a:t>f = 			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5363" y="2379442"/>
            <a:ext cx="2811462" cy="2846510"/>
            <a:chOff x="645" y="1046"/>
            <a:chExt cx="1795" cy="1816"/>
          </a:xfrm>
        </p:grpSpPr>
        <p:grpSp>
          <p:nvGrpSpPr>
            <p:cNvPr id="60449" name="Group 3"/>
            <p:cNvGrpSpPr>
              <a:grpSpLocks/>
            </p:cNvGrpSpPr>
            <p:nvPr/>
          </p:nvGrpSpPr>
          <p:grpSpPr bwMode="auto">
            <a:xfrm>
              <a:off x="1861" y="2593"/>
              <a:ext cx="579" cy="264"/>
              <a:chOff x="1861" y="2593"/>
              <a:chExt cx="579" cy="264"/>
            </a:xfrm>
          </p:grpSpPr>
          <p:sp>
            <p:nvSpPr>
              <p:cNvPr id="60454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5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50" name="Text Box 6"/>
            <p:cNvSpPr txBox="1">
              <a:spLocks noChangeArrowheads="1"/>
            </p:cNvSpPr>
            <p:nvPr/>
          </p:nvSpPr>
          <p:spPr bwMode="auto">
            <a:xfrm>
              <a:off x="1678" y="1046"/>
              <a:ext cx="56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+ B’C’D</a:t>
              </a:r>
            </a:p>
          </p:txBody>
        </p:sp>
        <p:grpSp>
          <p:nvGrpSpPr>
            <p:cNvPr id="60451" name="Group 7"/>
            <p:cNvGrpSpPr>
              <a:grpSpLocks/>
            </p:cNvGrpSpPr>
            <p:nvPr/>
          </p:nvGrpSpPr>
          <p:grpSpPr bwMode="auto">
            <a:xfrm flipH="1">
              <a:off x="645" y="2598"/>
              <a:ext cx="579" cy="264"/>
              <a:chOff x="1861" y="2593"/>
              <a:chExt cx="579" cy="264"/>
            </a:xfrm>
          </p:grpSpPr>
          <p:sp>
            <p:nvSpPr>
              <p:cNvPr id="60452" name="Oval 8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3" name="Rectangle 9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041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Karnaugh maps: don’t cares</a:t>
            </a:r>
          </a:p>
        </p:txBody>
      </p:sp>
      <p:grpSp>
        <p:nvGrpSpPr>
          <p:cNvPr id="60421" name="Group 12"/>
          <p:cNvGrpSpPr>
            <a:grpSpLocks/>
          </p:cNvGrpSpPr>
          <p:nvPr/>
        </p:nvGrpSpPr>
        <p:grpSpPr bwMode="auto">
          <a:xfrm>
            <a:off x="1219200" y="4114800"/>
            <a:ext cx="2720975" cy="2335213"/>
            <a:chOff x="4245" y="2703"/>
            <a:chExt cx="1738" cy="1490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0426" name="Rectangle 14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</p:txBody>
        </p:sp>
        <p:sp>
          <p:nvSpPr>
            <p:cNvPr id="60427" name="Rectangle 15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Line 16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Line 17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Line 18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Line 19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Rectangle 20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0433" name="Rectangle 21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0434" name="Rectangle 22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Line 23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24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Rectangle 25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</p:txBody>
        </p:sp>
        <p:sp>
          <p:nvSpPr>
            <p:cNvPr id="60438" name="Rectangle 26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0439" name="Rectangle 27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28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1" name="Line 29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Line 30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3" name="Line 31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4" name="Rectangle 32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0445" name="Rectangle 33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Line 34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35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Text Box 36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544638" y="2379704"/>
            <a:ext cx="1058019" cy="3252646"/>
            <a:chOff x="996" y="1046"/>
            <a:chExt cx="675" cy="2076"/>
          </a:xfrm>
        </p:grpSpPr>
        <p:sp>
          <p:nvSpPr>
            <p:cNvPr id="60423" name="Text Box 38"/>
            <p:cNvSpPr txBox="1">
              <a:spLocks noChangeArrowheads="1"/>
            </p:cNvSpPr>
            <p:nvPr/>
          </p:nvSpPr>
          <p:spPr bwMode="auto">
            <a:xfrm>
              <a:off x="1318" y="1046"/>
              <a:ext cx="3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A’D</a:t>
              </a:r>
            </a:p>
          </p:txBody>
        </p:sp>
        <p:sp>
          <p:nvSpPr>
            <p:cNvPr id="60424" name="AutoShape 39"/>
            <p:cNvSpPr>
              <a:spLocks noChangeArrowheads="1"/>
            </p:cNvSpPr>
            <p:nvPr/>
          </p:nvSpPr>
          <p:spPr bwMode="auto">
            <a:xfrm>
              <a:off x="996" y="2613"/>
              <a:ext cx="499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148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Karnaugh</a:t>
            </a:r>
            <a:r>
              <a:rPr lang="en-US" sz="3200" dirty="0" smtClean="0"/>
              <a:t> maps: don’t cares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 smtClean="0"/>
              <a:t>f(A,B,C,D) = </a:t>
            </a:r>
            <a:r>
              <a:rPr lang="en-US" dirty="0" smtClean="0">
                <a:latin typeface="Symbol" pitchFamily="18" charset="2"/>
              </a:rPr>
              <a:t></a:t>
            </a:r>
            <a:r>
              <a:rPr lang="en-US" dirty="0" smtClean="0"/>
              <a:t>m(1,3,5,7,9) + d(6,12,13)</a:t>
            </a:r>
          </a:p>
          <a:p>
            <a:pPr marL="750888" lvl="1" indent="-288925" defTabSz="927100" eaLnBrk="1" hangingPunct="1"/>
            <a:r>
              <a:rPr lang="en-US" dirty="0" smtClean="0"/>
              <a:t>f = A'D + B'C'D		without don't cares</a:t>
            </a:r>
          </a:p>
          <a:p>
            <a:pPr marL="750888" lvl="1" indent="-288925" defTabSz="927100" eaLnBrk="1" hangingPunct="1"/>
            <a:r>
              <a:rPr lang="en-US" dirty="0" smtClean="0"/>
              <a:t>f = 			with don't cares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781550" y="4768850"/>
            <a:ext cx="33686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don't cares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can be treated as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1s or 0s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depending on which is more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advantageous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914400" y="3429000"/>
            <a:ext cx="2720975" cy="2335213"/>
            <a:chOff x="4245" y="2703"/>
            <a:chExt cx="1738" cy="1490"/>
          </a:xfrm>
        </p:grpSpPr>
        <p:sp>
          <p:nvSpPr>
            <p:cNvPr id="61454" name="Rectangle 6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1455" name="Rectangle 7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</p:txBody>
        </p:sp>
        <p:sp>
          <p:nvSpPr>
            <p:cNvPr id="61456" name="Rectangle 8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Line 9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10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Line 11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12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Rectangle 13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1462" name="Rectangle 14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463" name="Rectangle 15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4" name="Line 16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Line 17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Rectangle 18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</p:txBody>
        </p:sp>
        <p:sp>
          <p:nvSpPr>
            <p:cNvPr id="61467" name="Rectangle 19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1468" name="Rectangle 20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Line 21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22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23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2" name="Line 24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Rectangle 25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474" name="Rectangle 26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Line 27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6" name="Line 28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Text Box 29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39838" y="2443301"/>
            <a:ext cx="958850" cy="2517637"/>
            <a:chOff x="813" y="1465"/>
            <a:chExt cx="612" cy="1606"/>
          </a:xfrm>
        </p:grpSpPr>
        <p:sp>
          <p:nvSpPr>
            <p:cNvPr id="61452" name="AutoShape 31"/>
            <p:cNvSpPr>
              <a:spLocks noChangeArrowheads="1"/>
            </p:cNvSpPr>
            <p:nvPr/>
          </p:nvSpPr>
          <p:spPr bwMode="auto">
            <a:xfrm>
              <a:off x="813" y="2552"/>
              <a:ext cx="509" cy="51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Rectangle 32"/>
            <p:cNvSpPr>
              <a:spLocks noChangeArrowheads="1"/>
            </p:cNvSpPr>
            <p:nvPr/>
          </p:nvSpPr>
          <p:spPr bwMode="auto">
            <a:xfrm>
              <a:off x="1020" y="1465"/>
              <a:ext cx="4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dirty="0"/>
                <a:t>A'D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303338" y="2441383"/>
            <a:ext cx="7243762" cy="2276666"/>
            <a:chOff x="854" y="1476"/>
            <a:chExt cx="4626" cy="1452"/>
          </a:xfrm>
        </p:grpSpPr>
        <p:sp>
          <p:nvSpPr>
            <p:cNvPr id="61448" name="Rectangle 34"/>
            <p:cNvSpPr>
              <a:spLocks noChangeArrowheads="1"/>
            </p:cNvSpPr>
            <p:nvPr/>
          </p:nvSpPr>
          <p:spPr bwMode="auto">
            <a:xfrm>
              <a:off x="3160" y="2176"/>
              <a:ext cx="2320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by using don't care as a "1"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a 2-cube can be formed 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rather than a 1-cube to cover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this node</a:t>
              </a:r>
            </a:p>
          </p:txBody>
        </p:sp>
        <p:sp>
          <p:nvSpPr>
            <p:cNvPr id="61449" name="Line 35"/>
            <p:cNvSpPr>
              <a:spLocks noChangeShapeType="1"/>
            </p:cNvSpPr>
            <p:nvPr/>
          </p:nvSpPr>
          <p:spPr bwMode="auto">
            <a:xfrm flipV="1">
              <a:off x="1988" y="2268"/>
              <a:ext cx="11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0" name="AutoShape 36"/>
            <p:cNvSpPr>
              <a:spLocks noChangeArrowheads="1"/>
            </p:cNvSpPr>
            <p:nvPr/>
          </p:nvSpPr>
          <p:spPr bwMode="auto">
            <a:xfrm>
              <a:off x="854" y="2593"/>
              <a:ext cx="1027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37"/>
            <p:cNvSpPr>
              <a:spLocks noChangeArrowheads="1"/>
            </p:cNvSpPr>
            <p:nvPr/>
          </p:nvSpPr>
          <p:spPr bwMode="auto">
            <a:xfrm>
              <a:off x="1260" y="1476"/>
              <a:ext cx="72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dirty="0"/>
                <a:t>  + C'D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8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518025" y="5435600"/>
            <a:ext cx="4133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we'll need a 4-variable Karnaugh map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for each of the 3 output functions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Design example: two-bit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4838" y="3309938"/>
            <a:ext cx="1741487" cy="1171575"/>
            <a:chOff x="1144" y="2196"/>
            <a:chExt cx="1112" cy="748"/>
          </a:xfrm>
        </p:grpSpPr>
        <p:sp>
          <p:nvSpPr>
            <p:cNvPr id="62497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block diagram</a:t>
              </a:r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" y="2133600"/>
            <a:ext cx="3770313" cy="1085850"/>
            <a:chOff x="384" y="1446"/>
            <a:chExt cx="2408" cy="692"/>
          </a:xfrm>
        </p:grpSpPr>
        <p:sp>
          <p:nvSpPr>
            <p:cNvPr id="62480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LT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EQ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GT</a:t>
              </a:r>
            </a:p>
          </p:txBody>
        </p:sp>
        <p:sp>
          <p:nvSpPr>
            <p:cNvPr id="62481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&lt; C D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= C D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&gt; C D</a:t>
              </a:r>
            </a:p>
          </p:txBody>
        </p:sp>
        <p:grpSp>
          <p:nvGrpSpPr>
            <p:cNvPr id="62482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62489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3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4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5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960" y="144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960" y="159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960" y="1782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960" y="192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84" y="1494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N1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384" y="1858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62538" y="1465263"/>
            <a:ext cx="3062287" cy="3735387"/>
            <a:chOff x="3060" y="944"/>
            <a:chExt cx="1956" cy="2384"/>
          </a:xfrm>
        </p:grpSpPr>
        <p:sp>
          <p:nvSpPr>
            <p:cNvPr id="62474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C	D	LT	EQ	GT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0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0	1	0</a:t>
              </a:r>
            </a:p>
            <a:p>
              <a:pPr defTabSz="90170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862138" y="3598863"/>
            <a:ext cx="2951162" cy="1309687"/>
            <a:chOff x="1136" y="2380"/>
            <a:chExt cx="1884" cy="836"/>
          </a:xfrm>
        </p:grpSpPr>
        <p:sp>
          <p:nvSpPr>
            <p:cNvPr id="62472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truth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6554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379663"/>
            <a:ext cx="6813550" cy="2857500"/>
            <a:chOff x="288" y="1584"/>
            <a:chExt cx="4352" cy="1824"/>
          </a:xfrm>
        </p:grpSpPr>
        <p:grpSp>
          <p:nvGrpSpPr>
            <p:cNvPr id="63590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63597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8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1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63595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92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A' B' D  +  A' C  +  B' C D</a:t>
              </a:r>
            </a:p>
          </p:txBody>
        </p:sp>
        <p:sp>
          <p:nvSpPr>
            <p:cNvPr id="63593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524000" y="1312863"/>
            <a:ext cx="6815138" cy="5088144"/>
            <a:chOff x="928" y="941"/>
            <a:chExt cx="4352" cy="3247"/>
          </a:xfrm>
        </p:grpSpPr>
        <p:grpSp>
          <p:nvGrpSpPr>
            <p:cNvPr id="63580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63584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63588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8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585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63586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8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3581" name="Rectangle 20"/>
            <p:cNvSpPr>
              <a:spLocks noChangeArrowheads="1"/>
            </p:cNvSpPr>
            <p:nvPr/>
          </p:nvSpPr>
          <p:spPr bwMode="auto">
            <a:xfrm>
              <a:off x="928" y="38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B C' D'  +  A C'  +  A B D'</a:t>
              </a:r>
            </a:p>
          </p:txBody>
        </p:sp>
        <p:sp>
          <p:nvSpPr>
            <p:cNvPr id="63582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83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2" name="Rectangle 23"/>
          <p:cNvSpPr>
            <a:spLocks noChangeArrowheads="1"/>
          </p:cNvSpPr>
          <p:nvPr/>
        </p:nvSpPr>
        <p:spPr bwMode="auto">
          <a:xfrm>
            <a:off x="573088" y="4675188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LT	=</a:t>
            </a: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EQ	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GT	=</a:t>
            </a:r>
          </a:p>
        </p:txBody>
      </p:sp>
      <p:sp>
        <p:nvSpPr>
          <p:cNvPr id="63493" name="Rectangle 24"/>
          <p:cNvSpPr>
            <a:spLocks noChangeArrowheads="1"/>
          </p:cNvSpPr>
          <p:nvPr/>
        </p:nvSpPr>
        <p:spPr bwMode="auto">
          <a:xfrm>
            <a:off x="3805238" y="3973513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EQ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1023938" y="3973513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LT</a:t>
            </a:r>
          </a:p>
        </p:txBody>
      </p:sp>
      <p:sp>
        <p:nvSpPr>
          <p:cNvPr id="63495" name="Rectangle 26"/>
          <p:cNvSpPr>
            <a:spLocks noChangeArrowheads="1"/>
          </p:cNvSpPr>
          <p:nvPr/>
        </p:nvSpPr>
        <p:spPr bwMode="auto">
          <a:xfrm>
            <a:off x="6586538" y="3973513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GT</a:t>
            </a:r>
          </a:p>
        </p:txBody>
      </p:sp>
      <p:sp>
        <p:nvSpPr>
          <p:cNvPr id="63496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Design example: two-bit comparator</a:t>
            </a:r>
          </a:p>
        </p:txBody>
      </p:sp>
      <p:grpSp>
        <p:nvGrpSpPr>
          <p:cNvPr id="63497" name="Group 28"/>
          <p:cNvGrpSpPr>
            <a:grpSpLocks/>
          </p:cNvGrpSpPr>
          <p:nvPr/>
        </p:nvGrpSpPr>
        <p:grpSpPr bwMode="auto">
          <a:xfrm>
            <a:off x="723900" y="1600200"/>
            <a:ext cx="2720975" cy="2335213"/>
            <a:chOff x="4245" y="2703"/>
            <a:chExt cx="1738" cy="1490"/>
          </a:xfrm>
        </p:grpSpPr>
        <p:sp>
          <p:nvSpPr>
            <p:cNvPr id="63556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3557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58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9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0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1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2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3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64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65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6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7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8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3569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70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1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2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3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4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5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76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7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8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9" name="Text Box 5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3498" name="Group 53"/>
          <p:cNvGrpSpPr>
            <a:grpSpLocks/>
          </p:cNvGrpSpPr>
          <p:nvPr/>
        </p:nvGrpSpPr>
        <p:grpSpPr bwMode="auto">
          <a:xfrm>
            <a:off x="3505200" y="1600200"/>
            <a:ext cx="2720975" cy="2335213"/>
            <a:chOff x="4245" y="2703"/>
            <a:chExt cx="1738" cy="1490"/>
          </a:xfrm>
        </p:grpSpPr>
        <p:sp>
          <p:nvSpPr>
            <p:cNvPr id="63532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3533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34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5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6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7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8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9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40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41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2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3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4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45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3546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7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8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9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0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1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52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3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4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5" name="Text Box 77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3499" name="Group 78"/>
          <p:cNvGrpSpPr>
            <a:grpSpLocks/>
          </p:cNvGrpSpPr>
          <p:nvPr/>
        </p:nvGrpSpPr>
        <p:grpSpPr bwMode="auto">
          <a:xfrm>
            <a:off x="6284913" y="1600200"/>
            <a:ext cx="2722562" cy="2335213"/>
            <a:chOff x="4245" y="2703"/>
            <a:chExt cx="1738" cy="1490"/>
          </a:xfrm>
        </p:grpSpPr>
        <p:sp>
          <p:nvSpPr>
            <p:cNvPr id="63508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09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3510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16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17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8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0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21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3522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3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5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6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7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28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0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1" name="Text Box 10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96039" name="Rectangle 103"/>
          <p:cNvSpPr>
            <a:spLocks noChangeArrowheads="1"/>
          </p:cNvSpPr>
          <p:nvPr/>
        </p:nvSpPr>
        <p:spPr bwMode="auto">
          <a:xfrm>
            <a:off x="6510426" y="5404378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= (A </a:t>
            </a:r>
            <a:r>
              <a:rPr lang="en-US" sz="1800" dirty="0" err="1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 C) • (B </a:t>
            </a:r>
            <a:r>
              <a:rPr lang="en-US" sz="1800" dirty="0" err="1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 D)</a:t>
            </a:r>
          </a:p>
        </p:txBody>
      </p:sp>
      <p:sp>
        <p:nvSpPr>
          <p:cNvPr id="296040" name="Rectangle 104"/>
          <p:cNvSpPr>
            <a:spLocks noChangeArrowheads="1"/>
          </p:cNvSpPr>
          <p:nvPr/>
        </p:nvSpPr>
        <p:spPr bwMode="auto">
          <a:xfrm>
            <a:off x="1776413" y="6254750"/>
            <a:ext cx="58118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LT and GT are similar (flip A/C and B/D)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47265" y="1922463"/>
            <a:ext cx="4860925" cy="3611562"/>
            <a:chOff x="879" y="1296"/>
            <a:chExt cx="3104" cy="2304"/>
          </a:xfrm>
        </p:grpSpPr>
        <p:sp>
          <p:nvSpPr>
            <p:cNvPr id="63503" name="Rectangle 106"/>
            <p:cNvSpPr>
              <a:spLocks noChangeArrowheads="1"/>
            </p:cNvSpPr>
            <p:nvPr/>
          </p:nvSpPr>
          <p:spPr bwMode="auto">
            <a:xfrm>
              <a:off x="879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A' B' C' D'  +  A' B C' D  +  A B C D  +  A B' C D’</a:t>
              </a:r>
            </a:p>
          </p:txBody>
        </p:sp>
        <p:sp>
          <p:nvSpPr>
            <p:cNvPr id="63504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212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39" grpId="0" autoUpdateAnimBg="0"/>
      <p:bldP spid="2960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826125" y="2509838"/>
            <a:ext cx="245586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two alternative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implementations of EQ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with and without XOR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638800" y="5092700"/>
            <a:ext cx="30559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XNOR is implemented with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at least 3 simple gates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066800" y="1676400"/>
            <a:ext cx="3932238" cy="4519613"/>
            <a:chOff x="288" y="624"/>
            <a:chExt cx="2512" cy="2884"/>
          </a:xfrm>
        </p:grpSpPr>
        <p:sp>
          <p:nvSpPr>
            <p:cNvPr id="64564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5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8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9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0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1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3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4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5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6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7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0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1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3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6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9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0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1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2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3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4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5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6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7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0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1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3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4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5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6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7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8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9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0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1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2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3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4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6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7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8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9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0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1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2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3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4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5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6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7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8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9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0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1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2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3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4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5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6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7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8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9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0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1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2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3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4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5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6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7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8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9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0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1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2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3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4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5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6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7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8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9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0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1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2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3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4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5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6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7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8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9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0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1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2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3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4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5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6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7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8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9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0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1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2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3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4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5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6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7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8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9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0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1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2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3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4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5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6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7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8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9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0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1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2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3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4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5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6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7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8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9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0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1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2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3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4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5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6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8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9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0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1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2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3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4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5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6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7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8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9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0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1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2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3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4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5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6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7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8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9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0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1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2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3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4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5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6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7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8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9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0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1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2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3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4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5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6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7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8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9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0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1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2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3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4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5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6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7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8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9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0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1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2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3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4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5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6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7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8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9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0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1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2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3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4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5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6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7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8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9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0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1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2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A	B	C	D</a:t>
              </a:r>
            </a:p>
          </p:txBody>
        </p:sp>
        <p:sp>
          <p:nvSpPr>
            <p:cNvPr id="64793" name="Rectangle 234"/>
            <p:cNvSpPr>
              <a:spLocks noChangeArrowheads="1"/>
            </p:cNvSpPr>
            <p:nvPr/>
          </p:nvSpPr>
          <p:spPr bwMode="auto">
            <a:xfrm>
              <a:off x="2320" y="1864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EQ</a:t>
              </a:r>
            </a:p>
          </p:txBody>
        </p:sp>
        <p:sp>
          <p:nvSpPr>
            <p:cNvPr id="64794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EQ</a:t>
              </a:r>
            </a:p>
          </p:txBody>
        </p:sp>
      </p:grpSp>
      <p:grpSp>
        <p:nvGrpSpPr>
          <p:cNvPr id="64517" name="Group 236"/>
          <p:cNvGrpSpPr>
            <a:grpSpLocks/>
          </p:cNvGrpSpPr>
          <p:nvPr/>
        </p:nvGrpSpPr>
        <p:grpSpPr bwMode="auto">
          <a:xfrm>
            <a:off x="6296025" y="4044950"/>
            <a:ext cx="1741488" cy="803275"/>
            <a:chOff x="3804" y="2564"/>
            <a:chExt cx="1112" cy="512"/>
          </a:xfrm>
        </p:grpSpPr>
        <p:sp>
          <p:nvSpPr>
            <p:cNvPr id="64519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8" name="Rectangle 2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Design example: two-bit comparator</a:t>
            </a:r>
          </a:p>
        </p:txBody>
      </p:sp>
    </p:spTree>
    <p:extLst>
      <p:ext uri="{BB962C8B-B14F-4D97-AF65-F5344CB8AC3E}">
        <p14:creationId xmlns:p14="http://schemas.microsoft.com/office/powerpoint/2010/main" val="2849249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895475" y="4383088"/>
            <a:ext cx="17414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and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truth table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478463" y="5360988"/>
            <a:ext cx="2205037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4-variable K-map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for each of the 4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output functions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946650" y="1812925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330950" y="1606550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4946650" y="2627313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995863" y="3430588"/>
            <a:ext cx="308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4995863" y="4244975"/>
            <a:ext cx="3106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953000" y="1600200"/>
            <a:ext cx="3230563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A2	A1	B2	B1	P8	P4	P2	P1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0	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0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0	1	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1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1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1	1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1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1	0	0	1</a:t>
            </a:r>
          </a:p>
          <a:p>
            <a:pPr defTabSz="90170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Design example: 2x2-bit multiplier</a:t>
            </a:r>
          </a:p>
        </p:txBody>
      </p: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1344613" y="2465388"/>
            <a:ext cx="2555875" cy="1341437"/>
            <a:chOff x="384" y="3080"/>
            <a:chExt cx="1632" cy="856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P8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068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743200" y="1600200"/>
            <a:ext cx="17049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P8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848225" y="1574800"/>
            <a:ext cx="17033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P4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768600" y="4083050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848225" y="4083050"/>
            <a:ext cx="170338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P1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Design example: 2x2-bit multiplier (cont’d)</a:t>
            </a: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6113463" y="1423988"/>
            <a:ext cx="2784475" cy="2335212"/>
            <a:chOff x="3800" y="912"/>
            <a:chExt cx="1778" cy="1490"/>
          </a:xfrm>
        </p:grpSpPr>
        <p:sp>
          <p:nvSpPr>
            <p:cNvPr id="66662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63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64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5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6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7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8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9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70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71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2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3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4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75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6676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7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8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9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0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1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82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3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4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5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68" name="Group 32"/>
          <p:cNvGrpSpPr>
            <a:grpSpLocks/>
          </p:cNvGrpSpPr>
          <p:nvPr/>
        </p:nvGrpSpPr>
        <p:grpSpPr bwMode="auto">
          <a:xfrm>
            <a:off x="6097588" y="3906838"/>
            <a:ext cx="2784475" cy="2335212"/>
            <a:chOff x="3790" y="2496"/>
            <a:chExt cx="1778" cy="1490"/>
          </a:xfrm>
        </p:grpSpPr>
        <p:sp>
          <p:nvSpPr>
            <p:cNvPr id="66638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6639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6640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1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2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3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4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5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46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47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8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9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0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51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52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3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4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5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6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7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58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9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0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1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69" name="Group 57"/>
          <p:cNvGrpSpPr>
            <a:grpSpLocks/>
          </p:cNvGrpSpPr>
          <p:nvPr/>
        </p:nvGrpSpPr>
        <p:grpSpPr bwMode="auto">
          <a:xfrm>
            <a:off x="685800" y="3906838"/>
            <a:ext cx="2800350" cy="2335212"/>
            <a:chOff x="334" y="2496"/>
            <a:chExt cx="1788" cy="1490"/>
          </a:xfrm>
        </p:grpSpPr>
        <p:sp>
          <p:nvSpPr>
            <p:cNvPr id="66614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15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6616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22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23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6627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6628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3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34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5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6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7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70" name="Group 82"/>
          <p:cNvGrpSpPr>
            <a:grpSpLocks/>
          </p:cNvGrpSpPr>
          <p:nvPr/>
        </p:nvGrpSpPr>
        <p:grpSpPr bwMode="auto">
          <a:xfrm>
            <a:off x="685800" y="1423988"/>
            <a:ext cx="2800350" cy="2335212"/>
            <a:chOff x="334" y="912"/>
            <a:chExt cx="1788" cy="1490"/>
          </a:xfrm>
        </p:grpSpPr>
        <p:sp>
          <p:nvSpPr>
            <p:cNvPr id="66590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591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592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598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599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1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03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04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10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sp>
        <p:nvSpPr>
          <p:cNvPr id="66571" name="Rectangle 107"/>
          <p:cNvSpPr>
            <a:spLocks noChangeArrowheads="1"/>
          </p:cNvSpPr>
          <p:nvPr/>
        </p:nvSpPr>
        <p:spPr bwMode="auto">
          <a:xfrm>
            <a:off x="2897188" y="2857500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P8 = A2A1B2B1</a:t>
            </a:r>
          </a:p>
        </p:txBody>
      </p:sp>
      <p:sp>
        <p:nvSpPr>
          <p:cNvPr id="66572" name="AutoShape 108"/>
          <p:cNvSpPr>
            <a:spLocks noChangeArrowheads="1"/>
          </p:cNvSpPr>
          <p:nvPr/>
        </p:nvSpPr>
        <p:spPr bwMode="auto">
          <a:xfrm>
            <a:off x="2011363" y="2643188"/>
            <a:ext cx="300037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AutoShape 109"/>
          <p:cNvSpPr>
            <a:spLocks noChangeArrowheads="1"/>
          </p:cNvSpPr>
          <p:nvPr/>
        </p:nvSpPr>
        <p:spPr bwMode="auto">
          <a:xfrm>
            <a:off x="2032000" y="4643438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AutoShape 110"/>
          <p:cNvSpPr>
            <a:spLocks noChangeArrowheads="1"/>
          </p:cNvSpPr>
          <p:nvPr/>
        </p:nvSpPr>
        <p:spPr bwMode="auto">
          <a:xfrm>
            <a:off x="1547813" y="5562600"/>
            <a:ext cx="750887" cy="30003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AutoShape 111"/>
          <p:cNvSpPr>
            <a:spLocks noChangeArrowheads="1"/>
          </p:cNvSpPr>
          <p:nvPr/>
        </p:nvSpPr>
        <p:spPr bwMode="auto">
          <a:xfrm>
            <a:off x="2449513" y="4659313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AutoShape 112"/>
          <p:cNvSpPr>
            <a:spLocks noChangeArrowheads="1"/>
          </p:cNvSpPr>
          <p:nvPr/>
        </p:nvSpPr>
        <p:spPr bwMode="auto">
          <a:xfrm>
            <a:off x="1560513" y="5110163"/>
            <a:ext cx="300037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AutoShape 113"/>
          <p:cNvSpPr>
            <a:spLocks noChangeArrowheads="1"/>
          </p:cNvSpPr>
          <p:nvPr/>
        </p:nvSpPr>
        <p:spPr bwMode="auto">
          <a:xfrm>
            <a:off x="6938963" y="4643438"/>
            <a:ext cx="777875" cy="7794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78" name="Group 114"/>
          <p:cNvGrpSpPr>
            <a:grpSpLocks/>
          </p:cNvGrpSpPr>
          <p:nvPr/>
        </p:nvGrpSpPr>
        <p:grpSpPr bwMode="auto">
          <a:xfrm rot="-5400000">
            <a:off x="7412831" y="2647157"/>
            <a:ext cx="752475" cy="750888"/>
            <a:chOff x="980" y="3360"/>
            <a:chExt cx="480" cy="480"/>
          </a:xfrm>
        </p:grpSpPr>
        <p:sp>
          <p:nvSpPr>
            <p:cNvPr id="66588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9" name="Rectangle 117"/>
          <p:cNvSpPr>
            <a:spLocks noChangeArrowheads="1"/>
          </p:cNvSpPr>
          <p:nvPr/>
        </p:nvSpPr>
        <p:spPr bwMode="auto">
          <a:xfrm>
            <a:off x="4645025" y="2032000"/>
            <a:ext cx="1716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 P4	= A2B2B1'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A2A1'B2</a:t>
            </a:r>
          </a:p>
        </p:txBody>
      </p:sp>
      <p:sp>
        <p:nvSpPr>
          <p:cNvPr id="66580" name="Rectangle 118"/>
          <p:cNvSpPr>
            <a:spLocks noChangeArrowheads="1"/>
          </p:cNvSpPr>
          <p:nvPr/>
        </p:nvSpPr>
        <p:spPr bwMode="auto">
          <a:xfrm>
            <a:off x="2844800" y="5295900"/>
            <a:ext cx="16779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P2	= A2'A1B2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A1B2B1'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A2B2'B1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A2A1'B1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581" name="Rectangle 119"/>
          <p:cNvSpPr>
            <a:spLocks noChangeArrowheads="1"/>
          </p:cNvSpPr>
          <p:nvPr/>
        </p:nvSpPr>
        <p:spPr bwMode="auto">
          <a:xfrm>
            <a:off x="4748213" y="4483100"/>
            <a:ext cx="16287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P1	= A1B1</a:t>
            </a:r>
          </a:p>
        </p:txBody>
      </p:sp>
      <p:sp>
        <p:nvSpPr>
          <p:cNvPr id="66582" name="Line 120"/>
          <p:cNvSpPr>
            <a:spLocks noChangeShapeType="1"/>
          </p:cNvSpPr>
          <p:nvPr/>
        </p:nvSpPr>
        <p:spPr bwMode="auto">
          <a:xfrm flipH="1" flipV="1">
            <a:off x="1866900" y="5397500"/>
            <a:ext cx="1639888" cy="160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121"/>
          <p:cNvSpPr>
            <a:spLocks noChangeShapeType="1"/>
          </p:cNvSpPr>
          <p:nvPr/>
        </p:nvSpPr>
        <p:spPr bwMode="auto">
          <a:xfrm flipH="1" flipV="1">
            <a:off x="2297113" y="5732463"/>
            <a:ext cx="1033462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122"/>
          <p:cNvSpPr>
            <a:spLocks noChangeShapeType="1"/>
          </p:cNvSpPr>
          <p:nvPr/>
        </p:nvSpPr>
        <p:spPr bwMode="auto">
          <a:xfrm flipH="1" flipV="1">
            <a:off x="2297113" y="4935538"/>
            <a:ext cx="1033462" cy="11001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123"/>
          <p:cNvSpPr>
            <a:spLocks noChangeShapeType="1"/>
          </p:cNvSpPr>
          <p:nvPr/>
        </p:nvSpPr>
        <p:spPr bwMode="auto">
          <a:xfrm flipH="1" flipV="1">
            <a:off x="2630488" y="5413375"/>
            <a:ext cx="700087" cy="8778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124"/>
          <p:cNvSpPr>
            <a:spLocks noChangeShapeType="1"/>
          </p:cNvSpPr>
          <p:nvPr/>
        </p:nvSpPr>
        <p:spPr bwMode="auto">
          <a:xfrm>
            <a:off x="6356350" y="2227263"/>
            <a:ext cx="1052513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125"/>
          <p:cNvSpPr>
            <a:spLocks noChangeShapeType="1"/>
          </p:cNvSpPr>
          <p:nvPr/>
        </p:nvSpPr>
        <p:spPr bwMode="auto">
          <a:xfrm>
            <a:off x="6356350" y="2481263"/>
            <a:ext cx="1512888" cy="4302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9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/>
      <p:bldP spid="66572" grpId="0" animBg="1"/>
      <p:bldP spid="66573" grpId="0" animBg="1"/>
      <p:bldP spid="66574" grpId="0" animBg="1"/>
      <p:bldP spid="66575" grpId="0" animBg="1"/>
      <p:bldP spid="66576" grpId="0" animBg="1"/>
      <p:bldP spid="66577" grpId="0" animBg="1"/>
      <p:bldP spid="66579" grpId="0"/>
      <p:bldP spid="66580" grpId="0"/>
      <p:bldP spid="66581" grpId="0"/>
      <p:bldP spid="66582" grpId="0" animBg="1"/>
      <p:bldP spid="66583" grpId="0" animBg="1"/>
      <p:bldP spid="66584" grpId="0" animBg="1"/>
      <p:bldP spid="66585" grpId="0" animBg="1"/>
      <p:bldP spid="66586" grpId="0" animBg="1"/>
      <p:bldP spid="6658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1691</TotalTime>
  <Words>5591</Words>
  <Application>Microsoft Office PowerPoint</Application>
  <PresentationFormat>On-screen Show (4:3)</PresentationFormat>
  <Paragraphs>2362</Paragraphs>
  <Slides>105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8" baseType="lpstr">
      <vt:lpstr>Arial Unicode MS</vt:lpstr>
      <vt:lpstr>Gulim</vt:lpstr>
      <vt:lpstr>Arial</vt:lpstr>
      <vt:lpstr>Calibri</vt:lpstr>
      <vt:lpstr>Comic Sans MS</vt:lpstr>
      <vt:lpstr>Symbol</vt:lpstr>
      <vt:lpstr>Tahoma</vt:lpstr>
      <vt:lpstr>Times New Roman</vt:lpstr>
      <vt:lpstr>Wingdings</vt:lpstr>
      <vt:lpstr>ZapfDingbats</vt:lpstr>
      <vt:lpstr>Clarity</vt:lpstr>
      <vt:lpstr>Equation</vt:lpstr>
      <vt:lpstr>Visio</vt:lpstr>
      <vt:lpstr>Combinational Logic Design</vt:lpstr>
      <vt:lpstr>Digital Systems</vt:lpstr>
      <vt:lpstr>Digital Systems</vt:lpstr>
      <vt:lpstr>Logic Blocks</vt:lpstr>
      <vt:lpstr>Combinational vs. Sequential</vt:lpstr>
      <vt:lpstr>Combinational vs. Sequential</vt:lpstr>
      <vt:lpstr>Combinational logic</vt:lpstr>
      <vt:lpstr>Truth Tables</vt:lpstr>
      <vt:lpstr>Truth Tables</vt:lpstr>
      <vt:lpstr>Truth Tables</vt:lpstr>
      <vt:lpstr>Truth Tables</vt:lpstr>
      <vt:lpstr>Truth Tables</vt:lpstr>
      <vt:lpstr>Truth Tables</vt:lpstr>
      <vt:lpstr>Possible Logic Functions</vt:lpstr>
      <vt:lpstr>Boolean Algebra</vt:lpstr>
      <vt:lpstr>OR</vt:lpstr>
      <vt:lpstr>AND</vt:lpstr>
      <vt:lpstr>NOT</vt:lpstr>
      <vt:lpstr>Axioms and theorems of Boolean algebra</vt:lpstr>
      <vt:lpstr>Axioms and theorems of Boolean algebra</vt:lpstr>
      <vt:lpstr>Axioms and theorems of Boolean algebra</vt:lpstr>
      <vt:lpstr>Duality</vt:lpstr>
      <vt:lpstr>Logic functions and Boolean algebra</vt:lpstr>
      <vt:lpstr>Logic functions and Boolean algebra</vt:lpstr>
      <vt:lpstr>Proving theorems with Perfect Induction</vt:lpstr>
      <vt:lpstr>Proving theorems with Perfect Induction</vt:lpstr>
      <vt:lpstr>Proving theorems with Rewriting</vt:lpstr>
      <vt:lpstr>Proving theorems with Rewriting</vt:lpstr>
      <vt:lpstr>Adder, Part 1</vt:lpstr>
      <vt:lpstr>Apply the theorems to simplify expressions</vt:lpstr>
      <vt:lpstr>Logic Gates</vt:lpstr>
      <vt:lpstr>Logic Gates and Inverters</vt:lpstr>
      <vt:lpstr>Logic Gates</vt:lpstr>
      <vt:lpstr>Logic Gates</vt:lpstr>
      <vt:lpstr>Different realizations of a function</vt:lpstr>
      <vt:lpstr>Which realization is best?</vt:lpstr>
      <vt:lpstr>Which realization is best?</vt:lpstr>
      <vt:lpstr>Universal Gates</vt:lpstr>
      <vt:lpstr>Universal Gates</vt:lpstr>
      <vt:lpstr>Adder, Part 2</vt:lpstr>
      <vt:lpstr>Adder, Part 2</vt:lpstr>
      <vt:lpstr>Adder, Part 2</vt:lpstr>
      <vt:lpstr>Decoders</vt:lpstr>
      <vt:lpstr>Decoders</vt:lpstr>
      <vt:lpstr>Multiplexors</vt:lpstr>
      <vt:lpstr>Multiplexors</vt:lpstr>
      <vt:lpstr>Multiplexors</vt:lpstr>
      <vt:lpstr>4-to-1 Multiplexor</vt:lpstr>
      <vt:lpstr>4-to-1 Multiplexor</vt:lpstr>
      <vt:lpstr>Canonical forms</vt:lpstr>
      <vt:lpstr>Canonical forms</vt:lpstr>
      <vt:lpstr>Canonical forms</vt:lpstr>
      <vt:lpstr>Canonical forms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Four alternative two-level implementations of F = AB + C</vt:lpstr>
      <vt:lpstr>Mapping between canonical forms</vt:lpstr>
      <vt:lpstr>S-o-P, P-o-S, and  de Morgan’s theorem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Incompleteley specified functions</vt:lpstr>
      <vt:lpstr>Notation for incompletely specified functions</vt:lpstr>
      <vt:lpstr>Simplification of two-level combinational logic</vt:lpstr>
      <vt:lpstr>The uniting theorem</vt:lpstr>
      <vt:lpstr>Boolean cubes</vt:lpstr>
      <vt:lpstr>Mapping truth tables  onto Boolean cubes</vt:lpstr>
      <vt:lpstr>Three variable example</vt:lpstr>
      <vt:lpstr>Higher dimensional cubes</vt:lpstr>
      <vt:lpstr>m-dimensional cubes in a n-dimensional Boolean space</vt:lpstr>
      <vt:lpstr>Karnaugh maps</vt:lpstr>
      <vt:lpstr>Karnaugh maps (cont’d)</vt:lpstr>
      <vt:lpstr>Adjacencies in Karnaugh maps</vt:lpstr>
      <vt:lpstr>Karnaugh map examples</vt:lpstr>
      <vt:lpstr>More Karnaugh map examples</vt:lpstr>
      <vt:lpstr>Karnaugh map: 4-variable example</vt:lpstr>
      <vt:lpstr>Karnaugh maps: don’t cares</vt:lpstr>
      <vt:lpstr>Karnaugh maps: don’t cares</vt:lpstr>
      <vt:lpstr>Design example: two-bit comparator</vt:lpstr>
      <vt:lpstr>Design example: two-bit comparator</vt:lpstr>
      <vt:lpstr>Design example: two-bit comparator</vt:lpstr>
      <vt:lpstr>Design example: 2x2-bit multiplier</vt:lpstr>
      <vt:lpstr>Design example: 2x2-bit multiplier (cont’d)</vt:lpstr>
      <vt:lpstr>Design example: BCD increment by 1</vt:lpstr>
      <vt:lpstr>Design example: BCD increment by 1 (cont’d)</vt:lpstr>
      <vt:lpstr>Definition of terms for two-level simplification</vt:lpstr>
      <vt:lpstr>Examples to illustrate terms</vt:lpstr>
      <vt:lpstr>Algorithm for two-level simplification</vt:lpstr>
      <vt:lpstr>Algorithm for two-level simplification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Sarah</dc:creator>
  <cp:lastModifiedBy>Sarah Angell</cp:lastModifiedBy>
  <cp:revision>43</cp:revision>
  <dcterms:created xsi:type="dcterms:W3CDTF">2013-08-25T15:09:28Z</dcterms:created>
  <dcterms:modified xsi:type="dcterms:W3CDTF">2014-09-08T17:52:46Z</dcterms:modified>
</cp:coreProperties>
</file>