
<file path=[Content_Types].xml><?xml version="1.0" encoding="utf-8"?>
<Types xmlns="http://schemas.openxmlformats.org/package/2006/content-types">
  <Override PartName="/ppt/slides/slide41.xml" ContentType="application/vnd.openxmlformats-officedocument.presentationml.slide+xml"/>
  <Override PartName="/ppt/notesSlides/notesSlide16.xml" ContentType="application/vnd.openxmlformats-officedocument.presentationml.notesSlide+xml"/>
  <Override PartName="/ppt/slides/slide50.xml" ContentType="application/vnd.openxmlformats-officedocument.presentationml.slide+xml"/>
  <Override PartName="/ppt/slides/slide18.xml" ContentType="application/vnd.openxmlformats-officedocument.presentationml.slide+xml"/>
  <Override PartName="/ppt/notesSlides/notesSlide26.xml" ContentType="application/vnd.openxmlformats-officedocument.presentationml.notesSlide+xml"/>
  <Override PartName="/ppt/slides/slide60.xml" ContentType="application/vnd.openxmlformats-officedocument.presentationml.slide+xml"/>
  <Override PartName="/ppt/slides/slide28.xml" ContentType="application/vnd.openxmlformats-officedocument.presentationml.slide+xml"/>
  <Override PartName="/ppt/slides/slide37.xml" ContentType="application/vnd.openxmlformats-officedocument.presentationml.slide+xml"/>
  <Override PartName="/ppt/slides/slide70.xml" ContentType="application/vnd.openxmlformats-officedocument.presentationml.slide+xml"/>
  <Override PartName="/ppt/slides/slide9.xml" ContentType="application/vnd.openxmlformats-officedocument.presentationml.slide+xml"/>
  <Override PartName="/ppt/notesSlides/notesSlide45.xml" ContentType="application/vnd.openxmlformats-officedocument.presentationml.notesSlide+xml"/>
  <Override PartName="/ppt/slides/slide47.xml" ContentType="application/vnd.openxmlformats-officedocument.presentationml.slide+xml"/>
  <Override PartName="/ppt/notesSlides/notesSlide55.xml" ContentType="application/vnd.openxmlformats-officedocument.presentationml.notesSlide+xml"/>
  <Override PartName="/ppt/slides/slide56.xml" ContentType="application/vnd.openxmlformats-officedocument.presentationml.slide+xml"/>
  <Override PartName="/ppt/notesMasters/notesMaster1.xml" ContentType="application/vnd.openxmlformats-officedocument.presentationml.notesMaster+xml"/>
  <Override PartName="/ppt/notesSlides/notesSlide64.xml" ContentType="application/vnd.openxmlformats-officedocument.presentationml.notesSlide+xml"/>
  <Default Extension="vml" ContentType="application/vnd.openxmlformats-officedocument.vmlDrawing"/>
  <Override PartName="/ppt/slides/slide66.xml" ContentType="application/vnd.openxmlformats-officedocument.presentationml.slide+xml"/>
  <Override PartName="/ppt/theme/theme1.xml" ContentType="application/vnd.openxmlformats-officedocument.theme+xml"/>
  <Override PartName="/ppt/notesSlides/notesSlide2.xml" ContentType="application/vnd.openxmlformats-officedocument.presentationml.notesSlide+xml"/>
  <Override PartName="/ppt/slides/slide75.xml" ContentType="application/vnd.openxmlformats-officedocument.presentationml.slide+xml"/>
  <Override PartName="/ppt/slides/slide85.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Default Extension="jpeg" ContentType="image/jpeg"/>
  <Override PartName="/ppt/notesSlides/notesSlide11.xml" ContentType="application/vnd.openxmlformats-officedocument.presentationml.notesSlide+xml"/>
  <Override PartName="/ppt/slides/slide13.xml" ContentType="application/vnd.openxmlformats-officedocument.presentationml.slide+xml"/>
  <Override PartName="/ppt/notesSlides/notesSlide21.xml" ContentType="application/vnd.openxmlformats-officedocument.presentationml.notesSlide+xml"/>
  <Override PartName="/ppt/slides/slide23.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slides/slide4.xml" ContentType="application/vnd.openxmlformats-officedocument.presentationml.slide+xml"/>
  <Override PartName="/ppt/notesSlides/notesSlide40.xml" ContentType="application/vnd.openxmlformats-officedocument.presentationml.notesSlide+xml"/>
  <Override PartName="/ppt/slideLayouts/slideLayout5.xml" ContentType="application/vnd.openxmlformats-officedocument.presentationml.slideLayout+xml"/>
  <Override PartName="/ppt/slides/slide42.xml" ContentType="application/vnd.openxmlformats-officedocument.presentationml.slide+xml"/>
  <Override PartName="/ppt/notesSlides/notesSlide17.xml" ContentType="application/vnd.openxmlformats-officedocument.presentationml.notesSlide+xml"/>
  <Override PartName="/ppt/notesSlides/notesSlide50.xml" ContentType="application/vnd.openxmlformats-officedocument.presentationml.notesSlide+xml"/>
  <Override PartName="/ppt/slides/slide51.xml" ContentType="application/vnd.openxmlformats-officedocument.presentationml.slide+xml"/>
  <Override PartName="/ppt/slides/slide19.xml" ContentType="application/vnd.openxmlformats-officedocument.presentationml.slide+xml"/>
  <Override PartName="/ppt/notesSlides/notesSlide27.xml" ContentType="application/vnd.openxmlformats-officedocument.presentationml.notesSlide+xml"/>
  <Override PartName="/ppt/slideLayouts/slideLayout10.xml" ContentType="application/vnd.openxmlformats-officedocument.presentationml.slideLayout+xml"/>
  <Override PartName="/ppt/slides/slide61.xml" ContentType="application/vnd.openxmlformats-officedocument.presentationml.slide+xml"/>
  <Override PartName="/ppt/slides/slide29.xml" ContentType="application/vnd.openxmlformats-officedocument.presentationml.slide+xml"/>
  <Override PartName="/ppt/notesSlides/notesSlide36.xml" ContentType="application/vnd.openxmlformats-officedocument.presentationml.notesSlide+xml"/>
  <Override PartName="/ppt/slides/slide38.xml" ContentType="application/vnd.openxmlformats-officedocument.presentationml.slide+xml"/>
  <Override PartName="/ppt/slides/slide71.xml" ContentType="application/vnd.openxmlformats-officedocument.presentationml.slide+xml"/>
  <Override PartName="/ppt/notesSlides/notesSlide46.xml" ContentType="application/vnd.openxmlformats-officedocument.presentationml.notesSlide+xml"/>
  <Override PartName="/ppt/slides/slide80.xml" ContentType="application/vnd.openxmlformats-officedocument.presentationml.slide+xml"/>
  <Override PartName="/ppt/slides/slide48.xml" ContentType="application/vnd.openxmlformats-officedocument.presentationml.slide+xml"/>
  <Override PartName="/ppt/notesSlides/notesSlide56.xml" ContentType="application/vnd.openxmlformats-officedocument.presentationml.notesSlide+xml"/>
  <Override PartName="/ppt/slides/slide57.xml" ContentType="application/vnd.openxmlformats-officedocument.presentationml.slide+xml"/>
  <Override PartName="/ppt/slides/slide90.xml" ContentType="application/vnd.openxmlformats-officedocument.presentationml.slide+xml"/>
  <Override PartName="/ppt/notesSlides/notesSlide65.xml" ContentType="application/vnd.openxmlformats-officedocument.presentationml.notesSlide+xml"/>
  <Override PartName="/ppt/slides/slide67.xml" ContentType="application/vnd.openxmlformats-officedocument.presentationml.slide+xml"/>
  <Override PartName="/ppt/theme/theme2.xml" ContentType="application/vnd.openxmlformats-officedocument.theme+xml"/>
  <Override PartName="/ppt/notesSlides/notesSlide3.xml" ContentType="application/vnd.openxmlformats-officedocument.presentationml.notesSlide+xml"/>
  <Override PartName="/ppt/slides/slide76.xml" ContentType="application/vnd.openxmlformats-officedocument.presentationml.slide+xml"/>
  <Override PartName="/ppt/slides/slide86.xml" ContentType="application/vnd.openxmlformats-officedocument.presentationml.slide+xml"/>
  <Override PartName="/ppt/notesSlides/notesSlide8.xml" ContentType="application/vnd.openxmlformats-officedocument.presentationml.notesSlide+xml"/>
  <Override PartName="/ppt/notesSlides/notesSlide12.xml" ContentType="application/vnd.openxmlformats-officedocument.presentationml.notesSlide+xml"/>
  <Override PartName="/ppt/slides/slide14.xml" ContentType="application/vnd.openxmlformats-officedocument.presentationml.slide+xml"/>
  <Override PartName="/ppt/notesSlides/notesSlide22.xml" ContentType="application/vnd.openxmlformats-officedocument.presentationml.notesSlide+xml"/>
  <Override PartName="/ppt/slides/slide24.xml" ContentType="application/vnd.openxmlformats-officedocument.presentationml.slide+xml"/>
  <Default Extension="bin" ContentType="application/vnd.openxmlformats-officedocument.presentationml.printerSettings"/>
  <Override PartName="/ppt/notesSlides/notesSlide32.xml" ContentType="application/vnd.openxmlformats-officedocument.presentationml.notesSlide+xml"/>
  <Override PartName="/ppt/slides/slide33.xml" ContentType="application/vnd.openxmlformats-officedocument.presentationml.slide+xml"/>
  <Override PartName="/ppt/slides/slide5.xml" ContentType="application/vnd.openxmlformats-officedocument.presentationml.slide+xml"/>
  <Default Extension="xml" ContentType="application/xml"/>
  <Override PartName="/ppt/slideLayouts/slideLayout6.xml" ContentType="application/vnd.openxmlformats-officedocument.presentationml.slideLayout+xml"/>
  <Override PartName="/ppt/tableStyles.xml" ContentType="application/vnd.openxmlformats-officedocument.presentationml.tableStyles+xml"/>
  <Override PartName="/ppt/slides/slide43.xml" ContentType="application/vnd.openxmlformats-officedocument.presentationml.slide+xml"/>
  <Override PartName="/ppt/notesSlides/notesSlide41.xml" ContentType="application/vnd.openxmlformats-officedocument.presentationml.notesSlide+xml"/>
  <Override PartName="/ppt/notesSlides/notesSlide18.xml" ContentType="application/vnd.openxmlformats-officedocument.presentationml.notesSlide+xml"/>
  <Override PartName="/ppt/notesSlides/notesSlide51.xml" ContentType="application/vnd.openxmlformats-officedocument.presentationml.notesSlide+xml"/>
  <Override PartName="/ppt/slides/slide52.xml" ContentType="application/vnd.openxmlformats-officedocument.presentationml.slide+xml"/>
  <Override PartName="/ppt/notesSlides/notesSlide60.xml" ContentType="application/vnd.openxmlformats-officedocument.presentationml.notesSlide+xml"/>
  <Override PartName="/ppt/notesSlides/notesSlide28.xml" ContentType="application/vnd.openxmlformats-officedocument.presentationml.notesSlide+xml"/>
  <Override PartName="/ppt/slideLayouts/slideLayout11.xml" ContentType="application/vnd.openxmlformats-officedocument.presentationml.slideLayout+xml"/>
  <Override PartName="/ppt/slides/slide62.xml" ContentType="application/vnd.openxmlformats-officedocument.presentationml.slide+xml"/>
  <Override PartName="/ppt/notesSlides/notesSlide37.xml" ContentType="application/vnd.openxmlformats-officedocument.presentationml.notesSlide+xml"/>
  <Override PartName="/docProps/app.xml" ContentType="application/vnd.openxmlformats-officedocument.extended-properties+xml"/>
  <Override PartName="/ppt/slides/slide39.xml" ContentType="application/vnd.openxmlformats-officedocument.presentationml.slide+xml"/>
  <Override PartName="/ppt/notesSlides/notesSlide47.xml" ContentType="application/vnd.openxmlformats-officedocument.presentationml.notesSlide+xml"/>
  <Override PartName="/ppt/slides/slide81.xml" ContentType="application/vnd.openxmlformats-officedocument.presentationml.slide+xml"/>
  <Override PartName="/ppt/slides/slide49.xml" ContentType="application/vnd.openxmlformats-officedocument.presentationml.slide+xml"/>
  <Override PartName="/ppt/notesSlides/notesSlide57.xml" ContentType="application/vnd.openxmlformats-officedocument.presentationml.notesSlide+xml"/>
  <Override PartName="/ppt/slides/slide58.xml" ContentType="application/vnd.openxmlformats-officedocument.presentationml.slide+xml"/>
  <Override PartName="/ppt/slides/slide91.xml" ContentType="application/vnd.openxmlformats-officedocument.presentationml.slide+xml"/>
  <Override PartName="/ppt/notesSlides/notesSlide66.xml" ContentType="application/vnd.openxmlformats-officedocument.presentationml.notesSlide+xml"/>
  <Override PartName="/docProps/core.xml" ContentType="application/vnd.openxmlformats-package.core-properties+xml"/>
  <Override PartName="/ppt/slides/slide68.xml" ContentType="application/vnd.openxmlformats-officedocument.presentationml.slide+xml"/>
  <Override PartName="/ppt/notesSlides/notesSlide4.xml" ContentType="application/vnd.openxmlformats-officedocument.presentationml.notesSlide+xml"/>
  <Override PartName="/ppt/slides/slide77.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Layouts/slideLayout1.xml" ContentType="application/vnd.openxmlformats-officedocument.presentationml.slideLayout+xml"/>
  <Override PartName="/ppt/notesSlides/notesSlide9.xml" ContentType="application/vnd.openxmlformats-officedocument.presentationml.notesSlide+xml"/>
  <Override PartName="/ppt/notesSlides/notesSlide13.xml" ContentType="application/vnd.openxmlformats-officedocument.presentationml.notesSlide+xml"/>
  <Override PartName="/ppt/slides/slide15.xml" ContentType="application/vnd.openxmlformats-officedocument.presentationml.slide+xml"/>
  <Override PartName="/ppt/notesSlides/notesSlide23.xml" ContentType="application/vnd.openxmlformats-officedocument.presentationml.notesSlide+xml"/>
  <Override PartName="/ppt/slides/slide25.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slides/slide6.xml" ContentType="application/vnd.openxmlformats-officedocument.presentationml.slide+xml"/>
  <Default Extension="png" ContentType="image/png"/>
  <Override PartName="/ppt/slideLayouts/slideLayout7.xml" ContentType="application/vnd.openxmlformats-officedocument.presentationml.slideLayout+xml"/>
  <Override PartName="/ppt/notesSlides/notesSlide42.xml" ContentType="application/vnd.openxmlformats-officedocument.presentationml.notesSlide+xml"/>
  <Override PartName="/ppt/slides/slide44.xml" ContentType="application/vnd.openxmlformats-officedocument.presentationml.slide+xml"/>
  <Override PartName="/ppt/notesSlides/notesSlide19.xml" ContentType="application/vnd.openxmlformats-officedocument.presentationml.notesSlide+xml"/>
  <Override PartName="/ppt/notesSlides/notesSlide52.xml" ContentType="application/vnd.openxmlformats-officedocument.presentationml.notesSlide+xml"/>
  <Override PartName="/ppt/slides/slide53.xml" ContentType="application/vnd.openxmlformats-officedocument.presentationml.slide+xml"/>
  <Override PartName="/ppt/notesSlides/notesSlide61.xml" ContentType="application/vnd.openxmlformats-officedocument.presentationml.notesSlide+xml"/>
  <Override PartName="/ppt/notesSlides/notesSlide29.xml" ContentType="application/vnd.openxmlformats-officedocument.presentationml.notesSlide+xml"/>
  <Override PartName="/ppt/slideLayouts/slideLayout12.xml" ContentType="application/vnd.openxmlformats-officedocument.presentationml.slideLayout+xml"/>
  <Override PartName="/ppt/slides/slide63.xml" ContentType="application/vnd.openxmlformats-officedocument.presentationml.slide+xml"/>
  <Override PartName="/ppt/notesSlides/notesSlide38.xml" ContentType="application/vnd.openxmlformats-officedocument.presentationml.notesSlide+xml"/>
  <Override PartName="/ppt/slides/slide72.xml" ContentType="application/vnd.openxmlformats-officedocument.presentationml.slide+xml"/>
  <Override PartName="/ppt/notesSlides/notesSlide48.xml" ContentType="application/vnd.openxmlformats-officedocument.presentationml.notesSlide+xml"/>
  <Override PartName="/ppt/slides/slide82.xml" ContentType="application/vnd.openxmlformats-officedocument.presentationml.slide+xml"/>
  <Override PartName="/ppt/notesSlides/notesSlide58.xml" ContentType="application/vnd.openxmlformats-officedocument.presentationml.notesSlide+xml"/>
  <Override PartName="/ppt/slides/slide92.xml" ContentType="application/vnd.openxmlformats-officedocument.presentationml.slide+xml"/>
  <Override PartName="/ppt/slides/slide59.xml" ContentType="application/vnd.openxmlformats-officedocument.presentationml.slide+xml"/>
  <Override PartName="/ppt/notesSlides/notesSlide67.xml" ContentType="application/vnd.openxmlformats-officedocument.presentationml.notesSlide+xml"/>
  <Override PartName="/ppt/slides/slide100.xml" ContentType="application/vnd.openxmlformats-officedocument.presentationml.slide+xml"/>
  <Override PartName="/ppt/slides/slide69.xml" ContentType="application/vnd.openxmlformats-officedocument.presentationml.slide+xml"/>
  <Override PartName="/ppt/notesSlides/notesSlide5.xml" ContentType="application/vnd.openxmlformats-officedocument.presentationml.notesSlide+xml"/>
  <Override PartName="/ppt/slides/slide78.xml" ContentType="application/vnd.openxmlformats-officedocument.presentationml.slide+xml"/>
  <Override PartName="/ppt/slides/slide10.xml" ContentType="application/vnd.openxmlformats-officedocument.presentationml.slide+xml"/>
  <Override PartName="/ppt/slides/slide88.xml" ContentType="application/vnd.openxmlformats-officedocument.presentationml.slide+xml"/>
  <Override PartName="/ppt/slides/slide20.xml" ContentType="application/vnd.openxmlformats-officedocument.presentationml.slide+xml"/>
  <Override PartName="/ppt/slides/slide97.xml" ContentType="application/vnd.openxmlformats-officedocument.presentationml.slide+xml"/>
  <Override PartName="/ppt/slides/slide1.xml" ContentType="application/vnd.openxmlformats-officedocument.presentationml.slide+xml"/>
  <Override PartName="/ppt/slideLayouts/slideLayout2.xml" ContentType="application/vnd.openxmlformats-officedocument.presentationml.slideLayout+xml"/>
  <Override PartName="/ppt/notesSlides/notesSlide14.xml" ContentType="application/vnd.openxmlformats-officedocument.presentationml.notesSlide+xml"/>
  <Override PartName="/ppt/slides/slide16.xml" ContentType="application/vnd.openxmlformats-officedocument.presentationml.slide+xml"/>
  <Override PartName="/ppt/notesSlides/notesSlide24.xml" ContentType="application/vnd.openxmlformats-officedocument.presentationml.notesSlide+xml"/>
  <Override PartName="/ppt/viewProps.xml" ContentType="application/vnd.openxmlformats-officedocument.presentationml.viewProps+xml"/>
  <Override PartName="/ppt/embeddings/Microsoft_Equation1.bin" ContentType="application/vnd.openxmlformats-officedocument.oleObject"/>
  <Override PartName="/ppt/slides/slide26.xml" ContentType="application/vnd.openxmlformats-officedocument.presentationml.slide+xml"/>
  <Default Extension="rels" ContentType="application/vnd.openxmlformats-package.relationships+xml"/>
  <Override PartName="/ppt/notesSlides/notesSlide34.xml" ContentType="application/vnd.openxmlformats-officedocument.presentationml.notesSlide+xml"/>
  <Override PartName="/ppt/slides/slide35.xml" ContentType="application/vnd.openxmlformats-officedocument.presentationml.slide+xml"/>
  <Override PartName="/ppt/slides/slide7.xml" ContentType="application/vnd.openxmlformats-officedocument.presentationml.slide+xml"/>
  <Default Extension="wmf" ContentType="image/x-wmf"/>
  <Override PartName="/ppt/slideLayouts/slideLayout8.xml" ContentType="application/vnd.openxmlformats-officedocument.presentationml.slideLayout+xml"/>
  <Override PartName="/ppt/notesSlides/notesSlide43.xml" ContentType="application/vnd.openxmlformats-officedocument.presentationml.notesSlide+xml"/>
  <Override PartName="/ppt/slides/slide45.xml" ContentType="application/vnd.openxmlformats-officedocument.presentationml.slide+xml"/>
  <Override PartName="/ppt/notesSlides/notesSlide53.xml" ContentType="application/vnd.openxmlformats-officedocument.presentationml.notesSlide+xml"/>
  <Override PartName="/ppt/slides/slide54.xml" ContentType="application/vnd.openxmlformats-officedocument.presentationml.slide+xml"/>
  <Override PartName="/ppt/notesSlides/notesSlide62.xml" ContentType="application/vnd.openxmlformats-officedocument.presentationml.notesSlide+xml"/>
  <Override PartName="/ppt/slides/slide64.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slides/slide73.xml" ContentType="application/vnd.openxmlformats-officedocument.presentationml.slide+xml"/>
  <Override PartName="/ppt/presentation.xml" ContentType="application/vnd.openxmlformats-officedocument.presentationml.presentation.main+xml"/>
  <Override PartName="/ppt/notesSlides/notesSlide49.xml" ContentType="application/vnd.openxmlformats-officedocument.presentationml.notesSlide+xml"/>
  <Override PartName="/ppt/slides/slide83.xml" ContentType="application/vnd.openxmlformats-officedocument.presentationml.slide+xml"/>
  <Override PartName="/ppt/notesSlides/notesSlide59.xml" ContentType="application/vnd.openxmlformats-officedocument.presentationml.notesSlide+xml"/>
  <Override PartName="/ppt/slides/slide93.xml" ContentType="application/vnd.openxmlformats-officedocument.presentationml.slide+xml"/>
  <Override PartName="/ppt/slides/slide101.xml" ContentType="application/vnd.openxmlformats-officedocument.presentationml.slide+xml"/>
  <Override PartName="/ppt/notesSlides/notesSlide6.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slides/slide89.xml" ContentType="application/vnd.openxmlformats-officedocument.presentationml.slide+xml"/>
  <Override PartName="/ppt/slides/slide21.xml" ContentType="application/vnd.openxmlformats-officedocument.presentationml.slide+xml"/>
  <Override PartName="/ppt/slides/slide98.xml" ContentType="application/vnd.openxmlformats-officedocument.presentationml.slide+xml"/>
  <Override PartName="/ppt/slides/slide30.xml" ContentType="application/vnd.openxmlformats-officedocument.presentationml.slide+xml"/>
  <Override PartName="/ppt/slides/slide2.xml" ContentType="application/vnd.openxmlformats-officedocument.presentationml.slide+xml"/>
  <Override PartName="/ppt/slideLayouts/slideLayout3.xml" ContentType="application/vnd.openxmlformats-officedocument.presentationml.slideLayout+xml"/>
  <Override PartName="/ppt/slides/slide40.xml" ContentType="application/vnd.openxmlformats-officedocument.presentationml.slide+xml"/>
  <Override PartName="/ppt/notesSlides/notesSlide15.xml" ContentType="application/vnd.openxmlformats-officedocument.presentationml.notesSlide+xml"/>
  <Override PartName="/ppt/slides/slide17.xml" ContentType="application/vnd.openxmlformats-officedocument.presentationml.slide+xml"/>
  <Override PartName="/ppt/notesSlides/notesSlide25.xml" ContentType="application/vnd.openxmlformats-officedocument.presentationml.notesSlide+xml"/>
  <Override PartName="/ppt/slides/slide27.xml" ContentType="application/vnd.openxmlformats-officedocument.presentationml.slide+xml"/>
  <Override PartName="/ppt/notesSlides/notesSlide35.xml" ContentType="application/vnd.openxmlformats-officedocument.presentationml.notesSlide+xml"/>
  <Override PartName="/ppt/slides/slide36.xml" ContentType="application/vnd.openxmlformats-officedocument.presentationml.slide+xml"/>
  <Override PartName="/ppt/slides/slide8.xml" ContentType="application/vnd.openxmlformats-officedocument.presentationml.slide+xml"/>
  <Override PartName="/ppt/notesSlides/notesSlide44.xml" ContentType="application/vnd.openxmlformats-officedocument.presentationml.notesSlide+xml"/>
  <Override PartName="/ppt/slideLayouts/slideLayout9.xml" ContentType="application/vnd.openxmlformats-officedocument.presentationml.slideLayout+xml"/>
  <Override PartName="/ppt/slides/slide46.xml" ContentType="application/vnd.openxmlformats-officedocument.presentationml.slide+xml"/>
  <Override PartName="/ppt/notesSlides/notesSlide54.xml" ContentType="application/vnd.openxmlformats-officedocument.presentationml.notesSlide+xml"/>
  <Override PartName="/ppt/slides/slide55.xml" ContentType="application/vnd.openxmlformats-officedocument.presentationml.slide+xml"/>
  <Override PartName="/ppt/notesSlides/notesSlide63.xml" ContentType="application/vnd.openxmlformats-officedocument.presentationml.notesSlide+xml"/>
  <Override PartName="/ppt/slides/slide65.xml" ContentType="application/vnd.openxmlformats-officedocument.presentationml.slide+xml"/>
  <Override PartName="/ppt/notesSlides/notesSlide1.xml" ContentType="application/vnd.openxmlformats-officedocument.presentationml.notesSlide+xml"/>
  <Override PartName="/ppt/slides/slide74.xml" ContentType="application/vnd.openxmlformats-officedocument.presentationml.slide+xml"/>
  <Override PartName="/ppt/slides/slide84.xml" ContentType="application/vnd.openxmlformats-officedocument.presentationml.slide+xml"/>
  <Override PartName="/ppt/slides/slide94.xml" ContentType="application/vnd.openxmlformats-officedocument.presentationml.slide+xml"/>
  <Override PartName="/ppt/slides/slide102.xml" ContentType="application/vnd.openxmlformats-officedocument.presentationml.slide+xml"/>
  <Override PartName="/ppt/notesSlides/notesSlide7.xml" ContentType="application/vnd.openxmlformats-officedocument.presentationml.notesSlide+xml"/>
  <Override PartName="/ppt/slides/slide12.xml" ContentType="application/vnd.openxmlformats-officedocument.presentationml.slide+xml"/>
  <Override PartName="/ppt/notesSlides/notesSlide20.xml" ContentType="application/vnd.openxmlformats-officedocument.presentationml.notesSlide+xml"/>
  <Override PartName="/ppt/slides/slide22.xml" ContentType="application/vnd.openxmlformats-officedocument.presentationml.slide+xml"/>
  <Override PartName="/ppt/slides/slide99.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slides/slide3.xml" ContentType="application/vnd.openxmlformats-officedocument.presentationml.slide+xml"/>
  <Override PartName="/ppt/slideLayouts/slideLayout4.xml" ContentType="application/vnd.openxmlformats-officedocument.presentationml.slideLayout+xml"/>
  <Override PartName="/ppt/slideMasters/slideMaster1.xml" ContentType="application/vnd.openxmlformats-officedocument.presentationml.slideMaster+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744" r:id="rId1"/>
  </p:sldMasterIdLst>
  <p:notesMasterIdLst>
    <p:notesMasterId r:id="rId105"/>
  </p:notesMasterIdLst>
  <p:sldIdLst>
    <p:sldId id="257" r:id="rId2"/>
    <p:sldId id="283" r:id="rId3"/>
    <p:sldId id="284" r:id="rId4"/>
    <p:sldId id="285" r:id="rId5"/>
    <p:sldId id="286" r:id="rId6"/>
    <p:sldId id="288" r:id="rId7"/>
    <p:sldId id="287" r:id="rId8"/>
    <p:sldId id="289" r:id="rId9"/>
    <p:sldId id="291" r:id="rId10"/>
    <p:sldId id="299" r:id="rId11"/>
    <p:sldId id="300" r:id="rId12"/>
    <p:sldId id="290" r:id="rId13"/>
    <p:sldId id="301" r:id="rId14"/>
    <p:sldId id="302" r:id="rId15"/>
    <p:sldId id="292" r:id="rId16"/>
    <p:sldId id="293" r:id="rId17"/>
    <p:sldId id="294" r:id="rId18"/>
    <p:sldId id="295" r:id="rId19"/>
    <p:sldId id="296" r:id="rId20"/>
    <p:sldId id="297" r:id="rId21"/>
    <p:sldId id="298" r:id="rId22"/>
    <p:sldId id="306" r:id="rId23"/>
    <p:sldId id="305" r:id="rId24"/>
    <p:sldId id="307" r:id="rId25"/>
    <p:sldId id="308" r:id="rId26"/>
    <p:sldId id="363" r:id="rId27"/>
    <p:sldId id="309" r:id="rId28"/>
    <p:sldId id="311" r:id="rId29"/>
    <p:sldId id="314" r:id="rId30"/>
    <p:sldId id="315" r:id="rId31"/>
    <p:sldId id="312" r:id="rId32"/>
    <p:sldId id="313" r:id="rId33"/>
    <p:sldId id="319" r:id="rId34"/>
    <p:sldId id="321" r:id="rId35"/>
    <p:sldId id="323" r:id="rId36"/>
    <p:sldId id="320" r:id="rId37"/>
    <p:sldId id="322" r:id="rId38"/>
    <p:sldId id="325" r:id="rId39"/>
    <p:sldId id="324" r:id="rId40"/>
    <p:sldId id="326" r:id="rId41"/>
    <p:sldId id="327" r:id="rId42"/>
    <p:sldId id="328" r:id="rId43"/>
    <p:sldId id="310" r:id="rId44"/>
    <p:sldId id="329" r:id="rId45"/>
    <p:sldId id="330" r:id="rId46"/>
    <p:sldId id="331" r:id="rId47"/>
    <p:sldId id="332" r:id="rId48"/>
    <p:sldId id="338" r:id="rId49"/>
    <p:sldId id="333" r:id="rId50"/>
    <p:sldId id="353" r:id="rId51"/>
    <p:sldId id="339" r:id="rId52"/>
    <p:sldId id="341" r:id="rId53"/>
    <p:sldId id="334" r:id="rId54"/>
    <p:sldId id="340" r:id="rId55"/>
    <p:sldId id="342" r:id="rId56"/>
    <p:sldId id="343" r:id="rId57"/>
    <p:sldId id="344" r:id="rId58"/>
    <p:sldId id="345" r:id="rId59"/>
    <p:sldId id="347" r:id="rId60"/>
    <p:sldId id="335" r:id="rId61"/>
    <p:sldId id="348" r:id="rId62"/>
    <p:sldId id="349" r:id="rId63"/>
    <p:sldId id="350" r:id="rId64"/>
    <p:sldId id="351" r:id="rId65"/>
    <p:sldId id="352" r:id="rId66"/>
    <p:sldId id="346" r:id="rId67"/>
    <p:sldId id="336" r:id="rId68"/>
    <p:sldId id="356" r:id="rId69"/>
    <p:sldId id="360" r:id="rId70"/>
    <p:sldId id="361" r:id="rId71"/>
    <p:sldId id="357" r:id="rId72"/>
    <p:sldId id="358" r:id="rId73"/>
    <p:sldId id="359" r:id="rId74"/>
    <p:sldId id="354" r:id="rId75"/>
    <p:sldId id="362" r:id="rId76"/>
    <p:sldId id="303" r:id="rId77"/>
    <p:sldId id="364" r:id="rId78"/>
    <p:sldId id="365" r:id="rId79"/>
    <p:sldId id="366" r:id="rId80"/>
    <p:sldId id="367" r:id="rId81"/>
    <p:sldId id="368" r:id="rId82"/>
    <p:sldId id="369" r:id="rId83"/>
    <p:sldId id="370" r:id="rId84"/>
    <p:sldId id="371" r:id="rId85"/>
    <p:sldId id="372" r:id="rId86"/>
    <p:sldId id="373" r:id="rId87"/>
    <p:sldId id="374" r:id="rId88"/>
    <p:sldId id="375" r:id="rId89"/>
    <p:sldId id="376" r:id="rId90"/>
    <p:sldId id="377" r:id="rId91"/>
    <p:sldId id="382" r:id="rId92"/>
    <p:sldId id="383" r:id="rId93"/>
    <p:sldId id="380" r:id="rId94"/>
    <p:sldId id="384" r:id="rId95"/>
    <p:sldId id="385" r:id="rId96"/>
    <p:sldId id="386" r:id="rId97"/>
    <p:sldId id="387" r:id="rId98"/>
    <p:sldId id="388" r:id="rId99"/>
    <p:sldId id="389" r:id="rId100"/>
    <p:sldId id="390" r:id="rId101"/>
    <p:sldId id="381" r:id="rId102"/>
    <p:sldId id="391" r:id="rId103"/>
    <p:sldId id="392"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a="http://schemas.openxmlformats.org/drawingml/2006/main" xmlns:r="http://schemas.openxmlformats.org/officeDocument/2006/relationships" xmlns:p="http://schemas.openxmlformats.org/presentationml/2006/main" xmlns:p15="http://schemas.microsoft.com/office/powerpoint/2012/main" xmlns:mv="urn:schemas-microsoft-com:mac:vml" xmlns:mc="http://schemas.openxmlformats.org/markup-compatibility/2006">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0"/>
    </p:ext>
    <p:ext uri="{FD5EFAAD-0ECE-453E-9831-46B23BE46B34}">
      <p15:chartTrackingRefBased xmlns="" xmlns:a="http://schemas.openxmlformats.org/drawingml/2006/main" xmlns:r="http://schemas.openxmlformats.org/officeDocument/2006/relationships" xmlns:p="http://schemas.openxmlformats.org/presentationml/2006/main" xmlns:p15="http://schemas.microsoft.com/office/powerpoint/2012/main" xmlns:mv="urn:schemas-microsoft-com:mac:vml" xmlns:mc="http://schemas.openxmlformats.org/markup-compatibility/2006"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75527" autoAdjust="0"/>
  </p:normalViewPr>
  <p:slideViewPr>
    <p:cSldViewPr>
      <p:cViewPr varScale="1">
        <p:scale>
          <a:sx n="81" d="100"/>
          <a:sy n="81" d="100"/>
        </p:scale>
        <p:origin x="-1120" y="-12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notesMaster" Target="notesMasters/notesMaster1.xml"/><Relationship Id="rId106" Type="http://schemas.openxmlformats.org/officeDocument/2006/relationships/printerSettings" Target="printerSettings/printerSettings1.bin"/><Relationship Id="rId107"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viewProps" Target="viewProps.xml"/><Relationship Id="rId109"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10" Type="http://schemas.openxmlformats.org/officeDocument/2006/relationships/tableStyles" Target="tableStyles.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33E3C4-EFE9-4A41-B0EF-074A7ED5698F}" type="datetimeFigureOut">
              <a:rPr lang="en-US" smtClean="0"/>
              <a:pPr/>
              <a:t>11/19/14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15D8FC-C889-4410-8862-C922C3EC1A28}"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015536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15D8FC-C889-4410-8862-C922C3EC1A2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like a hash table!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B15D8FC-C889-4410-8862-C922C3EC1A28}"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15D8FC-C889-4410-8862-C922C3EC1A28}"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D8434F3C-9F79-48F2-94F9-8F9BC96E43D1}"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066A23A5-3E05-4D02-88FE-FBC275A58E39}" type="slidenum">
              <a:rPr lang="en-AU"/>
              <a:pPr/>
              <a:t>12</a:t>
            </a:fld>
            <a:endParaRPr lang="en-AU"/>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968986081"/>
      </p:ext>
    </p:extLst>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3471534-42A2-428C-8AA5-6BFECDE75B2F}"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1BEB8410-E7B4-4359-86A0-7F793B2EEC47}" type="slidenum">
              <a:rPr lang="en-AU"/>
              <a:pPr/>
              <a:t>13</a:t>
            </a:fld>
            <a:endParaRPr lang="en-AU"/>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r>
              <a:rPr lang="en-US" dirty="0" smtClean="0"/>
              <a:t>How</a:t>
            </a:r>
            <a:r>
              <a:rPr lang="en-US" baseline="0" dirty="0" smtClean="0"/>
              <a:t> do we know that the right one is in the cache?</a:t>
            </a:r>
          </a:p>
          <a:p>
            <a:endParaRPr lang="en-US" baseline="0" dirty="0" smtClean="0"/>
          </a:p>
          <a:p>
            <a:r>
              <a:rPr lang="en-US" baseline="0" dirty="0" smtClean="0"/>
              <a:t>The tag – </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069759914"/>
      </p:ext>
    </p:extLst>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B5570543-909E-4136-B7FC-A2A6D41B6F2C}"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DABD9A10-2021-47E2-9CC7-B649B552340E}" type="slidenum">
              <a:rPr lang="en-AU"/>
              <a:pPr/>
              <a:t>15</a:t>
            </a:fld>
            <a:endParaRPr lang="en-AU"/>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34393897"/>
      </p:ext>
    </p:extLst>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A258304-F5FF-42CE-A1F5-F6B0DD62D63E}"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F7CA1EC4-F76E-4793-A819-C220EBC46237}" type="slidenum">
              <a:rPr lang="en-AU"/>
              <a:pPr/>
              <a:t>16</a:t>
            </a:fld>
            <a:endParaRPr lang="en-AU"/>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345518742"/>
      </p:ext>
    </p:extLst>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EDAB8FF0-A757-44D6-A835-75C7213831A4}"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E1345E2-0A25-4D23-BBFE-0FB32C15B2A3}" type="slidenum">
              <a:rPr lang="en-AU"/>
              <a:pPr/>
              <a:t>17</a:t>
            </a:fld>
            <a:endParaRPr lang="en-AU"/>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333222692"/>
      </p:ext>
    </p:extLst>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7310E30F-86C1-45D9-B597-E0EE81895E17}"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FCC1B53-F1E5-41D2-9A63-33FDCEACD997}" type="slidenum">
              <a:rPr lang="en-AU"/>
              <a:pPr/>
              <a:t>18</a:t>
            </a:fld>
            <a:endParaRPr lang="en-AU"/>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142371876"/>
      </p:ext>
    </p:extLst>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577417F-A2BE-4D12-8500-AF6E38FD6DE9}"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085EF8BD-84B3-4A00-9C3C-52757FDA2413}" type="slidenum">
              <a:rPr lang="en-AU"/>
              <a:pPr/>
              <a:t>19</a:t>
            </a:fld>
            <a:endParaRPr lang="en-AU"/>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21509101"/>
      </p:ext>
    </p:extLst>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3CFF7AA5-2E6E-47E0-B0D1-1B75E5C2609D}"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3A19EFD1-140C-42B8-A37D-0BBAB3ECAB75}" type="slidenum">
              <a:rPr lang="en-AU"/>
              <a:pPr/>
              <a:t>20</a:t>
            </a:fld>
            <a:endParaRPr lang="en-AU"/>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922122528"/>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15D8FC-C889-4410-8862-C922C3EC1A28}"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FDDB32F2-EFD4-4CA7-B34F-0FD5BB566FFF}"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3B8D3C6C-1AD3-41BA-91B5-A6F2F6AD0315}" type="slidenum">
              <a:rPr lang="en-AU"/>
              <a:pPr/>
              <a:t>21</a:t>
            </a:fld>
            <a:endParaRPr lang="en-AU"/>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en-US" baseline="0" dirty="0" smtClean="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23218709"/>
      </p:ext>
    </p:extLst>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15D8FC-C889-4410-8862-C922C3EC1A28}"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C5FD702A-1F7C-416D-A903-A7C205FEA16F}"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E3E3517D-286D-4324-B994-C9ED58BA4C4B}" type="slidenum">
              <a:rPr lang="en-AU"/>
              <a:pPr/>
              <a:t>23</a:t>
            </a:fld>
            <a:endParaRPr lang="en-AU"/>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282439274"/>
      </p:ext>
    </p:extLst>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Compulsory</a:t>
            </a:r>
            <a:r>
              <a:rPr lang="en-US" baseline="0" dirty="0" smtClean="0"/>
              <a:t> </a:t>
            </a:r>
            <a:r>
              <a:rPr lang="en-US" baseline="0" dirty="0" err="1" smtClean="0">
                <a:sym typeface="Wingdings"/>
              </a:rPr>
              <a:t></a:t>
            </a:r>
            <a:r>
              <a:rPr lang="en-US" baseline="0" dirty="0" smtClean="0">
                <a:sym typeface="Wingdings"/>
              </a:rPr>
              <a:t> typically not there when you go there</a:t>
            </a:r>
          </a:p>
          <a:p>
            <a:r>
              <a:rPr lang="en-US" baseline="0" dirty="0" smtClean="0">
                <a:sym typeface="Wingdings"/>
              </a:rPr>
              <a:t>Capacity </a:t>
            </a:r>
            <a:r>
              <a:rPr lang="en-US" baseline="0" dirty="0" err="1" smtClean="0">
                <a:sym typeface="Wingdings"/>
              </a:rPr>
              <a:t></a:t>
            </a:r>
            <a:r>
              <a:rPr lang="en-US" baseline="0" dirty="0" smtClean="0">
                <a:sym typeface="Wingdings"/>
              </a:rPr>
              <a:t> piece of the code that </a:t>
            </a:r>
            <a:r>
              <a:rPr lang="en-US" baseline="0" dirty="0" err="1" smtClean="0">
                <a:sym typeface="Wingdings"/>
              </a:rPr>
              <a:t>currrently</a:t>
            </a:r>
            <a:r>
              <a:rPr lang="en-US" baseline="0" dirty="0" smtClean="0">
                <a:sym typeface="Wingdings"/>
              </a:rPr>
              <a:t> working on does not have enough space to store it all</a:t>
            </a:r>
          </a:p>
          <a:p>
            <a:endParaRPr lang="en-US" dirty="0"/>
          </a:p>
        </p:txBody>
      </p:sp>
      <p:sp>
        <p:nvSpPr>
          <p:cNvPr id="4" name="Slide Number Placeholder 3"/>
          <p:cNvSpPr>
            <a:spLocks noGrp="1"/>
          </p:cNvSpPr>
          <p:nvPr>
            <p:ph type="sldNum" sz="quarter" idx="10"/>
          </p:nvPr>
        </p:nvSpPr>
        <p:spPr/>
        <p:txBody>
          <a:bodyPr/>
          <a:lstStyle/>
          <a:p>
            <a:fld id="{6B15D8FC-C889-4410-8862-C922C3EC1A28}" type="slidenum">
              <a:rPr lang="en-US" smtClean="0"/>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15D8FC-C889-4410-8862-C922C3EC1A28}" type="slidenum">
              <a:rPr lang="en-US" smtClean="0"/>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3AC565F6-C8E8-4B30-A057-518DEE3482E9}"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953E6553-7609-436A-8663-D1F07AA787D0}" type="slidenum">
              <a:rPr lang="en-AU"/>
              <a:pPr/>
              <a:t>28</a:t>
            </a:fld>
            <a:endParaRPr lang="en-AU"/>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015661978"/>
      </p:ext>
    </p:extLst>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3AC565F6-C8E8-4B30-A057-518DEE3482E9}"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953E6553-7609-436A-8663-D1F07AA787D0}" type="slidenum">
              <a:rPr lang="en-AU"/>
              <a:pPr/>
              <a:t>29</a:t>
            </a:fld>
            <a:endParaRPr lang="en-AU"/>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080081083"/>
      </p:ext>
    </p:extLst>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3AC565F6-C8E8-4B30-A057-518DEE3482E9}"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953E6553-7609-436A-8663-D1F07AA787D0}" type="slidenum">
              <a:rPr lang="en-AU"/>
              <a:pPr/>
              <a:t>30</a:t>
            </a:fld>
            <a:endParaRPr lang="en-AU"/>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07891601"/>
      </p:ext>
    </p:extLst>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020D4684-DBB4-4C40-8393-6D058CAE3C48}"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5A197072-F752-4D9E-8CB4-DF347684742C}" type="slidenum">
              <a:rPr lang="en-AU"/>
              <a:pPr/>
              <a:t>31</a:t>
            </a:fld>
            <a:endParaRPr lang="en-AU"/>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27506184"/>
      </p:ext>
    </p:extLst>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7BC90067-6102-43AE-B95C-1E363AEDE791}"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1C4D58FC-E176-493C-A52E-BD5461A1DCFA}" type="slidenum">
              <a:rPr lang="en-AU"/>
              <a:pPr/>
              <a:t>32</a:t>
            </a:fld>
            <a:endParaRPr lang="en-AU"/>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r>
              <a:rPr lang="en-US" dirty="0" smtClean="0"/>
              <a:t>Write around</a:t>
            </a:r>
            <a:r>
              <a:rPr lang="en-US" baseline="0" dirty="0" smtClean="0"/>
              <a:t> </a:t>
            </a:r>
            <a:r>
              <a:rPr lang="en-US" baseline="0" dirty="0" err="1" smtClean="0">
                <a:sym typeface="Wingdings"/>
              </a:rPr>
              <a:t></a:t>
            </a:r>
            <a:r>
              <a:rPr lang="en-US" baseline="0" dirty="0" smtClean="0">
                <a:sym typeface="Wingdings"/>
              </a:rPr>
              <a:t> useful when you have a block initializations 	</a:t>
            </a:r>
          </a:p>
          <a:p>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777891790"/>
      </p:ext>
    </p:extLst>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E0B1598B-0297-494B-BA69-206F6800A3BC}"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425F08F-A875-4377-B4FF-459F1BADB38F}" type="slidenum">
              <a:rPr lang="en-AU"/>
              <a:pPr/>
              <a:t>3</a:t>
            </a:fld>
            <a:endParaRPr lang="en-AU"/>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r>
              <a:rPr lang="en-US" dirty="0" smtClean="0"/>
              <a:t>Things</a:t>
            </a:r>
            <a:r>
              <a:rPr lang="en-US" baseline="0" dirty="0" smtClean="0"/>
              <a:t> that we did recently, we are likely to do again.</a:t>
            </a:r>
          </a:p>
          <a:p>
            <a:endParaRPr lang="en-US" baseline="0" dirty="0" smtClean="0"/>
          </a:p>
          <a:p>
            <a:r>
              <a:rPr lang="en-US" baseline="0" dirty="0" smtClean="0"/>
              <a:t>If we’ve accessed a particularly space in memory we are likely to visit it again or one nearby.</a:t>
            </a:r>
          </a:p>
          <a:p>
            <a:endParaRPr lang="en-US" baseline="0" dirty="0" smtClean="0"/>
          </a:p>
          <a:p>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573664286"/>
      </p:ext>
    </p:extLst>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9FE1DD5B-C1B1-4D05-AAEE-7E75DF3294CB}"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89CBE374-C637-449A-A1BB-A49C5263674E}" type="slidenum">
              <a:rPr lang="en-AU"/>
              <a:pPr/>
              <a:t>33</a:t>
            </a:fld>
            <a:endParaRPr lang="en-AU"/>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r>
              <a:rPr lang="en-US" dirty="0" smtClean="0"/>
              <a:t>Read-stall</a:t>
            </a:r>
            <a:r>
              <a:rPr lang="en-US" baseline="0" dirty="0" smtClean="0"/>
              <a:t> cycle </a:t>
            </a:r>
            <a:r>
              <a:rPr lang="en-US" baseline="0" dirty="0" err="1" smtClean="0">
                <a:sym typeface="Wingdings"/>
              </a:rPr>
              <a:t></a:t>
            </a:r>
            <a:r>
              <a:rPr lang="en-US" baseline="0" dirty="0" smtClean="0">
                <a:sym typeface="Wingdings"/>
              </a:rPr>
              <a:t> load word</a:t>
            </a:r>
          </a:p>
          <a:p>
            <a:endParaRPr lang="en-US" baseline="0" dirty="0" smtClean="0">
              <a:sym typeface="Wingdings"/>
            </a:endParaRPr>
          </a:p>
          <a:p>
            <a:r>
              <a:rPr lang="en-US" baseline="0" dirty="0" smtClean="0">
                <a:sym typeface="Wingdings"/>
              </a:rPr>
              <a:t>Write-stall cycle </a:t>
            </a:r>
            <a:r>
              <a:rPr lang="en-US" baseline="0" dirty="0" err="1" smtClean="0">
                <a:sym typeface="Wingdings"/>
              </a:rPr>
              <a:t></a:t>
            </a:r>
            <a:r>
              <a:rPr lang="en-US" baseline="0" smtClean="0">
                <a:sym typeface="Wingdings"/>
              </a:rPr>
              <a:t> </a:t>
            </a:r>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257021602"/>
      </p:ext>
    </p:extLst>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9FE1DD5B-C1B1-4D05-AAEE-7E75DF3294CB}"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89CBE374-C637-449A-A1BB-A49C5263674E}" type="slidenum">
              <a:rPr lang="en-AU"/>
              <a:pPr/>
              <a:t>34</a:t>
            </a:fld>
            <a:endParaRPr lang="en-AU"/>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648535230"/>
      </p:ext>
    </p:extLst>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74C6847-21E4-4921-9A86-C1CF24B64059}"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51100B4-A3A6-426B-97CE-425804091BEE}" type="slidenum">
              <a:rPr lang="en-AU"/>
              <a:pPr/>
              <a:t>36</a:t>
            </a:fld>
            <a:endParaRPr lang="en-AU"/>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99654311"/>
      </p:ext>
    </p:extLst>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74C6847-21E4-4921-9A86-C1CF24B64059}"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51100B4-A3A6-426B-97CE-425804091BEE}" type="slidenum">
              <a:rPr lang="en-AU"/>
              <a:pPr/>
              <a:t>37</a:t>
            </a:fld>
            <a:endParaRPr lang="en-AU"/>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406773262"/>
      </p:ext>
    </p:extLst>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74C6847-21E4-4921-9A86-C1CF24B64059}"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51100B4-A3A6-426B-97CE-425804091BEE}" type="slidenum">
              <a:rPr lang="en-AU"/>
              <a:pPr/>
              <a:t>38</a:t>
            </a:fld>
            <a:endParaRPr lang="en-AU"/>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68718829"/>
      </p:ext>
    </p:extLst>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74C6847-21E4-4921-9A86-C1CF24B64059}"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51100B4-A3A6-426B-97CE-425804091BEE}" type="slidenum">
              <a:rPr lang="en-AU"/>
              <a:pPr/>
              <a:t>39</a:t>
            </a:fld>
            <a:endParaRPr lang="en-AU"/>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794308618"/>
      </p:ext>
    </p:extLst>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F27F4BC9-9A49-4255-8F69-3EEEF564E942}"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51C53FAA-2E14-46E4-B567-A1C76F041031}" type="slidenum">
              <a:rPr lang="en-AU"/>
              <a:pPr/>
              <a:t>47</a:t>
            </a:fld>
            <a:endParaRPr lang="en-AU"/>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311533919"/>
      </p:ext>
    </p:extLst>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0646AF1-C711-4D56-9AEE-B03D79F35475}"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4AA6DE59-9DDF-489A-B05E-4FBCA5A40A33}" type="slidenum">
              <a:rPr lang="en-AU"/>
              <a:pPr/>
              <a:t>49</a:t>
            </a:fld>
            <a:endParaRPr lang="en-AU"/>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494547168"/>
      </p:ext>
    </p:extLst>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6E02D1C5-7212-43F8-829C-67C99C977987}"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D9865185-014A-4A91-B950-637726612259}" type="slidenum">
              <a:rPr lang="en-AU"/>
              <a:pPr/>
              <a:t>50</a:t>
            </a:fld>
            <a:endParaRPr lang="en-AU"/>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339698157"/>
      </p:ext>
    </p:extLst>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DB75F20B-239A-47FF-AF72-A9BB2E808A1C}"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7ACBA723-976B-446F-AED7-DD63AB9D51F8}" type="slidenum">
              <a:rPr lang="en-AU"/>
              <a:pPr/>
              <a:t>51</a:t>
            </a:fld>
            <a:endParaRPr lang="en-AU"/>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190832194"/>
      </p:ext>
    </p:extLst>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7BE71F11-C99D-41D1-94BB-9757E427D96D}"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F47248CD-F745-4AC5-BB4C-0827B4759CB8}" type="slidenum">
              <a:rPr lang="en-AU"/>
              <a:pPr/>
              <a:t>4</a:t>
            </a:fld>
            <a:endParaRPr lang="en-AU"/>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r>
              <a:rPr lang="en-US" dirty="0" smtClean="0"/>
              <a:t>Static RAM – runs</a:t>
            </a:r>
            <a:r>
              <a:rPr lang="en-US" baseline="0" dirty="0" smtClean="0"/>
              <a:t> really fast, but it’s super expensive (caches)</a:t>
            </a:r>
          </a:p>
          <a:p>
            <a:endParaRPr lang="en-US" baseline="0" dirty="0" smtClean="0"/>
          </a:p>
          <a:p>
            <a:r>
              <a:rPr lang="en-US" baseline="0" dirty="0" smtClean="0"/>
              <a:t>Dynamic RAM – a little less well but a lot less expensive</a:t>
            </a:r>
          </a:p>
          <a:p>
            <a:endParaRPr lang="en-US" baseline="0" dirty="0" smtClean="0"/>
          </a:p>
          <a:p>
            <a:r>
              <a:rPr lang="en-US" baseline="0" dirty="0" smtClean="0"/>
              <a:t>Magnetic disk – what you are stuck with, with your massive amount of data storage</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760290561"/>
      </p:ext>
    </p:extLst>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681C106-96C7-4F09-8374-C32F6624D1F5}"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F7192B7-0A25-4830-8E1D-81FFD2968918}" type="slidenum">
              <a:rPr lang="en-AU"/>
              <a:pPr/>
              <a:t>52</a:t>
            </a:fld>
            <a:endParaRPr lang="en-AU"/>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68005617"/>
      </p:ext>
    </p:extLst>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681C106-96C7-4F09-8374-C32F6624D1F5}"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F7192B7-0A25-4830-8E1D-81FFD2968918}" type="slidenum">
              <a:rPr lang="en-AU"/>
              <a:pPr/>
              <a:t>53</a:t>
            </a:fld>
            <a:endParaRPr lang="en-AU"/>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9036478"/>
      </p:ext>
    </p:extLst>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681C106-96C7-4F09-8374-C32F6624D1F5}"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F7192B7-0A25-4830-8E1D-81FFD2968918}" type="slidenum">
              <a:rPr lang="en-AU"/>
              <a:pPr/>
              <a:t>54</a:t>
            </a:fld>
            <a:endParaRPr lang="en-AU"/>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764772190"/>
      </p:ext>
    </p:extLst>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681C106-96C7-4F09-8374-C32F6624D1F5}"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F7192B7-0A25-4830-8E1D-81FFD2968918}" type="slidenum">
              <a:rPr lang="en-AU"/>
              <a:pPr/>
              <a:t>55</a:t>
            </a:fld>
            <a:endParaRPr lang="en-AU"/>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42380022"/>
      </p:ext>
    </p:extLst>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681C106-96C7-4F09-8374-C32F6624D1F5}"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F7192B7-0A25-4830-8E1D-81FFD2968918}" type="slidenum">
              <a:rPr lang="en-AU"/>
              <a:pPr/>
              <a:t>56</a:t>
            </a:fld>
            <a:endParaRPr lang="en-AU"/>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64675683"/>
      </p:ext>
    </p:extLst>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681C106-96C7-4F09-8374-C32F6624D1F5}"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F7192B7-0A25-4830-8E1D-81FFD2968918}" type="slidenum">
              <a:rPr lang="en-AU"/>
              <a:pPr/>
              <a:t>57</a:t>
            </a:fld>
            <a:endParaRPr lang="en-AU"/>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981496108"/>
      </p:ext>
    </p:extLst>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681C106-96C7-4F09-8374-C32F6624D1F5}"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F7192B7-0A25-4830-8E1D-81FFD2968918}" type="slidenum">
              <a:rPr lang="en-AU"/>
              <a:pPr/>
              <a:t>58</a:t>
            </a:fld>
            <a:endParaRPr lang="en-AU"/>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53586312"/>
      </p:ext>
    </p:extLst>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FEE63C2-A597-4835-8E5D-6ABEEF381A49}"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630A9C70-C840-4849-9127-A31C42706315}" type="slidenum">
              <a:rPr lang="en-AU"/>
              <a:pPr/>
              <a:t>59</a:t>
            </a:fld>
            <a:endParaRPr lang="en-AU"/>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594096535"/>
      </p:ext>
    </p:extLst>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FEE63C2-A597-4835-8E5D-6ABEEF381A49}"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630A9C70-C840-4849-9127-A31C42706315}" type="slidenum">
              <a:rPr lang="en-AU"/>
              <a:pPr/>
              <a:t>60</a:t>
            </a:fld>
            <a:endParaRPr lang="en-AU"/>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453355136"/>
      </p:ext>
    </p:extLst>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FEE63C2-A597-4835-8E5D-6ABEEF381A49}"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630A9C70-C840-4849-9127-A31C42706315}" type="slidenum">
              <a:rPr lang="en-AU"/>
              <a:pPr/>
              <a:t>61</a:t>
            </a:fld>
            <a:endParaRPr lang="en-AU"/>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216137015"/>
      </p:ext>
    </p:extLst>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Static RAM is going to be right next to the processor and there will</a:t>
            </a:r>
            <a:r>
              <a:rPr lang="en-US" baseline="0" dirty="0" smtClean="0"/>
              <a:t> be the least amount of it. (the materials are more expensive and the cost to manufacture it is really expensive)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B15D8FC-C889-4410-8862-C922C3EC1A28}"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FEE63C2-A597-4835-8E5D-6ABEEF381A49}"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630A9C70-C840-4849-9127-A31C42706315}" type="slidenum">
              <a:rPr lang="en-AU"/>
              <a:pPr/>
              <a:t>62</a:t>
            </a:fld>
            <a:endParaRPr lang="en-AU"/>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42513387"/>
      </p:ext>
    </p:extLst>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FEE63C2-A597-4835-8E5D-6ABEEF381A49}"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630A9C70-C840-4849-9127-A31C42706315}" type="slidenum">
              <a:rPr lang="en-AU"/>
              <a:pPr/>
              <a:t>63</a:t>
            </a:fld>
            <a:endParaRPr lang="en-AU"/>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908025507"/>
      </p:ext>
    </p:extLst>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FEE63C2-A597-4835-8E5D-6ABEEF381A49}"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630A9C70-C840-4849-9127-A31C42706315}" type="slidenum">
              <a:rPr lang="en-AU"/>
              <a:pPr/>
              <a:t>64</a:t>
            </a:fld>
            <a:endParaRPr lang="en-AU"/>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695279201"/>
      </p:ext>
    </p:extLst>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FEE63C2-A597-4835-8E5D-6ABEEF381A49}"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630A9C70-C840-4849-9127-A31C42706315}" type="slidenum">
              <a:rPr lang="en-AU"/>
              <a:pPr/>
              <a:t>65</a:t>
            </a:fld>
            <a:endParaRPr lang="en-AU"/>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784686240"/>
      </p:ext>
    </p:extLst>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FEE63C2-A597-4835-8E5D-6ABEEF381A49}"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630A9C70-C840-4849-9127-A31C42706315}" type="slidenum">
              <a:rPr lang="en-AU"/>
              <a:pPr/>
              <a:t>66</a:t>
            </a:fld>
            <a:endParaRPr lang="en-AU"/>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526674618"/>
      </p:ext>
    </p:extLst>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94B45DB0-8FA1-47A9-B34C-E6236A6F2219}"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FD3A815A-BD31-4EC9-9392-0CC5B86A061A}" type="slidenum">
              <a:rPr lang="en-AU"/>
              <a:pPr/>
              <a:t>67</a:t>
            </a:fld>
            <a:endParaRPr lang="en-AU"/>
          </a:p>
        </p:txBody>
      </p:sp>
      <p:sp>
        <p:nvSpPr>
          <p:cNvPr id="309250" name="Rectangle 2"/>
          <p:cNvSpPr>
            <a:spLocks noGrp="1" noRot="1" noChangeAspect="1" noChangeArrowheads="1" noTextEdit="1"/>
          </p:cNvSpPr>
          <p:nvPr>
            <p:ph type="sldImg"/>
          </p:nvPr>
        </p:nvSpPr>
        <p:spPr>
          <a:ln/>
        </p:spPr>
      </p:sp>
      <p:sp>
        <p:nvSpPr>
          <p:cNvPr id="309251"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017742988"/>
      </p:ext>
    </p:extLst>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E6207F13-57F2-4223-BC35-8BC647751770}"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EF282907-C15B-4D04-855D-564408402223}" type="slidenum">
              <a:rPr lang="en-AU"/>
              <a:pPr/>
              <a:t>68</a:t>
            </a:fld>
            <a:endParaRPr lang="en-AU"/>
          </a:p>
        </p:txBody>
      </p:sp>
      <p:sp>
        <p:nvSpPr>
          <p:cNvPr id="315394" name="Rectangle 2"/>
          <p:cNvSpPr>
            <a:spLocks noGrp="1" noRot="1" noChangeAspect="1" noChangeArrowheads="1" noTextEdit="1"/>
          </p:cNvSpPr>
          <p:nvPr>
            <p:ph type="sldImg"/>
          </p:nvPr>
        </p:nvSpPr>
        <p:spPr>
          <a:ln/>
        </p:spPr>
      </p:sp>
      <p:sp>
        <p:nvSpPr>
          <p:cNvPr id="315395"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132315218"/>
      </p:ext>
    </p:extLst>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7FBB017-3B9B-4387-9309-550095F3B252}"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3A2D808-B8D8-4F36-8535-7618DF426661}" type="slidenum">
              <a:rPr lang="en-AU"/>
              <a:pPr/>
              <a:t>70</a:t>
            </a:fld>
            <a:endParaRPr lang="en-AU"/>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70747493"/>
      </p:ext>
    </p:extLst>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7FBB017-3B9B-4387-9309-550095F3B252}"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3A2D808-B8D8-4F36-8535-7618DF426661}" type="slidenum">
              <a:rPr lang="en-AU"/>
              <a:pPr/>
              <a:t>71</a:t>
            </a:fld>
            <a:endParaRPr lang="en-AU"/>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664833437"/>
      </p:ext>
    </p:extLst>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983962DA-DC77-4D57-B25C-9402AFE9BE4B}"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AF8F328E-D3E4-46C2-8604-64FBEC22F390}" type="slidenum">
              <a:rPr lang="en-AU"/>
              <a:pPr/>
              <a:t>72</a:t>
            </a:fld>
            <a:endParaRPr lang="en-AU"/>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153758653"/>
      </p:ext>
    </p:extLst>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Caches</a:t>
            </a:r>
            <a:r>
              <a:rPr lang="en-US" baseline="0" dirty="0" smtClean="0"/>
              <a:t> – where all of your permanent information is stored</a:t>
            </a:r>
          </a:p>
          <a:p>
            <a:r>
              <a:rPr lang="en-US" baseline="0" dirty="0" smtClean="0"/>
              <a:t>            -- any type of memory the uses locality either location or time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B15D8FC-C889-4410-8862-C922C3EC1A28}" type="slidenum">
              <a:rPr lang="en-US" smtClean="0"/>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32C742AB-F39C-419F-9FD7-7CE1ADD58C6F}"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311D700A-1FC6-4DCE-8330-1E53E9EF4432}" type="slidenum">
              <a:rPr lang="en-AU"/>
              <a:pPr/>
              <a:t>73</a:t>
            </a:fld>
            <a:endParaRPr lang="en-AU"/>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84481351"/>
      </p:ext>
    </p:extLst>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3EA8B47-05BE-4AA4-94FD-A4528113A143}"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24F0F519-EC53-48AD-B09E-6FD8B8CA139B}" type="slidenum">
              <a:rPr lang="en-AU"/>
              <a:pPr/>
              <a:t>81</a:t>
            </a:fld>
            <a:endParaRPr lang="en-AU"/>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10394810"/>
      </p:ext>
    </p:extLst>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02141D3D-7778-45E0-B3AB-E4D72F2DF63C}"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1883ED07-E780-4573-B530-B85F75C54E18}" type="slidenum">
              <a:rPr lang="en-AU"/>
              <a:pPr/>
              <a:t>84</a:t>
            </a:fld>
            <a:endParaRPr lang="en-AU"/>
          </a:p>
        </p:txBody>
      </p:sp>
      <p:sp>
        <p:nvSpPr>
          <p:cNvPr id="333826" name="Rectangle 2"/>
          <p:cNvSpPr>
            <a:spLocks noGrp="1" noRot="1" noChangeAspect="1" noChangeArrowheads="1" noTextEdit="1"/>
          </p:cNvSpPr>
          <p:nvPr>
            <p:ph type="sldImg"/>
          </p:nvPr>
        </p:nvSpPr>
        <p:spPr>
          <a:ln/>
        </p:spPr>
      </p:sp>
      <p:sp>
        <p:nvSpPr>
          <p:cNvPr id="333827"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3057002"/>
      </p:ext>
    </p:extLst>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DE372038-4478-4C91-9158-470BA0236E7A}"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EBA8445F-6A8C-4499-A189-CC7A7FE1B97D}" type="slidenum">
              <a:rPr lang="en-AU"/>
              <a:pPr/>
              <a:t>85</a:t>
            </a:fld>
            <a:endParaRPr lang="en-AU"/>
          </a:p>
        </p:txBody>
      </p:sp>
      <p:sp>
        <p:nvSpPr>
          <p:cNvPr id="337922" name="Rectangle 2"/>
          <p:cNvSpPr>
            <a:spLocks noGrp="1" noRot="1" noChangeAspect="1" noChangeArrowheads="1" noTextEdit="1"/>
          </p:cNvSpPr>
          <p:nvPr>
            <p:ph type="sldImg"/>
          </p:nvPr>
        </p:nvSpPr>
        <p:spPr>
          <a:ln/>
        </p:spPr>
      </p:sp>
      <p:sp>
        <p:nvSpPr>
          <p:cNvPr id="337923"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55732340"/>
      </p:ext>
    </p:extLst>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CCD0ADA6-7F37-40B1-A069-2ACF6040DDB5}"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750E1FF6-251B-4DD4-8ADA-54228363E342}" type="slidenum">
              <a:rPr lang="en-AU"/>
              <a:pPr/>
              <a:t>87</a:t>
            </a:fld>
            <a:endParaRPr lang="en-AU"/>
          </a:p>
        </p:txBody>
      </p:sp>
      <p:sp>
        <p:nvSpPr>
          <p:cNvPr id="339970" name="Rectangle 2"/>
          <p:cNvSpPr>
            <a:spLocks noGrp="1" noRot="1" noChangeAspect="1" noChangeArrowheads="1" noTextEdit="1"/>
          </p:cNvSpPr>
          <p:nvPr>
            <p:ph type="sldImg"/>
          </p:nvPr>
        </p:nvSpPr>
        <p:spPr>
          <a:ln/>
        </p:spPr>
      </p:sp>
      <p:sp>
        <p:nvSpPr>
          <p:cNvPr id="339971"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312038939"/>
      </p:ext>
    </p:extLst>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F90F078-6E32-454B-89FB-20C19B1CCB33}"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D26DF583-4CFA-49E9-BEC2-EF20F894A977}" type="slidenum">
              <a:rPr lang="en-AU"/>
              <a:pPr/>
              <a:t>90</a:t>
            </a:fld>
            <a:endParaRPr lang="en-AU"/>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599762235"/>
      </p:ext>
    </p:extLst>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462A795B-F8F1-4180-9A97-9C1052B9885E}"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A7FC0BC4-ED16-4505-B2F8-460CBD3C6E8C}" type="slidenum">
              <a:rPr lang="en-AU"/>
              <a:pPr/>
              <a:t>93</a:t>
            </a:fld>
            <a:endParaRPr lang="en-AU"/>
          </a:p>
        </p:txBody>
      </p:sp>
      <p:sp>
        <p:nvSpPr>
          <p:cNvPr id="348162" name="Rectangle 2"/>
          <p:cNvSpPr>
            <a:spLocks noGrp="1" noRot="1" noChangeAspect="1" noChangeArrowheads="1" noTextEdit="1"/>
          </p:cNvSpPr>
          <p:nvPr>
            <p:ph type="sldImg"/>
          </p:nvPr>
        </p:nvSpPr>
        <p:spPr>
          <a:ln/>
        </p:spPr>
      </p:sp>
      <p:sp>
        <p:nvSpPr>
          <p:cNvPr id="348163"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084624488"/>
      </p:ext>
    </p:extLst>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D30588D2-5348-4DF9-ABC0-E29A2DC0995C}"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027E883-AC12-4D4D-9F4A-5C37196C8DA3}" type="slidenum">
              <a:rPr lang="en-AU"/>
              <a:pPr/>
              <a:t>101</a:t>
            </a:fld>
            <a:endParaRPr lang="en-AU"/>
          </a:p>
        </p:txBody>
      </p:sp>
      <p:sp>
        <p:nvSpPr>
          <p:cNvPr id="350210" name="Rectangle 2"/>
          <p:cNvSpPr>
            <a:spLocks noGrp="1" noRot="1" noChangeAspect="1" noChangeArrowheads="1" noTextEdit="1"/>
          </p:cNvSpPr>
          <p:nvPr>
            <p:ph type="sldImg"/>
          </p:nvPr>
        </p:nvSpPr>
        <p:spPr>
          <a:ln/>
        </p:spPr>
      </p:sp>
      <p:sp>
        <p:nvSpPr>
          <p:cNvPr id="350211" name="Rectangle 3"/>
          <p:cNvSpPr>
            <a:spLocks noGrp="1" noChangeArrowheads="1"/>
          </p:cNvSpPr>
          <p:nvPr>
            <p:ph type="body" idx="1"/>
          </p:nvPr>
        </p:nvSpPr>
        <p:spPr/>
        <p:txBody>
          <a:bodyPr/>
          <a:lstStyle/>
          <a:p>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78130289"/>
      </p:ext>
    </p:extLst>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3E4FB67-EFF3-4F58-901A-1AEFE3ADC15D}"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45C86EFD-4B20-444B-8809-90E93E4A733B}" type="slidenum">
              <a:rPr lang="en-AU"/>
              <a:pPr/>
              <a:t>7</a:t>
            </a:fld>
            <a:endParaRPr lang="en-AU"/>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r>
              <a:rPr lang="en-US" dirty="0" smtClean="0"/>
              <a:t>Hit</a:t>
            </a:r>
            <a:r>
              <a:rPr lang="en-US" baseline="0" dirty="0" smtClean="0"/>
              <a:t> – when you go to look for something and you access it</a:t>
            </a:r>
          </a:p>
          <a:p>
            <a:r>
              <a:rPr lang="en-US" baseline="0" dirty="0" smtClean="0"/>
              <a:t>Miss – when you go to access a piece of memory and it’s not </a:t>
            </a:r>
            <a:r>
              <a:rPr lang="en-US" baseline="0" dirty="0" smtClean="0"/>
              <a:t>there</a:t>
            </a:r>
          </a:p>
          <a:p>
            <a:endParaRPr lang="en-US" baseline="0" dirty="0" smtClean="0"/>
          </a:p>
          <a:p>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902330833"/>
      </p:ext>
    </p:extLst>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Cache</a:t>
            </a:r>
            <a:r>
              <a:rPr lang="en-US" baseline="0" dirty="0" smtClean="0"/>
              <a:t> -&gt; </a:t>
            </a:r>
            <a:r>
              <a:rPr lang="en-US" baseline="0" dirty="0" err="1" smtClean="0"/>
              <a:t>sram</a:t>
            </a:r>
            <a:endParaRPr lang="en-US" baseline="0" dirty="0" smtClean="0"/>
          </a:p>
          <a:p>
            <a:r>
              <a:rPr lang="en-US" baseline="0" dirty="0" smtClean="0"/>
              <a:t>If miss -&gt; </a:t>
            </a:r>
            <a:r>
              <a:rPr lang="en-US" baseline="0" dirty="0" err="1" smtClean="0"/>
              <a:t>goto</a:t>
            </a:r>
            <a:r>
              <a:rPr lang="en-US" baseline="0" dirty="0" smtClean="0"/>
              <a:t> main memory (dram)</a:t>
            </a:r>
          </a:p>
          <a:p>
            <a:r>
              <a:rPr lang="en-US" baseline="0" dirty="0" smtClean="0"/>
              <a:t>If miss there -&gt; </a:t>
            </a:r>
            <a:r>
              <a:rPr lang="en-US" baseline="0" dirty="0" err="1" smtClean="0"/>
              <a:t>goto</a:t>
            </a:r>
            <a:r>
              <a:rPr lang="en-US" baseline="0" dirty="0" smtClean="0"/>
              <a:t> permanent storage (magnetic disk/solid state drives)</a:t>
            </a:r>
          </a:p>
          <a:p>
            <a:endParaRPr lang="en-US" dirty="0"/>
          </a:p>
        </p:txBody>
      </p:sp>
      <p:sp>
        <p:nvSpPr>
          <p:cNvPr id="4" name="Slide Number Placeholder 3"/>
          <p:cNvSpPr>
            <a:spLocks noGrp="1"/>
          </p:cNvSpPr>
          <p:nvPr>
            <p:ph type="sldNum" sz="quarter" idx="10"/>
          </p:nvPr>
        </p:nvSpPr>
        <p:spPr/>
        <p:txBody>
          <a:bodyPr/>
          <a:lstStyle/>
          <a:p>
            <a:fld id="{6B15D8FC-C889-4410-8862-C922C3EC1A28}"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D99D39E-D499-4526-BE4C-FE5954E9D346}" type="datetime3">
              <a:rPr lang="en-AU"/>
              <a:pPr/>
              <a:t>November 19,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4E610D40-2129-4536-B534-C14BB5994760}" type="slidenum">
              <a:rPr lang="en-AU"/>
              <a:pPr/>
              <a:t>9</a:t>
            </a:fld>
            <a:endParaRPr lang="en-AU"/>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009934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C55B63E-A6A8-4BE5-847E-7E221DE12168}" type="datetimeFigureOut">
              <a:rPr lang="en-US" smtClean="0"/>
              <a:pPr/>
              <a:t>11/19/14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DADA0-E9F1-42BA-A746-6A828666AA76}"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55B63E-A6A8-4BE5-847E-7E221DE12168}" type="datetimeFigureOut">
              <a:rPr lang="en-US" smtClean="0"/>
              <a:pPr/>
              <a:t>11/19/14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DADA0-E9F1-42BA-A746-6A828666AA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55B63E-A6A8-4BE5-847E-7E221DE12168}" type="datetimeFigureOut">
              <a:rPr lang="en-US" smtClean="0"/>
              <a:pPr/>
              <a:t>11/19/14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DADA0-E9F1-42BA-A746-6A828666AA7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Online Image Placeholder 2"/>
          <p:cNvSpPr>
            <a:spLocks noGrp="1"/>
          </p:cNvSpPr>
          <p:nvPr>
            <p:ph type="clipArt" sz="half" idx="1"/>
          </p:nvPr>
        </p:nvSpPr>
        <p:spPr>
          <a:xfrm>
            <a:off x="684213" y="1125538"/>
            <a:ext cx="4059237" cy="5111750"/>
          </a:xfrm>
        </p:spPr>
        <p:txBody>
          <a:bodyPr/>
          <a:lstStyle/>
          <a:p>
            <a:endParaRPr lang="en-US"/>
          </a:p>
        </p:txBody>
      </p:sp>
      <p:sp>
        <p:nvSpPr>
          <p:cNvPr id="4" name="Text Placeholder 3"/>
          <p:cNvSpPr>
            <a:spLocks noGrp="1"/>
          </p:cNvSpPr>
          <p:nvPr>
            <p:ph type="body" sz="half" idx="2"/>
          </p:nvPr>
        </p:nvSpPr>
        <p:spPr>
          <a:xfrm>
            <a:off x="4895850" y="1125538"/>
            <a:ext cx="4059238"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1692275" y="6381750"/>
            <a:ext cx="7272338" cy="358775"/>
          </a:xfrm>
        </p:spPr>
        <p:txBody>
          <a:bodyPr/>
          <a:lstStyle>
            <a:lvl1pPr>
              <a:defRPr/>
            </a:lvl1pPr>
          </a:lstStyle>
          <a:p>
            <a:r>
              <a:rPr lang="en-AU"/>
              <a:t>Chapter 5 — Large and Fast: Exploiting Memory Hierarchy — </a:t>
            </a:r>
            <a:fld id="{27494775-E2A9-4E63-AF5F-AC29709D97C1}" type="slidenum">
              <a:rPr lang="en-AU"/>
              <a:pPr/>
              <a:t>‹#›</a:t>
            </a:fld>
            <a:endParaRPr lang="en-AU"/>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22230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55B63E-A6A8-4BE5-847E-7E221DE12168}" type="datetimeFigureOut">
              <a:rPr lang="en-US" smtClean="0"/>
              <a:pPr/>
              <a:t>11/19/14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DADA0-E9F1-42BA-A746-6A828666AA7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55B63E-A6A8-4BE5-847E-7E221DE12168}" type="datetimeFigureOut">
              <a:rPr lang="en-US" smtClean="0"/>
              <a:pPr/>
              <a:t>11/19/14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DADA0-E9F1-42BA-A746-6A828666AA76}"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C55B63E-A6A8-4BE5-847E-7E221DE12168}" type="datetimeFigureOut">
              <a:rPr lang="en-US" smtClean="0"/>
              <a:pPr/>
              <a:t>11/19/14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DADA0-E9F1-42BA-A746-6A828666AA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C55B63E-A6A8-4BE5-847E-7E221DE12168}" type="datetimeFigureOut">
              <a:rPr lang="en-US" smtClean="0"/>
              <a:pPr/>
              <a:t>11/19/14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DDADA0-E9F1-42BA-A746-6A828666AA76}"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55B63E-A6A8-4BE5-847E-7E221DE12168}" type="datetimeFigureOut">
              <a:rPr lang="en-US" smtClean="0"/>
              <a:pPr/>
              <a:t>11/19/14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DDADA0-E9F1-42BA-A746-6A828666AA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55B63E-A6A8-4BE5-847E-7E221DE12168}" type="datetimeFigureOut">
              <a:rPr lang="en-US" smtClean="0"/>
              <a:pPr/>
              <a:t>11/19/14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DDADA0-E9F1-42BA-A746-6A828666AA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55B63E-A6A8-4BE5-847E-7E221DE12168}" type="datetimeFigureOut">
              <a:rPr lang="en-US" smtClean="0"/>
              <a:pPr/>
              <a:t>11/19/14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DADA0-E9F1-42BA-A746-6A828666AA76}"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55B63E-A6A8-4BE5-847E-7E221DE12168}" type="datetimeFigureOut">
              <a:rPr lang="en-US" smtClean="0"/>
              <a:pPr/>
              <a:t>11/19/14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DADA0-E9F1-42BA-A746-6A828666AA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C55B63E-A6A8-4BE5-847E-7E221DE12168}" type="datetimeFigureOut">
              <a:rPr lang="en-US" smtClean="0"/>
              <a:pPr/>
              <a:t>11/19/14</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ACDDADA0-E9F1-42BA-A746-6A828666AA7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embeddings/Microsoft_Equation1.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1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3.xml"/><Relationship Id="rId3" Type="http://schemas.openxmlformats.org/officeDocument/2006/relationships/image" Target="../media/image13.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6.xml"/><Relationship Id="rId3" Type="http://schemas.openxmlformats.org/officeDocument/2006/relationships/image" Target="../media/image15.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Memory</a:t>
            </a:r>
            <a:endParaRPr lang="en-US" dirty="0"/>
          </a:p>
        </p:txBody>
      </p:sp>
      <p:sp>
        <p:nvSpPr>
          <p:cNvPr id="3" name="Subtitle 2"/>
          <p:cNvSpPr>
            <a:spLocks noGrp="1"/>
          </p:cNvSpPr>
          <p:nvPr>
            <p:ph type="subTitle" idx="1"/>
          </p:nvPr>
        </p:nvSpPr>
        <p:spPr/>
        <p:txBody>
          <a:bodyPr/>
          <a:lstStyle/>
          <a:p>
            <a:r>
              <a:rPr lang="en-US" dirty="0" smtClean="0"/>
              <a:t>Memory Hierarchy: Caches</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0960395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Mapped Cache</a:t>
            </a:r>
          </a:p>
        </p:txBody>
      </p:sp>
      <p:sp>
        <p:nvSpPr>
          <p:cNvPr id="3" name="Content Placeholder 2"/>
          <p:cNvSpPr>
            <a:spLocks noGrp="1"/>
          </p:cNvSpPr>
          <p:nvPr>
            <p:ph idx="1"/>
          </p:nvPr>
        </p:nvSpPr>
        <p:spPr/>
        <p:txBody>
          <a:bodyPr/>
          <a:lstStyle/>
          <a:p>
            <a:r>
              <a:rPr lang="en-US" dirty="0" smtClean="0"/>
              <a:t>Each </a:t>
            </a:r>
            <a:r>
              <a:rPr lang="en-US" dirty="0"/>
              <a:t>word can go in exactly one place in the </a:t>
            </a:r>
            <a:r>
              <a:rPr lang="en-US" dirty="0" smtClean="0"/>
              <a:t>cache</a:t>
            </a:r>
          </a:p>
          <a:p>
            <a:pPr lvl="1"/>
            <a:r>
              <a:rPr lang="en-US" dirty="0" smtClean="0"/>
              <a:t>Assign a location based on the address of the word</a:t>
            </a:r>
          </a:p>
          <a:p>
            <a:pPr lvl="1"/>
            <a:r>
              <a:rPr lang="en-US" dirty="0" smtClean="0"/>
              <a:t>(</a:t>
            </a:r>
            <a:r>
              <a:rPr lang="en-US" dirty="0"/>
              <a:t>Block address) modulo (#Blocks in cache)</a:t>
            </a:r>
            <a:endParaRPr lang="en-AU" dirty="0"/>
          </a:p>
          <a:p>
            <a:pPr lvl="1"/>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3282435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more details on TLB Misses </a:t>
            </a:r>
            <a:endParaRPr lang="en-US" dirty="0"/>
          </a:p>
        </p:txBody>
      </p:sp>
      <p:sp>
        <p:nvSpPr>
          <p:cNvPr id="3" name="Content Placeholder 2"/>
          <p:cNvSpPr>
            <a:spLocks noGrp="1"/>
          </p:cNvSpPr>
          <p:nvPr>
            <p:ph idx="1"/>
          </p:nvPr>
        </p:nvSpPr>
        <p:spPr/>
        <p:txBody>
          <a:bodyPr/>
          <a:lstStyle/>
          <a:p>
            <a:r>
              <a:rPr lang="en-US" dirty="0" smtClean="0"/>
              <a:t>Misses in the data cache are more difficult</a:t>
            </a:r>
          </a:p>
          <a:p>
            <a:pPr marL="731520" lvl="1" indent="-457200">
              <a:buFont typeface="+mj-lt"/>
              <a:buAutoNum type="arabicPeriod"/>
            </a:pPr>
            <a:r>
              <a:rPr lang="en-US" dirty="0" smtClean="0"/>
              <a:t>They </a:t>
            </a:r>
            <a:r>
              <a:rPr lang="en-US" dirty="0"/>
              <a:t>occur in the middle of instructions, unlike instruction page faults</a:t>
            </a:r>
            <a:r>
              <a:rPr lang="en-US" dirty="0" smtClean="0"/>
              <a:t>. </a:t>
            </a:r>
          </a:p>
          <a:p>
            <a:pPr marL="731520" lvl="1" indent="-457200">
              <a:buFont typeface="+mj-lt"/>
              <a:buAutoNum type="arabicPeriod"/>
            </a:pPr>
            <a:r>
              <a:rPr lang="en-US" dirty="0" smtClean="0"/>
              <a:t>The </a:t>
            </a:r>
            <a:r>
              <a:rPr lang="en-US" dirty="0"/>
              <a:t>instruction cannot be completed before handling the exception</a:t>
            </a:r>
            <a:r>
              <a:rPr lang="en-US" dirty="0" smtClean="0"/>
              <a:t>. </a:t>
            </a:r>
          </a:p>
          <a:p>
            <a:pPr marL="731520" lvl="1" indent="-457200">
              <a:buFont typeface="+mj-lt"/>
              <a:buAutoNum type="arabicPeriod"/>
            </a:pPr>
            <a:r>
              <a:rPr lang="en-US" dirty="0" smtClean="0"/>
              <a:t>After </a:t>
            </a:r>
            <a:r>
              <a:rPr lang="en-US" dirty="0"/>
              <a:t>handling the exception, the instruction must be restarted as if nothing had occurred.</a:t>
            </a:r>
          </a:p>
          <a:p>
            <a:endParaRPr lang="en-US" dirty="0"/>
          </a:p>
          <a:p>
            <a:pPr lvl="1"/>
            <a:endParaRPr lang="en-US" dirty="0" smtClean="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48288310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9188" name="Rectangle 4"/>
          <p:cNvSpPr>
            <a:spLocks noGrp="1" noChangeArrowheads="1"/>
          </p:cNvSpPr>
          <p:nvPr>
            <p:ph type="title"/>
          </p:nvPr>
        </p:nvSpPr>
        <p:spPr/>
        <p:txBody>
          <a:bodyPr/>
          <a:lstStyle/>
          <a:p>
            <a:r>
              <a:rPr lang="en-US"/>
              <a:t>Memory Protection</a:t>
            </a:r>
            <a:endParaRPr lang="en-AU"/>
          </a:p>
        </p:txBody>
      </p:sp>
      <p:sp>
        <p:nvSpPr>
          <p:cNvPr id="349189" name="Rectangle 5"/>
          <p:cNvSpPr>
            <a:spLocks noGrp="1" noChangeArrowheads="1"/>
          </p:cNvSpPr>
          <p:nvPr>
            <p:ph idx="1"/>
          </p:nvPr>
        </p:nvSpPr>
        <p:spPr/>
        <p:txBody>
          <a:bodyPr/>
          <a:lstStyle/>
          <a:p>
            <a:r>
              <a:rPr lang="en-US" dirty="0"/>
              <a:t>Different tasks can share parts of their virtual address spaces</a:t>
            </a:r>
          </a:p>
          <a:p>
            <a:pPr lvl="1"/>
            <a:r>
              <a:rPr lang="en-US" dirty="0"/>
              <a:t>But need to protect against errant access</a:t>
            </a:r>
          </a:p>
          <a:p>
            <a:pPr lvl="1"/>
            <a:r>
              <a:rPr lang="en-US" dirty="0"/>
              <a:t>Requires OS assistance</a:t>
            </a:r>
          </a:p>
          <a:p>
            <a:r>
              <a:rPr lang="en-US" dirty="0"/>
              <a:t>Hardware support for OS protection</a:t>
            </a:r>
          </a:p>
          <a:p>
            <a:pPr lvl="1"/>
            <a:r>
              <a:rPr lang="en-US" dirty="0"/>
              <a:t>Privileged supervisor mode (aka kernel mode)</a:t>
            </a:r>
          </a:p>
          <a:p>
            <a:pPr lvl="1"/>
            <a:r>
              <a:rPr lang="en-US" dirty="0"/>
              <a:t>Privileged instructions</a:t>
            </a:r>
          </a:p>
          <a:p>
            <a:pPr lvl="1"/>
            <a:r>
              <a:rPr lang="en-US" dirty="0"/>
              <a:t>Page tables and other state information only accessible in supervisor </a:t>
            </a:r>
            <a:r>
              <a:rPr lang="en-US" dirty="0" smtClean="0"/>
              <a:t>mode</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26289535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Common principles apply at all levels of the memory hierarchy</a:t>
            </a:r>
          </a:p>
          <a:p>
            <a:pPr lvl="1"/>
            <a:r>
              <a:rPr lang="en-US" dirty="0"/>
              <a:t>Based on notions of caching</a:t>
            </a:r>
          </a:p>
          <a:p>
            <a:r>
              <a:rPr lang="en-US" dirty="0"/>
              <a:t>At each level in the hierarchy</a:t>
            </a:r>
          </a:p>
          <a:p>
            <a:pPr lvl="1"/>
            <a:r>
              <a:rPr lang="en-US" dirty="0"/>
              <a:t>Block placement</a:t>
            </a:r>
          </a:p>
          <a:p>
            <a:pPr lvl="1"/>
            <a:r>
              <a:rPr lang="en-US" dirty="0"/>
              <a:t>Finding a block</a:t>
            </a:r>
          </a:p>
          <a:p>
            <a:pPr lvl="1"/>
            <a:r>
              <a:rPr lang="en-US" dirty="0"/>
              <a:t>Replacement on a miss</a:t>
            </a:r>
          </a:p>
          <a:p>
            <a:pPr lvl="1"/>
            <a:r>
              <a:rPr lang="en-US" dirty="0"/>
              <a:t>Write policy</a:t>
            </a:r>
            <a:endParaRPr lang="en-AU" dirty="0"/>
          </a:p>
          <a:p>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65087343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Virtual memory is the name of the level that manages caching between main memory and permanent storage.</a:t>
            </a:r>
          </a:p>
          <a:p>
            <a:pPr lvl="1"/>
            <a:r>
              <a:rPr lang="en-US" dirty="0" smtClean="0"/>
              <a:t>Supports larger programs</a:t>
            </a:r>
          </a:p>
          <a:p>
            <a:pPr lvl="1"/>
            <a:r>
              <a:rPr lang="en-US" dirty="0" smtClean="0"/>
              <a:t>Supports more programs</a:t>
            </a:r>
          </a:p>
          <a:p>
            <a:pPr lvl="1"/>
            <a:r>
              <a:rPr lang="en-US" dirty="0" smtClean="0"/>
              <a:t>Supports sharing between programs</a:t>
            </a:r>
          </a:p>
          <a:p>
            <a:r>
              <a:rPr lang="en-US" dirty="0" smtClean="0"/>
              <a:t>Page faults are very expensive to service</a:t>
            </a:r>
          </a:p>
          <a:p>
            <a:pPr lvl="1"/>
            <a:r>
              <a:rPr lang="en-US" dirty="0" smtClean="0"/>
              <a:t>Pages are large to take advantage of locality</a:t>
            </a:r>
          </a:p>
          <a:p>
            <a:pPr lvl="1"/>
            <a:r>
              <a:rPr lang="en-US" dirty="0" smtClean="0"/>
              <a:t>Pages can be loaded anywhere in memory</a:t>
            </a:r>
          </a:p>
          <a:p>
            <a:pPr lvl="1"/>
            <a:r>
              <a:rPr lang="en-US" dirty="0" smtClean="0"/>
              <a:t>OS can assist with various techniques</a:t>
            </a:r>
          </a:p>
          <a:p>
            <a:pPr lvl="1"/>
            <a:r>
              <a:rPr lang="en-US" dirty="0" smtClean="0"/>
              <a:t>Write-back policy to reduce disk access</a:t>
            </a:r>
          </a:p>
          <a:p>
            <a:r>
              <a:rPr lang="en-US" dirty="0" smtClean="0"/>
              <a:t>Accessing memory takes two accesses now</a:t>
            </a:r>
          </a:p>
          <a:p>
            <a:pPr lvl="1"/>
            <a:r>
              <a:rPr lang="en-US" dirty="0" smtClean="0"/>
              <a:t>Use TLBs to speed the process</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6622659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Mapped Cache</a:t>
            </a:r>
          </a:p>
        </p:txBody>
      </p:sp>
      <p:sp>
        <p:nvSpPr>
          <p:cNvPr id="3" name="Content Placeholder 2"/>
          <p:cNvSpPr>
            <a:spLocks noGrp="1"/>
          </p:cNvSpPr>
          <p:nvPr>
            <p:ph idx="1"/>
          </p:nvPr>
        </p:nvSpPr>
        <p:spPr/>
        <p:txBody>
          <a:bodyPr/>
          <a:lstStyle/>
          <a:p>
            <a:r>
              <a:rPr lang="en-US" dirty="0" smtClean="0"/>
              <a:t>Each </a:t>
            </a:r>
            <a:r>
              <a:rPr lang="en-US" dirty="0"/>
              <a:t>word can go in exactly one place in the </a:t>
            </a:r>
            <a:r>
              <a:rPr lang="en-US" dirty="0" smtClean="0"/>
              <a:t>cache</a:t>
            </a:r>
          </a:p>
          <a:p>
            <a:pPr lvl="1"/>
            <a:r>
              <a:rPr lang="en-US" dirty="0" smtClean="0"/>
              <a:t>Assign a location based on the address of the word</a:t>
            </a:r>
          </a:p>
          <a:p>
            <a:pPr lvl="1"/>
            <a:r>
              <a:rPr lang="en-US" dirty="0" smtClean="0"/>
              <a:t>(</a:t>
            </a:r>
            <a:r>
              <a:rPr lang="en-US" dirty="0"/>
              <a:t>Block address) modulo (#Blocks in cache)</a:t>
            </a:r>
            <a:endParaRPr lang="en-AU" dirty="0"/>
          </a:p>
          <a:p>
            <a:pPr lvl="1"/>
            <a:endParaRPr lang="en-US" dirty="0"/>
          </a:p>
        </p:txBody>
      </p:sp>
      <p:pic>
        <p:nvPicPr>
          <p:cNvPr id="4" name="Picture 9" descr="f05-05-P374493"/>
          <p:cNvPicPr>
            <a:picLocks noChangeAspect="1" noChangeArrowheads="1"/>
          </p:cNvPicPr>
          <p:nvPr/>
        </p:nvPicPr>
        <p:blipFill>
          <a:blip r:embed="rId3"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900113" y="2922588"/>
            <a:ext cx="4692650" cy="3387725"/>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3180943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50889" name="Picture 9" descr="f05-05-P374493"/>
          <p:cNvPicPr>
            <a:picLocks noChangeAspect="1" noChangeArrowheads="1"/>
          </p:cNvPicPr>
          <p:nvPr/>
        </p:nvPicPr>
        <p:blipFill>
          <a:blip r:embed="rId3"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900113" y="2922588"/>
            <a:ext cx="4692650" cy="3387725"/>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sp>
        <p:nvSpPr>
          <p:cNvPr id="250886" name="Rectangle 6"/>
          <p:cNvSpPr>
            <a:spLocks noGrp="1" noChangeArrowheads="1"/>
          </p:cNvSpPr>
          <p:nvPr>
            <p:ph type="title"/>
          </p:nvPr>
        </p:nvSpPr>
        <p:spPr/>
        <p:txBody>
          <a:bodyPr/>
          <a:lstStyle/>
          <a:p>
            <a:r>
              <a:rPr lang="en-US" dirty="0"/>
              <a:t>Direct Mapped Cache</a:t>
            </a:r>
            <a:endParaRPr lang="en-AU" dirty="0"/>
          </a:p>
        </p:txBody>
      </p:sp>
      <p:sp>
        <p:nvSpPr>
          <p:cNvPr id="250887" name="Rectangle 7"/>
          <p:cNvSpPr>
            <a:spLocks noGrp="1" noChangeArrowheads="1"/>
          </p:cNvSpPr>
          <p:nvPr>
            <p:ph idx="1"/>
          </p:nvPr>
        </p:nvSpPr>
        <p:spPr/>
        <p:txBody>
          <a:bodyPr/>
          <a:lstStyle/>
          <a:p>
            <a:r>
              <a:rPr lang="en-US" dirty="0"/>
              <a:t>Each word can go in exactly one place in the cache</a:t>
            </a:r>
          </a:p>
          <a:p>
            <a:pPr lvl="1"/>
            <a:r>
              <a:rPr lang="en-US" dirty="0"/>
              <a:t>Assign a location based on the address of the word</a:t>
            </a:r>
          </a:p>
          <a:p>
            <a:pPr lvl="1"/>
            <a:r>
              <a:rPr lang="en-US" dirty="0"/>
              <a:t>(Block address) modulo (#Blocks in cache)</a:t>
            </a:r>
            <a:endParaRPr lang="en-AU" dirty="0"/>
          </a:p>
          <a:p>
            <a:pPr lvl="1"/>
            <a:endParaRPr lang="en-US" dirty="0"/>
          </a:p>
        </p:txBody>
      </p:sp>
      <p:sp>
        <p:nvSpPr>
          <p:cNvPr id="250885" name="Rectangle 5"/>
          <p:cNvSpPr>
            <a:spLocks noChangeArrowheads="1"/>
          </p:cNvSpPr>
          <p:nvPr/>
        </p:nvSpPr>
        <p:spPr bwMode="auto">
          <a:xfrm>
            <a:off x="6084888" y="3789363"/>
            <a:ext cx="2803525" cy="2519362"/>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sz="2800"/>
              <a:t>#Blocks is a power of 2</a:t>
            </a:r>
          </a:p>
          <a:p>
            <a:pPr eaLnBrk="1" hangingPunct="1"/>
            <a:r>
              <a:rPr lang="en-US" sz="2800"/>
              <a:t>Use low-order address bits</a:t>
            </a:r>
            <a:endParaRPr lang="en-AU" sz="280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6974882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2932" name="Rectangle 4"/>
          <p:cNvSpPr>
            <a:spLocks noGrp="1" noChangeArrowheads="1"/>
          </p:cNvSpPr>
          <p:nvPr>
            <p:ph type="title"/>
          </p:nvPr>
        </p:nvSpPr>
        <p:spPr/>
        <p:txBody>
          <a:bodyPr/>
          <a:lstStyle/>
          <a:p>
            <a:r>
              <a:rPr lang="en-US"/>
              <a:t>Tags and Valid Bits</a:t>
            </a:r>
            <a:endParaRPr lang="en-AU"/>
          </a:p>
        </p:txBody>
      </p:sp>
      <p:sp>
        <p:nvSpPr>
          <p:cNvPr id="252933" name="Rectangle 5"/>
          <p:cNvSpPr>
            <a:spLocks noGrp="1" noChangeArrowheads="1"/>
          </p:cNvSpPr>
          <p:nvPr>
            <p:ph idx="1"/>
          </p:nvPr>
        </p:nvSpPr>
        <p:spPr/>
        <p:txBody>
          <a:bodyPr/>
          <a:lstStyle/>
          <a:p>
            <a:r>
              <a:rPr lang="en-US" dirty="0"/>
              <a:t>How do we know which particular block is stored in a cache location?</a:t>
            </a:r>
          </a:p>
          <a:p>
            <a:pPr lvl="1"/>
            <a:r>
              <a:rPr lang="en-US" dirty="0"/>
              <a:t>Store block address as well as the data</a:t>
            </a:r>
          </a:p>
          <a:p>
            <a:pPr lvl="1"/>
            <a:r>
              <a:rPr lang="en-US" dirty="0" smtClean="0"/>
              <a:t>Only </a:t>
            </a:r>
            <a:r>
              <a:rPr lang="en-US" dirty="0"/>
              <a:t>need the high-order bits</a:t>
            </a:r>
          </a:p>
          <a:p>
            <a:pPr lvl="1"/>
            <a:r>
              <a:rPr lang="en-US" dirty="0"/>
              <a:t>Called the </a:t>
            </a:r>
            <a:r>
              <a:rPr lang="en-US" dirty="0" smtClean="0"/>
              <a:t>tag</a:t>
            </a:r>
          </a:p>
          <a:p>
            <a:pPr lvl="1"/>
            <a:endParaRPr lang="en-US" dirty="0"/>
          </a:p>
          <a:p>
            <a:r>
              <a:rPr lang="en-US" dirty="0"/>
              <a:t>What if there is no data in a location?</a:t>
            </a:r>
          </a:p>
          <a:p>
            <a:pPr lvl="1"/>
            <a:r>
              <a:rPr lang="en-US" dirty="0"/>
              <a:t>Valid bit: 1 = present, 0 = not present</a:t>
            </a:r>
          </a:p>
          <a:p>
            <a:pPr lvl="1"/>
            <a:r>
              <a:rPr lang="en-US" dirty="0"/>
              <a:t>Initially 0</a:t>
            </a:r>
            <a:endParaRPr lang="en-AU"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278818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293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293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293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Read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Reads are simpler because reads </a:t>
            </a:r>
            <a:r>
              <a:rPr lang="en-US" dirty="0"/>
              <a:t>do not </a:t>
            </a:r>
            <a:r>
              <a:rPr lang="en-US" dirty="0" smtClean="0"/>
              <a:t>change </a:t>
            </a:r>
            <a:r>
              <a:rPr lang="en-US" dirty="0"/>
              <a:t>the contents of the </a:t>
            </a:r>
            <a:r>
              <a:rPr lang="en-US" dirty="0" smtClean="0"/>
              <a:t>cache</a:t>
            </a:r>
          </a:p>
          <a:p>
            <a:endParaRPr lang="en-US" dirty="0"/>
          </a:p>
          <a:p>
            <a:r>
              <a:rPr lang="en-US" dirty="0" smtClean="0"/>
              <a:t>Example:</a:t>
            </a:r>
          </a:p>
          <a:p>
            <a:pPr lvl="1"/>
            <a:r>
              <a:rPr lang="en-US" dirty="0" smtClean="0"/>
              <a:t>8-Block, Direct Mapped Cache</a:t>
            </a:r>
          </a:p>
          <a:p>
            <a:pPr lvl="1"/>
            <a:r>
              <a:rPr lang="en-US" dirty="0" smtClean="0"/>
              <a:t>Addresses:</a:t>
            </a:r>
          </a:p>
          <a:p>
            <a:pPr lvl="1"/>
            <a:r>
              <a:rPr lang="en-US" dirty="0" smtClean="0"/>
              <a:t>Binary	Decimal		Cache Block (address mod 8)</a:t>
            </a:r>
          </a:p>
          <a:p>
            <a:pPr lvl="1"/>
            <a:r>
              <a:rPr lang="en-US" dirty="0" smtClean="0"/>
              <a:t>10110</a:t>
            </a:r>
            <a:r>
              <a:rPr lang="en-US" dirty="0"/>
              <a:t>	22		110</a:t>
            </a:r>
          </a:p>
          <a:p>
            <a:pPr lvl="1"/>
            <a:r>
              <a:rPr lang="en-US" dirty="0" smtClean="0"/>
              <a:t>11010</a:t>
            </a:r>
            <a:r>
              <a:rPr lang="en-US" dirty="0"/>
              <a:t>	26		010</a:t>
            </a:r>
          </a:p>
          <a:p>
            <a:pPr lvl="1"/>
            <a:r>
              <a:rPr lang="en-US" dirty="0" smtClean="0"/>
              <a:t>10110</a:t>
            </a:r>
            <a:r>
              <a:rPr lang="en-US" dirty="0"/>
              <a:t>	22		110</a:t>
            </a:r>
          </a:p>
          <a:p>
            <a:pPr lvl="1"/>
            <a:r>
              <a:rPr lang="en-US" dirty="0" smtClean="0"/>
              <a:t>11010</a:t>
            </a:r>
            <a:r>
              <a:rPr lang="en-US" dirty="0"/>
              <a:t>	26		010</a:t>
            </a:r>
          </a:p>
          <a:p>
            <a:pPr lvl="1"/>
            <a:r>
              <a:rPr lang="en-US" dirty="0" smtClean="0"/>
              <a:t>10000</a:t>
            </a:r>
            <a:r>
              <a:rPr lang="en-US" dirty="0"/>
              <a:t>	16		000</a:t>
            </a:r>
          </a:p>
          <a:p>
            <a:pPr lvl="1"/>
            <a:r>
              <a:rPr lang="en-US" dirty="0" smtClean="0"/>
              <a:t>00011</a:t>
            </a:r>
            <a:r>
              <a:rPr lang="en-US" dirty="0"/>
              <a:t>	3		011</a:t>
            </a:r>
          </a:p>
          <a:p>
            <a:pPr lvl="1"/>
            <a:r>
              <a:rPr lang="en-US" dirty="0" smtClean="0"/>
              <a:t>10000</a:t>
            </a:r>
            <a:r>
              <a:rPr lang="en-US" dirty="0"/>
              <a:t>	16		000</a:t>
            </a:r>
          </a:p>
          <a:p>
            <a:pPr lvl="1"/>
            <a:r>
              <a:rPr lang="en-US" dirty="0" smtClean="0"/>
              <a:t>10010</a:t>
            </a:r>
            <a:r>
              <a:rPr lang="en-US" dirty="0"/>
              <a:t>	18		010</a:t>
            </a:r>
          </a:p>
          <a:p>
            <a:pPr lvl="1"/>
            <a:r>
              <a:rPr lang="en-US" dirty="0" smtClean="0"/>
              <a:t>10000</a:t>
            </a:r>
            <a:r>
              <a:rPr lang="en-US" dirty="0"/>
              <a:t>	16		000</a:t>
            </a:r>
          </a:p>
          <a:p>
            <a:pPr lvl="1"/>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851400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5032" name="Rectangle 56"/>
          <p:cNvSpPr>
            <a:spLocks noGrp="1" noChangeArrowheads="1"/>
          </p:cNvSpPr>
          <p:nvPr>
            <p:ph type="title"/>
          </p:nvPr>
        </p:nvSpPr>
        <p:spPr/>
        <p:txBody>
          <a:bodyPr/>
          <a:lstStyle/>
          <a:p>
            <a:r>
              <a:rPr lang="en-US"/>
              <a:t>Cache Example</a:t>
            </a:r>
            <a:endParaRPr lang="en-AU"/>
          </a:p>
        </p:txBody>
      </p:sp>
      <p:sp>
        <p:nvSpPr>
          <p:cNvPr id="255033" name="Rectangle 57"/>
          <p:cNvSpPr>
            <a:spLocks noGrp="1" noChangeArrowheads="1"/>
          </p:cNvSpPr>
          <p:nvPr>
            <p:ph idx="1"/>
          </p:nvPr>
        </p:nvSpPr>
        <p:spPr/>
        <p:txBody>
          <a:bodyPr/>
          <a:lstStyle/>
          <a:p>
            <a:r>
              <a:rPr lang="en-US" dirty="0" smtClean="0"/>
              <a:t>Initial </a:t>
            </a:r>
            <a:r>
              <a:rPr lang="en-US" dirty="0"/>
              <a:t>state</a:t>
            </a:r>
            <a:endParaRPr lang="en-AU" dirty="0"/>
          </a:p>
        </p:txBody>
      </p:sp>
      <p:graphicFrame>
        <p:nvGraphicFramePr>
          <p:cNvPr id="254980" name="Group 4"/>
          <p:cNvGraphicFramePr>
            <a:graphicFrameLocks noGrp="1"/>
          </p:cNvGraphicFramePr>
          <p:nvPr/>
        </p:nvGraphicFramePr>
        <p:xfrm>
          <a:off x="1547813" y="2924175"/>
          <a:ext cx="6096000" cy="3291840"/>
        </p:xfrm>
        <a:graphic>
          <a:graphicData uri="http://schemas.openxmlformats.org/drawingml/2006/table">
            <a:tbl>
              <a:tblPr/>
              <a:tblGrid>
                <a:gridCol w="1079500"/>
                <a:gridCol w="649287"/>
                <a:gridCol w="1150938"/>
                <a:gridCol w="3216275"/>
              </a:tblGrid>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Index</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V</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Tag</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Data</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9595545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a:t>Cache Example</a:t>
            </a:r>
            <a:endParaRPr lang="en-AU"/>
          </a:p>
        </p:txBody>
      </p:sp>
      <p:graphicFrame>
        <p:nvGraphicFramePr>
          <p:cNvPr id="257027" name="Group 3"/>
          <p:cNvGraphicFramePr>
            <a:graphicFrameLocks noGrp="1"/>
          </p:cNvGraphicFramePr>
          <p:nvPr/>
        </p:nvGraphicFramePr>
        <p:xfrm>
          <a:off x="1547813" y="2924175"/>
          <a:ext cx="6096000" cy="3291840"/>
        </p:xfrm>
        <a:graphic>
          <a:graphicData uri="http://schemas.openxmlformats.org/drawingml/2006/table">
            <a:tbl>
              <a:tblPr/>
              <a:tblGrid>
                <a:gridCol w="1079500"/>
                <a:gridCol w="649287"/>
                <a:gridCol w="1150938"/>
                <a:gridCol w="3216275"/>
              </a:tblGrid>
              <a:tr h="190500">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Index</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V</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Tag</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Data</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110</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Y</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10</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Mem[10110]</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57079" name="Group 55"/>
          <p:cNvGraphicFramePr>
            <a:graphicFrameLocks noGrp="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512946823"/>
              </p:ext>
            </p:extLst>
          </p:nvPr>
        </p:nvGraphicFramePr>
        <p:xfrm>
          <a:off x="1547813" y="1630680"/>
          <a:ext cx="6072187" cy="731520"/>
        </p:xfrm>
        <a:graphic>
          <a:graphicData uri="http://schemas.openxmlformats.org/drawingml/2006/table">
            <a:tbl>
              <a:tblPr/>
              <a:tblGrid>
                <a:gridCol w="1673225"/>
                <a:gridCol w="1649412"/>
                <a:gridCol w="1231900"/>
                <a:gridCol w="1517650"/>
              </a:tblGrid>
              <a:tr h="3286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Word addr</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Binary addr</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Hit/miss</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Cache block</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270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22</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10 110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Miss</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110</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2783442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t>Cache Example</a:t>
            </a:r>
            <a:endParaRPr lang="en-AU"/>
          </a:p>
        </p:txBody>
      </p:sp>
      <p:graphicFrame>
        <p:nvGraphicFramePr>
          <p:cNvPr id="259075" name="Group 3"/>
          <p:cNvGraphicFramePr>
            <a:graphicFrameLocks noGrp="1"/>
          </p:cNvGraphicFramePr>
          <p:nvPr/>
        </p:nvGraphicFramePr>
        <p:xfrm>
          <a:off x="1547813" y="2924175"/>
          <a:ext cx="6096000" cy="3291840"/>
        </p:xfrm>
        <a:graphic>
          <a:graphicData uri="http://schemas.openxmlformats.org/drawingml/2006/table">
            <a:tbl>
              <a:tblPr/>
              <a:tblGrid>
                <a:gridCol w="1079500"/>
                <a:gridCol w="649287"/>
                <a:gridCol w="1150938"/>
                <a:gridCol w="3216275"/>
              </a:tblGrid>
              <a:tr h="190500">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Index</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V</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Tag</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Data</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010</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Y</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11</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Mem[11010]</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Y</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Mem[10110]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59127" name="Group 55"/>
          <p:cNvGraphicFramePr>
            <a:graphicFrameLocks noGrp="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071335071"/>
              </p:ext>
            </p:extLst>
          </p:nvPr>
        </p:nvGraphicFramePr>
        <p:xfrm>
          <a:off x="1547813" y="1630680"/>
          <a:ext cx="6072187" cy="731520"/>
        </p:xfrm>
        <a:graphic>
          <a:graphicData uri="http://schemas.openxmlformats.org/drawingml/2006/table">
            <a:tbl>
              <a:tblPr/>
              <a:tblGrid>
                <a:gridCol w="1673225"/>
                <a:gridCol w="1649412"/>
                <a:gridCol w="1231900"/>
                <a:gridCol w="1517650"/>
              </a:tblGrid>
              <a:tr h="3286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Word </a:t>
                      </a:r>
                      <a:r>
                        <a:rPr kumimoji="0" lang="en-US" sz="1800" b="0" i="0" u="none" strike="noStrike" cap="none" normalizeH="0" baseline="0" dirty="0" err="1" smtClean="0">
                          <a:ln>
                            <a:noFill/>
                          </a:ln>
                          <a:solidFill>
                            <a:schemeClr val="tx1"/>
                          </a:solidFill>
                          <a:effectLst/>
                          <a:latin typeface="Arial" panose="020B0604020202020204" pitchFamily="34" charset="0"/>
                        </a:rPr>
                        <a:t>addr</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Binary </a:t>
                      </a:r>
                      <a:r>
                        <a:rPr kumimoji="0" lang="en-US" sz="1800" b="0" i="0" u="none" strike="noStrike" cap="none" normalizeH="0" baseline="0" dirty="0" err="1" smtClean="0">
                          <a:ln>
                            <a:noFill/>
                          </a:ln>
                          <a:solidFill>
                            <a:schemeClr val="tx1"/>
                          </a:solidFill>
                          <a:effectLst/>
                          <a:latin typeface="Arial" panose="020B0604020202020204" pitchFamily="34" charset="0"/>
                        </a:rPr>
                        <a:t>addr</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Hit/miss</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Cache block</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270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26</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11 010</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Miss</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010</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95642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en-US"/>
              <a:t>Cache Example</a:t>
            </a:r>
            <a:endParaRPr lang="en-AU"/>
          </a:p>
        </p:txBody>
      </p:sp>
      <p:graphicFrame>
        <p:nvGraphicFramePr>
          <p:cNvPr id="261123" name="Group 3"/>
          <p:cNvGraphicFramePr>
            <a:graphicFrameLocks noGrp="1"/>
          </p:cNvGraphicFramePr>
          <p:nvPr/>
        </p:nvGraphicFramePr>
        <p:xfrm>
          <a:off x="1547813" y="2924175"/>
          <a:ext cx="6096000" cy="3291840"/>
        </p:xfrm>
        <a:graphic>
          <a:graphicData uri="http://schemas.openxmlformats.org/drawingml/2006/table">
            <a:tbl>
              <a:tblPr/>
              <a:tblGrid>
                <a:gridCol w="1079500"/>
                <a:gridCol w="649287"/>
                <a:gridCol w="1150938"/>
                <a:gridCol w="3216275"/>
              </a:tblGrid>
              <a:tr h="190500">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Index</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V</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Tag</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Data</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Y</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Mem[11010]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Y</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Mem[10110]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61175" name="Group 55"/>
          <p:cNvGraphicFramePr>
            <a:graphicFrameLocks noGrp="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20235891"/>
              </p:ext>
            </p:extLst>
          </p:nvPr>
        </p:nvGraphicFramePr>
        <p:xfrm>
          <a:off x="1547813" y="1569720"/>
          <a:ext cx="6072187" cy="1097280"/>
        </p:xfrm>
        <a:graphic>
          <a:graphicData uri="http://schemas.openxmlformats.org/drawingml/2006/table">
            <a:tbl>
              <a:tblPr/>
              <a:tblGrid>
                <a:gridCol w="1673225"/>
                <a:gridCol w="1649412"/>
                <a:gridCol w="1231900"/>
                <a:gridCol w="1517650"/>
              </a:tblGrid>
              <a:tr h="3286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Word </a:t>
                      </a:r>
                      <a:r>
                        <a:rPr kumimoji="0" lang="en-US" sz="1800" b="0" i="0" u="none" strike="noStrike" cap="none" normalizeH="0" baseline="0" dirty="0" err="1" smtClean="0">
                          <a:ln>
                            <a:noFill/>
                          </a:ln>
                          <a:solidFill>
                            <a:schemeClr val="tx1"/>
                          </a:solidFill>
                          <a:effectLst/>
                          <a:latin typeface="Arial" panose="020B0604020202020204" pitchFamily="34" charset="0"/>
                        </a:rPr>
                        <a:t>addr</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Binary addr</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Hit/miss</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Cache block</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22</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10 110</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Hit</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26</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11 010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Hit</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010</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184105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en-US"/>
              <a:t>Cache Example</a:t>
            </a:r>
            <a:endParaRPr lang="en-AU"/>
          </a:p>
        </p:txBody>
      </p:sp>
      <p:graphicFrame>
        <p:nvGraphicFramePr>
          <p:cNvPr id="263171" name="Group 3"/>
          <p:cNvGraphicFramePr>
            <a:graphicFrameLocks noGrp="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51377940"/>
              </p:ext>
            </p:extLst>
          </p:nvPr>
        </p:nvGraphicFramePr>
        <p:xfrm>
          <a:off x="1547813" y="3337560"/>
          <a:ext cx="6096000" cy="3291840"/>
        </p:xfrm>
        <a:graphic>
          <a:graphicData uri="http://schemas.openxmlformats.org/drawingml/2006/table">
            <a:tbl>
              <a:tblPr/>
              <a:tblGrid>
                <a:gridCol w="1079500"/>
                <a:gridCol w="649287"/>
                <a:gridCol w="1150938"/>
                <a:gridCol w="3216275"/>
              </a:tblGrid>
              <a:tr h="190500">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Index</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V</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Tag</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Data</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000</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Y</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10</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err="1" smtClean="0">
                          <a:ln>
                            <a:noFill/>
                          </a:ln>
                          <a:solidFill>
                            <a:schemeClr val="hlink"/>
                          </a:solidFill>
                          <a:effectLst/>
                          <a:latin typeface="Arial" panose="020B0604020202020204" pitchFamily="34" charset="0"/>
                        </a:rPr>
                        <a:t>Mem</a:t>
                      </a:r>
                      <a:r>
                        <a:rPr kumimoji="0" lang="en-US" sz="1800" b="1" i="0" u="none" strike="noStrike" cap="none" normalizeH="0" baseline="0" dirty="0" smtClean="0">
                          <a:ln>
                            <a:noFill/>
                          </a:ln>
                          <a:solidFill>
                            <a:schemeClr val="hlink"/>
                          </a:solidFill>
                          <a:effectLst/>
                          <a:latin typeface="Arial" panose="020B0604020202020204" pitchFamily="34" charset="0"/>
                        </a:rPr>
                        <a:t>[10000]</a:t>
                      </a:r>
                      <a:endParaRPr kumimoji="0" lang="en-AU" sz="1800" b="1" i="0" u="none" strike="noStrike" cap="none" normalizeH="0" baseline="0" dirty="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Y</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Mem[11010]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011</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Y</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00</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Mem[00011]</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Y</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Mem[10110]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63223" name="Group 55"/>
          <p:cNvGraphicFramePr>
            <a:graphicFrameLocks noGrp="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654161050"/>
              </p:ext>
            </p:extLst>
          </p:nvPr>
        </p:nvGraphicFramePr>
        <p:xfrm>
          <a:off x="1547813" y="1584960"/>
          <a:ext cx="6072187" cy="1463040"/>
        </p:xfrm>
        <a:graphic>
          <a:graphicData uri="http://schemas.openxmlformats.org/drawingml/2006/table">
            <a:tbl>
              <a:tblPr/>
              <a:tblGrid>
                <a:gridCol w="1673225"/>
                <a:gridCol w="1649412"/>
                <a:gridCol w="1231900"/>
                <a:gridCol w="1517650"/>
              </a:tblGrid>
              <a:tr h="3286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Word </a:t>
                      </a:r>
                      <a:r>
                        <a:rPr kumimoji="0" lang="en-US" sz="1800" b="0" i="0" u="none" strike="noStrike" cap="none" normalizeH="0" baseline="0" dirty="0" err="1" smtClean="0">
                          <a:ln>
                            <a:noFill/>
                          </a:ln>
                          <a:solidFill>
                            <a:schemeClr val="tx1"/>
                          </a:solidFill>
                          <a:effectLst/>
                          <a:latin typeface="Arial" panose="020B0604020202020204" pitchFamily="34" charset="0"/>
                        </a:rPr>
                        <a:t>addr</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Binary addr</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Hit/miss</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Cache block</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16</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10 000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Miss</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3</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00 011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Miss</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270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16</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10 000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Hit</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000</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8344035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An ideal computing system has unlimited fast memory</a:t>
            </a:r>
          </a:p>
          <a:p>
            <a:pPr lvl="1"/>
            <a:r>
              <a:rPr lang="en-US" dirty="0" smtClean="0"/>
              <a:t>Obviously, this is not possible</a:t>
            </a:r>
          </a:p>
          <a:p>
            <a:pPr lvl="1"/>
            <a:r>
              <a:rPr lang="en-US" dirty="0" smtClean="0"/>
              <a:t>A memory hierarchy gives the illusion of large amounts of fast memory</a:t>
            </a:r>
          </a:p>
          <a:p>
            <a:pPr lvl="1"/>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557790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en-US"/>
              <a:t>Cache Example</a:t>
            </a:r>
            <a:endParaRPr lang="en-AU"/>
          </a:p>
        </p:txBody>
      </p:sp>
      <p:graphicFrame>
        <p:nvGraphicFramePr>
          <p:cNvPr id="265219" name="Group 3"/>
          <p:cNvGraphicFramePr>
            <a:graphicFrameLocks noGrp="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502023747"/>
              </p:ext>
            </p:extLst>
          </p:nvPr>
        </p:nvGraphicFramePr>
        <p:xfrm>
          <a:off x="1547813" y="2924175"/>
          <a:ext cx="6096000" cy="3291840"/>
        </p:xfrm>
        <a:graphic>
          <a:graphicData uri="http://schemas.openxmlformats.org/drawingml/2006/table">
            <a:tbl>
              <a:tblPr/>
              <a:tblGrid>
                <a:gridCol w="1079500"/>
                <a:gridCol w="649287"/>
                <a:gridCol w="1150938"/>
                <a:gridCol w="3216275"/>
              </a:tblGrid>
              <a:tr h="190500">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Index</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V</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Tag</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Data</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Y</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Mem[10000]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rgbClr val="FF0000"/>
                          </a:solidFill>
                          <a:effectLst/>
                          <a:latin typeface="Arial" panose="020B0604020202020204" pitchFamily="34" charset="0"/>
                        </a:rPr>
                        <a:t>010</a:t>
                      </a:r>
                      <a:endParaRPr kumimoji="0" lang="en-AU" sz="1800" b="1" i="0" u="none" strike="noStrike" cap="none" normalizeH="0" baseline="0" smtClean="0">
                        <a:ln>
                          <a:noFill/>
                        </a:ln>
                        <a:solidFill>
                          <a:srgbClr val="FF0000"/>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rgbClr val="FF0000"/>
                          </a:solidFill>
                          <a:effectLst/>
                          <a:latin typeface="Arial" panose="020B0604020202020204" pitchFamily="34" charset="0"/>
                        </a:rPr>
                        <a:t>Y</a:t>
                      </a:r>
                      <a:endParaRPr kumimoji="0" lang="en-AU" sz="1800" b="1" i="0" u="none" strike="noStrike" cap="none" normalizeH="0" baseline="0" smtClean="0">
                        <a:ln>
                          <a:noFill/>
                        </a:ln>
                        <a:solidFill>
                          <a:srgbClr val="FF0000"/>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rgbClr val="FF0000"/>
                          </a:solidFill>
                          <a:effectLst/>
                          <a:latin typeface="Arial" panose="020B0604020202020204" pitchFamily="34" charset="0"/>
                        </a:rPr>
                        <a:t>10</a:t>
                      </a:r>
                      <a:endParaRPr kumimoji="0" lang="en-AU" sz="1800" b="1" i="0" u="none" strike="noStrike" cap="none" normalizeH="0" baseline="0" smtClean="0">
                        <a:ln>
                          <a:noFill/>
                        </a:ln>
                        <a:solidFill>
                          <a:srgbClr val="FF0000"/>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err="1" smtClean="0">
                          <a:ln>
                            <a:noFill/>
                          </a:ln>
                          <a:solidFill>
                            <a:srgbClr val="C00000"/>
                          </a:solidFill>
                          <a:effectLst/>
                          <a:latin typeface="Arial" panose="020B0604020202020204" pitchFamily="34" charset="0"/>
                        </a:rPr>
                        <a:t>Mem</a:t>
                      </a:r>
                      <a:r>
                        <a:rPr kumimoji="0" lang="en-US" sz="1800" b="1" i="0" u="none" strike="noStrike" cap="none" normalizeH="0" baseline="0" dirty="0" smtClean="0">
                          <a:ln>
                            <a:noFill/>
                          </a:ln>
                          <a:solidFill>
                            <a:srgbClr val="C00000"/>
                          </a:solidFill>
                          <a:effectLst/>
                          <a:latin typeface="Arial" panose="020B0604020202020204" pitchFamily="34" charset="0"/>
                        </a:rPr>
                        <a:t>[10010]</a:t>
                      </a:r>
                      <a:endParaRPr kumimoji="0" lang="en-AU" sz="1800" b="1" i="0" u="none" strike="noStrike" cap="none" normalizeH="0" baseline="0" dirty="0" smtClean="0">
                        <a:ln>
                          <a:noFill/>
                        </a:ln>
                        <a:solidFill>
                          <a:srgbClr val="C00000"/>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Y</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Mem[00011]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Y</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Mem[10110]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65271" name="Group 55"/>
          <p:cNvGraphicFramePr>
            <a:graphicFrameLocks noGrp="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667059972"/>
              </p:ext>
            </p:extLst>
          </p:nvPr>
        </p:nvGraphicFramePr>
        <p:xfrm>
          <a:off x="1547813" y="1630680"/>
          <a:ext cx="6072187" cy="731520"/>
        </p:xfrm>
        <a:graphic>
          <a:graphicData uri="http://schemas.openxmlformats.org/drawingml/2006/table">
            <a:tbl>
              <a:tblPr/>
              <a:tblGrid>
                <a:gridCol w="1673225"/>
                <a:gridCol w="1649412"/>
                <a:gridCol w="1231900"/>
                <a:gridCol w="1517650"/>
              </a:tblGrid>
              <a:tr h="3286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Word </a:t>
                      </a:r>
                      <a:r>
                        <a:rPr kumimoji="0" lang="en-US" sz="1800" b="0" i="0" u="none" strike="noStrike" cap="none" normalizeH="0" baseline="0" dirty="0" err="1" smtClean="0">
                          <a:ln>
                            <a:noFill/>
                          </a:ln>
                          <a:solidFill>
                            <a:schemeClr val="tx1"/>
                          </a:solidFill>
                          <a:effectLst/>
                          <a:latin typeface="Arial" panose="020B0604020202020204" pitchFamily="34" charset="0"/>
                        </a:rPr>
                        <a:t>addr</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Binary addr</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Hit/miss</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Cache block</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18</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10 010</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Miss</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010</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7312510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en-US"/>
              <a:t>Address Subdivision</a:t>
            </a:r>
            <a:endParaRPr lang="en-AU"/>
          </a:p>
        </p:txBody>
      </p:sp>
      <p:pic>
        <p:nvPicPr>
          <p:cNvPr id="267268" name="Picture 4" descr="f05-07-P374493"/>
          <p:cNvPicPr>
            <a:picLocks noChangeAspect="1" noChangeArrowheads="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2051843" y="1752600"/>
            <a:ext cx="5040313" cy="4976812"/>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2212010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Hit</a:t>
            </a:r>
            <a:endParaRPr lang="en-US" dirty="0"/>
          </a:p>
        </p:txBody>
      </p:sp>
      <p:sp>
        <p:nvSpPr>
          <p:cNvPr id="3" name="Content Placeholder 2"/>
          <p:cNvSpPr>
            <a:spLocks noGrp="1"/>
          </p:cNvSpPr>
          <p:nvPr>
            <p:ph idx="1"/>
          </p:nvPr>
        </p:nvSpPr>
        <p:spPr/>
        <p:txBody>
          <a:bodyPr/>
          <a:lstStyle/>
          <a:p>
            <a:r>
              <a:rPr lang="en-US" dirty="0" smtClean="0"/>
              <a:t>Index of the address specifies cache block</a:t>
            </a:r>
          </a:p>
          <a:p>
            <a:r>
              <a:rPr lang="en-US" dirty="0" smtClean="0"/>
              <a:t>If the valid bit indicates data is present, check the tags</a:t>
            </a:r>
          </a:p>
          <a:p>
            <a:r>
              <a:rPr lang="en-US" dirty="0" smtClean="0"/>
              <a:t>If the tags match, it is a hit</a:t>
            </a:r>
          </a:p>
          <a:p>
            <a:r>
              <a:rPr lang="en-US" dirty="0" smtClean="0"/>
              <a:t>We can use the data stored in the cache </a:t>
            </a:r>
          </a:p>
          <a:p>
            <a:r>
              <a:rPr lang="en-US" dirty="0" smtClean="0"/>
              <a:t>CPU </a:t>
            </a:r>
            <a:r>
              <a:rPr lang="en-US" dirty="0"/>
              <a:t>proceeds normally</a:t>
            </a:r>
          </a:p>
          <a:p>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2470867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3412" name="Rectangle 4"/>
          <p:cNvSpPr>
            <a:spLocks noGrp="1" noChangeArrowheads="1"/>
          </p:cNvSpPr>
          <p:nvPr>
            <p:ph type="title"/>
          </p:nvPr>
        </p:nvSpPr>
        <p:spPr/>
        <p:txBody>
          <a:bodyPr/>
          <a:lstStyle/>
          <a:p>
            <a:r>
              <a:rPr lang="en-US"/>
              <a:t>Cache Misses</a:t>
            </a:r>
            <a:endParaRPr lang="en-AU"/>
          </a:p>
        </p:txBody>
      </p:sp>
      <p:sp>
        <p:nvSpPr>
          <p:cNvPr id="273413" name="Rectangle 5"/>
          <p:cNvSpPr>
            <a:spLocks noGrp="1" noChangeArrowheads="1"/>
          </p:cNvSpPr>
          <p:nvPr>
            <p:ph idx="1"/>
          </p:nvPr>
        </p:nvSpPr>
        <p:spPr/>
        <p:txBody>
          <a:bodyPr/>
          <a:lstStyle/>
          <a:p>
            <a:r>
              <a:rPr lang="en-US" dirty="0" smtClean="0"/>
              <a:t>If the valid bit is not set or if the tags do not match, it is a miss</a:t>
            </a:r>
          </a:p>
          <a:p>
            <a:endParaRPr lang="en-US" dirty="0" smtClean="0"/>
          </a:p>
          <a:p>
            <a:r>
              <a:rPr lang="en-US" dirty="0" smtClean="0"/>
              <a:t>Control unit must detect and process a miss</a:t>
            </a:r>
          </a:p>
          <a:p>
            <a:pPr lvl="1"/>
            <a:r>
              <a:rPr lang="en-US" dirty="0" smtClean="0"/>
              <a:t>Creates a stall in the pipeline</a:t>
            </a:r>
          </a:p>
          <a:p>
            <a:pPr lvl="1"/>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5632561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Miss (Instruction Memory)</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Send </a:t>
            </a:r>
            <a:r>
              <a:rPr lang="en-US" dirty="0"/>
              <a:t>the original PC value (current PC – 4) to the </a:t>
            </a:r>
            <a:r>
              <a:rPr lang="en-US" dirty="0" smtClean="0"/>
              <a:t>memory.</a:t>
            </a:r>
          </a:p>
          <a:p>
            <a:pPr marL="457200" indent="-457200">
              <a:buFont typeface="+mj-lt"/>
              <a:buAutoNum type="arabicPeriod"/>
            </a:pPr>
            <a:r>
              <a:rPr lang="en-US" dirty="0" smtClean="0"/>
              <a:t>Instruct </a:t>
            </a:r>
            <a:r>
              <a:rPr lang="en-US" dirty="0"/>
              <a:t>main memory to perform a read and wait for the memory to complete its </a:t>
            </a:r>
            <a:r>
              <a:rPr lang="en-US" dirty="0" smtClean="0"/>
              <a:t>access.</a:t>
            </a:r>
          </a:p>
          <a:p>
            <a:pPr marL="457200" indent="-457200">
              <a:buFont typeface="+mj-lt"/>
              <a:buAutoNum type="arabicPeriod"/>
            </a:pPr>
            <a:r>
              <a:rPr lang="en-US" dirty="0" smtClean="0"/>
              <a:t>Write </a:t>
            </a:r>
            <a:r>
              <a:rPr lang="en-US" dirty="0"/>
              <a:t>the cache entry, putting the data from memory in the data portion of the entry, writing the upper bits of the address (from the ALU) into the tag field, and turning the valid bit </a:t>
            </a:r>
            <a:r>
              <a:rPr lang="en-US" dirty="0" smtClean="0"/>
              <a:t>on.</a:t>
            </a:r>
          </a:p>
          <a:p>
            <a:pPr marL="457200" indent="-457200">
              <a:buFont typeface="+mj-lt"/>
              <a:buAutoNum type="arabicPeriod"/>
            </a:pPr>
            <a:r>
              <a:rPr lang="en-US" dirty="0" smtClean="0"/>
              <a:t>Restart </a:t>
            </a:r>
            <a:r>
              <a:rPr lang="en-US" dirty="0"/>
              <a:t>the instruction execution at the first step, which will </a:t>
            </a:r>
            <a:r>
              <a:rPr lang="en-US" dirty="0" err="1"/>
              <a:t>refetch</a:t>
            </a:r>
            <a:r>
              <a:rPr lang="en-US" dirty="0"/>
              <a:t> the instruction, this time finding it in the cache.</a:t>
            </a:r>
          </a:p>
          <a:p>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3155828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Miss</a:t>
            </a:r>
            <a:endParaRPr lang="en-US" dirty="0"/>
          </a:p>
        </p:txBody>
      </p:sp>
      <p:sp>
        <p:nvSpPr>
          <p:cNvPr id="3" name="Content Placeholder 2"/>
          <p:cNvSpPr>
            <a:spLocks noGrp="1"/>
          </p:cNvSpPr>
          <p:nvPr>
            <p:ph idx="1"/>
          </p:nvPr>
        </p:nvSpPr>
        <p:spPr/>
        <p:txBody>
          <a:bodyPr/>
          <a:lstStyle/>
          <a:p>
            <a:r>
              <a:rPr lang="en-US" dirty="0" smtClean="0"/>
              <a:t>Stall until the data is fetched from memory</a:t>
            </a:r>
          </a:p>
          <a:p>
            <a:pPr lvl="1"/>
            <a:r>
              <a:rPr lang="en-US" dirty="0" smtClean="0"/>
              <a:t>Instruction </a:t>
            </a:r>
            <a:r>
              <a:rPr lang="en-US" dirty="0"/>
              <a:t>cache miss</a:t>
            </a:r>
          </a:p>
          <a:p>
            <a:pPr lvl="2"/>
            <a:r>
              <a:rPr lang="en-US" dirty="0"/>
              <a:t>Restart instruction fetch</a:t>
            </a:r>
          </a:p>
          <a:p>
            <a:pPr lvl="1"/>
            <a:r>
              <a:rPr lang="en-US" dirty="0"/>
              <a:t>Data cache miss</a:t>
            </a:r>
          </a:p>
          <a:p>
            <a:pPr lvl="2"/>
            <a:r>
              <a:rPr lang="en-US" dirty="0"/>
              <a:t>Complete data access</a:t>
            </a:r>
            <a:endParaRPr lang="en-AU" dirty="0"/>
          </a:p>
          <a:p>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5859665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Miss</a:t>
            </a:r>
            <a:endParaRPr lang="en-US" dirty="0"/>
          </a:p>
        </p:txBody>
      </p:sp>
      <p:sp>
        <p:nvSpPr>
          <p:cNvPr id="3" name="Content Placeholder 2"/>
          <p:cNvSpPr>
            <a:spLocks noGrp="1"/>
          </p:cNvSpPr>
          <p:nvPr>
            <p:ph idx="1"/>
          </p:nvPr>
        </p:nvSpPr>
        <p:spPr/>
        <p:txBody>
          <a:bodyPr/>
          <a:lstStyle/>
          <a:p>
            <a:r>
              <a:rPr lang="en-US" dirty="0" smtClean="0"/>
              <a:t>Misses are classified into three different types</a:t>
            </a:r>
          </a:p>
          <a:p>
            <a:endParaRPr lang="en-US" dirty="0"/>
          </a:p>
          <a:p>
            <a:r>
              <a:rPr lang="en-US" dirty="0" smtClean="0"/>
              <a:t>Compulsory (cold start)</a:t>
            </a:r>
          </a:p>
          <a:p>
            <a:pPr lvl="1"/>
            <a:r>
              <a:rPr lang="en-US" dirty="0" smtClean="0"/>
              <a:t>First access to a piece of data</a:t>
            </a:r>
          </a:p>
          <a:p>
            <a:pPr lvl="1"/>
            <a:r>
              <a:rPr lang="en-US" dirty="0" smtClean="0"/>
              <a:t>Cannot be avoided</a:t>
            </a:r>
          </a:p>
          <a:p>
            <a:r>
              <a:rPr lang="en-US" dirty="0" smtClean="0"/>
              <a:t>Capacity</a:t>
            </a:r>
          </a:p>
          <a:p>
            <a:pPr lvl="1"/>
            <a:r>
              <a:rPr lang="en-US" dirty="0" smtClean="0"/>
              <a:t>Working set of program is larger than cache size</a:t>
            </a:r>
          </a:p>
          <a:p>
            <a:pPr lvl="1"/>
            <a:r>
              <a:rPr lang="en-US" dirty="0" smtClean="0"/>
              <a:t>Not enough room to cache a locality</a:t>
            </a:r>
          </a:p>
          <a:p>
            <a:r>
              <a:rPr lang="en-US" dirty="0" smtClean="0"/>
              <a:t>Conflict</a:t>
            </a:r>
          </a:p>
          <a:p>
            <a:pPr lvl="1"/>
            <a:r>
              <a:rPr lang="en-US" dirty="0" smtClean="0"/>
              <a:t>collisions, multiple blocks competing for the same space</a:t>
            </a:r>
          </a:p>
          <a:p>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0333684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Write</a:t>
            </a:r>
            <a:endParaRPr lang="en-US" dirty="0"/>
          </a:p>
        </p:txBody>
      </p:sp>
      <p:sp>
        <p:nvSpPr>
          <p:cNvPr id="3" name="Content Placeholder 2"/>
          <p:cNvSpPr>
            <a:spLocks noGrp="1"/>
          </p:cNvSpPr>
          <p:nvPr>
            <p:ph idx="1"/>
          </p:nvPr>
        </p:nvSpPr>
        <p:spPr/>
        <p:txBody>
          <a:bodyPr/>
          <a:lstStyle/>
          <a:p>
            <a:r>
              <a:rPr lang="en-US" dirty="0" smtClean="0"/>
              <a:t>If we replace the data memory in our </a:t>
            </a:r>
            <a:r>
              <a:rPr lang="en-US" dirty="0" err="1" smtClean="0"/>
              <a:t>datapath</a:t>
            </a:r>
            <a:r>
              <a:rPr lang="en-US" dirty="0" smtClean="0"/>
              <a:t> with a cache, what happens on a store word instruction?</a:t>
            </a:r>
          </a:p>
          <a:p>
            <a:endParaRPr lang="en-US" dirty="0"/>
          </a:p>
          <a:p>
            <a:r>
              <a:rPr lang="en-US" dirty="0" smtClean="0"/>
              <a:t>If we </a:t>
            </a:r>
            <a:r>
              <a:rPr lang="en-US" dirty="0"/>
              <a:t>wrote the data into only the data </a:t>
            </a:r>
            <a:r>
              <a:rPr lang="en-US" dirty="0" smtClean="0"/>
              <a:t>cache without </a:t>
            </a:r>
            <a:r>
              <a:rPr lang="en-US" dirty="0"/>
              <a:t>changing main </a:t>
            </a:r>
            <a:r>
              <a:rPr lang="en-US" dirty="0" smtClean="0"/>
              <a:t>memory; then main memory </a:t>
            </a:r>
            <a:r>
              <a:rPr lang="en-US" dirty="0"/>
              <a:t>would have a different value from that in the cache. </a:t>
            </a:r>
            <a:endParaRPr lang="en-US" dirty="0" smtClean="0"/>
          </a:p>
          <a:p>
            <a:pPr lvl="1"/>
            <a:r>
              <a:rPr lang="en-US" dirty="0" smtClean="0"/>
              <a:t>In </a:t>
            </a:r>
            <a:r>
              <a:rPr lang="en-US" dirty="0"/>
              <a:t>such a case, the cache and memory are said to be inconsistent. </a:t>
            </a:r>
          </a:p>
          <a:p>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8700959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5460" name="Rectangle 4"/>
          <p:cNvSpPr>
            <a:spLocks noGrp="1" noChangeArrowheads="1"/>
          </p:cNvSpPr>
          <p:nvPr>
            <p:ph type="title"/>
          </p:nvPr>
        </p:nvSpPr>
        <p:spPr/>
        <p:txBody>
          <a:bodyPr/>
          <a:lstStyle/>
          <a:p>
            <a:r>
              <a:rPr lang="en-US"/>
              <a:t>Write-Through</a:t>
            </a:r>
            <a:endParaRPr lang="en-AU"/>
          </a:p>
        </p:txBody>
      </p:sp>
      <p:sp>
        <p:nvSpPr>
          <p:cNvPr id="275461" name="Rectangle 5"/>
          <p:cNvSpPr>
            <a:spLocks noGrp="1" noChangeArrowheads="1"/>
          </p:cNvSpPr>
          <p:nvPr>
            <p:ph idx="1"/>
          </p:nvPr>
        </p:nvSpPr>
        <p:spPr/>
        <p:txBody>
          <a:bodyPr/>
          <a:lstStyle/>
          <a:p>
            <a:r>
              <a:rPr lang="en-US" sz="2800" dirty="0"/>
              <a:t>Whenever </a:t>
            </a:r>
            <a:r>
              <a:rPr lang="en-US" sz="2800" dirty="0" smtClean="0"/>
              <a:t>changes are made to </a:t>
            </a:r>
            <a:r>
              <a:rPr lang="en-US" sz="2800" dirty="0"/>
              <a:t>the data in </a:t>
            </a:r>
            <a:r>
              <a:rPr lang="en-US" sz="2800" dirty="0" smtClean="0"/>
              <a:t>the </a:t>
            </a:r>
            <a:r>
              <a:rPr lang="en-US" sz="2800" dirty="0"/>
              <a:t>cache, </a:t>
            </a:r>
            <a:r>
              <a:rPr lang="en-US" sz="2800" dirty="0" smtClean="0"/>
              <a:t>also change the data in main memory.</a:t>
            </a:r>
          </a:p>
          <a:p>
            <a:endParaRPr lang="en-US" sz="2800"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8568886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5460" name="Rectangle 4"/>
          <p:cNvSpPr>
            <a:spLocks noGrp="1" noChangeArrowheads="1"/>
          </p:cNvSpPr>
          <p:nvPr>
            <p:ph type="title"/>
          </p:nvPr>
        </p:nvSpPr>
        <p:spPr/>
        <p:txBody>
          <a:bodyPr/>
          <a:lstStyle/>
          <a:p>
            <a:r>
              <a:rPr lang="en-US"/>
              <a:t>Write-Through</a:t>
            </a:r>
            <a:endParaRPr lang="en-AU"/>
          </a:p>
        </p:txBody>
      </p:sp>
      <p:sp>
        <p:nvSpPr>
          <p:cNvPr id="275461" name="Rectangle 5"/>
          <p:cNvSpPr>
            <a:spLocks noGrp="1" noChangeArrowheads="1"/>
          </p:cNvSpPr>
          <p:nvPr>
            <p:ph idx="1"/>
          </p:nvPr>
        </p:nvSpPr>
        <p:spPr/>
        <p:txBody>
          <a:bodyPr/>
          <a:lstStyle/>
          <a:p>
            <a:r>
              <a:rPr lang="en-US" sz="2800" dirty="0"/>
              <a:t>Whenever </a:t>
            </a:r>
            <a:r>
              <a:rPr lang="en-US" sz="2800" dirty="0" smtClean="0"/>
              <a:t>changes are made to </a:t>
            </a:r>
            <a:r>
              <a:rPr lang="en-US" sz="2800" dirty="0"/>
              <a:t>the data in </a:t>
            </a:r>
            <a:r>
              <a:rPr lang="en-US" sz="2800" dirty="0" smtClean="0"/>
              <a:t>the </a:t>
            </a:r>
            <a:r>
              <a:rPr lang="en-US" sz="2800" dirty="0"/>
              <a:t>cache, </a:t>
            </a:r>
            <a:r>
              <a:rPr lang="en-US" sz="2800" dirty="0" smtClean="0"/>
              <a:t>also change the data in main memory.</a:t>
            </a:r>
          </a:p>
          <a:p>
            <a:endParaRPr lang="en-US" sz="2800" dirty="0"/>
          </a:p>
          <a:p>
            <a:pPr>
              <a:lnSpc>
                <a:spcPct val="90000"/>
              </a:lnSpc>
            </a:pPr>
            <a:r>
              <a:rPr lang="en-US" sz="2800" dirty="0" smtClean="0"/>
              <a:t>Writes </a:t>
            </a:r>
            <a:r>
              <a:rPr lang="en-US" sz="2800" dirty="0"/>
              <a:t>take longer</a:t>
            </a:r>
          </a:p>
          <a:p>
            <a:pPr lvl="1">
              <a:lnSpc>
                <a:spcPct val="90000"/>
              </a:lnSpc>
            </a:pPr>
            <a:r>
              <a:rPr lang="en-US" sz="2400" dirty="0" smtClean="0"/>
              <a:t>Suppose 10</a:t>
            </a:r>
            <a:r>
              <a:rPr lang="en-US" sz="2400" dirty="0"/>
              <a:t>% of instructions are </a:t>
            </a:r>
            <a:r>
              <a:rPr lang="en-US" sz="2400" dirty="0" smtClean="0"/>
              <a:t>stores and </a:t>
            </a:r>
            <a:r>
              <a:rPr lang="en-US" sz="2400" dirty="0"/>
              <a:t>write to memory takes 100 </a:t>
            </a:r>
            <a:r>
              <a:rPr lang="en-US" sz="2400" dirty="0" smtClean="0"/>
              <a:t>cycles</a:t>
            </a:r>
          </a:p>
          <a:p>
            <a:pPr lvl="1">
              <a:lnSpc>
                <a:spcPct val="90000"/>
              </a:lnSpc>
            </a:pPr>
            <a:r>
              <a:rPr lang="en-US" sz="2400" dirty="0" smtClean="0"/>
              <a:t>If </a:t>
            </a:r>
            <a:r>
              <a:rPr lang="en-US" sz="2400" dirty="0"/>
              <a:t>base CPI = </a:t>
            </a:r>
            <a:r>
              <a:rPr lang="en-US" sz="2400" dirty="0" smtClean="0"/>
              <a:t>1, then effective </a:t>
            </a:r>
            <a:r>
              <a:rPr lang="en-US" sz="2400" dirty="0"/>
              <a:t>CPI = 1 + 0.1×100 = </a:t>
            </a:r>
            <a:r>
              <a:rPr lang="en-US" sz="2400" dirty="0" smtClean="0"/>
              <a:t>11</a:t>
            </a:r>
            <a:endParaRPr lang="en-US" sz="2400"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739015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2692" name="Rectangle 4"/>
          <p:cNvSpPr>
            <a:spLocks noGrp="1" noChangeArrowheads="1"/>
          </p:cNvSpPr>
          <p:nvPr>
            <p:ph type="title"/>
          </p:nvPr>
        </p:nvSpPr>
        <p:spPr/>
        <p:txBody>
          <a:bodyPr/>
          <a:lstStyle/>
          <a:p>
            <a:r>
              <a:rPr lang="en-US"/>
              <a:t>Principle of Locality</a:t>
            </a:r>
            <a:endParaRPr lang="en-AU"/>
          </a:p>
        </p:txBody>
      </p:sp>
      <p:sp>
        <p:nvSpPr>
          <p:cNvPr id="242693" name="Rectangle 5"/>
          <p:cNvSpPr>
            <a:spLocks noGrp="1" noChangeArrowheads="1"/>
          </p:cNvSpPr>
          <p:nvPr>
            <p:ph type="body" idx="1"/>
          </p:nvPr>
        </p:nvSpPr>
        <p:spPr/>
        <p:txBody>
          <a:bodyPr/>
          <a:lstStyle/>
          <a:p>
            <a:r>
              <a:rPr lang="en-US" dirty="0"/>
              <a:t>Programs access </a:t>
            </a:r>
            <a:r>
              <a:rPr lang="en-US" dirty="0" smtClean="0"/>
              <a:t>only a </a:t>
            </a:r>
            <a:r>
              <a:rPr lang="en-US" dirty="0"/>
              <a:t>small proportion of their address space at any </a:t>
            </a:r>
            <a:r>
              <a:rPr lang="en-US" dirty="0" smtClean="0"/>
              <a:t>time</a:t>
            </a:r>
          </a:p>
          <a:p>
            <a:endParaRPr lang="en-US" dirty="0"/>
          </a:p>
          <a:p>
            <a:r>
              <a:rPr lang="en-US" dirty="0"/>
              <a:t>Temporal locality</a:t>
            </a:r>
          </a:p>
          <a:p>
            <a:pPr lvl="1"/>
            <a:r>
              <a:rPr lang="en-US" dirty="0"/>
              <a:t>Items accessed recently are likely to be accessed again soon</a:t>
            </a:r>
          </a:p>
          <a:p>
            <a:pPr lvl="1"/>
            <a:r>
              <a:rPr lang="en-US" dirty="0"/>
              <a:t>e.g., instructions in a loop, induction </a:t>
            </a:r>
            <a:r>
              <a:rPr lang="en-US" dirty="0" smtClean="0"/>
              <a:t>variables</a:t>
            </a:r>
          </a:p>
          <a:p>
            <a:pPr lvl="1"/>
            <a:endParaRPr lang="en-US" dirty="0"/>
          </a:p>
          <a:p>
            <a:r>
              <a:rPr lang="en-US" dirty="0"/>
              <a:t>Spatial locality</a:t>
            </a:r>
          </a:p>
          <a:p>
            <a:pPr lvl="1"/>
            <a:r>
              <a:rPr lang="en-US" dirty="0"/>
              <a:t>Items near those accessed recently are likely to be accessed soon</a:t>
            </a:r>
          </a:p>
          <a:p>
            <a:pPr lvl="1"/>
            <a:r>
              <a:rPr lang="en-US" dirty="0"/>
              <a:t>E.g., sequential instruction access, array data</a:t>
            </a:r>
            <a:endParaRPr lang="en-AU"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8579956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5460" name="Rectangle 4"/>
          <p:cNvSpPr>
            <a:spLocks noGrp="1" noChangeArrowheads="1"/>
          </p:cNvSpPr>
          <p:nvPr>
            <p:ph type="title"/>
          </p:nvPr>
        </p:nvSpPr>
        <p:spPr/>
        <p:txBody>
          <a:bodyPr/>
          <a:lstStyle/>
          <a:p>
            <a:r>
              <a:rPr lang="en-US"/>
              <a:t>Write-Through</a:t>
            </a:r>
            <a:endParaRPr lang="en-AU"/>
          </a:p>
        </p:txBody>
      </p:sp>
      <p:sp>
        <p:nvSpPr>
          <p:cNvPr id="275461" name="Rectangle 5"/>
          <p:cNvSpPr>
            <a:spLocks noGrp="1" noChangeArrowheads="1"/>
          </p:cNvSpPr>
          <p:nvPr>
            <p:ph idx="1"/>
          </p:nvPr>
        </p:nvSpPr>
        <p:spPr/>
        <p:txBody>
          <a:bodyPr/>
          <a:lstStyle/>
          <a:p>
            <a:r>
              <a:rPr lang="en-US" sz="2800" dirty="0"/>
              <a:t>Whenever </a:t>
            </a:r>
            <a:r>
              <a:rPr lang="en-US" sz="2800" dirty="0" smtClean="0"/>
              <a:t>changes are made to </a:t>
            </a:r>
            <a:r>
              <a:rPr lang="en-US" sz="2800" dirty="0"/>
              <a:t>the data in </a:t>
            </a:r>
            <a:r>
              <a:rPr lang="en-US" sz="2800" dirty="0" smtClean="0"/>
              <a:t>the </a:t>
            </a:r>
            <a:r>
              <a:rPr lang="en-US" sz="2800" dirty="0"/>
              <a:t>cache, </a:t>
            </a:r>
            <a:r>
              <a:rPr lang="en-US" sz="2800" dirty="0" smtClean="0"/>
              <a:t>also change the data in main memory.</a:t>
            </a:r>
          </a:p>
          <a:p>
            <a:endParaRPr lang="en-US" sz="2800" dirty="0"/>
          </a:p>
          <a:p>
            <a:pPr>
              <a:lnSpc>
                <a:spcPct val="90000"/>
              </a:lnSpc>
            </a:pPr>
            <a:r>
              <a:rPr lang="en-US" sz="2800" dirty="0" smtClean="0"/>
              <a:t>Writes </a:t>
            </a:r>
            <a:r>
              <a:rPr lang="en-US" sz="2800" dirty="0"/>
              <a:t>take longer</a:t>
            </a:r>
          </a:p>
          <a:p>
            <a:pPr>
              <a:lnSpc>
                <a:spcPct val="90000"/>
              </a:lnSpc>
            </a:pPr>
            <a:endParaRPr lang="en-US" sz="2800" dirty="0" smtClean="0"/>
          </a:p>
          <a:p>
            <a:pPr>
              <a:lnSpc>
                <a:spcPct val="90000"/>
              </a:lnSpc>
            </a:pPr>
            <a:r>
              <a:rPr lang="en-US" sz="2800" dirty="0" smtClean="0"/>
              <a:t>Solution</a:t>
            </a:r>
            <a:r>
              <a:rPr lang="en-US" sz="2800" dirty="0"/>
              <a:t>: write buffer</a:t>
            </a:r>
          </a:p>
          <a:p>
            <a:pPr lvl="1">
              <a:lnSpc>
                <a:spcPct val="90000"/>
              </a:lnSpc>
            </a:pPr>
            <a:r>
              <a:rPr lang="en-US" sz="2400" dirty="0"/>
              <a:t>Holds data waiting to be written to memory</a:t>
            </a:r>
          </a:p>
          <a:p>
            <a:pPr lvl="1">
              <a:lnSpc>
                <a:spcPct val="90000"/>
              </a:lnSpc>
            </a:pPr>
            <a:r>
              <a:rPr lang="en-US" sz="2400" dirty="0"/>
              <a:t>CPU continues immediately</a:t>
            </a:r>
          </a:p>
          <a:p>
            <a:pPr lvl="2">
              <a:lnSpc>
                <a:spcPct val="90000"/>
              </a:lnSpc>
            </a:pPr>
            <a:r>
              <a:rPr lang="en-US" sz="2000" dirty="0"/>
              <a:t>Only stalls on write if write buffer is already full</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1317155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7508" name="Rectangle 4"/>
          <p:cNvSpPr>
            <a:spLocks noGrp="1" noChangeArrowheads="1"/>
          </p:cNvSpPr>
          <p:nvPr>
            <p:ph type="title"/>
          </p:nvPr>
        </p:nvSpPr>
        <p:spPr/>
        <p:txBody>
          <a:bodyPr/>
          <a:lstStyle/>
          <a:p>
            <a:r>
              <a:rPr lang="en-US"/>
              <a:t>Write-Back</a:t>
            </a:r>
            <a:endParaRPr lang="en-AU"/>
          </a:p>
        </p:txBody>
      </p:sp>
      <p:sp>
        <p:nvSpPr>
          <p:cNvPr id="277509" name="Rectangle 5"/>
          <p:cNvSpPr>
            <a:spLocks noGrp="1" noChangeArrowheads="1"/>
          </p:cNvSpPr>
          <p:nvPr>
            <p:ph type="body" idx="1"/>
          </p:nvPr>
        </p:nvSpPr>
        <p:spPr/>
        <p:txBody>
          <a:bodyPr/>
          <a:lstStyle/>
          <a:p>
            <a:r>
              <a:rPr lang="en-US" dirty="0" smtClean="0"/>
              <a:t>On </a:t>
            </a:r>
            <a:r>
              <a:rPr lang="en-US" dirty="0"/>
              <a:t>data-write hit, just update the block in cache</a:t>
            </a:r>
          </a:p>
          <a:p>
            <a:pPr lvl="1"/>
            <a:r>
              <a:rPr lang="en-US" dirty="0"/>
              <a:t>Keep track of whether each block is </a:t>
            </a:r>
            <a:r>
              <a:rPr lang="en-US" dirty="0" smtClean="0"/>
              <a:t>“clean” or “dirty”</a:t>
            </a:r>
          </a:p>
          <a:p>
            <a:pPr lvl="1"/>
            <a:endParaRPr lang="en-US" dirty="0"/>
          </a:p>
          <a:p>
            <a:r>
              <a:rPr lang="en-US" dirty="0"/>
              <a:t>When a dirty block is replaced</a:t>
            </a:r>
          </a:p>
          <a:p>
            <a:pPr lvl="1"/>
            <a:r>
              <a:rPr lang="en-US" dirty="0"/>
              <a:t>Write it back to memory</a:t>
            </a:r>
          </a:p>
          <a:p>
            <a:pPr lvl="1"/>
            <a:r>
              <a:rPr lang="en-US" dirty="0"/>
              <a:t>Can use a write buffer to allow replacing block to be read first</a:t>
            </a:r>
            <a:endParaRPr lang="en-AU"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245268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9556" name="Rectangle 4"/>
          <p:cNvSpPr>
            <a:spLocks noGrp="1" noChangeArrowheads="1"/>
          </p:cNvSpPr>
          <p:nvPr>
            <p:ph type="title"/>
          </p:nvPr>
        </p:nvSpPr>
        <p:spPr/>
        <p:txBody>
          <a:bodyPr/>
          <a:lstStyle/>
          <a:p>
            <a:r>
              <a:rPr lang="en-US" dirty="0"/>
              <a:t>Write Allocation</a:t>
            </a:r>
            <a:endParaRPr lang="en-AU" dirty="0"/>
          </a:p>
        </p:txBody>
      </p:sp>
      <p:sp>
        <p:nvSpPr>
          <p:cNvPr id="279557" name="Rectangle 5"/>
          <p:cNvSpPr>
            <a:spLocks noGrp="1" noChangeArrowheads="1"/>
          </p:cNvSpPr>
          <p:nvPr>
            <p:ph type="body" idx="1"/>
          </p:nvPr>
        </p:nvSpPr>
        <p:spPr/>
        <p:txBody>
          <a:bodyPr/>
          <a:lstStyle/>
          <a:p>
            <a:r>
              <a:rPr lang="en-US" dirty="0"/>
              <a:t>What should happen on a write miss?</a:t>
            </a:r>
          </a:p>
          <a:p>
            <a:r>
              <a:rPr lang="en-US" dirty="0"/>
              <a:t>Alternatives for write-through</a:t>
            </a:r>
          </a:p>
          <a:p>
            <a:pPr lvl="1"/>
            <a:r>
              <a:rPr lang="en-US" dirty="0"/>
              <a:t>Allocate on miss: fetch the block</a:t>
            </a:r>
          </a:p>
          <a:p>
            <a:pPr lvl="1"/>
            <a:r>
              <a:rPr lang="en-US" dirty="0"/>
              <a:t>Write around: don’t fetch the block</a:t>
            </a:r>
          </a:p>
          <a:p>
            <a:pPr lvl="2"/>
            <a:r>
              <a:rPr lang="en-US" dirty="0"/>
              <a:t>Since programs often write a whole block before reading it (e.g., initialization)</a:t>
            </a:r>
          </a:p>
          <a:p>
            <a:r>
              <a:rPr lang="en-US" dirty="0"/>
              <a:t>For write-back</a:t>
            </a:r>
          </a:p>
          <a:p>
            <a:pPr lvl="1"/>
            <a:r>
              <a:rPr lang="en-US" dirty="0"/>
              <a:t>Usually fetch the block</a:t>
            </a:r>
            <a:endParaRPr lang="en-AU"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7971084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9798" name="Rectangle 6"/>
          <p:cNvSpPr>
            <a:spLocks noGrp="1" noChangeArrowheads="1"/>
          </p:cNvSpPr>
          <p:nvPr>
            <p:ph type="title"/>
          </p:nvPr>
        </p:nvSpPr>
        <p:spPr/>
        <p:txBody>
          <a:bodyPr/>
          <a:lstStyle/>
          <a:p>
            <a:r>
              <a:rPr lang="en-US" sz="4000" dirty="0"/>
              <a:t>Measuring Cache Performance</a:t>
            </a:r>
            <a:endParaRPr lang="en-AU" sz="4000" dirty="0"/>
          </a:p>
        </p:txBody>
      </p:sp>
      <p:sp>
        <p:nvSpPr>
          <p:cNvPr id="289799" name="Rectangle 7"/>
          <p:cNvSpPr>
            <a:spLocks noGrp="1" noChangeArrowheads="1"/>
          </p:cNvSpPr>
          <p:nvPr>
            <p:ph idx="1"/>
          </p:nvPr>
        </p:nvSpPr>
        <p:spPr>
          <a:xfrm>
            <a:off x="457200" y="1600200"/>
            <a:ext cx="8686800" cy="5105400"/>
          </a:xfrm>
        </p:spPr>
        <p:txBody>
          <a:bodyPr>
            <a:normAutofit/>
          </a:bodyPr>
          <a:lstStyle/>
          <a:p>
            <a:pPr>
              <a:lnSpc>
                <a:spcPct val="80000"/>
              </a:lnSpc>
            </a:pPr>
            <a:r>
              <a:rPr lang="en-US" dirty="0"/>
              <a:t>Components of CPU time</a:t>
            </a:r>
          </a:p>
          <a:p>
            <a:pPr lvl="1">
              <a:lnSpc>
                <a:spcPct val="80000"/>
              </a:lnSpc>
            </a:pPr>
            <a:r>
              <a:rPr lang="en-US" dirty="0"/>
              <a:t>Program execution cycles</a:t>
            </a:r>
          </a:p>
          <a:p>
            <a:pPr lvl="2">
              <a:lnSpc>
                <a:spcPct val="80000"/>
              </a:lnSpc>
            </a:pPr>
            <a:r>
              <a:rPr lang="en-US" dirty="0"/>
              <a:t>Includes cache hit time</a:t>
            </a:r>
          </a:p>
          <a:p>
            <a:pPr lvl="1">
              <a:lnSpc>
                <a:spcPct val="80000"/>
              </a:lnSpc>
            </a:pPr>
            <a:r>
              <a:rPr lang="en-US" dirty="0"/>
              <a:t>Memory stall cycles</a:t>
            </a:r>
          </a:p>
          <a:p>
            <a:pPr lvl="2">
              <a:lnSpc>
                <a:spcPct val="80000"/>
              </a:lnSpc>
            </a:pPr>
            <a:r>
              <a:rPr lang="en-US" dirty="0"/>
              <a:t>Mainly from cache </a:t>
            </a:r>
            <a:r>
              <a:rPr lang="en-US" dirty="0" smtClean="0"/>
              <a:t>misses</a:t>
            </a:r>
          </a:p>
          <a:p>
            <a:pPr marL="548640" lvl="2" indent="0">
              <a:lnSpc>
                <a:spcPct val="80000"/>
              </a:lnSpc>
              <a:buNone/>
            </a:pPr>
            <a:endParaRPr lang="en-US" dirty="0" smtClean="0"/>
          </a:p>
          <a:p>
            <a:pPr marL="548640" lvl="2" indent="0">
              <a:lnSpc>
                <a:spcPct val="80000"/>
              </a:lnSpc>
              <a:buNone/>
            </a:pPr>
            <a:endParaRPr lang="en-US" dirty="0"/>
          </a:p>
          <a:p>
            <a:r>
              <a:rPr lang="en-US" sz="2000" dirty="0"/>
              <a:t>CPU time = </a:t>
            </a:r>
            <a:r>
              <a:rPr lang="en-US" sz="2000" dirty="0" smtClean="0"/>
              <a:t>(CPU cycles </a:t>
            </a:r>
            <a:r>
              <a:rPr lang="en-US" sz="2000" dirty="0"/>
              <a:t>+ Memory-stall </a:t>
            </a:r>
            <a:r>
              <a:rPr lang="en-US" sz="2000" dirty="0" smtClean="0"/>
              <a:t>cycles</a:t>
            </a:r>
            <a:r>
              <a:rPr lang="en-US" sz="2000" dirty="0"/>
              <a:t>) * Clock cycle </a:t>
            </a:r>
            <a:r>
              <a:rPr lang="en-US" sz="2000" dirty="0" smtClean="0"/>
              <a:t>time</a:t>
            </a:r>
          </a:p>
          <a:p>
            <a:endParaRPr lang="en-US" sz="2000" dirty="0"/>
          </a:p>
          <a:p>
            <a:r>
              <a:rPr lang="en-US" sz="2000" dirty="0" smtClean="0"/>
              <a:t>Memory-stall cycles = </a:t>
            </a:r>
            <a:r>
              <a:rPr lang="en-US" sz="2000" dirty="0"/>
              <a:t>Read-stall cycles + Write-stall </a:t>
            </a:r>
            <a:r>
              <a:rPr lang="en-US" sz="2000" dirty="0" smtClean="0"/>
              <a:t>cycles</a:t>
            </a:r>
          </a:p>
          <a:p>
            <a:endParaRPr lang="en-US" sz="2000" dirty="0"/>
          </a:p>
          <a:p>
            <a:r>
              <a:rPr lang="en-US" sz="2000" dirty="0"/>
              <a:t>Read-stall cycles = </a:t>
            </a:r>
            <a:r>
              <a:rPr lang="en-US" sz="2000" dirty="0" smtClean="0"/>
              <a:t>Reads/Program </a:t>
            </a:r>
            <a:r>
              <a:rPr lang="en-US" sz="2000" dirty="0"/>
              <a:t>* Read miss rate * Read miss penalty</a:t>
            </a:r>
          </a:p>
          <a:p>
            <a:endParaRPr lang="en-US" sz="2000" dirty="0" smtClean="0"/>
          </a:p>
          <a:p>
            <a:r>
              <a:rPr lang="en-US" sz="2000" dirty="0"/>
              <a:t>Write-stall cycles = (Writes/Program * write miss rate * write miss penalty) + Write buffer stalls</a:t>
            </a:r>
          </a:p>
          <a:p>
            <a:endParaRPr lang="en-US" sz="2000"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74038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9799">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9799">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9799">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979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9798" name="Rectangle 6"/>
          <p:cNvSpPr>
            <a:spLocks noGrp="1" noChangeArrowheads="1"/>
          </p:cNvSpPr>
          <p:nvPr>
            <p:ph type="title"/>
          </p:nvPr>
        </p:nvSpPr>
        <p:spPr/>
        <p:txBody>
          <a:bodyPr/>
          <a:lstStyle/>
          <a:p>
            <a:r>
              <a:rPr lang="en-US" sz="4000" dirty="0"/>
              <a:t>Measuring Cache Performance</a:t>
            </a:r>
            <a:endParaRPr lang="en-AU" sz="4000" dirty="0"/>
          </a:p>
        </p:txBody>
      </p:sp>
      <p:sp>
        <p:nvSpPr>
          <p:cNvPr id="289799" name="Rectangle 7"/>
          <p:cNvSpPr>
            <a:spLocks noGrp="1" noChangeArrowheads="1"/>
          </p:cNvSpPr>
          <p:nvPr>
            <p:ph idx="1"/>
          </p:nvPr>
        </p:nvSpPr>
        <p:spPr/>
        <p:txBody>
          <a:bodyPr/>
          <a:lstStyle/>
          <a:p>
            <a:pPr>
              <a:lnSpc>
                <a:spcPct val="80000"/>
              </a:lnSpc>
            </a:pPr>
            <a:r>
              <a:rPr lang="en-US" dirty="0"/>
              <a:t>Components of CPU time</a:t>
            </a:r>
          </a:p>
          <a:p>
            <a:pPr lvl="1">
              <a:lnSpc>
                <a:spcPct val="80000"/>
              </a:lnSpc>
            </a:pPr>
            <a:r>
              <a:rPr lang="en-US" dirty="0"/>
              <a:t>Program execution cycles</a:t>
            </a:r>
          </a:p>
          <a:p>
            <a:pPr lvl="2">
              <a:lnSpc>
                <a:spcPct val="80000"/>
              </a:lnSpc>
            </a:pPr>
            <a:r>
              <a:rPr lang="en-US" dirty="0"/>
              <a:t>Includes cache hit time</a:t>
            </a:r>
          </a:p>
          <a:p>
            <a:pPr lvl="1">
              <a:lnSpc>
                <a:spcPct val="80000"/>
              </a:lnSpc>
            </a:pPr>
            <a:r>
              <a:rPr lang="en-US" dirty="0"/>
              <a:t>Memory stall cycles</a:t>
            </a:r>
          </a:p>
          <a:p>
            <a:pPr lvl="2">
              <a:lnSpc>
                <a:spcPct val="80000"/>
              </a:lnSpc>
            </a:pPr>
            <a:r>
              <a:rPr lang="en-US" dirty="0"/>
              <a:t>Mainly from cache </a:t>
            </a:r>
            <a:r>
              <a:rPr lang="en-US" dirty="0" smtClean="0"/>
              <a:t>misses</a:t>
            </a:r>
            <a:endParaRPr lang="en-US" dirty="0"/>
          </a:p>
        </p:txBody>
      </p:sp>
      <p:graphicFrame>
        <p:nvGraphicFramePr>
          <p:cNvPr id="289797" name="Object 5"/>
          <p:cNvGraphicFramePr>
            <a:graphicFrameLocks noChangeAspect="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781600546"/>
              </p:ext>
            </p:extLst>
          </p:nvPr>
        </p:nvGraphicFramePr>
        <p:xfrm>
          <a:off x="1385888" y="3536950"/>
          <a:ext cx="6148387" cy="3098800"/>
        </p:xfrm>
        <a:graphic>
          <a:graphicData uri="http://schemas.openxmlformats.org/presentationml/2006/ole">
            <p:oleObj spid="_x0000_s16394" name="Equation" r:id="rId4" imgW="3073320" imgH="1549080" progId="Equation.3">
              <p:embed/>
            </p:oleObj>
          </a:graphicData>
        </a:graphic>
      </p:graphicFrame>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4875239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Performance Example</a:t>
            </a:r>
          </a:p>
        </p:txBody>
      </p:sp>
      <p:sp>
        <p:nvSpPr>
          <p:cNvPr id="3" name="Content Placeholder 2"/>
          <p:cNvSpPr>
            <a:spLocks noGrp="1"/>
          </p:cNvSpPr>
          <p:nvPr>
            <p:ph idx="1"/>
          </p:nvPr>
        </p:nvSpPr>
        <p:spPr/>
        <p:txBody>
          <a:bodyPr/>
          <a:lstStyle/>
          <a:p>
            <a:r>
              <a:rPr lang="en-US" dirty="0"/>
              <a:t>Assume an instruction cache miss rate for a program is 2% and a data cache miss rate is 4%. If a processor has a CPI of 2 without any memory stalls and the miss penalty is 100 cycles for all misses, determine how much faster a processor would run with a perfect cache that never missed.  Assume the frequency of all loads and stores is 36%.</a:t>
            </a:r>
          </a:p>
          <a:p>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3759043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1844" name="Rectangle 4"/>
          <p:cNvSpPr>
            <a:spLocks noGrp="1" noChangeArrowheads="1"/>
          </p:cNvSpPr>
          <p:nvPr>
            <p:ph type="title"/>
          </p:nvPr>
        </p:nvSpPr>
        <p:spPr/>
        <p:txBody>
          <a:bodyPr/>
          <a:lstStyle/>
          <a:p>
            <a:r>
              <a:rPr lang="en-US" dirty="0"/>
              <a:t>Cache Performance Example</a:t>
            </a:r>
            <a:endParaRPr lang="en-AU" dirty="0"/>
          </a:p>
        </p:txBody>
      </p:sp>
      <p:sp>
        <p:nvSpPr>
          <p:cNvPr id="291845" name="Rectangle 5"/>
          <p:cNvSpPr>
            <a:spLocks noGrp="1" noChangeArrowheads="1"/>
          </p:cNvSpPr>
          <p:nvPr>
            <p:ph type="body" idx="1"/>
          </p:nvPr>
        </p:nvSpPr>
        <p:spPr/>
        <p:txBody>
          <a:bodyPr/>
          <a:lstStyle/>
          <a:p>
            <a:pPr>
              <a:lnSpc>
                <a:spcPct val="80000"/>
              </a:lnSpc>
            </a:pPr>
            <a:r>
              <a:rPr lang="en-US" dirty="0"/>
              <a:t>Given</a:t>
            </a:r>
          </a:p>
          <a:p>
            <a:pPr lvl="1">
              <a:lnSpc>
                <a:spcPct val="80000"/>
              </a:lnSpc>
            </a:pPr>
            <a:r>
              <a:rPr lang="en-US" dirty="0"/>
              <a:t>I-cache miss rate = 2%</a:t>
            </a:r>
          </a:p>
          <a:p>
            <a:pPr lvl="1">
              <a:lnSpc>
                <a:spcPct val="80000"/>
              </a:lnSpc>
            </a:pPr>
            <a:r>
              <a:rPr lang="en-US" dirty="0"/>
              <a:t>D-cache miss rate = 4%</a:t>
            </a:r>
          </a:p>
          <a:p>
            <a:pPr lvl="1">
              <a:lnSpc>
                <a:spcPct val="80000"/>
              </a:lnSpc>
            </a:pPr>
            <a:r>
              <a:rPr lang="en-US" dirty="0"/>
              <a:t>Base CPI (ideal cache) = 2</a:t>
            </a:r>
          </a:p>
          <a:p>
            <a:pPr lvl="1">
              <a:lnSpc>
                <a:spcPct val="80000"/>
              </a:lnSpc>
            </a:pPr>
            <a:r>
              <a:rPr lang="en-US" dirty="0" smtClean="0"/>
              <a:t>Miss </a:t>
            </a:r>
            <a:r>
              <a:rPr lang="en-US" dirty="0"/>
              <a:t>penalty = 100 cycles</a:t>
            </a:r>
          </a:p>
          <a:p>
            <a:pPr lvl="1">
              <a:lnSpc>
                <a:spcPct val="80000"/>
              </a:lnSpc>
            </a:pPr>
            <a:r>
              <a:rPr lang="en-US" dirty="0" smtClean="0"/>
              <a:t>Load </a:t>
            </a:r>
            <a:r>
              <a:rPr lang="en-US" dirty="0"/>
              <a:t>&amp; stores are 36% of </a:t>
            </a:r>
            <a:r>
              <a:rPr lang="en-US" dirty="0" smtClean="0"/>
              <a:t>instructions</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4889123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1844" name="Rectangle 4"/>
          <p:cNvSpPr>
            <a:spLocks noGrp="1" noChangeArrowheads="1"/>
          </p:cNvSpPr>
          <p:nvPr>
            <p:ph type="title"/>
          </p:nvPr>
        </p:nvSpPr>
        <p:spPr/>
        <p:txBody>
          <a:bodyPr/>
          <a:lstStyle/>
          <a:p>
            <a:r>
              <a:rPr lang="en-US"/>
              <a:t>Cache Performance Example</a:t>
            </a:r>
            <a:endParaRPr lang="en-AU"/>
          </a:p>
        </p:txBody>
      </p:sp>
      <p:sp>
        <p:nvSpPr>
          <p:cNvPr id="291845" name="Rectangle 5"/>
          <p:cNvSpPr>
            <a:spLocks noGrp="1" noChangeArrowheads="1"/>
          </p:cNvSpPr>
          <p:nvPr>
            <p:ph type="body" idx="1"/>
          </p:nvPr>
        </p:nvSpPr>
        <p:spPr/>
        <p:txBody>
          <a:bodyPr/>
          <a:lstStyle/>
          <a:p>
            <a:pPr>
              <a:lnSpc>
                <a:spcPct val="80000"/>
              </a:lnSpc>
            </a:pPr>
            <a:r>
              <a:rPr lang="en-US" dirty="0"/>
              <a:t>Given</a:t>
            </a:r>
          </a:p>
          <a:p>
            <a:pPr lvl="1">
              <a:lnSpc>
                <a:spcPct val="80000"/>
              </a:lnSpc>
            </a:pPr>
            <a:r>
              <a:rPr lang="en-US" dirty="0"/>
              <a:t>I-cache miss rate = 2%</a:t>
            </a:r>
          </a:p>
          <a:p>
            <a:pPr lvl="1">
              <a:lnSpc>
                <a:spcPct val="80000"/>
              </a:lnSpc>
            </a:pPr>
            <a:r>
              <a:rPr lang="en-US" dirty="0"/>
              <a:t>D-cache miss rate = 4%</a:t>
            </a:r>
          </a:p>
          <a:p>
            <a:pPr lvl="1">
              <a:lnSpc>
                <a:spcPct val="80000"/>
              </a:lnSpc>
            </a:pPr>
            <a:r>
              <a:rPr lang="en-US" dirty="0"/>
              <a:t>Base CPI (ideal cache) = 2</a:t>
            </a:r>
          </a:p>
          <a:p>
            <a:pPr lvl="1">
              <a:lnSpc>
                <a:spcPct val="80000"/>
              </a:lnSpc>
            </a:pPr>
            <a:r>
              <a:rPr lang="en-US" dirty="0" smtClean="0"/>
              <a:t>Miss </a:t>
            </a:r>
            <a:r>
              <a:rPr lang="en-US" dirty="0"/>
              <a:t>penalty = 100 cycles</a:t>
            </a:r>
          </a:p>
          <a:p>
            <a:pPr lvl="1">
              <a:lnSpc>
                <a:spcPct val="80000"/>
              </a:lnSpc>
            </a:pPr>
            <a:r>
              <a:rPr lang="en-US" dirty="0" smtClean="0"/>
              <a:t>Load </a:t>
            </a:r>
            <a:r>
              <a:rPr lang="en-US" dirty="0"/>
              <a:t>&amp; stores are 36% of instructions</a:t>
            </a:r>
          </a:p>
          <a:p>
            <a:pPr>
              <a:lnSpc>
                <a:spcPct val="80000"/>
              </a:lnSpc>
            </a:pPr>
            <a:r>
              <a:rPr lang="en-US" dirty="0" smtClean="0"/>
              <a:t>Determine miss </a:t>
            </a:r>
            <a:r>
              <a:rPr lang="en-US" dirty="0"/>
              <a:t>cycles per instruction</a:t>
            </a:r>
          </a:p>
          <a:p>
            <a:pPr lvl="1">
              <a:lnSpc>
                <a:spcPct val="80000"/>
              </a:lnSpc>
            </a:pPr>
            <a:r>
              <a:rPr lang="en-US" dirty="0"/>
              <a:t>I-cache: </a:t>
            </a:r>
            <a:r>
              <a:rPr lang="en-US" dirty="0" smtClean="0"/>
              <a:t>	0.02 </a:t>
            </a:r>
            <a:r>
              <a:rPr lang="en-US" dirty="0"/>
              <a:t>× 100 = 2</a:t>
            </a:r>
          </a:p>
          <a:p>
            <a:pPr lvl="1">
              <a:lnSpc>
                <a:spcPct val="80000"/>
              </a:lnSpc>
            </a:pPr>
            <a:r>
              <a:rPr lang="en-US" dirty="0"/>
              <a:t>D-cache: </a:t>
            </a:r>
            <a:r>
              <a:rPr lang="en-US" dirty="0" smtClean="0"/>
              <a:t>	0.36 </a:t>
            </a:r>
            <a:r>
              <a:rPr lang="en-US" dirty="0"/>
              <a:t>× 0.04 × 100 = </a:t>
            </a:r>
            <a:r>
              <a:rPr lang="en-US" dirty="0" smtClean="0"/>
              <a:t>1.44</a:t>
            </a:r>
          </a:p>
          <a:p>
            <a:pPr lvl="1">
              <a:lnSpc>
                <a:spcPct val="80000"/>
              </a:lnSpc>
            </a:pPr>
            <a:r>
              <a:rPr lang="en-US" dirty="0" smtClean="0"/>
              <a:t>Memory miss cycles = 2 + 1.44 = 3.44</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6715447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1844" name="Rectangle 4"/>
          <p:cNvSpPr>
            <a:spLocks noGrp="1" noChangeArrowheads="1"/>
          </p:cNvSpPr>
          <p:nvPr>
            <p:ph type="title"/>
          </p:nvPr>
        </p:nvSpPr>
        <p:spPr/>
        <p:txBody>
          <a:bodyPr/>
          <a:lstStyle/>
          <a:p>
            <a:r>
              <a:rPr lang="en-US"/>
              <a:t>Cache Performance Example</a:t>
            </a:r>
            <a:endParaRPr lang="en-AU"/>
          </a:p>
        </p:txBody>
      </p:sp>
      <p:sp>
        <p:nvSpPr>
          <p:cNvPr id="291845" name="Rectangle 5"/>
          <p:cNvSpPr>
            <a:spLocks noGrp="1" noChangeArrowheads="1"/>
          </p:cNvSpPr>
          <p:nvPr>
            <p:ph type="body" idx="1"/>
          </p:nvPr>
        </p:nvSpPr>
        <p:spPr/>
        <p:txBody>
          <a:bodyPr/>
          <a:lstStyle/>
          <a:p>
            <a:pPr>
              <a:lnSpc>
                <a:spcPct val="80000"/>
              </a:lnSpc>
            </a:pPr>
            <a:r>
              <a:rPr lang="en-US" dirty="0"/>
              <a:t>Given</a:t>
            </a:r>
          </a:p>
          <a:p>
            <a:pPr lvl="1">
              <a:lnSpc>
                <a:spcPct val="80000"/>
              </a:lnSpc>
            </a:pPr>
            <a:r>
              <a:rPr lang="en-US" dirty="0"/>
              <a:t>I-cache miss rate = 2%</a:t>
            </a:r>
          </a:p>
          <a:p>
            <a:pPr lvl="1">
              <a:lnSpc>
                <a:spcPct val="80000"/>
              </a:lnSpc>
            </a:pPr>
            <a:r>
              <a:rPr lang="en-US" dirty="0"/>
              <a:t>D-cache miss rate = 4%</a:t>
            </a:r>
          </a:p>
          <a:p>
            <a:pPr lvl="1">
              <a:lnSpc>
                <a:spcPct val="80000"/>
              </a:lnSpc>
            </a:pPr>
            <a:r>
              <a:rPr lang="en-US" dirty="0"/>
              <a:t>Base CPI (ideal cache) = 2</a:t>
            </a:r>
          </a:p>
          <a:p>
            <a:pPr lvl="1">
              <a:lnSpc>
                <a:spcPct val="80000"/>
              </a:lnSpc>
            </a:pPr>
            <a:r>
              <a:rPr lang="en-US" dirty="0" smtClean="0"/>
              <a:t>Miss </a:t>
            </a:r>
            <a:r>
              <a:rPr lang="en-US" dirty="0"/>
              <a:t>penalty = 100 cycles</a:t>
            </a:r>
          </a:p>
          <a:p>
            <a:pPr lvl="1">
              <a:lnSpc>
                <a:spcPct val="80000"/>
              </a:lnSpc>
            </a:pPr>
            <a:r>
              <a:rPr lang="en-US" dirty="0" smtClean="0"/>
              <a:t>Load </a:t>
            </a:r>
            <a:r>
              <a:rPr lang="en-US" dirty="0"/>
              <a:t>&amp; stores are 36% of instructions</a:t>
            </a:r>
          </a:p>
          <a:p>
            <a:pPr>
              <a:lnSpc>
                <a:spcPct val="80000"/>
              </a:lnSpc>
            </a:pPr>
            <a:r>
              <a:rPr lang="en-US" dirty="0" smtClean="0"/>
              <a:t>Determine miss </a:t>
            </a:r>
            <a:r>
              <a:rPr lang="en-US" dirty="0"/>
              <a:t>cycles per instruction</a:t>
            </a:r>
          </a:p>
          <a:p>
            <a:pPr lvl="1">
              <a:lnSpc>
                <a:spcPct val="80000"/>
              </a:lnSpc>
            </a:pPr>
            <a:r>
              <a:rPr lang="en-US" dirty="0"/>
              <a:t>I-cache: </a:t>
            </a:r>
            <a:r>
              <a:rPr lang="en-US" dirty="0" smtClean="0"/>
              <a:t>	0.02 </a:t>
            </a:r>
            <a:r>
              <a:rPr lang="en-US" dirty="0"/>
              <a:t>× 100 = 2</a:t>
            </a:r>
          </a:p>
          <a:p>
            <a:pPr lvl="1">
              <a:lnSpc>
                <a:spcPct val="80000"/>
              </a:lnSpc>
            </a:pPr>
            <a:r>
              <a:rPr lang="en-US" dirty="0"/>
              <a:t>D-cache: </a:t>
            </a:r>
            <a:r>
              <a:rPr lang="en-US" dirty="0" smtClean="0"/>
              <a:t>	0.36 </a:t>
            </a:r>
            <a:r>
              <a:rPr lang="en-US" dirty="0"/>
              <a:t>× 0.04 × 100 = </a:t>
            </a:r>
            <a:r>
              <a:rPr lang="en-US" dirty="0" smtClean="0"/>
              <a:t>1.44</a:t>
            </a:r>
          </a:p>
          <a:p>
            <a:pPr lvl="1">
              <a:lnSpc>
                <a:spcPct val="80000"/>
              </a:lnSpc>
            </a:pPr>
            <a:r>
              <a:rPr lang="en-US" dirty="0" smtClean="0"/>
              <a:t>Memory miss cycles = 2 + 1.44 = 3.44</a:t>
            </a:r>
          </a:p>
          <a:p>
            <a:pPr>
              <a:lnSpc>
                <a:spcPct val="80000"/>
              </a:lnSpc>
            </a:pPr>
            <a:r>
              <a:rPr lang="en-US" dirty="0" smtClean="0"/>
              <a:t>Actual CPI = 2 + 3.44 = 5.44</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7211488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1844" name="Rectangle 4"/>
          <p:cNvSpPr>
            <a:spLocks noGrp="1" noChangeArrowheads="1"/>
          </p:cNvSpPr>
          <p:nvPr>
            <p:ph type="title"/>
          </p:nvPr>
        </p:nvSpPr>
        <p:spPr/>
        <p:txBody>
          <a:bodyPr/>
          <a:lstStyle/>
          <a:p>
            <a:r>
              <a:rPr lang="en-US" dirty="0"/>
              <a:t>Cache Performance Example</a:t>
            </a:r>
            <a:endParaRPr lang="en-AU" dirty="0"/>
          </a:p>
        </p:txBody>
      </p:sp>
      <p:sp>
        <p:nvSpPr>
          <p:cNvPr id="291845" name="Rectangle 5"/>
          <p:cNvSpPr>
            <a:spLocks noGrp="1" noChangeArrowheads="1"/>
          </p:cNvSpPr>
          <p:nvPr>
            <p:ph type="body" idx="1"/>
          </p:nvPr>
        </p:nvSpPr>
        <p:spPr/>
        <p:txBody>
          <a:bodyPr/>
          <a:lstStyle/>
          <a:p>
            <a:pPr>
              <a:lnSpc>
                <a:spcPct val="80000"/>
              </a:lnSpc>
            </a:pPr>
            <a:r>
              <a:rPr lang="en-US" dirty="0"/>
              <a:t>Given</a:t>
            </a:r>
          </a:p>
          <a:p>
            <a:pPr lvl="1">
              <a:lnSpc>
                <a:spcPct val="80000"/>
              </a:lnSpc>
            </a:pPr>
            <a:r>
              <a:rPr lang="en-US" dirty="0"/>
              <a:t>I-cache miss rate = 2%</a:t>
            </a:r>
          </a:p>
          <a:p>
            <a:pPr lvl="1">
              <a:lnSpc>
                <a:spcPct val="80000"/>
              </a:lnSpc>
            </a:pPr>
            <a:r>
              <a:rPr lang="en-US" dirty="0"/>
              <a:t>D-cache miss rate = 4%</a:t>
            </a:r>
          </a:p>
          <a:p>
            <a:pPr lvl="1">
              <a:lnSpc>
                <a:spcPct val="80000"/>
              </a:lnSpc>
            </a:pPr>
            <a:r>
              <a:rPr lang="en-US" dirty="0"/>
              <a:t>Base CPI (ideal cache) = 2</a:t>
            </a:r>
          </a:p>
          <a:p>
            <a:pPr lvl="1">
              <a:lnSpc>
                <a:spcPct val="80000"/>
              </a:lnSpc>
            </a:pPr>
            <a:r>
              <a:rPr lang="en-US" dirty="0" smtClean="0"/>
              <a:t>Miss </a:t>
            </a:r>
            <a:r>
              <a:rPr lang="en-US" dirty="0"/>
              <a:t>penalty = 100 cycles</a:t>
            </a:r>
          </a:p>
          <a:p>
            <a:pPr lvl="1">
              <a:lnSpc>
                <a:spcPct val="80000"/>
              </a:lnSpc>
            </a:pPr>
            <a:r>
              <a:rPr lang="en-US" dirty="0" smtClean="0"/>
              <a:t>Load </a:t>
            </a:r>
            <a:r>
              <a:rPr lang="en-US" dirty="0"/>
              <a:t>&amp; stores are 36% of instructions</a:t>
            </a:r>
          </a:p>
          <a:p>
            <a:pPr>
              <a:lnSpc>
                <a:spcPct val="80000"/>
              </a:lnSpc>
            </a:pPr>
            <a:r>
              <a:rPr lang="en-US" dirty="0"/>
              <a:t>Determine miss cycles per instruction</a:t>
            </a:r>
          </a:p>
          <a:p>
            <a:pPr lvl="1">
              <a:lnSpc>
                <a:spcPct val="80000"/>
              </a:lnSpc>
            </a:pPr>
            <a:r>
              <a:rPr lang="en-US" dirty="0"/>
              <a:t>I-cache: 	0.02 × 100 = 2</a:t>
            </a:r>
          </a:p>
          <a:p>
            <a:pPr lvl="1">
              <a:lnSpc>
                <a:spcPct val="80000"/>
              </a:lnSpc>
            </a:pPr>
            <a:r>
              <a:rPr lang="en-US" dirty="0"/>
              <a:t>D-cache: 	0.36 × 0.04 × 100 = 1.44</a:t>
            </a:r>
          </a:p>
          <a:p>
            <a:pPr lvl="1">
              <a:lnSpc>
                <a:spcPct val="80000"/>
              </a:lnSpc>
            </a:pPr>
            <a:r>
              <a:rPr lang="en-US" dirty="0"/>
              <a:t>Memory miss cycles = 2 + 1.44 = 3.44</a:t>
            </a:r>
          </a:p>
          <a:p>
            <a:pPr>
              <a:lnSpc>
                <a:spcPct val="80000"/>
              </a:lnSpc>
            </a:pPr>
            <a:r>
              <a:rPr lang="en-US" dirty="0"/>
              <a:t>Actual CPI = 2 + 3.44 = 5.44</a:t>
            </a:r>
          </a:p>
          <a:p>
            <a:pPr lvl="1">
              <a:lnSpc>
                <a:spcPct val="80000"/>
              </a:lnSpc>
            </a:pPr>
            <a:endParaRPr lang="en-US" dirty="0" smtClean="0"/>
          </a:p>
          <a:p>
            <a:pPr>
              <a:lnSpc>
                <a:spcPct val="80000"/>
              </a:lnSpc>
            </a:pPr>
            <a:r>
              <a:rPr lang="en-US" dirty="0" smtClean="0"/>
              <a:t>Ideal </a:t>
            </a:r>
            <a:r>
              <a:rPr lang="en-US" dirty="0"/>
              <a:t>CPU is 5.44/2 =2.72 times faster</a:t>
            </a:r>
            <a:endParaRPr lang="en-AU"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8969782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0645" name="Rectangle 5"/>
          <p:cNvSpPr>
            <a:spLocks noGrp="1" noChangeArrowheads="1"/>
          </p:cNvSpPr>
          <p:nvPr>
            <p:ph type="title"/>
          </p:nvPr>
        </p:nvSpPr>
        <p:spPr/>
        <p:txBody>
          <a:bodyPr/>
          <a:lstStyle/>
          <a:p>
            <a:r>
              <a:rPr lang="en-US"/>
              <a:t>Memory Technology</a:t>
            </a:r>
            <a:endParaRPr lang="en-AU"/>
          </a:p>
        </p:txBody>
      </p:sp>
      <p:sp>
        <p:nvSpPr>
          <p:cNvPr id="240646" name="Rectangle 6"/>
          <p:cNvSpPr>
            <a:spLocks noGrp="1" noChangeArrowheads="1"/>
          </p:cNvSpPr>
          <p:nvPr>
            <p:ph type="body" idx="1"/>
          </p:nvPr>
        </p:nvSpPr>
        <p:spPr/>
        <p:txBody>
          <a:bodyPr/>
          <a:lstStyle/>
          <a:p>
            <a:r>
              <a:rPr lang="en-US" dirty="0"/>
              <a:t>Static RAM (SRAM)</a:t>
            </a:r>
          </a:p>
          <a:p>
            <a:pPr lvl="1"/>
            <a:r>
              <a:rPr lang="en-US" dirty="0"/>
              <a:t>0.5ns – 2.5ns, $2000 – $5000 per </a:t>
            </a:r>
            <a:r>
              <a:rPr lang="en-US" dirty="0" smtClean="0"/>
              <a:t>GB</a:t>
            </a:r>
          </a:p>
          <a:p>
            <a:pPr lvl="1"/>
            <a:endParaRPr lang="en-US" dirty="0"/>
          </a:p>
          <a:p>
            <a:r>
              <a:rPr lang="en-US" dirty="0"/>
              <a:t>Dynamic RAM (DRAM)</a:t>
            </a:r>
          </a:p>
          <a:p>
            <a:pPr lvl="1"/>
            <a:r>
              <a:rPr lang="en-US" dirty="0"/>
              <a:t>50ns – 70ns, $20 – $75 per </a:t>
            </a:r>
            <a:r>
              <a:rPr lang="en-US" dirty="0" smtClean="0"/>
              <a:t>GB</a:t>
            </a:r>
          </a:p>
          <a:p>
            <a:pPr lvl="1"/>
            <a:endParaRPr lang="en-US" dirty="0"/>
          </a:p>
          <a:p>
            <a:r>
              <a:rPr lang="en-US" dirty="0"/>
              <a:t>Magnetic disk</a:t>
            </a:r>
          </a:p>
          <a:p>
            <a:pPr lvl="1"/>
            <a:r>
              <a:rPr lang="en-US" dirty="0"/>
              <a:t>5ms – 20ms, $0.20 – $2 per </a:t>
            </a:r>
            <a:r>
              <a:rPr lang="en-US" dirty="0" smtClean="0"/>
              <a:t>GB</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451524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Considerations</a:t>
            </a:r>
            <a:endParaRPr lang="en-US" dirty="0"/>
          </a:p>
        </p:txBody>
      </p:sp>
      <p:sp>
        <p:nvSpPr>
          <p:cNvPr id="3" name="Content Placeholder 2"/>
          <p:cNvSpPr>
            <a:spLocks noGrp="1"/>
          </p:cNvSpPr>
          <p:nvPr>
            <p:ph idx="1"/>
          </p:nvPr>
        </p:nvSpPr>
        <p:spPr/>
        <p:txBody>
          <a:bodyPr/>
          <a:lstStyle/>
          <a:p>
            <a:r>
              <a:rPr lang="en-US" dirty="0"/>
              <a:t>What happens if the processor is made faster, but the memory system is not?  </a:t>
            </a:r>
            <a:endParaRPr lang="en-US" dirty="0" smtClean="0"/>
          </a:p>
          <a:p>
            <a:pPr lvl="1"/>
            <a:r>
              <a:rPr lang="en-US" dirty="0" smtClean="0"/>
              <a:t>The </a:t>
            </a:r>
            <a:r>
              <a:rPr lang="en-US" dirty="0"/>
              <a:t>amount of time spent on memory stalls will take up an increasing fraction of the execution </a:t>
            </a:r>
            <a:r>
              <a:rPr lang="en-US" dirty="0" smtClean="0"/>
              <a:t>time</a:t>
            </a:r>
          </a:p>
          <a:p>
            <a:pPr lvl="1"/>
            <a:r>
              <a:rPr lang="en-US" dirty="0" smtClean="0"/>
              <a:t>Amdahl’s law</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31435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Cache Performance </a:t>
            </a:r>
            <a:r>
              <a:rPr lang="en-US" dirty="0" smtClean="0"/>
              <a:t>Example Revisit</a:t>
            </a:r>
            <a:endParaRPr lang="en-US" dirty="0"/>
          </a:p>
        </p:txBody>
      </p:sp>
      <p:sp>
        <p:nvSpPr>
          <p:cNvPr id="3" name="Content Placeholder 2"/>
          <p:cNvSpPr>
            <a:spLocks noGrp="1"/>
          </p:cNvSpPr>
          <p:nvPr>
            <p:ph idx="1"/>
          </p:nvPr>
        </p:nvSpPr>
        <p:spPr/>
        <p:txBody>
          <a:bodyPr/>
          <a:lstStyle/>
          <a:p>
            <a:r>
              <a:rPr lang="en-US" dirty="0"/>
              <a:t>Suppose we speed up the </a:t>
            </a:r>
            <a:r>
              <a:rPr lang="en-US" dirty="0" smtClean="0"/>
              <a:t>system by </a:t>
            </a:r>
            <a:r>
              <a:rPr lang="en-US" dirty="0"/>
              <a:t>reducing its CPI from 2 to 1 without changing the clock </a:t>
            </a:r>
            <a:r>
              <a:rPr lang="en-US" dirty="0" smtClean="0"/>
              <a:t>rate.  </a:t>
            </a:r>
          </a:p>
          <a:p>
            <a:pPr lvl="1"/>
            <a:r>
              <a:rPr lang="en-US" dirty="0" smtClean="0"/>
              <a:t>Actual CPI = 1 + 3.44 = 4.44</a:t>
            </a:r>
          </a:p>
          <a:p>
            <a:pPr lvl="1"/>
            <a:r>
              <a:rPr lang="en-US" dirty="0" smtClean="0"/>
              <a:t>Ideal CPU is 4.44/1 = 4.44 times faster</a:t>
            </a:r>
          </a:p>
          <a:p>
            <a:pPr lvl="1"/>
            <a:endParaRPr lang="en-US" dirty="0"/>
          </a:p>
          <a:p>
            <a:r>
              <a:rPr lang="en-US" dirty="0" smtClean="0"/>
              <a:t>Amount of time spent on memory stalls increases:</a:t>
            </a:r>
          </a:p>
          <a:p>
            <a:pPr lvl="1"/>
            <a:r>
              <a:rPr lang="en-US" dirty="0" smtClean="0"/>
              <a:t>Before: 	3.44/5.44 = 63%</a:t>
            </a:r>
          </a:p>
          <a:p>
            <a:pPr lvl="1"/>
            <a:r>
              <a:rPr lang="en-US" dirty="0" smtClean="0"/>
              <a:t>Now:	4.44/5.44 = 77%</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32450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Considerations</a:t>
            </a:r>
          </a:p>
        </p:txBody>
      </p:sp>
      <p:sp>
        <p:nvSpPr>
          <p:cNvPr id="3" name="Content Placeholder 2"/>
          <p:cNvSpPr>
            <a:spLocks noGrp="1"/>
          </p:cNvSpPr>
          <p:nvPr>
            <p:ph idx="1"/>
          </p:nvPr>
        </p:nvSpPr>
        <p:spPr/>
        <p:txBody>
          <a:bodyPr/>
          <a:lstStyle/>
          <a:p>
            <a:r>
              <a:rPr lang="en-US" dirty="0" smtClean="0"/>
              <a:t>Increasing </a:t>
            </a:r>
            <a:r>
              <a:rPr lang="en-US" dirty="0"/>
              <a:t>clock rate without changing the memory system also increases the performance lost due to cache misses. </a:t>
            </a:r>
            <a:endParaRPr lang="en-US" dirty="0" smtClean="0"/>
          </a:p>
          <a:p>
            <a:pPr lvl="1"/>
            <a:r>
              <a:rPr lang="en-US" dirty="0"/>
              <a:t>Memory stalls account for more CPU cycles</a:t>
            </a:r>
          </a:p>
          <a:p>
            <a:pPr lvl="1"/>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416373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Considerations</a:t>
            </a:r>
          </a:p>
        </p:txBody>
      </p:sp>
      <p:sp>
        <p:nvSpPr>
          <p:cNvPr id="3" name="Content Placeholder 2"/>
          <p:cNvSpPr>
            <a:spLocks noGrp="1"/>
          </p:cNvSpPr>
          <p:nvPr>
            <p:ph idx="1"/>
          </p:nvPr>
        </p:nvSpPr>
        <p:spPr/>
        <p:txBody>
          <a:bodyPr/>
          <a:lstStyle/>
          <a:p>
            <a:r>
              <a:rPr lang="en-US" dirty="0" smtClean="0"/>
              <a:t>Hit Access Time</a:t>
            </a:r>
          </a:p>
          <a:p>
            <a:pPr lvl="1"/>
            <a:r>
              <a:rPr lang="en-US" dirty="0" smtClean="0"/>
              <a:t>If </a:t>
            </a:r>
            <a:r>
              <a:rPr lang="en-US" dirty="0"/>
              <a:t>the hit time increases, the total time to access a word from the memory system will </a:t>
            </a:r>
            <a:r>
              <a:rPr lang="en-US" dirty="0" smtClean="0"/>
              <a:t>increase.</a:t>
            </a:r>
          </a:p>
          <a:p>
            <a:pPr lvl="1"/>
            <a:r>
              <a:rPr lang="en-US" dirty="0" smtClean="0"/>
              <a:t>Affect by:</a:t>
            </a:r>
          </a:p>
          <a:p>
            <a:pPr lvl="2"/>
            <a:r>
              <a:rPr lang="en-US" dirty="0" smtClean="0"/>
              <a:t>Cache size</a:t>
            </a:r>
          </a:p>
          <a:p>
            <a:pPr lvl="2"/>
            <a:r>
              <a:rPr lang="en-US" dirty="0" smtClean="0"/>
              <a:t>Number of pipeline stages</a:t>
            </a:r>
          </a:p>
          <a:p>
            <a:pPr lvl="2"/>
            <a:r>
              <a:rPr lang="en-US" dirty="0" smtClean="0"/>
              <a:t>Cache organization</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235560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Organizations</a:t>
            </a:r>
            <a:endParaRPr lang="en-US" dirty="0"/>
          </a:p>
        </p:txBody>
      </p:sp>
      <p:sp>
        <p:nvSpPr>
          <p:cNvPr id="3" name="Content Placeholder 2"/>
          <p:cNvSpPr>
            <a:spLocks noGrp="1"/>
          </p:cNvSpPr>
          <p:nvPr>
            <p:ph idx="1"/>
          </p:nvPr>
        </p:nvSpPr>
        <p:spPr/>
        <p:txBody>
          <a:bodyPr/>
          <a:lstStyle/>
          <a:p>
            <a:r>
              <a:rPr lang="en-US" dirty="0" smtClean="0"/>
              <a:t>Direct mapped</a:t>
            </a:r>
          </a:p>
          <a:p>
            <a:r>
              <a:rPr lang="en-US" dirty="0" smtClean="0"/>
              <a:t>Set associative</a:t>
            </a:r>
          </a:p>
          <a:p>
            <a:r>
              <a:rPr lang="en-US" dirty="0" smtClean="0"/>
              <a:t>Fully associative</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952354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Fully Associative</a:t>
            </a:r>
            <a:endParaRPr lang="en-US" dirty="0"/>
          </a:p>
        </p:txBody>
      </p:sp>
      <p:sp>
        <p:nvSpPr>
          <p:cNvPr id="3" name="Content Placeholder 2"/>
          <p:cNvSpPr>
            <a:spLocks noGrp="1"/>
          </p:cNvSpPr>
          <p:nvPr>
            <p:ph idx="1"/>
          </p:nvPr>
        </p:nvSpPr>
        <p:spPr/>
        <p:txBody>
          <a:bodyPr/>
          <a:lstStyle/>
          <a:p>
            <a:r>
              <a:rPr lang="en-US" dirty="0" smtClean="0"/>
              <a:t>A block in memory may be associated with any entry in the cache</a:t>
            </a:r>
          </a:p>
          <a:p>
            <a:r>
              <a:rPr lang="en-US" dirty="0"/>
              <a:t>Requires all entries to be searched at once</a:t>
            </a:r>
          </a:p>
          <a:p>
            <a:r>
              <a:rPr lang="en-US" dirty="0"/>
              <a:t>Comparator per entry (expensive)</a:t>
            </a:r>
          </a:p>
          <a:p>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9939810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N-way Set Associative</a:t>
            </a:r>
            <a:endParaRPr lang="en-US" dirty="0"/>
          </a:p>
        </p:txBody>
      </p:sp>
      <p:sp>
        <p:nvSpPr>
          <p:cNvPr id="3" name="Content Placeholder 2"/>
          <p:cNvSpPr>
            <a:spLocks noGrp="1"/>
          </p:cNvSpPr>
          <p:nvPr>
            <p:ph idx="1"/>
          </p:nvPr>
        </p:nvSpPr>
        <p:spPr/>
        <p:txBody>
          <a:bodyPr/>
          <a:lstStyle/>
          <a:p>
            <a:r>
              <a:rPr lang="en-US" dirty="0" smtClean="0"/>
              <a:t>Each block may go to n locations</a:t>
            </a:r>
          </a:p>
          <a:p>
            <a:r>
              <a:rPr lang="en-US" dirty="0"/>
              <a:t>Each set contains </a:t>
            </a:r>
            <a:r>
              <a:rPr lang="en-US" i="1" dirty="0"/>
              <a:t>n</a:t>
            </a:r>
            <a:r>
              <a:rPr lang="en-US" dirty="0"/>
              <a:t> entries</a:t>
            </a:r>
            <a:endParaRPr lang="en-AU" dirty="0"/>
          </a:p>
          <a:p>
            <a:r>
              <a:rPr lang="en-US" dirty="0"/>
              <a:t>Block number determines which set</a:t>
            </a:r>
          </a:p>
          <a:p>
            <a:pPr lvl="1"/>
            <a:r>
              <a:rPr lang="en-US" dirty="0"/>
              <a:t>(Block number) modulo (#Sets in cache)</a:t>
            </a:r>
          </a:p>
          <a:p>
            <a:r>
              <a:rPr lang="en-US" dirty="0"/>
              <a:t>Search all entries in a given set at once</a:t>
            </a:r>
          </a:p>
          <a:p>
            <a:r>
              <a:rPr lang="en-US" i="1" dirty="0"/>
              <a:t>n</a:t>
            </a:r>
            <a:r>
              <a:rPr lang="en-US" dirty="0"/>
              <a:t> comparators (less expensive)</a:t>
            </a:r>
          </a:p>
          <a:p>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6778373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00037" name="Picture 5" descr="f05-13-P374493"/>
          <p:cNvPicPr>
            <a:picLocks noChangeAspect="1" noChangeArrowheads="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827088" y="1844675"/>
            <a:ext cx="7731125" cy="3197225"/>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sp>
        <p:nvSpPr>
          <p:cNvPr id="300034" name="Rectangle 2"/>
          <p:cNvSpPr>
            <a:spLocks noGrp="1" noChangeArrowheads="1"/>
          </p:cNvSpPr>
          <p:nvPr>
            <p:ph type="title"/>
          </p:nvPr>
        </p:nvSpPr>
        <p:spPr/>
        <p:txBody>
          <a:bodyPr/>
          <a:lstStyle/>
          <a:p>
            <a:r>
              <a:rPr lang="en-US"/>
              <a:t>Associative Cache Example</a:t>
            </a:r>
            <a:endParaRPr lang="en-AU"/>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4959475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Associativity</a:t>
            </a:r>
            <a:endParaRPr lang="en-US" dirty="0"/>
          </a:p>
        </p:txBody>
      </p:sp>
      <p:sp>
        <p:nvSpPr>
          <p:cNvPr id="3" name="Content Placeholder 2"/>
          <p:cNvSpPr>
            <a:spLocks noGrp="1"/>
          </p:cNvSpPr>
          <p:nvPr>
            <p:ph idx="1"/>
          </p:nvPr>
        </p:nvSpPr>
        <p:spPr/>
        <p:txBody>
          <a:bodyPr/>
          <a:lstStyle/>
          <a:p>
            <a:r>
              <a:rPr lang="en-US" dirty="0" smtClean="0"/>
              <a:t>All cache organizations are a variation of set associativity.</a:t>
            </a:r>
          </a:p>
          <a:p>
            <a:endParaRPr lang="en-US" dirty="0"/>
          </a:p>
          <a:p>
            <a:r>
              <a:rPr lang="en-US" dirty="0" smtClean="0"/>
              <a:t>Direct mapped: 1-way set associative</a:t>
            </a:r>
          </a:p>
          <a:p>
            <a:r>
              <a:rPr lang="en-US" dirty="0" smtClean="0"/>
              <a:t>Fully associative: m-way associative where m is the number of blocks in the cache</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1223010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2085" name="Rectangle 5"/>
          <p:cNvSpPr>
            <a:spLocks noGrp="1" noChangeArrowheads="1"/>
          </p:cNvSpPr>
          <p:nvPr>
            <p:ph type="title"/>
          </p:nvPr>
        </p:nvSpPr>
        <p:spPr/>
        <p:txBody>
          <a:bodyPr/>
          <a:lstStyle/>
          <a:p>
            <a:r>
              <a:rPr lang="en-US"/>
              <a:t>Spectrum of Associativity</a:t>
            </a:r>
            <a:endParaRPr lang="en-AU"/>
          </a:p>
        </p:txBody>
      </p:sp>
      <p:sp>
        <p:nvSpPr>
          <p:cNvPr id="302086" name="Rectangle 6"/>
          <p:cNvSpPr>
            <a:spLocks noGrp="1" noChangeArrowheads="1"/>
          </p:cNvSpPr>
          <p:nvPr>
            <p:ph idx="1"/>
          </p:nvPr>
        </p:nvSpPr>
        <p:spPr/>
        <p:txBody>
          <a:bodyPr/>
          <a:lstStyle/>
          <a:p>
            <a:r>
              <a:rPr lang="en-US"/>
              <a:t>For a cache with 8 entries</a:t>
            </a:r>
            <a:endParaRPr lang="en-AU"/>
          </a:p>
        </p:txBody>
      </p:sp>
      <p:pic>
        <p:nvPicPr>
          <p:cNvPr id="302087" name="Picture 7" descr="f05-14-P374493"/>
          <p:cNvPicPr>
            <a:picLocks noChangeAspect="1" noChangeArrowheads="1"/>
          </p:cNvPicPr>
          <p:nvPr/>
        </p:nvPicPr>
        <p:blipFill>
          <a:blip r:embed="rId3"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1600200" y="2241550"/>
            <a:ext cx="5513387" cy="4311650"/>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570371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Hierarchy</a:t>
            </a:r>
            <a:endParaRPr lang="en-US" dirty="0"/>
          </a:p>
        </p:txBody>
      </p:sp>
      <p:sp>
        <p:nvSpPr>
          <p:cNvPr id="3" name="Content Placeholder 2"/>
          <p:cNvSpPr>
            <a:spLocks noGrp="1"/>
          </p:cNvSpPr>
          <p:nvPr>
            <p:ph idx="1"/>
          </p:nvPr>
        </p:nvSpPr>
        <p:spPr/>
        <p:txBody>
          <a:bodyPr/>
          <a:lstStyle/>
          <a:p>
            <a:r>
              <a:rPr lang="en-US" dirty="0" smtClean="0"/>
              <a:t>Smaller, faster memory is closer to the processor</a:t>
            </a:r>
            <a:endParaRPr lang="en-US" dirty="0"/>
          </a:p>
        </p:txBody>
      </p:sp>
      <p:pic>
        <p:nvPicPr>
          <p:cNvPr id="4" name="Picture 3"/>
          <p:cNvPicPr/>
          <p:nvPr/>
        </p:nvPicPr>
        <p:blipFill>
          <a:blip r:embed="rId3"/>
          <a:stretch>
            <a:fillRect/>
          </a:stretch>
        </p:blipFill>
        <p:spPr>
          <a:xfrm>
            <a:off x="1524000" y="2743200"/>
            <a:ext cx="5867400" cy="3581400"/>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5586012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en-US" sz="3600"/>
              <a:t>Set Associative Cache Organization</a:t>
            </a:r>
            <a:endParaRPr lang="en-AU" sz="3600"/>
          </a:p>
        </p:txBody>
      </p:sp>
      <p:pic>
        <p:nvPicPr>
          <p:cNvPr id="310276" name="Picture 4" descr="f05-17-P374493"/>
          <p:cNvPicPr>
            <a:picLocks noChangeAspect="1" noChangeArrowheads="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1541462" y="1562100"/>
            <a:ext cx="6061075" cy="5041900"/>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661068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2324" name="Rectangle 4"/>
          <p:cNvSpPr>
            <a:spLocks noGrp="1" noChangeArrowheads="1"/>
          </p:cNvSpPr>
          <p:nvPr>
            <p:ph type="title"/>
          </p:nvPr>
        </p:nvSpPr>
        <p:spPr/>
        <p:txBody>
          <a:bodyPr/>
          <a:lstStyle/>
          <a:p>
            <a:r>
              <a:rPr lang="en-US"/>
              <a:t>Replacement Policy</a:t>
            </a:r>
            <a:endParaRPr lang="en-AU"/>
          </a:p>
        </p:txBody>
      </p:sp>
      <p:sp>
        <p:nvSpPr>
          <p:cNvPr id="312325" name="Rectangle 5"/>
          <p:cNvSpPr>
            <a:spLocks noGrp="1" noChangeArrowheads="1"/>
          </p:cNvSpPr>
          <p:nvPr>
            <p:ph type="body" idx="1"/>
          </p:nvPr>
        </p:nvSpPr>
        <p:spPr/>
        <p:txBody>
          <a:bodyPr/>
          <a:lstStyle/>
          <a:p>
            <a:pPr>
              <a:lnSpc>
                <a:spcPct val="80000"/>
              </a:lnSpc>
            </a:pPr>
            <a:r>
              <a:rPr lang="en-US" dirty="0"/>
              <a:t>Direct mapped: no </a:t>
            </a:r>
            <a:r>
              <a:rPr lang="en-US" dirty="0" smtClean="0"/>
              <a:t>choice</a:t>
            </a:r>
          </a:p>
          <a:p>
            <a:pPr>
              <a:lnSpc>
                <a:spcPct val="80000"/>
              </a:lnSpc>
            </a:pPr>
            <a:endParaRPr lang="en-US" dirty="0"/>
          </a:p>
          <a:p>
            <a:pPr>
              <a:lnSpc>
                <a:spcPct val="80000"/>
              </a:lnSpc>
            </a:pPr>
            <a:r>
              <a:rPr lang="en-US" dirty="0"/>
              <a:t>Set associative</a:t>
            </a:r>
          </a:p>
          <a:p>
            <a:pPr lvl="1">
              <a:lnSpc>
                <a:spcPct val="80000"/>
              </a:lnSpc>
            </a:pPr>
            <a:r>
              <a:rPr lang="en-US" dirty="0"/>
              <a:t>Prefer non-valid entry, if there is one</a:t>
            </a:r>
          </a:p>
          <a:p>
            <a:pPr lvl="1">
              <a:lnSpc>
                <a:spcPct val="80000"/>
              </a:lnSpc>
            </a:pPr>
            <a:r>
              <a:rPr lang="en-US" dirty="0"/>
              <a:t>Otherwise, choose among entries in the </a:t>
            </a:r>
            <a:r>
              <a:rPr lang="en-US" dirty="0" smtClean="0"/>
              <a:t>set</a:t>
            </a:r>
          </a:p>
          <a:p>
            <a:pPr lvl="1">
              <a:lnSpc>
                <a:spcPct val="80000"/>
              </a:lnSpc>
            </a:pPr>
            <a:endParaRPr lang="en-US" dirty="0"/>
          </a:p>
          <a:p>
            <a:pPr>
              <a:lnSpc>
                <a:spcPct val="80000"/>
              </a:lnSpc>
            </a:pPr>
            <a:r>
              <a:rPr lang="en-US" dirty="0"/>
              <a:t>Least-recently used (LRU)</a:t>
            </a:r>
          </a:p>
          <a:p>
            <a:pPr lvl="1">
              <a:lnSpc>
                <a:spcPct val="80000"/>
              </a:lnSpc>
            </a:pPr>
            <a:r>
              <a:rPr lang="en-US" dirty="0"/>
              <a:t>Choose the one unused for the longest time</a:t>
            </a:r>
          </a:p>
          <a:p>
            <a:pPr lvl="2">
              <a:lnSpc>
                <a:spcPct val="80000"/>
              </a:lnSpc>
            </a:pPr>
            <a:r>
              <a:rPr lang="en-US" dirty="0"/>
              <a:t>Simple for 2-way, manageable for 4-way, too hard beyond </a:t>
            </a:r>
            <a:r>
              <a:rPr lang="en-US" dirty="0" smtClean="0"/>
              <a:t>that</a:t>
            </a:r>
          </a:p>
          <a:p>
            <a:pPr lvl="2">
              <a:lnSpc>
                <a:spcPct val="80000"/>
              </a:lnSpc>
            </a:pPr>
            <a:endParaRPr lang="en-US" dirty="0"/>
          </a:p>
          <a:p>
            <a:pPr>
              <a:lnSpc>
                <a:spcPct val="80000"/>
              </a:lnSpc>
            </a:pPr>
            <a:r>
              <a:rPr lang="en-US" dirty="0"/>
              <a:t>Random</a:t>
            </a:r>
          </a:p>
          <a:p>
            <a:pPr lvl="1">
              <a:lnSpc>
                <a:spcPct val="80000"/>
              </a:lnSpc>
            </a:pPr>
            <a:r>
              <a:rPr lang="en-US" dirty="0"/>
              <a:t>Gives approximately the same performance as LRU for high associativity</a:t>
            </a:r>
            <a:endParaRPr lang="en-AU"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2014404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4192" name="Rectangle 64"/>
          <p:cNvSpPr>
            <a:spLocks noGrp="1" noChangeArrowheads="1"/>
          </p:cNvSpPr>
          <p:nvPr>
            <p:ph type="title"/>
          </p:nvPr>
        </p:nvSpPr>
        <p:spPr/>
        <p:txBody>
          <a:bodyPr/>
          <a:lstStyle/>
          <a:p>
            <a:r>
              <a:rPr lang="en-US"/>
              <a:t>Associativity Example</a:t>
            </a:r>
            <a:endParaRPr lang="en-AU"/>
          </a:p>
        </p:txBody>
      </p:sp>
      <p:sp>
        <p:nvSpPr>
          <p:cNvPr id="304193" name="Rectangle 65"/>
          <p:cNvSpPr>
            <a:spLocks noGrp="1" noChangeArrowheads="1"/>
          </p:cNvSpPr>
          <p:nvPr>
            <p:ph idx="1"/>
          </p:nvPr>
        </p:nvSpPr>
        <p:spPr/>
        <p:txBody>
          <a:bodyPr/>
          <a:lstStyle/>
          <a:p>
            <a:r>
              <a:rPr lang="en-US" dirty="0"/>
              <a:t>Compare 4-block caches</a:t>
            </a:r>
          </a:p>
          <a:p>
            <a:pPr lvl="1"/>
            <a:r>
              <a:rPr lang="en-US" dirty="0"/>
              <a:t>Direct mapped, 2-way set </a:t>
            </a:r>
            <a:r>
              <a:rPr lang="en-US" dirty="0" smtClean="0"/>
              <a:t>associative, fully </a:t>
            </a:r>
            <a:r>
              <a:rPr lang="en-US" dirty="0"/>
              <a:t>associative</a:t>
            </a:r>
          </a:p>
          <a:p>
            <a:pPr lvl="1"/>
            <a:r>
              <a:rPr lang="en-US" dirty="0"/>
              <a:t>Block access sequence: 0, 8, 0, 6, 8</a:t>
            </a:r>
          </a:p>
          <a:p>
            <a:pPr>
              <a:spcBef>
                <a:spcPct val="50000"/>
              </a:spcBef>
            </a:pPr>
            <a:r>
              <a:rPr lang="en-US" dirty="0"/>
              <a:t>Direct mapped</a:t>
            </a:r>
          </a:p>
        </p:txBody>
      </p:sp>
      <p:graphicFrame>
        <p:nvGraphicFramePr>
          <p:cNvPr id="304132" name="Group 4"/>
          <p:cNvGraphicFramePr>
            <a:graphicFrameLocks noGrp="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31338899"/>
              </p:ext>
            </p:extLst>
          </p:nvPr>
        </p:nvGraphicFramePr>
        <p:xfrm>
          <a:off x="1143000" y="35814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2</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3</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defRPr/>
                      </a:pPr>
                      <a:endParaRPr kumimoji="0" lang="en-AU" sz="1400" b="1" i="0" u="none" strike="noStrike" cap="none" normalizeH="0" baseline="0" dirty="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dirty="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0122731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4192" name="Rectangle 64"/>
          <p:cNvSpPr>
            <a:spLocks noGrp="1" noChangeArrowheads="1"/>
          </p:cNvSpPr>
          <p:nvPr>
            <p:ph type="title"/>
          </p:nvPr>
        </p:nvSpPr>
        <p:spPr/>
        <p:txBody>
          <a:bodyPr/>
          <a:lstStyle/>
          <a:p>
            <a:r>
              <a:rPr lang="en-US"/>
              <a:t>Associativity Example</a:t>
            </a:r>
            <a:endParaRPr lang="en-AU"/>
          </a:p>
        </p:txBody>
      </p:sp>
      <p:sp>
        <p:nvSpPr>
          <p:cNvPr id="304193" name="Rectangle 65"/>
          <p:cNvSpPr>
            <a:spLocks noGrp="1" noChangeArrowheads="1"/>
          </p:cNvSpPr>
          <p:nvPr>
            <p:ph idx="1"/>
          </p:nvPr>
        </p:nvSpPr>
        <p:spPr/>
        <p:txBody>
          <a:bodyPr/>
          <a:lstStyle/>
          <a:p>
            <a:r>
              <a:rPr lang="en-US" dirty="0"/>
              <a:t>Compare 4-block caches</a:t>
            </a:r>
          </a:p>
          <a:p>
            <a:pPr lvl="1"/>
            <a:r>
              <a:rPr lang="en-US" dirty="0"/>
              <a:t>Direct mapped, 2-way set </a:t>
            </a:r>
            <a:r>
              <a:rPr lang="en-US" dirty="0" smtClean="0"/>
              <a:t>associative, fully </a:t>
            </a:r>
            <a:r>
              <a:rPr lang="en-US" dirty="0"/>
              <a:t>associative</a:t>
            </a:r>
          </a:p>
          <a:p>
            <a:pPr lvl="1"/>
            <a:r>
              <a:rPr lang="en-US" dirty="0"/>
              <a:t>Block access sequence: 0, 8, 0, 6, 8</a:t>
            </a:r>
          </a:p>
          <a:p>
            <a:pPr>
              <a:spcBef>
                <a:spcPct val="50000"/>
              </a:spcBef>
            </a:pPr>
            <a:r>
              <a:rPr lang="en-US" dirty="0"/>
              <a:t>Direct mapped</a:t>
            </a:r>
          </a:p>
        </p:txBody>
      </p:sp>
      <p:graphicFrame>
        <p:nvGraphicFramePr>
          <p:cNvPr id="304132" name="Group 4"/>
          <p:cNvGraphicFramePr>
            <a:graphicFrameLocks noGrp="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098965131"/>
              </p:ext>
            </p:extLst>
          </p:nvPr>
        </p:nvGraphicFramePr>
        <p:xfrm>
          <a:off x="1143000" y="35814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2</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3</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defRPr/>
                      </a:pPr>
                      <a:r>
                        <a:rPr kumimoji="0" lang="en-US" sz="1400" b="1" i="0" u="none" strike="noStrike" cap="none" normalizeH="0" baseline="0" dirty="0" err="1" smtClean="0">
                          <a:ln>
                            <a:noFill/>
                          </a:ln>
                          <a:solidFill>
                            <a:schemeClr val="hlink"/>
                          </a:solidFill>
                          <a:effectLst/>
                          <a:latin typeface="Arial" panose="020B0604020202020204" pitchFamily="34" charset="0"/>
                        </a:rPr>
                        <a:t>Mem</a:t>
                      </a:r>
                      <a:r>
                        <a:rPr kumimoji="0" lang="en-US" sz="1400" b="1" i="0" u="none" strike="noStrike" cap="none" normalizeH="0" baseline="0" dirty="0" smtClean="0">
                          <a:ln>
                            <a:noFill/>
                          </a:ln>
                          <a:solidFill>
                            <a:schemeClr val="hlink"/>
                          </a:solidFill>
                          <a:effectLst/>
                          <a:latin typeface="Arial" panose="020B0604020202020204" pitchFamily="34" charset="0"/>
                        </a:rPr>
                        <a:t>[0]</a:t>
                      </a:r>
                      <a:endParaRPr kumimoji="0" lang="en-AU" sz="1400" b="1" i="0" u="none" strike="noStrike" cap="none" normalizeH="0" baseline="0" dirty="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dirty="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6830421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4192" name="Rectangle 64"/>
          <p:cNvSpPr>
            <a:spLocks noGrp="1" noChangeArrowheads="1"/>
          </p:cNvSpPr>
          <p:nvPr>
            <p:ph type="title"/>
          </p:nvPr>
        </p:nvSpPr>
        <p:spPr/>
        <p:txBody>
          <a:bodyPr/>
          <a:lstStyle/>
          <a:p>
            <a:r>
              <a:rPr lang="en-US"/>
              <a:t>Associativity Example</a:t>
            </a:r>
            <a:endParaRPr lang="en-AU"/>
          </a:p>
        </p:txBody>
      </p:sp>
      <p:sp>
        <p:nvSpPr>
          <p:cNvPr id="304193" name="Rectangle 65"/>
          <p:cNvSpPr>
            <a:spLocks noGrp="1" noChangeArrowheads="1"/>
          </p:cNvSpPr>
          <p:nvPr>
            <p:ph idx="1"/>
          </p:nvPr>
        </p:nvSpPr>
        <p:spPr/>
        <p:txBody>
          <a:bodyPr/>
          <a:lstStyle/>
          <a:p>
            <a:r>
              <a:rPr lang="en-US" dirty="0"/>
              <a:t>Compare 4-block caches</a:t>
            </a:r>
          </a:p>
          <a:p>
            <a:pPr lvl="1"/>
            <a:r>
              <a:rPr lang="en-US" dirty="0"/>
              <a:t>Direct mapped, 2-way set </a:t>
            </a:r>
            <a:r>
              <a:rPr lang="en-US" dirty="0" smtClean="0"/>
              <a:t>associative, fully </a:t>
            </a:r>
            <a:r>
              <a:rPr lang="en-US" dirty="0"/>
              <a:t>associative</a:t>
            </a:r>
          </a:p>
          <a:p>
            <a:pPr lvl="1"/>
            <a:r>
              <a:rPr lang="en-US" dirty="0"/>
              <a:t>Block access sequence: 0, 8, 0, 6, 8</a:t>
            </a:r>
          </a:p>
          <a:p>
            <a:pPr>
              <a:spcBef>
                <a:spcPct val="50000"/>
              </a:spcBef>
            </a:pPr>
            <a:r>
              <a:rPr lang="en-US" dirty="0"/>
              <a:t>Direct mapped</a:t>
            </a:r>
          </a:p>
        </p:txBody>
      </p:sp>
      <p:graphicFrame>
        <p:nvGraphicFramePr>
          <p:cNvPr id="304132" name="Group 4"/>
          <p:cNvGraphicFramePr>
            <a:graphicFrameLocks noGrp="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535240340"/>
              </p:ext>
            </p:extLst>
          </p:nvPr>
        </p:nvGraphicFramePr>
        <p:xfrm>
          <a:off x="1143000" y="3581400"/>
          <a:ext cx="6985000" cy="1769112"/>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2</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3</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smtClean="0">
                          <a:ln>
                            <a:noFill/>
                          </a:ln>
                          <a:solidFill>
                            <a:srgbClr val="C00000"/>
                          </a:solidFill>
                          <a:effectLst/>
                          <a:latin typeface="Arial" panose="020B0604020202020204" pitchFamily="34" charset="0"/>
                        </a:rPr>
                        <a:t>Mem</a:t>
                      </a:r>
                      <a:r>
                        <a:rPr kumimoji="0" lang="en-US" sz="1400" b="1" i="0" u="none" strike="noStrike" cap="none" normalizeH="0" baseline="0" dirty="0" smtClean="0">
                          <a:ln>
                            <a:noFill/>
                          </a:ln>
                          <a:solidFill>
                            <a:srgbClr val="C00000"/>
                          </a:solidFill>
                          <a:effectLst/>
                          <a:latin typeface="Arial" panose="020B0604020202020204" pitchFamily="34" charset="0"/>
                        </a:rPr>
                        <a:t>[8]</a:t>
                      </a:r>
                      <a:endParaRPr kumimoji="0" lang="en-AU" sz="1400" b="1" i="0" u="none" strike="noStrike" cap="none" normalizeH="0" baseline="0" dirty="0" smtClean="0">
                        <a:ln>
                          <a:noFill/>
                        </a:ln>
                        <a:solidFill>
                          <a:srgbClr val="C0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endParaRPr lang="en-US" dirty="0"/>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endParaRPr lang="en-US"/>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endParaRPr lang="en-US"/>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345829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4192" name="Rectangle 64"/>
          <p:cNvSpPr>
            <a:spLocks noGrp="1" noChangeArrowheads="1"/>
          </p:cNvSpPr>
          <p:nvPr>
            <p:ph type="title"/>
          </p:nvPr>
        </p:nvSpPr>
        <p:spPr/>
        <p:txBody>
          <a:bodyPr/>
          <a:lstStyle/>
          <a:p>
            <a:r>
              <a:rPr lang="en-US"/>
              <a:t>Associativity Example</a:t>
            </a:r>
            <a:endParaRPr lang="en-AU"/>
          </a:p>
        </p:txBody>
      </p:sp>
      <p:sp>
        <p:nvSpPr>
          <p:cNvPr id="304193" name="Rectangle 65"/>
          <p:cNvSpPr>
            <a:spLocks noGrp="1" noChangeArrowheads="1"/>
          </p:cNvSpPr>
          <p:nvPr>
            <p:ph idx="1"/>
          </p:nvPr>
        </p:nvSpPr>
        <p:spPr/>
        <p:txBody>
          <a:bodyPr/>
          <a:lstStyle/>
          <a:p>
            <a:r>
              <a:rPr lang="en-US" dirty="0"/>
              <a:t>Compare 4-block caches</a:t>
            </a:r>
          </a:p>
          <a:p>
            <a:pPr lvl="1"/>
            <a:r>
              <a:rPr lang="en-US" dirty="0"/>
              <a:t>Direct mapped, 2-way set </a:t>
            </a:r>
            <a:r>
              <a:rPr lang="en-US" dirty="0" smtClean="0"/>
              <a:t>associative, fully </a:t>
            </a:r>
            <a:r>
              <a:rPr lang="en-US" dirty="0"/>
              <a:t>associative</a:t>
            </a:r>
          </a:p>
          <a:p>
            <a:pPr lvl="1"/>
            <a:r>
              <a:rPr lang="en-US" dirty="0"/>
              <a:t>Block access sequence: 0, 8, 0, 6, 8</a:t>
            </a:r>
          </a:p>
          <a:p>
            <a:pPr>
              <a:spcBef>
                <a:spcPct val="50000"/>
              </a:spcBef>
            </a:pPr>
            <a:r>
              <a:rPr lang="en-US" dirty="0"/>
              <a:t>Direct mapped</a:t>
            </a:r>
          </a:p>
        </p:txBody>
      </p:sp>
      <p:graphicFrame>
        <p:nvGraphicFramePr>
          <p:cNvPr id="304132" name="Group 4"/>
          <p:cNvGraphicFramePr>
            <a:graphicFrameLocks noGrp="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74661879"/>
              </p:ext>
            </p:extLst>
          </p:nvPr>
        </p:nvGraphicFramePr>
        <p:xfrm>
          <a:off x="1143000" y="3581400"/>
          <a:ext cx="6985000" cy="1731330"/>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2</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3</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[8]</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smtClean="0">
                          <a:ln>
                            <a:noFill/>
                          </a:ln>
                          <a:solidFill>
                            <a:srgbClr val="C00000"/>
                          </a:solidFill>
                          <a:effectLst/>
                          <a:latin typeface="Arial" panose="020B0604020202020204" pitchFamily="34" charset="0"/>
                        </a:rPr>
                        <a:t>Mem</a:t>
                      </a:r>
                      <a:r>
                        <a:rPr kumimoji="0" lang="en-US" sz="1400" b="1" i="0" u="none" strike="noStrike" cap="none" normalizeH="0" baseline="0" dirty="0" smtClean="0">
                          <a:ln>
                            <a:noFill/>
                          </a:ln>
                          <a:solidFill>
                            <a:srgbClr val="C00000"/>
                          </a:solidFill>
                          <a:effectLst/>
                          <a:latin typeface="Arial" panose="020B0604020202020204" pitchFamily="34" charset="0"/>
                        </a:rPr>
                        <a:t>[0]</a:t>
                      </a:r>
                      <a:endParaRPr kumimoji="0" lang="en-AU" sz="1400" b="1" i="0" u="none" strike="noStrike" cap="none" normalizeH="0" baseline="0" dirty="0" smtClean="0">
                        <a:ln>
                          <a:noFill/>
                        </a:ln>
                        <a:solidFill>
                          <a:srgbClr val="C0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endParaRPr lang="en-US" dirty="0"/>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endParaRPr lang="en-US"/>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1224542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4192" name="Rectangle 64"/>
          <p:cNvSpPr>
            <a:spLocks noGrp="1" noChangeArrowheads="1"/>
          </p:cNvSpPr>
          <p:nvPr>
            <p:ph type="title"/>
          </p:nvPr>
        </p:nvSpPr>
        <p:spPr/>
        <p:txBody>
          <a:bodyPr/>
          <a:lstStyle/>
          <a:p>
            <a:r>
              <a:rPr lang="en-US"/>
              <a:t>Associativity Example</a:t>
            </a:r>
            <a:endParaRPr lang="en-AU"/>
          </a:p>
        </p:txBody>
      </p:sp>
      <p:sp>
        <p:nvSpPr>
          <p:cNvPr id="304193" name="Rectangle 65"/>
          <p:cNvSpPr>
            <a:spLocks noGrp="1" noChangeArrowheads="1"/>
          </p:cNvSpPr>
          <p:nvPr>
            <p:ph idx="1"/>
          </p:nvPr>
        </p:nvSpPr>
        <p:spPr/>
        <p:txBody>
          <a:bodyPr/>
          <a:lstStyle/>
          <a:p>
            <a:r>
              <a:rPr lang="en-US" dirty="0"/>
              <a:t>Compare 4-block caches</a:t>
            </a:r>
          </a:p>
          <a:p>
            <a:pPr lvl="1"/>
            <a:r>
              <a:rPr lang="en-US" dirty="0"/>
              <a:t>Direct mapped, 2-way set </a:t>
            </a:r>
            <a:r>
              <a:rPr lang="en-US" dirty="0" smtClean="0"/>
              <a:t>associative, fully </a:t>
            </a:r>
            <a:r>
              <a:rPr lang="en-US" dirty="0"/>
              <a:t>associative</a:t>
            </a:r>
          </a:p>
          <a:p>
            <a:pPr lvl="1"/>
            <a:r>
              <a:rPr lang="en-US" dirty="0"/>
              <a:t>Block access sequence: 0, 8, 0, 6, 8</a:t>
            </a:r>
          </a:p>
          <a:p>
            <a:pPr>
              <a:spcBef>
                <a:spcPct val="50000"/>
              </a:spcBef>
            </a:pPr>
            <a:r>
              <a:rPr lang="en-US" dirty="0"/>
              <a:t>Direct mapped</a:t>
            </a:r>
          </a:p>
        </p:txBody>
      </p:sp>
      <p:graphicFrame>
        <p:nvGraphicFramePr>
          <p:cNvPr id="304132" name="Group 4"/>
          <p:cNvGraphicFramePr>
            <a:graphicFrameLocks noGrp="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788623060"/>
              </p:ext>
            </p:extLst>
          </p:nvPr>
        </p:nvGraphicFramePr>
        <p:xfrm>
          <a:off x="1143000" y="35814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2</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3</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[8]</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2</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smtClean="0">
                          <a:ln>
                            <a:noFill/>
                          </a:ln>
                          <a:solidFill>
                            <a:schemeClr val="hlink"/>
                          </a:solidFill>
                          <a:effectLst/>
                          <a:latin typeface="Arial" panose="020B0604020202020204" pitchFamily="34" charset="0"/>
                        </a:rPr>
                        <a:t>Mem[6]</a:t>
                      </a:r>
                      <a:endParaRPr kumimoji="0" lang="en-AU" sz="1400" b="1" i="0" u="none" strike="noStrike" cap="none" normalizeH="0" baseline="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748293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4192" name="Rectangle 64"/>
          <p:cNvSpPr>
            <a:spLocks noGrp="1" noChangeArrowheads="1"/>
          </p:cNvSpPr>
          <p:nvPr>
            <p:ph type="title"/>
          </p:nvPr>
        </p:nvSpPr>
        <p:spPr/>
        <p:txBody>
          <a:bodyPr/>
          <a:lstStyle/>
          <a:p>
            <a:r>
              <a:rPr lang="en-US"/>
              <a:t>Associativity Example</a:t>
            </a:r>
            <a:endParaRPr lang="en-AU"/>
          </a:p>
        </p:txBody>
      </p:sp>
      <p:sp>
        <p:nvSpPr>
          <p:cNvPr id="304193" name="Rectangle 65"/>
          <p:cNvSpPr>
            <a:spLocks noGrp="1" noChangeArrowheads="1"/>
          </p:cNvSpPr>
          <p:nvPr>
            <p:ph idx="1"/>
          </p:nvPr>
        </p:nvSpPr>
        <p:spPr/>
        <p:txBody>
          <a:bodyPr/>
          <a:lstStyle/>
          <a:p>
            <a:r>
              <a:rPr lang="en-US" dirty="0"/>
              <a:t>Compare 4-block caches</a:t>
            </a:r>
          </a:p>
          <a:p>
            <a:pPr lvl="1"/>
            <a:r>
              <a:rPr lang="en-US" dirty="0"/>
              <a:t>Direct mapped, 2-way set </a:t>
            </a:r>
            <a:r>
              <a:rPr lang="en-US" dirty="0" smtClean="0"/>
              <a:t>associative, fully </a:t>
            </a:r>
            <a:r>
              <a:rPr lang="en-US" dirty="0"/>
              <a:t>associative</a:t>
            </a:r>
          </a:p>
          <a:p>
            <a:pPr lvl="1"/>
            <a:r>
              <a:rPr lang="en-US" dirty="0"/>
              <a:t>Block access sequence: 0, 8, 0, 6, 8</a:t>
            </a:r>
          </a:p>
          <a:p>
            <a:pPr>
              <a:spcBef>
                <a:spcPct val="50000"/>
              </a:spcBef>
            </a:pPr>
            <a:r>
              <a:rPr lang="en-US" dirty="0"/>
              <a:t>Direct mapped</a:t>
            </a:r>
          </a:p>
        </p:txBody>
      </p:sp>
      <p:graphicFrame>
        <p:nvGraphicFramePr>
          <p:cNvPr id="304132" name="Group 4"/>
          <p:cNvGraphicFramePr>
            <a:graphicFrameLocks noGrp="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525187257"/>
              </p:ext>
            </p:extLst>
          </p:nvPr>
        </p:nvGraphicFramePr>
        <p:xfrm>
          <a:off x="1143000" y="35814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2</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3</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[8]</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2</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[6]</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smtClean="0">
                          <a:ln>
                            <a:noFill/>
                          </a:ln>
                          <a:solidFill>
                            <a:srgbClr val="C00000"/>
                          </a:solidFill>
                          <a:effectLst/>
                          <a:latin typeface="Arial" panose="020B0604020202020204" pitchFamily="34" charset="0"/>
                        </a:rPr>
                        <a:t>Mem</a:t>
                      </a:r>
                      <a:r>
                        <a:rPr kumimoji="0" lang="en-US" sz="1400" b="1" i="0" u="none" strike="noStrike" cap="none" normalizeH="0" baseline="0" dirty="0" smtClean="0">
                          <a:ln>
                            <a:noFill/>
                          </a:ln>
                          <a:solidFill>
                            <a:srgbClr val="C00000"/>
                          </a:solidFill>
                          <a:effectLst/>
                          <a:latin typeface="Arial" panose="020B0604020202020204" pitchFamily="34" charset="0"/>
                        </a:rPr>
                        <a:t>[8]</a:t>
                      </a:r>
                      <a:endParaRPr kumimoji="0" lang="en-AU" sz="1400" b="1" i="0" u="none" strike="noStrike" cap="none" normalizeH="0" baseline="0" dirty="0" smtClean="0">
                        <a:ln>
                          <a:noFill/>
                        </a:ln>
                        <a:solidFill>
                          <a:srgbClr val="C0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1874103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4192" name="Rectangle 64"/>
          <p:cNvSpPr>
            <a:spLocks noGrp="1" noChangeArrowheads="1"/>
          </p:cNvSpPr>
          <p:nvPr>
            <p:ph type="title"/>
          </p:nvPr>
        </p:nvSpPr>
        <p:spPr/>
        <p:txBody>
          <a:bodyPr/>
          <a:lstStyle/>
          <a:p>
            <a:r>
              <a:rPr lang="en-US"/>
              <a:t>Associativity Example</a:t>
            </a:r>
            <a:endParaRPr lang="en-AU"/>
          </a:p>
        </p:txBody>
      </p:sp>
      <p:sp>
        <p:nvSpPr>
          <p:cNvPr id="304193" name="Rectangle 65"/>
          <p:cNvSpPr>
            <a:spLocks noGrp="1" noChangeArrowheads="1"/>
          </p:cNvSpPr>
          <p:nvPr>
            <p:ph idx="1"/>
          </p:nvPr>
        </p:nvSpPr>
        <p:spPr/>
        <p:txBody>
          <a:bodyPr/>
          <a:lstStyle/>
          <a:p>
            <a:r>
              <a:rPr lang="en-US" dirty="0"/>
              <a:t>Compare 4-block caches</a:t>
            </a:r>
          </a:p>
          <a:p>
            <a:pPr lvl="1"/>
            <a:r>
              <a:rPr lang="en-US" dirty="0"/>
              <a:t>Direct mapped, 2-way set </a:t>
            </a:r>
            <a:r>
              <a:rPr lang="en-US" dirty="0" smtClean="0"/>
              <a:t>associative, fully </a:t>
            </a:r>
            <a:r>
              <a:rPr lang="en-US" dirty="0"/>
              <a:t>associative</a:t>
            </a:r>
          </a:p>
          <a:p>
            <a:pPr lvl="1"/>
            <a:r>
              <a:rPr lang="en-US" dirty="0"/>
              <a:t>Block access sequence: 0, 8, 0, 6, 8</a:t>
            </a:r>
          </a:p>
          <a:p>
            <a:pPr>
              <a:spcBef>
                <a:spcPct val="50000"/>
              </a:spcBef>
            </a:pPr>
            <a:r>
              <a:rPr lang="en-US" dirty="0"/>
              <a:t>Direct </a:t>
            </a:r>
            <a:r>
              <a:rPr lang="en-US" dirty="0" smtClean="0"/>
              <a:t>mapped</a:t>
            </a:r>
          </a:p>
          <a:p>
            <a:pPr>
              <a:spcBef>
                <a:spcPct val="50000"/>
              </a:spcBef>
            </a:pPr>
            <a:endParaRPr lang="en-US" dirty="0" smtClean="0"/>
          </a:p>
          <a:p>
            <a:pPr>
              <a:spcBef>
                <a:spcPct val="50000"/>
              </a:spcBef>
            </a:pPr>
            <a:endParaRPr lang="en-US" dirty="0"/>
          </a:p>
          <a:p>
            <a:pPr>
              <a:spcBef>
                <a:spcPct val="50000"/>
              </a:spcBef>
            </a:pPr>
            <a:endParaRPr lang="en-US" dirty="0" smtClean="0"/>
          </a:p>
          <a:p>
            <a:pPr>
              <a:spcBef>
                <a:spcPct val="50000"/>
              </a:spcBef>
            </a:pPr>
            <a:endParaRPr lang="en-US" dirty="0"/>
          </a:p>
          <a:p>
            <a:pPr>
              <a:spcBef>
                <a:spcPct val="50000"/>
              </a:spcBef>
            </a:pPr>
            <a:r>
              <a:rPr lang="en-US" dirty="0" smtClean="0"/>
              <a:t>5 misses</a:t>
            </a:r>
            <a:endParaRPr lang="en-US" dirty="0"/>
          </a:p>
        </p:txBody>
      </p:sp>
      <p:graphicFrame>
        <p:nvGraphicFramePr>
          <p:cNvPr id="304132" name="Group 4"/>
          <p:cNvGraphicFramePr>
            <a:graphicFrameLocks noGrp="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202932540"/>
              </p:ext>
            </p:extLst>
          </p:nvPr>
        </p:nvGraphicFramePr>
        <p:xfrm>
          <a:off x="1143000" y="35814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2</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3</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[8]</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2</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[6]</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[8]</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175927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6294" name="Rectangle 118"/>
          <p:cNvSpPr>
            <a:spLocks noGrp="1" noChangeArrowheads="1"/>
          </p:cNvSpPr>
          <p:nvPr>
            <p:ph type="title"/>
          </p:nvPr>
        </p:nvSpPr>
        <p:spPr/>
        <p:txBody>
          <a:bodyPr/>
          <a:lstStyle/>
          <a:p>
            <a:r>
              <a:rPr lang="en-US"/>
              <a:t>Associativity Example</a:t>
            </a:r>
            <a:endParaRPr lang="en-AU"/>
          </a:p>
        </p:txBody>
      </p:sp>
      <p:sp>
        <p:nvSpPr>
          <p:cNvPr id="306295" name="Rectangle 119"/>
          <p:cNvSpPr>
            <a:spLocks noGrp="1" noChangeArrowheads="1"/>
          </p:cNvSpPr>
          <p:nvPr>
            <p:ph idx="1"/>
          </p:nvPr>
        </p:nvSpPr>
        <p:spPr/>
        <p:txBody>
          <a:bodyPr/>
          <a:lstStyle/>
          <a:p>
            <a:r>
              <a:rPr lang="en-US" dirty="0"/>
              <a:t>Compare 4-block caches</a:t>
            </a:r>
          </a:p>
          <a:p>
            <a:pPr lvl="1"/>
            <a:r>
              <a:rPr lang="en-US" dirty="0"/>
              <a:t>Direct mapped, 2-way set associative, fully associative</a:t>
            </a:r>
          </a:p>
          <a:p>
            <a:pPr lvl="1"/>
            <a:r>
              <a:rPr lang="en-US" dirty="0"/>
              <a:t>Block access sequence: 0, 8, 0, 6, 8</a:t>
            </a:r>
          </a:p>
          <a:p>
            <a:r>
              <a:rPr lang="en-US" dirty="0" smtClean="0"/>
              <a:t>2-way </a:t>
            </a:r>
            <a:r>
              <a:rPr lang="en-US" dirty="0"/>
              <a:t>set associative</a:t>
            </a:r>
          </a:p>
        </p:txBody>
      </p:sp>
      <p:graphicFrame>
        <p:nvGraphicFramePr>
          <p:cNvPr id="306180" name="Group 4"/>
          <p:cNvGraphicFramePr>
            <a:graphicFrameLocks noGrp="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804730642"/>
              </p:ext>
            </p:extLst>
          </p:nvPr>
        </p:nvGraphicFramePr>
        <p:xfrm>
          <a:off x="1219200" y="35052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008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24704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Caches</a:t>
            </a:r>
            <a:endParaRPr lang="en-US" dirty="0"/>
          </a:p>
        </p:txBody>
      </p:sp>
      <p:sp>
        <p:nvSpPr>
          <p:cNvPr id="3" name="Content Placeholder 2"/>
          <p:cNvSpPr>
            <a:spLocks noGrp="1"/>
          </p:cNvSpPr>
          <p:nvPr>
            <p:ph idx="1"/>
          </p:nvPr>
        </p:nvSpPr>
        <p:spPr/>
        <p:txBody>
          <a:bodyPr/>
          <a:lstStyle/>
          <a:p>
            <a:r>
              <a:rPr lang="en-US" dirty="0"/>
              <a:t>Permanent storage on </a:t>
            </a:r>
            <a:r>
              <a:rPr lang="en-US" dirty="0" smtClean="0"/>
              <a:t>disk</a:t>
            </a:r>
          </a:p>
          <a:p>
            <a:endParaRPr lang="en-US" dirty="0"/>
          </a:p>
          <a:p>
            <a:r>
              <a:rPr lang="en-US" dirty="0"/>
              <a:t>Copy recently accessed and nearby items from disk to smaller DRAM memory</a:t>
            </a:r>
          </a:p>
          <a:p>
            <a:pPr lvl="1"/>
            <a:r>
              <a:rPr lang="en-US" dirty="0"/>
              <a:t>Main </a:t>
            </a:r>
            <a:r>
              <a:rPr lang="en-US" dirty="0" smtClean="0"/>
              <a:t>memory</a:t>
            </a:r>
          </a:p>
          <a:p>
            <a:pPr lvl="1"/>
            <a:endParaRPr lang="en-US" dirty="0"/>
          </a:p>
          <a:p>
            <a:r>
              <a:rPr lang="en-US" dirty="0" smtClean="0"/>
              <a:t>Copy recently </a:t>
            </a:r>
            <a:r>
              <a:rPr lang="en-US" dirty="0"/>
              <a:t>accessed </a:t>
            </a:r>
            <a:r>
              <a:rPr lang="en-US" dirty="0" smtClean="0"/>
              <a:t>and nearby </a:t>
            </a:r>
            <a:r>
              <a:rPr lang="en-US" dirty="0"/>
              <a:t>items from DRAM to smaller SRAM memory</a:t>
            </a:r>
          </a:p>
          <a:p>
            <a:pPr lvl="1"/>
            <a:r>
              <a:rPr lang="en-US" dirty="0"/>
              <a:t>Cache memory attached to CPU</a:t>
            </a:r>
          </a:p>
          <a:p>
            <a:pPr lvl="1"/>
            <a:r>
              <a:rPr lang="en-US" dirty="0" smtClean="0"/>
              <a:t>Cache may also refer to any storage that takes advantage of locality</a:t>
            </a:r>
          </a:p>
          <a:p>
            <a:pPr lvl="1"/>
            <a:endParaRPr lang="en-US" dirty="0"/>
          </a:p>
          <a:p>
            <a:pPr lvl="1"/>
            <a:endParaRPr lang="en-US" dirty="0"/>
          </a:p>
          <a:p>
            <a:endParaRPr lang="en-US" dirty="0"/>
          </a:p>
          <a:p>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79857810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6294" name="Rectangle 118"/>
          <p:cNvSpPr>
            <a:spLocks noGrp="1" noChangeArrowheads="1"/>
          </p:cNvSpPr>
          <p:nvPr>
            <p:ph type="title"/>
          </p:nvPr>
        </p:nvSpPr>
        <p:spPr/>
        <p:txBody>
          <a:bodyPr/>
          <a:lstStyle/>
          <a:p>
            <a:r>
              <a:rPr lang="en-US"/>
              <a:t>Associativity Example</a:t>
            </a:r>
            <a:endParaRPr lang="en-AU"/>
          </a:p>
        </p:txBody>
      </p:sp>
      <p:sp>
        <p:nvSpPr>
          <p:cNvPr id="306295" name="Rectangle 119"/>
          <p:cNvSpPr>
            <a:spLocks noGrp="1" noChangeArrowheads="1"/>
          </p:cNvSpPr>
          <p:nvPr>
            <p:ph idx="1"/>
          </p:nvPr>
        </p:nvSpPr>
        <p:spPr/>
        <p:txBody>
          <a:bodyPr/>
          <a:lstStyle/>
          <a:p>
            <a:r>
              <a:rPr lang="en-US" dirty="0"/>
              <a:t>Compare 4-block caches</a:t>
            </a:r>
          </a:p>
          <a:p>
            <a:pPr lvl="1"/>
            <a:r>
              <a:rPr lang="en-US" dirty="0"/>
              <a:t>Direct mapped, 2-way set associative, fully associative</a:t>
            </a:r>
          </a:p>
          <a:p>
            <a:pPr lvl="1"/>
            <a:r>
              <a:rPr lang="en-US" dirty="0"/>
              <a:t>Block access sequence: 0, 8, 0, 6, 8</a:t>
            </a:r>
          </a:p>
          <a:p>
            <a:r>
              <a:rPr lang="en-US" dirty="0" smtClean="0"/>
              <a:t>2-way </a:t>
            </a:r>
            <a:r>
              <a:rPr lang="en-US" dirty="0"/>
              <a:t>set associative</a:t>
            </a:r>
          </a:p>
        </p:txBody>
      </p:sp>
      <p:graphicFrame>
        <p:nvGraphicFramePr>
          <p:cNvPr id="306180" name="Group 4"/>
          <p:cNvGraphicFramePr>
            <a:graphicFrameLocks noGrp="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488117"/>
              </p:ext>
            </p:extLst>
          </p:nvPr>
        </p:nvGraphicFramePr>
        <p:xfrm>
          <a:off x="1219200" y="35052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smtClean="0">
                          <a:ln>
                            <a:noFill/>
                          </a:ln>
                          <a:solidFill>
                            <a:schemeClr val="hlink"/>
                          </a:solidFill>
                          <a:effectLst/>
                          <a:latin typeface="Arial" panose="020B0604020202020204" pitchFamily="34" charset="0"/>
                        </a:rPr>
                        <a:t>Mem[0]</a:t>
                      </a:r>
                      <a:endParaRPr kumimoji="0" lang="en-AU" sz="1400" b="1" i="0" u="none" strike="noStrike" cap="none" normalizeH="0" baseline="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008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5560619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6294" name="Rectangle 118"/>
          <p:cNvSpPr>
            <a:spLocks noGrp="1" noChangeArrowheads="1"/>
          </p:cNvSpPr>
          <p:nvPr>
            <p:ph type="title"/>
          </p:nvPr>
        </p:nvSpPr>
        <p:spPr/>
        <p:txBody>
          <a:bodyPr/>
          <a:lstStyle/>
          <a:p>
            <a:r>
              <a:rPr lang="en-US"/>
              <a:t>Associativity Example</a:t>
            </a:r>
            <a:endParaRPr lang="en-AU"/>
          </a:p>
        </p:txBody>
      </p:sp>
      <p:sp>
        <p:nvSpPr>
          <p:cNvPr id="306295" name="Rectangle 119"/>
          <p:cNvSpPr>
            <a:spLocks noGrp="1" noChangeArrowheads="1"/>
          </p:cNvSpPr>
          <p:nvPr>
            <p:ph idx="1"/>
          </p:nvPr>
        </p:nvSpPr>
        <p:spPr/>
        <p:txBody>
          <a:bodyPr/>
          <a:lstStyle/>
          <a:p>
            <a:r>
              <a:rPr lang="en-US" dirty="0"/>
              <a:t>Compare 4-block caches</a:t>
            </a:r>
          </a:p>
          <a:p>
            <a:pPr lvl="1"/>
            <a:r>
              <a:rPr lang="en-US" dirty="0"/>
              <a:t>Direct mapped, 2-way set associative, fully associative</a:t>
            </a:r>
          </a:p>
          <a:p>
            <a:pPr lvl="1"/>
            <a:r>
              <a:rPr lang="en-US" dirty="0"/>
              <a:t>Block access sequence: 0, 8, 0, 6, 8</a:t>
            </a:r>
          </a:p>
          <a:p>
            <a:r>
              <a:rPr lang="en-US" dirty="0" smtClean="0"/>
              <a:t>2-way </a:t>
            </a:r>
            <a:r>
              <a:rPr lang="en-US" dirty="0"/>
              <a:t>set associative</a:t>
            </a:r>
          </a:p>
        </p:txBody>
      </p:sp>
      <p:graphicFrame>
        <p:nvGraphicFramePr>
          <p:cNvPr id="306180" name="Group 4"/>
          <p:cNvGraphicFramePr>
            <a:graphicFrameLocks noGrp="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947607706"/>
              </p:ext>
            </p:extLst>
          </p:nvPr>
        </p:nvGraphicFramePr>
        <p:xfrm>
          <a:off x="1219200" y="35052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smtClean="0">
                          <a:ln>
                            <a:noFill/>
                          </a:ln>
                          <a:solidFill>
                            <a:schemeClr val="hlink"/>
                          </a:solidFill>
                          <a:effectLst/>
                          <a:latin typeface="Arial" panose="020B0604020202020204" pitchFamily="34" charset="0"/>
                        </a:rPr>
                        <a:t>Mem[8]</a:t>
                      </a:r>
                      <a:endParaRPr kumimoji="0" lang="en-AU" sz="1400" b="1" i="0" u="none" strike="noStrike" cap="none" normalizeH="0" baseline="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dirty="0" smtClean="0">
                        <a:ln>
                          <a:noFill/>
                        </a:ln>
                        <a:solidFill>
                          <a:srgbClr val="008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91420579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6294" name="Rectangle 118"/>
          <p:cNvSpPr>
            <a:spLocks noGrp="1" noChangeArrowheads="1"/>
          </p:cNvSpPr>
          <p:nvPr>
            <p:ph type="title"/>
          </p:nvPr>
        </p:nvSpPr>
        <p:spPr/>
        <p:txBody>
          <a:bodyPr/>
          <a:lstStyle/>
          <a:p>
            <a:r>
              <a:rPr lang="en-US"/>
              <a:t>Associativity Example</a:t>
            </a:r>
            <a:endParaRPr lang="en-AU"/>
          </a:p>
        </p:txBody>
      </p:sp>
      <p:sp>
        <p:nvSpPr>
          <p:cNvPr id="306295" name="Rectangle 119"/>
          <p:cNvSpPr>
            <a:spLocks noGrp="1" noChangeArrowheads="1"/>
          </p:cNvSpPr>
          <p:nvPr>
            <p:ph idx="1"/>
          </p:nvPr>
        </p:nvSpPr>
        <p:spPr/>
        <p:txBody>
          <a:bodyPr/>
          <a:lstStyle/>
          <a:p>
            <a:r>
              <a:rPr lang="en-US" dirty="0"/>
              <a:t>Compare 4-block caches</a:t>
            </a:r>
          </a:p>
          <a:p>
            <a:pPr lvl="1"/>
            <a:r>
              <a:rPr lang="en-US" dirty="0"/>
              <a:t>Direct mapped, 2-way set associative, fully associative</a:t>
            </a:r>
          </a:p>
          <a:p>
            <a:pPr lvl="1"/>
            <a:r>
              <a:rPr lang="en-US" dirty="0"/>
              <a:t>Block access sequence: 0, 8, 0, 6, 8</a:t>
            </a:r>
          </a:p>
          <a:p>
            <a:r>
              <a:rPr lang="en-US" dirty="0" smtClean="0"/>
              <a:t>2-way </a:t>
            </a:r>
            <a:r>
              <a:rPr lang="en-US" dirty="0"/>
              <a:t>set associative</a:t>
            </a:r>
          </a:p>
        </p:txBody>
      </p:sp>
      <p:graphicFrame>
        <p:nvGraphicFramePr>
          <p:cNvPr id="306180" name="Group 4"/>
          <p:cNvGraphicFramePr>
            <a:graphicFrameLocks noGrp="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873540590"/>
              </p:ext>
            </p:extLst>
          </p:nvPr>
        </p:nvGraphicFramePr>
        <p:xfrm>
          <a:off x="1219200" y="35052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[8]</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smtClean="0">
                          <a:ln>
                            <a:noFill/>
                          </a:ln>
                          <a:solidFill>
                            <a:srgbClr val="008000"/>
                          </a:solidFill>
                          <a:effectLst/>
                          <a:latin typeface="Arial" panose="020B0604020202020204" pitchFamily="34" charset="0"/>
                        </a:rPr>
                        <a:t>Mem[0]</a:t>
                      </a:r>
                      <a:endParaRPr kumimoji="0" lang="en-AU" sz="1400" b="1" i="0" u="none" strike="noStrike" cap="none" normalizeH="0" baseline="0" smtClean="0">
                        <a:ln>
                          <a:noFill/>
                        </a:ln>
                        <a:solidFill>
                          <a:srgbClr val="008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7867763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6294" name="Rectangle 118"/>
          <p:cNvSpPr>
            <a:spLocks noGrp="1" noChangeArrowheads="1"/>
          </p:cNvSpPr>
          <p:nvPr>
            <p:ph type="title"/>
          </p:nvPr>
        </p:nvSpPr>
        <p:spPr/>
        <p:txBody>
          <a:bodyPr/>
          <a:lstStyle/>
          <a:p>
            <a:r>
              <a:rPr lang="en-US"/>
              <a:t>Associativity Example</a:t>
            </a:r>
            <a:endParaRPr lang="en-AU"/>
          </a:p>
        </p:txBody>
      </p:sp>
      <p:sp>
        <p:nvSpPr>
          <p:cNvPr id="306295" name="Rectangle 119"/>
          <p:cNvSpPr>
            <a:spLocks noGrp="1" noChangeArrowheads="1"/>
          </p:cNvSpPr>
          <p:nvPr>
            <p:ph idx="1"/>
          </p:nvPr>
        </p:nvSpPr>
        <p:spPr/>
        <p:txBody>
          <a:bodyPr/>
          <a:lstStyle/>
          <a:p>
            <a:r>
              <a:rPr lang="en-US" dirty="0"/>
              <a:t>Compare 4-block caches</a:t>
            </a:r>
          </a:p>
          <a:p>
            <a:pPr lvl="1"/>
            <a:r>
              <a:rPr lang="en-US" dirty="0"/>
              <a:t>Direct mapped, 2-way set associative, fully associative</a:t>
            </a:r>
          </a:p>
          <a:p>
            <a:pPr lvl="1"/>
            <a:r>
              <a:rPr lang="en-US" dirty="0"/>
              <a:t>Block access sequence: 0, 8, 0, 6, 8</a:t>
            </a:r>
          </a:p>
          <a:p>
            <a:r>
              <a:rPr lang="en-US" dirty="0" smtClean="0"/>
              <a:t>2-way </a:t>
            </a:r>
            <a:r>
              <a:rPr lang="en-US" dirty="0"/>
              <a:t>set associative</a:t>
            </a:r>
          </a:p>
        </p:txBody>
      </p:sp>
      <p:graphicFrame>
        <p:nvGraphicFramePr>
          <p:cNvPr id="306180" name="Group 4"/>
          <p:cNvGraphicFramePr>
            <a:graphicFrameLocks noGrp="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327561875"/>
              </p:ext>
            </p:extLst>
          </p:nvPr>
        </p:nvGraphicFramePr>
        <p:xfrm>
          <a:off x="1219200" y="35052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[8]</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smtClean="0">
                          <a:ln>
                            <a:noFill/>
                          </a:ln>
                          <a:solidFill>
                            <a:srgbClr val="C00000"/>
                          </a:solidFill>
                          <a:effectLst/>
                          <a:latin typeface="Arial" panose="020B0604020202020204" pitchFamily="34" charset="0"/>
                        </a:rPr>
                        <a:t>Mem</a:t>
                      </a:r>
                      <a:r>
                        <a:rPr kumimoji="0" lang="en-US" sz="1400" b="1" i="0" u="none" strike="noStrike" cap="none" normalizeH="0" baseline="0" dirty="0" smtClean="0">
                          <a:ln>
                            <a:noFill/>
                          </a:ln>
                          <a:solidFill>
                            <a:srgbClr val="C00000"/>
                          </a:solidFill>
                          <a:effectLst/>
                          <a:latin typeface="Arial" panose="020B0604020202020204" pitchFamily="34" charset="0"/>
                        </a:rPr>
                        <a:t>[6]</a:t>
                      </a:r>
                      <a:endParaRPr kumimoji="0" lang="en-AU" sz="1400" b="1" i="0" u="none" strike="noStrike" cap="none" normalizeH="0" baseline="0" dirty="0" smtClean="0">
                        <a:ln>
                          <a:noFill/>
                        </a:ln>
                        <a:solidFill>
                          <a:srgbClr val="C0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0638593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6294" name="Rectangle 118"/>
          <p:cNvSpPr>
            <a:spLocks noGrp="1" noChangeArrowheads="1"/>
          </p:cNvSpPr>
          <p:nvPr>
            <p:ph type="title"/>
          </p:nvPr>
        </p:nvSpPr>
        <p:spPr/>
        <p:txBody>
          <a:bodyPr/>
          <a:lstStyle/>
          <a:p>
            <a:r>
              <a:rPr lang="en-US"/>
              <a:t>Associativity Example</a:t>
            </a:r>
            <a:endParaRPr lang="en-AU"/>
          </a:p>
        </p:txBody>
      </p:sp>
      <p:sp>
        <p:nvSpPr>
          <p:cNvPr id="306295" name="Rectangle 119"/>
          <p:cNvSpPr>
            <a:spLocks noGrp="1" noChangeArrowheads="1"/>
          </p:cNvSpPr>
          <p:nvPr>
            <p:ph idx="1"/>
          </p:nvPr>
        </p:nvSpPr>
        <p:spPr/>
        <p:txBody>
          <a:bodyPr/>
          <a:lstStyle/>
          <a:p>
            <a:r>
              <a:rPr lang="en-US" dirty="0"/>
              <a:t>Compare 4-block caches</a:t>
            </a:r>
          </a:p>
          <a:p>
            <a:pPr lvl="1"/>
            <a:r>
              <a:rPr lang="en-US" dirty="0"/>
              <a:t>Direct mapped, 2-way set associative, fully associative</a:t>
            </a:r>
          </a:p>
          <a:p>
            <a:pPr lvl="1"/>
            <a:r>
              <a:rPr lang="en-US" dirty="0"/>
              <a:t>Block access sequence: 0, 8, 0, 6, 8</a:t>
            </a:r>
          </a:p>
          <a:p>
            <a:r>
              <a:rPr lang="en-US" dirty="0" smtClean="0"/>
              <a:t>2-way </a:t>
            </a:r>
            <a:r>
              <a:rPr lang="en-US" dirty="0"/>
              <a:t>set associative</a:t>
            </a:r>
          </a:p>
        </p:txBody>
      </p:sp>
      <p:graphicFrame>
        <p:nvGraphicFramePr>
          <p:cNvPr id="306180" name="Group 4"/>
          <p:cNvGraphicFramePr>
            <a:graphicFrameLocks noGrp="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749219801"/>
              </p:ext>
            </p:extLst>
          </p:nvPr>
        </p:nvGraphicFramePr>
        <p:xfrm>
          <a:off x="1219200" y="35052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[6]</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smtClean="0">
                          <a:ln>
                            <a:noFill/>
                          </a:ln>
                          <a:solidFill>
                            <a:srgbClr val="C00000"/>
                          </a:solidFill>
                          <a:effectLst/>
                          <a:latin typeface="Arial" panose="020B0604020202020204" pitchFamily="34" charset="0"/>
                        </a:rPr>
                        <a:t>Mem</a:t>
                      </a:r>
                      <a:r>
                        <a:rPr kumimoji="0" lang="en-US" sz="1400" b="1" i="0" u="none" strike="noStrike" cap="none" normalizeH="0" baseline="0" dirty="0" smtClean="0">
                          <a:ln>
                            <a:noFill/>
                          </a:ln>
                          <a:solidFill>
                            <a:srgbClr val="C00000"/>
                          </a:solidFill>
                          <a:effectLst/>
                          <a:latin typeface="Arial" panose="020B0604020202020204" pitchFamily="34" charset="0"/>
                        </a:rPr>
                        <a:t>[8]</a:t>
                      </a:r>
                      <a:endParaRPr kumimoji="0" lang="en-AU" sz="1400" b="1" i="0" u="none" strike="noStrike" cap="none" normalizeH="0" baseline="0" dirty="0" smtClean="0">
                        <a:ln>
                          <a:noFill/>
                        </a:ln>
                        <a:solidFill>
                          <a:srgbClr val="C0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42069430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6294" name="Rectangle 118"/>
          <p:cNvSpPr>
            <a:spLocks noGrp="1" noChangeArrowheads="1"/>
          </p:cNvSpPr>
          <p:nvPr>
            <p:ph type="title"/>
          </p:nvPr>
        </p:nvSpPr>
        <p:spPr/>
        <p:txBody>
          <a:bodyPr/>
          <a:lstStyle/>
          <a:p>
            <a:r>
              <a:rPr lang="en-US"/>
              <a:t>Associativity Example</a:t>
            </a:r>
            <a:endParaRPr lang="en-AU"/>
          </a:p>
        </p:txBody>
      </p:sp>
      <p:sp>
        <p:nvSpPr>
          <p:cNvPr id="306295" name="Rectangle 119"/>
          <p:cNvSpPr>
            <a:spLocks noGrp="1" noChangeArrowheads="1"/>
          </p:cNvSpPr>
          <p:nvPr>
            <p:ph idx="1"/>
          </p:nvPr>
        </p:nvSpPr>
        <p:spPr/>
        <p:txBody>
          <a:bodyPr/>
          <a:lstStyle/>
          <a:p>
            <a:r>
              <a:rPr lang="en-US" dirty="0"/>
              <a:t>Compare 4-block caches</a:t>
            </a:r>
          </a:p>
          <a:p>
            <a:pPr lvl="1"/>
            <a:r>
              <a:rPr lang="en-US" dirty="0"/>
              <a:t>Direct mapped, 2-way set associative, fully associative</a:t>
            </a:r>
          </a:p>
          <a:p>
            <a:pPr lvl="1"/>
            <a:r>
              <a:rPr lang="en-US" dirty="0"/>
              <a:t>Block access sequence: 0, 8, 0, 6, 8</a:t>
            </a:r>
          </a:p>
          <a:p>
            <a:r>
              <a:rPr lang="en-US" dirty="0" smtClean="0"/>
              <a:t>2-way </a:t>
            </a:r>
            <a:r>
              <a:rPr lang="en-US" dirty="0"/>
              <a:t>set </a:t>
            </a:r>
            <a:r>
              <a:rPr lang="en-US" dirty="0" smtClean="0"/>
              <a:t>associative</a:t>
            </a:r>
          </a:p>
          <a:p>
            <a:endParaRPr lang="en-US" dirty="0"/>
          </a:p>
          <a:p>
            <a:endParaRPr lang="en-US" dirty="0" smtClean="0"/>
          </a:p>
          <a:p>
            <a:endParaRPr lang="en-US" dirty="0"/>
          </a:p>
          <a:p>
            <a:endParaRPr lang="en-US" dirty="0" smtClean="0"/>
          </a:p>
          <a:p>
            <a:endParaRPr lang="en-US" dirty="0"/>
          </a:p>
          <a:p>
            <a:r>
              <a:rPr lang="en-US" dirty="0" smtClean="0"/>
              <a:t>4 misses</a:t>
            </a:r>
            <a:endParaRPr lang="en-US" dirty="0"/>
          </a:p>
        </p:txBody>
      </p:sp>
      <p:graphicFrame>
        <p:nvGraphicFramePr>
          <p:cNvPr id="306180" name="Group 4"/>
          <p:cNvGraphicFramePr>
            <a:graphicFrameLocks noGrp="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448719879"/>
              </p:ext>
            </p:extLst>
          </p:nvPr>
        </p:nvGraphicFramePr>
        <p:xfrm>
          <a:off x="1219200" y="35052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[6]</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05744052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6294" name="Rectangle 118"/>
          <p:cNvSpPr>
            <a:spLocks noGrp="1" noChangeArrowheads="1"/>
          </p:cNvSpPr>
          <p:nvPr>
            <p:ph type="title"/>
          </p:nvPr>
        </p:nvSpPr>
        <p:spPr/>
        <p:txBody>
          <a:bodyPr/>
          <a:lstStyle/>
          <a:p>
            <a:r>
              <a:rPr lang="en-US"/>
              <a:t>Associativity Example</a:t>
            </a:r>
            <a:endParaRPr lang="en-AU"/>
          </a:p>
        </p:txBody>
      </p:sp>
      <p:sp>
        <p:nvSpPr>
          <p:cNvPr id="306295" name="Rectangle 119"/>
          <p:cNvSpPr>
            <a:spLocks noGrp="1" noChangeArrowheads="1"/>
          </p:cNvSpPr>
          <p:nvPr>
            <p:ph idx="1"/>
          </p:nvPr>
        </p:nvSpPr>
        <p:spPr/>
        <p:txBody>
          <a:bodyPr/>
          <a:lstStyle/>
          <a:p>
            <a:r>
              <a:rPr lang="en-US" dirty="0"/>
              <a:t>Compare 4-block caches</a:t>
            </a:r>
          </a:p>
          <a:p>
            <a:pPr lvl="1"/>
            <a:r>
              <a:rPr lang="en-US" dirty="0"/>
              <a:t>Direct mapped, 2-way set associative, fully associative</a:t>
            </a:r>
          </a:p>
          <a:p>
            <a:pPr lvl="1"/>
            <a:r>
              <a:rPr lang="en-US" dirty="0"/>
              <a:t>Block access sequence: 0, 8, 0, 6, </a:t>
            </a:r>
            <a:r>
              <a:rPr lang="en-US" dirty="0" smtClean="0"/>
              <a:t>8</a:t>
            </a:r>
          </a:p>
          <a:p>
            <a:pPr lvl="1"/>
            <a:endParaRPr lang="en-US" dirty="0"/>
          </a:p>
          <a:p>
            <a:r>
              <a:rPr lang="en-US" dirty="0" smtClean="0"/>
              <a:t>Fully associative</a:t>
            </a:r>
          </a:p>
          <a:p>
            <a:endParaRPr lang="en-US" dirty="0" smtClean="0"/>
          </a:p>
          <a:p>
            <a:endParaRPr lang="en-US" dirty="0"/>
          </a:p>
          <a:p>
            <a:endParaRPr lang="en-US" dirty="0" smtClean="0"/>
          </a:p>
          <a:p>
            <a:endParaRPr lang="en-US" dirty="0"/>
          </a:p>
          <a:p>
            <a:endParaRPr lang="en-US" dirty="0" smtClean="0"/>
          </a:p>
          <a:p>
            <a:r>
              <a:rPr lang="en-US" dirty="0" smtClean="0"/>
              <a:t>3 misses</a:t>
            </a:r>
            <a:endParaRPr lang="en-US" dirty="0"/>
          </a:p>
        </p:txBody>
      </p:sp>
      <p:graphicFrame>
        <p:nvGraphicFramePr>
          <p:cNvPr id="306239" name="Group 63"/>
          <p:cNvGraphicFramePr>
            <a:graphicFrameLocks noGrp="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83022458"/>
              </p:ext>
            </p:extLst>
          </p:nvPr>
        </p:nvGraphicFramePr>
        <p:xfrm>
          <a:off x="1219200" y="3962400"/>
          <a:ext cx="6985000" cy="1609410"/>
        </p:xfrm>
        <a:graphic>
          <a:graphicData uri="http://schemas.openxmlformats.org/drawingml/2006/table">
            <a:tbl>
              <a:tblPr/>
              <a:tblGrid>
                <a:gridCol w="996950"/>
                <a:gridCol w="1000125"/>
                <a:gridCol w="996950"/>
                <a:gridCol w="996950"/>
                <a:gridCol w="998537"/>
                <a:gridCol w="998538"/>
                <a:gridCol w="996950"/>
              </a:tblGrid>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Block address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smtClean="0">
                          <a:ln>
                            <a:noFill/>
                          </a:ln>
                          <a:solidFill>
                            <a:srgbClr val="C00000"/>
                          </a:solidFill>
                          <a:effectLst/>
                          <a:latin typeface="Arial" panose="020B0604020202020204" pitchFamily="34" charset="0"/>
                        </a:rPr>
                        <a:t>Mem</a:t>
                      </a:r>
                      <a:r>
                        <a:rPr kumimoji="0" lang="en-US" sz="1400" b="1" i="0" u="none" strike="noStrike" cap="none" normalizeH="0" baseline="0" dirty="0" smtClean="0">
                          <a:ln>
                            <a:noFill/>
                          </a:ln>
                          <a:solidFill>
                            <a:srgbClr val="C00000"/>
                          </a:solidFill>
                          <a:effectLst/>
                          <a:latin typeface="Arial" panose="020B0604020202020204" pitchFamily="34" charset="0"/>
                        </a:rPr>
                        <a:t>[0]</a:t>
                      </a:r>
                      <a:endParaRPr kumimoji="0" lang="en-AU" sz="1400" b="1" i="0" u="none" strike="noStrike" cap="none" normalizeH="0" baseline="0" dirty="0" smtClean="0">
                        <a:ln>
                          <a:noFill/>
                        </a:ln>
                        <a:solidFill>
                          <a:srgbClr val="C0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smtClean="0">
                          <a:ln>
                            <a:noFill/>
                          </a:ln>
                          <a:solidFill>
                            <a:srgbClr val="C00000"/>
                          </a:solidFill>
                          <a:effectLst/>
                          <a:latin typeface="Arial" panose="020B0604020202020204" pitchFamily="34" charset="0"/>
                        </a:rPr>
                        <a:t>Mem</a:t>
                      </a:r>
                      <a:r>
                        <a:rPr kumimoji="0" lang="en-US" sz="1400" b="1" i="0" u="none" strike="noStrike" cap="none" normalizeH="0" baseline="0" dirty="0" smtClean="0">
                          <a:ln>
                            <a:noFill/>
                          </a:ln>
                          <a:solidFill>
                            <a:srgbClr val="C00000"/>
                          </a:solidFill>
                          <a:effectLst/>
                          <a:latin typeface="Arial" panose="020B0604020202020204" pitchFamily="34" charset="0"/>
                        </a:rPr>
                        <a:t>[8]</a:t>
                      </a:r>
                      <a:endParaRPr kumimoji="0" lang="en-AU" sz="1400" b="1" i="0" u="none" strike="noStrike" cap="none" normalizeH="0" baseline="0" dirty="0" smtClean="0">
                        <a:ln>
                          <a:noFill/>
                        </a:ln>
                        <a:solidFill>
                          <a:srgbClr val="C0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smtClean="0">
                          <a:ln>
                            <a:noFill/>
                          </a:ln>
                          <a:solidFill>
                            <a:srgbClr val="008000"/>
                          </a:solidFill>
                          <a:effectLst/>
                          <a:latin typeface="Arial" panose="020B0604020202020204" pitchFamily="34" charset="0"/>
                        </a:rPr>
                        <a:t>Mem[0]</a:t>
                      </a:r>
                      <a:endParaRPr kumimoji="0" lang="en-AU" sz="1400" b="1" i="0" u="none" strike="noStrike" cap="none" normalizeH="0" baseline="0" smtClean="0">
                        <a:ln>
                          <a:noFill/>
                        </a:ln>
                        <a:solidFill>
                          <a:srgbClr val="008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Mem[8]</a:t>
                      </a:r>
                      <a:endParaRPr kumimoji="0" lang="en-AU" sz="1400" b="1" i="0" u="none" strike="noStrike" cap="none" normalizeH="0" baseline="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smtClean="0">
                          <a:ln>
                            <a:noFill/>
                          </a:ln>
                          <a:solidFill>
                            <a:srgbClr val="C00000"/>
                          </a:solidFill>
                          <a:effectLst/>
                          <a:latin typeface="Arial" panose="020B0604020202020204" pitchFamily="34" charset="0"/>
                        </a:rPr>
                        <a:t>Mem</a:t>
                      </a:r>
                      <a:r>
                        <a:rPr kumimoji="0" lang="en-US" sz="1400" b="1" i="0" u="none" strike="noStrike" cap="none" normalizeH="0" baseline="0" dirty="0" smtClean="0">
                          <a:ln>
                            <a:noFill/>
                          </a:ln>
                          <a:solidFill>
                            <a:srgbClr val="C00000"/>
                          </a:solidFill>
                          <a:effectLst/>
                          <a:latin typeface="Arial" panose="020B0604020202020204" pitchFamily="34" charset="0"/>
                        </a:rPr>
                        <a:t>[6]</a:t>
                      </a:r>
                      <a:endParaRPr kumimoji="0" lang="en-AU" sz="1400" b="1" i="0" u="none" strike="noStrike" cap="none" normalizeH="0" baseline="0" dirty="0" smtClean="0">
                        <a:ln>
                          <a:noFill/>
                        </a:ln>
                        <a:solidFill>
                          <a:srgbClr val="C0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smtClean="0">
                          <a:ln>
                            <a:noFill/>
                          </a:ln>
                          <a:solidFill>
                            <a:srgbClr val="008000"/>
                          </a:solidFill>
                          <a:effectLst/>
                          <a:latin typeface="Arial" panose="020B0604020202020204" pitchFamily="34" charset="0"/>
                        </a:rPr>
                        <a:t>Mem[8]</a:t>
                      </a:r>
                      <a:endParaRPr kumimoji="0" lang="en-AU" sz="1400" b="1" i="0" u="none" strike="noStrike" cap="none" normalizeH="0" baseline="0" smtClean="0">
                        <a:ln>
                          <a:noFill/>
                        </a:ln>
                        <a:solidFill>
                          <a:srgbClr val="008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7953967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8228" name="Rectangle 4"/>
          <p:cNvSpPr>
            <a:spLocks noGrp="1" noChangeArrowheads="1"/>
          </p:cNvSpPr>
          <p:nvPr>
            <p:ph type="title"/>
          </p:nvPr>
        </p:nvSpPr>
        <p:spPr/>
        <p:txBody>
          <a:bodyPr/>
          <a:lstStyle/>
          <a:p>
            <a:r>
              <a:rPr lang="en-US"/>
              <a:t>How Much Associativity</a:t>
            </a:r>
            <a:endParaRPr lang="en-AU"/>
          </a:p>
        </p:txBody>
      </p:sp>
      <p:sp>
        <p:nvSpPr>
          <p:cNvPr id="308229" name="Rectangle 5"/>
          <p:cNvSpPr>
            <a:spLocks noGrp="1" noChangeArrowheads="1"/>
          </p:cNvSpPr>
          <p:nvPr>
            <p:ph idx="1"/>
          </p:nvPr>
        </p:nvSpPr>
        <p:spPr/>
        <p:txBody>
          <a:bodyPr/>
          <a:lstStyle/>
          <a:p>
            <a:r>
              <a:rPr lang="en-US" dirty="0"/>
              <a:t>Increased associativity decreases miss rate</a:t>
            </a:r>
          </a:p>
          <a:p>
            <a:pPr lvl="1"/>
            <a:r>
              <a:rPr lang="en-US" dirty="0"/>
              <a:t>But with diminishing </a:t>
            </a:r>
            <a:r>
              <a:rPr lang="en-US" dirty="0" smtClean="0"/>
              <a:t>returns</a:t>
            </a:r>
          </a:p>
          <a:p>
            <a:pPr lvl="1"/>
            <a:endParaRPr lang="en-US" dirty="0"/>
          </a:p>
          <a:p>
            <a:r>
              <a:rPr lang="en-US" dirty="0"/>
              <a:t>Simulation of a system with </a:t>
            </a:r>
            <a:r>
              <a:rPr lang="en-US" dirty="0" smtClean="0"/>
              <a:t>64KB cache</a:t>
            </a:r>
            <a:r>
              <a:rPr lang="en-US" dirty="0"/>
              <a:t>, 16-word </a:t>
            </a:r>
            <a:r>
              <a:rPr lang="en-US" dirty="0" smtClean="0"/>
              <a:t>blocks</a:t>
            </a:r>
            <a:endParaRPr lang="en-US" dirty="0"/>
          </a:p>
          <a:p>
            <a:pPr lvl="1"/>
            <a:r>
              <a:rPr lang="en-US" dirty="0"/>
              <a:t>1-way: 10.3%</a:t>
            </a:r>
          </a:p>
          <a:p>
            <a:pPr lvl="1"/>
            <a:r>
              <a:rPr lang="en-US" dirty="0"/>
              <a:t>2-way: 8.6%</a:t>
            </a:r>
          </a:p>
          <a:p>
            <a:pPr lvl="1"/>
            <a:r>
              <a:rPr lang="en-US" dirty="0"/>
              <a:t>4-way: 8.3%</a:t>
            </a:r>
          </a:p>
          <a:p>
            <a:pPr lvl="1"/>
            <a:r>
              <a:rPr lang="en-US" dirty="0"/>
              <a:t>8-way: 8.1%</a:t>
            </a:r>
            <a:endParaRPr lang="en-AU"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14135195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4372" name="Rectangle 4"/>
          <p:cNvSpPr>
            <a:spLocks noGrp="1" noChangeArrowheads="1"/>
          </p:cNvSpPr>
          <p:nvPr>
            <p:ph type="title"/>
          </p:nvPr>
        </p:nvSpPr>
        <p:spPr/>
        <p:txBody>
          <a:bodyPr/>
          <a:lstStyle/>
          <a:p>
            <a:r>
              <a:rPr lang="en-US"/>
              <a:t>Multilevel Caches</a:t>
            </a:r>
            <a:endParaRPr lang="en-AU"/>
          </a:p>
        </p:txBody>
      </p:sp>
      <p:sp>
        <p:nvSpPr>
          <p:cNvPr id="314373" name="Rectangle 5"/>
          <p:cNvSpPr>
            <a:spLocks noGrp="1" noChangeArrowheads="1"/>
          </p:cNvSpPr>
          <p:nvPr>
            <p:ph type="body" idx="1"/>
          </p:nvPr>
        </p:nvSpPr>
        <p:spPr/>
        <p:txBody>
          <a:bodyPr/>
          <a:lstStyle/>
          <a:p>
            <a:r>
              <a:rPr lang="en-US" dirty="0"/>
              <a:t>Primary cache attached to CPU</a:t>
            </a:r>
          </a:p>
          <a:p>
            <a:pPr lvl="1"/>
            <a:r>
              <a:rPr lang="en-US" dirty="0"/>
              <a:t>Small, but </a:t>
            </a:r>
            <a:r>
              <a:rPr lang="en-US" dirty="0" smtClean="0"/>
              <a:t>fast</a:t>
            </a:r>
          </a:p>
          <a:p>
            <a:pPr lvl="1"/>
            <a:endParaRPr lang="en-US" dirty="0"/>
          </a:p>
          <a:p>
            <a:r>
              <a:rPr lang="en-US" dirty="0"/>
              <a:t>Level-2 cache services misses from primary cache</a:t>
            </a:r>
          </a:p>
          <a:p>
            <a:pPr lvl="1"/>
            <a:r>
              <a:rPr lang="en-US" dirty="0"/>
              <a:t>Larger, slower, but still faster than main </a:t>
            </a:r>
            <a:r>
              <a:rPr lang="en-US" dirty="0" smtClean="0"/>
              <a:t>memory</a:t>
            </a:r>
          </a:p>
          <a:p>
            <a:pPr lvl="1"/>
            <a:endParaRPr lang="en-US" dirty="0"/>
          </a:p>
          <a:p>
            <a:r>
              <a:rPr lang="en-US" dirty="0"/>
              <a:t>Main memory services L-2 cache </a:t>
            </a:r>
            <a:r>
              <a:rPr lang="en-US" dirty="0" smtClean="0"/>
              <a:t>misses</a:t>
            </a:r>
          </a:p>
          <a:p>
            <a:endParaRPr lang="en-US" dirty="0"/>
          </a:p>
          <a:p>
            <a:r>
              <a:rPr lang="en-US" dirty="0"/>
              <a:t>Some high-end systems include L-3 cache</a:t>
            </a:r>
            <a:endParaRPr lang="en-AU"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90295914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Cache Example</a:t>
            </a:r>
          </a:p>
        </p:txBody>
      </p:sp>
      <p:sp>
        <p:nvSpPr>
          <p:cNvPr id="3" name="Content Placeholder 2"/>
          <p:cNvSpPr>
            <a:spLocks noGrp="1"/>
          </p:cNvSpPr>
          <p:nvPr>
            <p:ph idx="1"/>
          </p:nvPr>
        </p:nvSpPr>
        <p:spPr/>
        <p:txBody>
          <a:bodyPr/>
          <a:lstStyle/>
          <a:p>
            <a:r>
              <a:rPr lang="en-US" dirty="0"/>
              <a:t>Suppose we have a processor with a base CPI of 1.0, assuming all references hit in the primary cache, and a clock rate of 5 GHz. </a:t>
            </a:r>
            <a:r>
              <a:rPr lang="en-US" dirty="0" smtClean="0"/>
              <a:t>Assume </a:t>
            </a:r>
            <a:r>
              <a:rPr lang="en-US" dirty="0"/>
              <a:t>a main memory access time of 100 ns, including all the miss handling. </a:t>
            </a:r>
            <a:r>
              <a:rPr lang="en-US" dirty="0" smtClean="0"/>
              <a:t>Suppose </a:t>
            </a:r>
            <a:r>
              <a:rPr lang="en-US" dirty="0"/>
              <a:t>the miss rate per instruction at the primary cache is 2%. </a:t>
            </a:r>
            <a:endParaRPr lang="en-US" dirty="0" smtClean="0"/>
          </a:p>
          <a:p>
            <a:r>
              <a:rPr lang="en-US" dirty="0" smtClean="0"/>
              <a:t>How </a:t>
            </a:r>
            <a:r>
              <a:rPr lang="en-US" dirty="0"/>
              <a:t>much faster will the processor be if we add a secondary cache that has a 5 ns access time for either a hit or a miss and is large enough to reduce the miss rate to main memory to 0.5%?</a:t>
            </a:r>
          </a:p>
          <a:p>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908520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a:t>Memory Hierarchy Levels</a:t>
            </a:r>
            <a:endParaRPr lang="en-AU"/>
          </a:p>
        </p:txBody>
      </p:sp>
      <p:sp>
        <p:nvSpPr>
          <p:cNvPr id="246787" name="Rectangle 3"/>
          <p:cNvSpPr>
            <a:spLocks noGrp="1" noChangeArrowheads="1"/>
          </p:cNvSpPr>
          <p:nvPr>
            <p:ph sz="half" idx="1"/>
          </p:nvPr>
        </p:nvSpPr>
        <p:spPr>
          <a:xfrm>
            <a:off x="4648200" y="1701673"/>
            <a:ext cx="4038600" cy="4718304"/>
          </a:xfrm>
        </p:spPr>
        <p:txBody>
          <a:bodyPr>
            <a:normAutofit fontScale="85000" lnSpcReduction="10000"/>
          </a:bodyPr>
          <a:lstStyle/>
          <a:p>
            <a:r>
              <a:rPr lang="en-US" sz="2400" dirty="0" smtClean="0"/>
              <a:t>Block: </a:t>
            </a:r>
            <a:r>
              <a:rPr lang="en-US" sz="2400" dirty="0"/>
              <a:t>unit of copying</a:t>
            </a:r>
          </a:p>
          <a:p>
            <a:pPr lvl="1"/>
            <a:r>
              <a:rPr lang="en-US" sz="2000" dirty="0"/>
              <a:t>May be multiple words</a:t>
            </a:r>
          </a:p>
          <a:p>
            <a:endParaRPr lang="en-US" sz="2400" dirty="0" smtClean="0"/>
          </a:p>
          <a:p>
            <a:r>
              <a:rPr lang="en-US" sz="2400" dirty="0" smtClean="0"/>
              <a:t>If </a:t>
            </a:r>
            <a:r>
              <a:rPr lang="en-US" sz="2400" dirty="0"/>
              <a:t>accessed data is present in upper level</a:t>
            </a:r>
          </a:p>
          <a:p>
            <a:pPr lvl="1"/>
            <a:r>
              <a:rPr lang="en-US" sz="2000" dirty="0"/>
              <a:t>Hit: access satisfied by upper level</a:t>
            </a:r>
          </a:p>
          <a:p>
            <a:pPr lvl="2"/>
            <a:r>
              <a:rPr lang="en-US" sz="1800" dirty="0"/>
              <a:t>Hit ratio: hits/accesses</a:t>
            </a:r>
          </a:p>
          <a:p>
            <a:endParaRPr lang="en-US" sz="2400" dirty="0" smtClean="0"/>
          </a:p>
          <a:p>
            <a:r>
              <a:rPr lang="en-US" sz="2400" dirty="0" smtClean="0"/>
              <a:t>If </a:t>
            </a:r>
            <a:r>
              <a:rPr lang="en-US" sz="2400" dirty="0"/>
              <a:t>accessed data is absent</a:t>
            </a:r>
          </a:p>
          <a:p>
            <a:pPr lvl="1"/>
            <a:r>
              <a:rPr lang="en-US" sz="2000" dirty="0"/>
              <a:t>Miss: block copied from lower level</a:t>
            </a:r>
          </a:p>
          <a:p>
            <a:pPr lvl="2"/>
            <a:r>
              <a:rPr lang="en-US" sz="1800" dirty="0"/>
              <a:t>Time taken: miss penalty</a:t>
            </a:r>
          </a:p>
          <a:p>
            <a:pPr lvl="2"/>
            <a:r>
              <a:rPr lang="en-US" sz="1800" dirty="0"/>
              <a:t>Miss ratio: misses/accesses</a:t>
            </a:r>
            <a:br>
              <a:rPr lang="en-US" sz="1800" dirty="0"/>
            </a:br>
            <a:r>
              <a:rPr lang="en-US" sz="1800" dirty="0"/>
              <a:t>= 1 – hit ratio</a:t>
            </a:r>
          </a:p>
          <a:p>
            <a:pPr lvl="1"/>
            <a:r>
              <a:rPr lang="en-US" sz="2000" dirty="0"/>
              <a:t>Then accessed data supplied from upper level</a:t>
            </a:r>
            <a:endParaRPr lang="en-AU" sz="2000" dirty="0"/>
          </a:p>
        </p:txBody>
      </p:sp>
      <p:pic>
        <p:nvPicPr>
          <p:cNvPr id="246790" name="Picture 6" descr="f05-02-P374493"/>
          <p:cNvPicPr>
            <a:picLocks noChangeAspect="1" noChangeArrowheads="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427038" y="2224088"/>
            <a:ext cx="3216275" cy="3673475"/>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8995808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6420" name="Rectangle 4"/>
          <p:cNvSpPr>
            <a:spLocks noGrp="1" noChangeArrowheads="1"/>
          </p:cNvSpPr>
          <p:nvPr>
            <p:ph type="title"/>
          </p:nvPr>
        </p:nvSpPr>
        <p:spPr/>
        <p:txBody>
          <a:bodyPr/>
          <a:lstStyle/>
          <a:p>
            <a:r>
              <a:rPr lang="en-US" dirty="0"/>
              <a:t>Multilevel Cache Example</a:t>
            </a:r>
            <a:endParaRPr lang="en-AU" dirty="0"/>
          </a:p>
        </p:txBody>
      </p:sp>
      <p:sp>
        <p:nvSpPr>
          <p:cNvPr id="316421" name="Rectangle 5"/>
          <p:cNvSpPr>
            <a:spLocks noGrp="1" noChangeArrowheads="1"/>
          </p:cNvSpPr>
          <p:nvPr>
            <p:ph type="body" idx="1"/>
          </p:nvPr>
        </p:nvSpPr>
        <p:spPr/>
        <p:txBody>
          <a:bodyPr/>
          <a:lstStyle/>
          <a:p>
            <a:r>
              <a:rPr lang="en-US" dirty="0"/>
              <a:t>Given</a:t>
            </a:r>
          </a:p>
          <a:p>
            <a:pPr lvl="1"/>
            <a:r>
              <a:rPr lang="en-US" dirty="0"/>
              <a:t>CPU base CPI = </a:t>
            </a:r>
            <a:r>
              <a:rPr lang="en-US" dirty="0" smtClean="0"/>
              <a:t>1</a:t>
            </a:r>
          </a:p>
          <a:p>
            <a:pPr lvl="1"/>
            <a:r>
              <a:rPr lang="en-US" dirty="0" smtClean="0"/>
              <a:t>CPU </a:t>
            </a:r>
            <a:r>
              <a:rPr lang="en-US" dirty="0"/>
              <a:t>clock rate = </a:t>
            </a:r>
            <a:r>
              <a:rPr lang="en-US" dirty="0" smtClean="0"/>
              <a:t>5 GHz</a:t>
            </a:r>
            <a:endParaRPr lang="en-US" dirty="0"/>
          </a:p>
          <a:p>
            <a:pPr lvl="1"/>
            <a:r>
              <a:rPr lang="en-US" dirty="0"/>
              <a:t>Miss rate/instruction = 2%</a:t>
            </a:r>
          </a:p>
          <a:p>
            <a:pPr lvl="1"/>
            <a:r>
              <a:rPr lang="en-US" dirty="0"/>
              <a:t>Main memory access time = </a:t>
            </a:r>
            <a:r>
              <a:rPr lang="en-US" dirty="0" smtClean="0"/>
              <a:t>100ns</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3709802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6420" name="Rectangle 4"/>
          <p:cNvSpPr>
            <a:spLocks noGrp="1" noChangeArrowheads="1"/>
          </p:cNvSpPr>
          <p:nvPr>
            <p:ph type="title"/>
          </p:nvPr>
        </p:nvSpPr>
        <p:spPr/>
        <p:txBody>
          <a:bodyPr/>
          <a:lstStyle/>
          <a:p>
            <a:r>
              <a:rPr lang="en-US" dirty="0"/>
              <a:t>Multilevel Cache Example</a:t>
            </a:r>
            <a:endParaRPr lang="en-AU" dirty="0"/>
          </a:p>
        </p:txBody>
      </p:sp>
      <p:sp>
        <p:nvSpPr>
          <p:cNvPr id="316421" name="Rectangle 5"/>
          <p:cNvSpPr>
            <a:spLocks noGrp="1" noChangeArrowheads="1"/>
          </p:cNvSpPr>
          <p:nvPr>
            <p:ph type="body" idx="1"/>
          </p:nvPr>
        </p:nvSpPr>
        <p:spPr/>
        <p:txBody>
          <a:bodyPr/>
          <a:lstStyle/>
          <a:p>
            <a:r>
              <a:rPr lang="en-US" dirty="0"/>
              <a:t>Given</a:t>
            </a:r>
          </a:p>
          <a:p>
            <a:pPr lvl="1"/>
            <a:r>
              <a:rPr lang="en-US" dirty="0"/>
              <a:t>CPU base CPI = 1</a:t>
            </a:r>
          </a:p>
          <a:p>
            <a:pPr lvl="1"/>
            <a:r>
              <a:rPr lang="en-US" dirty="0"/>
              <a:t>CPU clock rate = </a:t>
            </a:r>
            <a:r>
              <a:rPr lang="en-US" dirty="0" smtClean="0"/>
              <a:t>5 GHz</a:t>
            </a:r>
            <a:endParaRPr lang="en-US" dirty="0"/>
          </a:p>
          <a:p>
            <a:pPr lvl="1"/>
            <a:r>
              <a:rPr lang="en-US" dirty="0" smtClean="0"/>
              <a:t>Miss </a:t>
            </a:r>
            <a:r>
              <a:rPr lang="en-US" dirty="0"/>
              <a:t>rate/instruction = 2%</a:t>
            </a:r>
          </a:p>
          <a:p>
            <a:pPr lvl="1"/>
            <a:r>
              <a:rPr lang="en-US" dirty="0"/>
              <a:t>Main memory access time = 100ns</a:t>
            </a:r>
          </a:p>
          <a:p>
            <a:r>
              <a:rPr lang="en-US" dirty="0"/>
              <a:t>With just primary cache</a:t>
            </a:r>
          </a:p>
          <a:p>
            <a:pPr lvl="1"/>
            <a:r>
              <a:rPr lang="en-US" dirty="0"/>
              <a:t>Miss penalty = </a:t>
            </a:r>
            <a:r>
              <a:rPr lang="en-US" dirty="0" smtClean="0"/>
              <a:t>100ns/0.2ns </a:t>
            </a:r>
            <a:r>
              <a:rPr lang="en-US" dirty="0"/>
              <a:t>= </a:t>
            </a:r>
            <a:r>
              <a:rPr lang="en-US" dirty="0" smtClean="0"/>
              <a:t>500 </a:t>
            </a:r>
            <a:r>
              <a:rPr lang="en-US" dirty="0"/>
              <a:t>cycles</a:t>
            </a:r>
          </a:p>
          <a:p>
            <a:pPr lvl="1"/>
            <a:r>
              <a:rPr lang="en-US" dirty="0"/>
              <a:t>Effective CPI = 1 + 0.02 × </a:t>
            </a:r>
            <a:r>
              <a:rPr lang="en-US" dirty="0" smtClean="0"/>
              <a:t>500 </a:t>
            </a:r>
            <a:r>
              <a:rPr lang="en-US" dirty="0"/>
              <a:t>= </a:t>
            </a:r>
            <a:r>
              <a:rPr lang="en-US" dirty="0" smtClean="0"/>
              <a:t>11</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0030598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8468" name="Rectangle 4"/>
          <p:cNvSpPr>
            <a:spLocks noGrp="1" noChangeArrowheads="1"/>
          </p:cNvSpPr>
          <p:nvPr>
            <p:ph type="title"/>
          </p:nvPr>
        </p:nvSpPr>
        <p:spPr/>
        <p:txBody>
          <a:bodyPr/>
          <a:lstStyle/>
          <a:p>
            <a:r>
              <a:rPr lang="en-US" dirty="0"/>
              <a:t>Multilevel Cache Example</a:t>
            </a:r>
            <a:endParaRPr lang="en-AU" dirty="0"/>
          </a:p>
        </p:txBody>
      </p:sp>
      <p:sp>
        <p:nvSpPr>
          <p:cNvPr id="318469" name="Rectangle 5"/>
          <p:cNvSpPr>
            <a:spLocks noGrp="1" noChangeArrowheads="1"/>
          </p:cNvSpPr>
          <p:nvPr>
            <p:ph type="body" idx="1"/>
          </p:nvPr>
        </p:nvSpPr>
        <p:spPr/>
        <p:txBody>
          <a:bodyPr/>
          <a:lstStyle/>
          <a:p>
            <a:r>
              <a:rPr lang="en-US" dirty="0"/>
              <a:t>Now add L-2 cache</a:t>
            </a:r>
          </a:p>
          <a:p>
            <a:pPr lvl="1"/>
            <a:r>
              <a:rPr lang="en-US" dirty="0"/>
              <a:t>Access time = 5ns</a:t>
            </a:r>
          </a:p>
          <a:p>
            <a:pPr lvl="1"/>
            <a:r>
              <a:rPr lang="en-US" dirty="0"/>
              <a:t>Global miss rate to main memory = 0.5</a:t>
            </a:r>
            <a:r>
              <a:rPr lang="en-US" dirty="0" smtClean="0"/>
              <a:t>%</a:t>
            </a:r>
          </a:p>
          <a:p>
            <a:pPr lvl="1"/>
            <a:endParaRPr lang="en-US" dirty="0"/>
          </a:p>
          <a:p>
            <a:r>
              <a:rPr lang="en-US" dirty="0"/>
              <a:t>Primary miss with L-2 hit</a:t>
            </a:r>
          </a:p>
          <a:p>
            <a:pPr lvl="1"/>
            <a:r>
              <a:rPr lang="en-US" dirty="0"/>
              <a:t>Penalty = </a:t>
            </a:r>
            <a:r>
              <a:rPr lang="en-US" dirty="0" smtClean="0"/>
              <a:t>5ns/0.2ns </a:t>
            </a:r>
            <a:r>
              <a:rPr lang="en-US" dirty="0"/>
              <a:t>= </a:t>
            </a:r>
            <a:r>
              <a:rPr lang="en-US" dirty="0" smtClean="0"/>
              <a:t>25 cycles</a:t>
            </a:r>
          </a:p>
          <a:p>
            <a:pPr lvl="1"/>
            <a:endParaRPr lang="en-US" dirty="0"/>
          </a:p>
          <a:p>
            <a:r>
              <a:rPr lang="en-US" dirty="0"/>
              <a:t>Primary miss with L-2 miss</a:t>
            </a:r>
          </a:p>
          <a:p>
            <a:pPr lvl="1"/>
            <a:r>
              <a:rPr lang="en-US" dirty="0"/>
              <a:t>Extra penalty = 500 </a:t>
            </a:r>
            <a:r>
              <a:rPr lang="en-US" dirty="0" smtClean="0"/>
              <a:t>cycles</a:t>
            </a:r>
          </a:p>
          <a:p>
            <a:pPr lvl="1"/>
            <a:endParaRPr lang="en-US" dirty="0"/>
          </a:p>
          <a:p>
            <a:r>
              <a:rPr lang="en-US" dirty="0"/>
              <a:t>CPI = 1 + 0.02 × </a:t>
            </a:r>
            <a:r>
              <a:rPr lang="en-US" dirty="0" smtClean="0"/>
              <a:t>25 </a:t>
            </a:r>
            <a:r>
              <a:rPr lang="en-US" dirty="0"/>
              <a:t>+ 0.005 × </a:t>
            </a:r>
            <a:r>
              <a:rPr lang="en-US" dirty="0" smtClean="0"/>
              <a:t>500 =4</a:t>
            </a:r>
            <a:endParaRPr lang="en-US" dirty="0"/>
          </a:p>
          <a:p>
            <a:r>
              <a:rPr lang="en-US" dirty="0"/>
              <a:t>Performance ratio = </a:t>
            </a:r>
            <a:r>
              <a:rPr lang="en-US" dirty="0" smtClean="0"/>
              <a:t>11/4 </a:t>
            </a:r>
            <a:r>
              <a:rPr lang="en-US" dirty="0"/>
              <a:t>= </a:t>
            </a:r>
            <a:r>
              <a:rPr lang="en-US" dirty="0" smtClean="0"/>
              <a:t>2.8</a:t>
            </a:r>
            <a:endParaRPr lang="en-AU"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86437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846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8469">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8469">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8469">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8469">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846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0518" name="Rectangle 6"/>
          <p:cNvSpPr>
            <a:spLocks noGrp="1" noChangeArrowheads="1"/>
          </p:cNvSpPr>
          <p:nvPr>
            <p:ph type="title"/>
          </p:nvPr>
        </p:nvSpPr>
        <p:spPr/>
        <p:txBody>
          <a:bodyPr/>
          <a:lstStyle/>
          <a:p>
            <a:r>
              <a:rPr lang="en-US" sz="4000"/>
              <a:t>Multilevel Cache Considerations</a:t>
            </a:r>
            <a:endParaRPr lang="en-AU" sz="4000"/>
          </a:p>
        </p:txBody>
      </p:sp>
      <p:sp>
        <p:nvSpPr>
          <p:cNvPr id="320519" name="Rectangle 7"/>
          <p:cNvSpPr>
            <a:spLocks noGrp="1" noChangeArrowheads="1"/>
          </p:cNvSpPr>
          <p:nvPr>
            <p:ph idx="1"/>
          </p:nvPr>
        </p:nvSpPr>
        <p:spPr/>
        <p:txBody>
          <a:bodyPr/>
          <a:lstStyle/>
          <a:p>
            <a:r>
              <a:rPr lang="en-US"/>
              <a:t>Primary cache</a:t>
            </a:r>
          </a:p>
          <a:p>
            <a:pPr lvl="1"/>
            <a:r>
              <a:rPr lang="en-US"/>
              <a:t>Focus on minimal hit time</a:t>
            </a:r>
          </a:p>
          <a:p>
            <a:r>
              <a:rPr lang="en-US"/>
              <a:t>L-2 cache</a:t>
            </a:r>
          </a:p>
          <a:p>
            <a:pPr lvl="1"/>
            <a:r>
              <a:rPr lang="en-US"/>
              <a:t>Focus on low miss rate to avoid main memory access</a:t>
            </a:r>
          </a:p>
          <a:p>
            <a:pPr lvl="1"/>
            <a:r>
              <a:rPr lang="en-US"/>
              <a:t>Hit time has less overall impact</a:t>
            </a:r>
          </a:p>
          <a:p>
            <a:r>
              <a:rPr lang="en-US"/>
              <a:t>Results</a:t>
            </a:r>
          </a:p>
          <a:p>
            <a:pPr lvl="1"/>
            <a:r>
              <a:rPr lang="en-US"/>
              <a:t>L-1 cache usually smaller than a single cache</a:t>
            </a:r>
          </a:p>
          <a:p>
            <a:pPr lvl="1"/>
            <a:r>
              <a:rPr lang="en-US"/>
              <a:t>L-1 block size smaller than L-2 block size</a:t>
            </a:r>
            <a:endParaRPr lang="en-AU"/>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3841425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Cost/Performance tradeoff in memory technologies</a:t>
            </a:r>
          </a:p>
          <a:p>
            <a:pPr lvl="1"/>
            <a:r>
              <a:rPr lang="en-US" dirty="0" smtClean="0"/>
              <a:t>Create an illusion of large amounts of fast memory with a hierarchy</a:t>
            </a:r>
          </a:p>
          <a:p>
            <a:pPr lvl="1"/>
            <a:r>
              <a:rPr lang="en-US" dirty="0" smtClean="0"/>
              <a:t>Uses caches close to the processor</a:t>
            </a:r>
          </a:p>
          <a:p>
            <a:r>
              <a:rPr lang="en-US" dirty="0" smtClean="0"/>
              <a:t>Cache Details</a:t>
            </a:r>
          </a:p>
          <a:p>
            <a:pPr lvl="1"/>
            <a:r>
              <a:rPr lang="en-US" dirty="0" smtClean="0"/>
              <a:t>Organization: direct mapped, set associative, fully associative</a:t>
            </a:r>
          </a:p>
          <a:p>
            <a:pPr lvl="1"/>
            <a:r>
              <a:rPr lang="en-US" dirty="0" smtClean="0"/>
              <a:t>Write policy: write-through vs. write-back</a:t>
            </a:r>
          </a:p>
          <a:p>
            <a:pPr lvl="1"/>
            <a:r>
              <a:rPr lang="en-US" dirty="0" smtClean="0"/>
              <a:t>Replacement policy: direct, LRU, random</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03689345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Cache Performance</a:t>
            </a:r>
          </a:p>
          <a:p>
            <a:pPr lvl="1"/>
            <a:r>
              <a:rPr lang="en-US" dirty="0"/>
              <a:t>Use better technology:</a:t>
            </a:r>
          </a:p>
          <a:p>
            <a:pPr lvl="2"/>
            <a:r>
              <a:rPr lang="en-US" dirty="0"/>
              <a:t>Use faster RAMs</a:t>
            </a:r>
          </a:p>
          <a:p>
            <a:pPr lvl="2"/>
            <a:r>
              <a:rPr lang="en-US" dirty="0"/>
              <a:t>Cost and availability are limitations</a:t>
            </a:r>
          </a:p>
          <a:p>
            <a:pPr lvl="1"/>
            <a:r>
              <a:rPr lang="en-US" dirty="0"/>
              <a:t>Decrease Hit Time</a:t>
            </a:r>
          </a:p>
          <a:p>
            <a:pPr lvl="2"/>
            <a:r>
              <a:rPr lang="en-US" dirty="0"/>
              <a:t>Make cache smaller, but miss rate increases</a:t>
            </a:r>
          </a:p>
          <a:p>
            <a:pPr lvl="2"/>
            <a:r>
              <a:rPr lang="en-US" dirty="0"/>
              <a:t>Use direct mapped, but miss rate increases</a:t>
            </a:r>
          </a:p>
          <a:p>
            <a:pPr lvl="1"/>
            <a:r>
              <a:rPr lang="en-US" dirty="0"/>
              <a:t>Decrease Miss Rate</a:t>
            </a:r>
          </a:p>
          <a:p>
            <a:pPr lvl="2"/>
            <a:r>
              <a:rPr lang="en-US" dirty="0"/>
              <a:t>Make cache larger, but can increases hit time</a:t>
            </a:r>
          </a:p>
          <a:p>
            <a:pPr lvl="2"/>
            <a:r>
              <a:rPr lang="en-US" dirty="0"/>
              <a:t>Add associativity, but can increase hit time</a:t>
            </a:r>
          </a:p>
          <a:p>
            <a:pPr lvl="2"/>
            <a:r>
              <a:rPr lang="en-US" dirty="0"/>
              <a:t>Increase block size, but increases miss penalty</a:t>
            </a:r>
          </a:p>
          <a:p>
            <a:pPr lvl="1"/>
            <a:r>
              <a:rPr lang="en-US" dirty="0"/>
              <a:t>Decrease Miss Penalty</a:t>
            </a:r>
          </a:p>
          <a:p>
            <a:pPr lvl="2"/>
            <a:r>
              <a:rPr lang="en-US" dirty="0"/>
              <a:t>Reduce transfer time component of miss penalty</a:t>
            </a:r>
          </a:p>
          <a:p>
            <a:pPr lvl="2"/>
            <a:r>
              <a:rPr lang="en-US" dirty="0"/>
              <a:t>Add another level of </a:t>
            </a:r>
            <a:r>
              <a:rPr lang="en-US" dirty="0" smtClean="0"/>
              <a:t>cache</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52734277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Virtual Memory</a:t>
            </a:r>
            <a:endParaRPr lang="en-US" dirty="0"/>
          </a:p>
        </p:txBody>
      </p:sp>
      <p:sp>
        <p:nvSpPr>
          <p:cNvPr id="4" name="Content Placeholder 3"/>
          <p:cNvSpPr>
            <a:spLocks noGrp="1"/>
          </p:cNvSpPr>
          <p:nvPr>
            <p:ph idx="1"/>
          </p:nvPr>
        </p:nvSpPr>
        <p:spPr/>
        <p:txBody>
          <a:bodyPr/>
          <a:lstStyle/>
          <a:p>
            <a:r>
              <a:rPr lang="en-US" dirty="0" smtClean="0"/>
              <a:t>What happens when you want to use more memory than your computer actually has?</a:t>
            </a:r>
          </a:p>
          <a:p>
            <a:pPr lvl="1"/>
            <a:r>
              <a:rPr lang="en-US" dirty="0" smtClean="0"/>
              <a:t>Many programs in memory</a:t>
            </a:r>
          </a:p>
          <a:p>
            <a:pPr lvl="1"/>
            <a:r>
              <a:rPr lang="en-US" dirty="0" smtClean="0"/>
              <a:t>Large programs / Large input files</a:t>
            </a:r>
          </a:p>
          <a:p>
            <a:pPr lvl="1"/>
            <a:endParaRPr lang="en-US" dirty="0"/>
          </a:p>
          <a:p>
            <a:pPr lvl="1"/>
            <a:endParaRPr lang="en-US" dirty="0" smtClean="0"/>
          </a:p>
          <a:p>
            <a:r>
              <a:rPr lang="en-US" dirty="0" smtClean="0"/>
              <a:t>Use the next level of the memory hierarchy as a cache.</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99896260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Memory</a:t>
            </a:r>
            <a:endParaRPr lang="en-US" dirty="0"/>
          </a:p>
        </p:txBody>
      </p:sp>
      <p:sp>
        <p:nvSpPr>
          <p:cNvPr id="3" name="Content Placeholder 2"/>
          <p:cNvSpPr>
            <a:spLocks noGrp="1"/>
          </p:cNvSpPr>
          <p:nvPr>
            <p:ph idx="1"/>
          </p:nvPr>
        </p:nvSpPr>
        <p:spPr/>
        <p:txBody>
          <a:bodyPr/>
          <a:lstStyle/>
          <a:p>
            <a:r>
              <a:rPr lang="en-US" dirty="0" smtClean="0"/>
              <a:t>When main memory is set up to act as a cache for the secondary storage it is called virtual memory.</a:t>
            </a:r>
          </a:p>
          <a:p>
            <a:pPr lvl="1"/>
            <a:r>
              <a:rPr lang="en-US" dirty="0" smtClean="0"/>
              <a:t>Allows efficient and safe sharing of memory</a:t>
            </a:r>
          </a:p>
          <a:p>
            <a:pPr lvl="1"/>
            <a:r>
              <a:rPr lang="en-US" dirty="0" smtClean="0"/>
              <a:t>Gives the illusion of a larger main memory</a:t>
            </a:r>
          </a:p>
          <a:p>
            <a:pPr lvl="1"/>
            <a:endParaRPr lang="en-US" dirty="0"/>
          </a:p>
          <a:p>
            <a:r>
              <a:rPr lang="en-US" dirty="0"/>
              <a:t>Each program is given a private virtual address space to contain frequently used code and data</a:t>
            </a:r>
          </a:p>
          <a:p>
            <a:pPr lvl="1"/>
            <a:r>
              <a:rPr lang="en-US" dirty="0"/>
              <a:t>This virtual space is protected from other programs</a:t>
            </a:r>
          </a:p>
          <a:p>
            <a:endParaRPr lang="en-US" dirty="0" smtClean="0"/>
          </a:p>
          <a:p>
            <a:pPr lvl="1"/>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270082398"/>
      </p:ext>
    </p:extLst>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Memory</a:t>
            </a:r>
            <a:endParaRPr lang="en-US" dirty="0"/>
          </a:p>
        </p:txBody>
      </p:sp>
      <p:sp>
        <p:nvSpPr>
          <p:cNvPr id="3" name="Content Placeholder 2"/>
          <p:cNvSpPr>
            <a:spLocks noGrp="1"/>
          </p:cNvSpPr>
          <p:nvPr>
            <p:ph idx="1"/>
          </p:nvPr>
        </p:nvSpPr>
        <p:spPr/>
        <p:txBody>
          <a:bodyPr/>
          <a:lstStyle/>
          <a:p>
            <a:r>
              <a:rPr lang="en-US" dirty="0" smtClean="0"/>
              <a:t>A virtual memory block is called a page</a:t>
            </a:r>
          </a:p>
          <a:p>
            <a:pPr lvl="1"/>
            <a:r>
              <a:rPr lang="en-US" dirty="0" smtClean="0"/>
              <a:t>Pages can be stored in main memory or on disk</a:t>
            </a:r>
          </a:p>
          <a:p>
            <a:r>
              <a:rPr lang="en-US" dirty="0" smtClean="0"/>
              <a:t>A virtual memory miss is called a page fault</a:t>
            </a:r>
          </a:p>
          <a:p>
            <a:pPr lvl="1"/>
            <a:r>
              <a:rPr lang="en-US" dirty="0" smtClean="0"/>
              <a:t>Occurs when pages are not in main memory</a:t>
            </a:r>
          </a:p>
          <a:p>
            <a:r>
              <a:rPr lang="en-US" dirty="0" smtClean="0"/>
              <a:t>Processors use virtual addresses, which must be translated to physical addresses</a:t>
            </a:r>
          </a:p>
          <a:p>
            <a:pPr lvl="1"/>
            <a:r>
              <a:rPr lang="en-US" dirty="0" smtClean="0"/>
              <a:t>Pages are a fixed size</a:t>
            </a:r>
          </a:p>
          <a:p>
            <a:pPr lvl="1"/>
            <a:r>
              <a:rPr lang="en-US" dirty="0" smtClean="0"/>
              <a:t>A combination of hardware and software is used for translation</a:t>
            </a:r>
          </a:p>
          <a:p>
            <a:pPr marL="274320" lvl="1" indent="0">
              <a:buNone/>
            </a:pPr>
            <a:endParaRPr lang="en-US" dirty="0" smtClean="0"/>
          </a:p>
          <a:p>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1312709"/>
      </p:ext>
    </p:extLst>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Translation</a:t>
            </a:r>
            <a:endParaRPr lang="en-US" dirty="0"/>
          </a:p>
        </p:txBody>
      </p:sp>
      <p:sp>
        <p:nvSpPr>
          <p:cNvPr id="4" name="Content Placeholder 3"/>
          <p:cNvSpPr>
            <a:spLocks noGrp="1"/>
          </p:cNvSpPr>
          <p:nvPr>
            <p:ph sz="half" idx="1"/>
          </p:nvPr>
        </p:nvSpPr>
        <p:spPr>
          <a:xfrm>
            <a:off x="457199" y="1673352"/>
            <a:ext cx="8479065" cy="4718304"/>
          </a:xfrm>
        </p:spPr>
        <p:txBody>
          <a:bodyPr>
            <a:normAutofit/>
          </a:bodyPr>
          <a:lstStyle/>
          <a:p>
            <a:r>
              <a:rPr lang="en-US" sz="2000" dirty="0" smtClean="0"/>
              <a:t>Load/Stores/PC computes a virtual address</a:t>
            </a:r>
          </a:p>
          <a:p>
            <a:r>
              <a:rPr lang="en-US" sz="2000" dirty="0" smtClean="0"/>
              <a:t>Check to see if the page containing the virtual address is in main memory</a:t>
            </a:r>
          </a:p>
          <a:p>
            <a:r>
              <a:rPr lang="en-US" sz="2000" dirty="0" smtClean="0"/>
              <a:t>Compute the physical address</a:t>
            </a:r>
          </a:p>
          <a:p>
            <a:r>
              <a:rPr lang="en-US" sz="2000" dirty="0" smtClean="0"/>
              <a:t>Access memory with the physical address</a:t>
            </a:r>
            <a:endParaRPr lang="en-US" sz="2000" dirty="0"/>
          </a:p>
        </p:txBody>
      </p:sp>
      <p:pic>
        <p:nvPicPr>
          <p:cNvPr id="6" name="Picture 9" descr="f05-19-P374493"/>
          <p:cNvPicPr>
            <a:picLocks noChangeAspect="1" noChangeArrowheads="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2133600" y="3733800"/>
            <a:ext cx="4364265" cy="2971800"/>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553899671"/>
      </p:ext>
    </p:extLst>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Performance</a:t>
            </a:r>
            <a:endParaRPr lang="en-US" dirty="0"/>
          </a:p>
        </p:txBody>
      </p:sp>
      <p:sp>
        <p:nvSpPr>
          <p:cNvPr id="6" name="Content Placeholder 5"/>
          <p:cNvSpPr>
            <a:spLocks noGrp="1"/>
          </p:cNvSpPr>
          <p:nvPr>
            <p:ph idx="1"/>
          </p:nvPr>
        </p:nvSpPr>
        <p:spPr/>
        <p:txBody>
          <a:bodyPr/>
          <a:lstStyle/>
          <a:p>
            <a:r>
              <a:rPr lang="en-US" dirty="0" smtClean="0"/>
              <a:t>The time to service hits and misses affects the CPU time.</a:t>
            </a:r>
          </a:p>
          <a:p>
            <a:pPr lvl="1"/>
            <a:r>
              <a:rPr lang="en-US" dirty="0" smtClean="0"/>
              <a:t>Hit time</a:t>
            </a:r>
          </a:p>
          <a:p>
            <a:pPr lvl="2"/>
            <a:r>
              <a:rPr lang="en-US" dirty="0" smtClean="0"/>
              <a:t>time required to access the cache</a:t>
            </a:r>
          </a:p>
          <a:p>
            <a:pPr lvl="2"/>
            <a:r>
              <a:rPr lang="en-US" dirty="0" smtClean="0"/>
              <a:t>includes time to determine if it’s a hit or a miss</a:t>
            </a:r>
          </a:p>
          <a:p>
            <a:pPr lvl="1"/>
            <a:r>
              <a:rPr lang="en-US" dirty="0" smtClean="0"/>
              <a:t>Miss penalty</a:t>
            </a:r>
          </a:p>
          <a:p>
            <a:pPr lvl="2"/>
            <a:r>
              <a:rPr lang="en-US" dirty="0" smtClean="0"/>
              <a:t>time required to fetch a block from the next lowest level</a:t>
            </a:r>
          </a:p>
          <a:p>
            <a:pPr lvl="1"/>
            <a:r>
              <a:rPr lang="en-US" dirty="0" smtClean="0"/>
              <a:t>Hit time &lt; Miss penalty</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73855798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Translation</a:t>
            </a:r>
          </a:p>
        </p:txBody>
      </p:sp>
      <p:sp>
        <p:nvSpPr>
          <p:cNvPr id="5" name="Content Placeholder 4"/>
          <p:cNvSpPr>
            <a:spLocks noGrp="1"/>
          </p:cNvSpPr>
          <p:nvPr>
            <p:ph idx="1"/>
          </p:nvPr>
        </p:nvSpPr>
        <p:spPr/>
        <p:txBody>
          <a:bodyPr/>
          <a:lstStyle/>
          <a:p>
            <a:r>
              <a:rPr lang="en-US" dirty="0" smtClean="0"/>
              <a:t>A virtual address is made up of the virtual page number and a page offset.</a:t>
            </a:r>
            <a:endParaRPr lang="en-US" dirty="0"/>
          </a:p>
        </p:txBody>
      </p:sp>
      <p:pic>
        <p:nvPicPr>
          <p:cNvPr id="6" name="Picture 8" descr="f05-20-P374493"/>
          <p:cNvPicPr>
            <a:picLocks noChangeAspect="1" noChangeArrowheads="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1828800" y="3095232"/>
            <a:ext cx="4724400" cy="3381768"/>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183516465"/>
      </p:ext>
    </p:extLst>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0756" name="Rectangle 4"/>
          <p:cNvSpPr>
            <a:spLocks noGrp="1" noChangeArrowheads="1"/>
          </p:cNvSpPr>
          <p:nvPr>
            <p:ph type="title"/>
          </p:nvPr>
        </p:nvSpPr>
        <p:spPr/>
        <p:txBody>
          <a:bodyPr/>
          <a:lstStyle/>
          <a:p>
            <a:r>
              <a:rPr lang="en-US"/>
              <a:t>Page Fault Penalty</a:t>
            </a:r>
            <a:endParaRPr lang="en-AU"/>
          </a:p>
        </p:txBody>
      </p:sp>
      <p:sp>
        <p:nvSpPr>
          <p:cNvPr id="330757" name="Rectangle 5"/>
          <p:cNvSpPr>
            <a:spLocks noGrp="1" noChangeArrowheads="1"/>
          </p:cNvSpPr>
          <p:nvPr>
            <p:ph type="body" idx="1"/>
          </p:nvPr>
        </p:nvSpPr>
        <p:spPr/>
        <p:txBody>
          <a:bodyPr/>
          <a:lstStyle/>
          <a:p>
            <a:r>
              <a:rPr lang="en-US" dirty="0"/>
              <a:t>On page fault, the page must be fetched from disk</a:t>
            </a:r>
          </a:p>
          <a:p>
            <a:pPr lvl="1"/>
            <a:r>
              <a:rPr lang="en-US" dirty="0"/>
              <a:t>Takes millions of clock cycles</a:t>
            </a:r>
          </a:p>
          <a:p>
            <a:pPr lvl="1"/>
            <a:r>
              <a:rPr lang="en-US" dirty="0"/>
              <a:t>Handled by OS code</a:t>
            </a:r>
          </a:p>
          <a:p>
            <a:r>
              <a:rPr lang="en-US" dirty="0" smtClean="0"/>
              <a:t>Design decisions try </a:t>
            </a:r>
            <a:r>
              <a:rPr lang="en-US" dirty="0"/>
              <a:t>to minimize page fault </a:t>
            </a:r>
            <a:r>
              <a:rPr lang="en-US" dirty="0" smtClean="0"/>
              <a:t>rate</a:t>
            </a:r>
          </a:p>
          <a:p>
            <a:pPr lvl="1"/>
            <a:r>
              <a:rPr lang="en-US" dirty="0" smtClean="0"/>
              <a:t>Page size</a:t>
            </a:r>
          </a:p>
          <a:p>
            <a:pPr lvl="2"/>
            <a:r>
              <a:rPr lang="en-US" dirty="0" smtClean="0"/>
              <a:t>Must be large enough to balance high access time</a:t>
            </a:r>
          </a:p>
          <a:p>
            <a:pPr lvl="1"/>
            <a:r>
              <a:rPr lang="en-US" dirty="0" smtClean="0"/>
              <a:t>Memory Organization</a:t>
            </a:r>
            <a:endParaRPr lang="en-US" dirty="0"/>
          </a:p>
          <a:p>
            <a:pPr lvl="2"/>
            <a:r>
              <a:rPr lang="en-US" dirty="0"/>
              <a:t>Fully associative placement</a:t>
            </a:r>
          </a:p>
          <a:p>
            <a:pPr lvl="1"/>
            <a:r>
              <a:rPr lang="en-US" dirty="0"/>
              <a:t>Smart replacement </a:t>
            </a:r>
            <a:r>
              <a:rPr lang="en-US" dirty="0" smtClean="0"/>
              <a:t>algorithms</a:t>
            </a:r>
          </a:p>
          <a:p>
            <a:pPr lvl="2"/>
            <a:r>
              <a:rPr lang="en-US" dirty="0" smtClean="0"/>
              <a:t>Handled by software because of reduced overhead</a:t>
            </a:r>
          </a:p>
          <a:p>
            <a:pPr lvl="1"/>
            <a:r>
              <a:rPr lang="en-US" dirty="0" smtClean="0"/>
              <a:t>Write policy</a:t>
            </a:r>
          </a:p>
          <a:p>
            <a:pPr lvl="2"/>
            <a:r>
              <a:rPr lang="en-US" dirty="0" smtClean="0"/>
              <a:t>Write-back policy to avoid accessing the disk on every write</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892904360"/>
      </p:ext>
    </p:extLst>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Memory Writes</a:t>
            </a:r>
            <a:endParaRPr lang="en-US" dirty="0"/>
          </a:p>
        </p:txBody>
      </p:sp>
      <p:sp>
        <p:nvSpPr>
          <p:cNvPr id="3" name="Content Placeholder 2"/>
          <p:cNvSpPr>
            <a:spLocks noGrp="1"/>
          </p:cNvSpPr>
          <p:nvPr>
            <p:ph idx="1"/>
          </p:nvPr>
        </p:nvSpPr>
        <p:spPr/>
        <p:txBody>
          <a:bodyPr/>
          <a:lstStyle/>
          <a:p>
            <a:r>
              <a:rPr lang="en-US" dirty="0" smtClean="0"/>
              <a:t>Write-back policy, but applied to entire page</a:t>
            </a:r>
          </a:p>
          <a:p>
            <a:pPr lvl="1"/>
            <a:r>
              <a:rPr lang="en-US" dirty="0" smtClean="0"/>
              <a:t>If any word of the page is modified, the whole page is marked dirty</a:t>
            </a:r>
          </a:p>
          <a:p>
            <a:pPr lvl="1"/>
            <a:r>
              <a:rPr lang="en-US" dirty="0" smtClean="0"/>
              <a:t>When the page is replaced, a dirty page must be written to disk</a:t>
            </a:r>
          </a:p>
          <a:p>
            <a:pPr lvl="1"/>
            <a:r>
              <a:rPr lang="en-US" dirty="0" smtClean="0"/>
              <a:t>Copying an entire page is more efficient that copying individual words</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91261956"/>
      </p:ext>
    </p:extLst>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Translation</a:t>
            </a:r>
            <a:endParaRPr lang="en-US" dirty="0"/>
          </a:p>
        </p:txBody>
      </p:sp>
      <p:sp>
        <p:nvSpPr>
          <p:cNvPr id="3" name="Content Placeholder 2"/>
          <p:cNvSpPr>
            <a:spLocks noGrp="1"/>
          </p:cNvSpPr>
          <p:nvPr>
            <p:ph idx="1"/>
          </p:nvPr>
        </p:nvSpPr>
        <p:spPr/>
        <p:txBody>
          <a:bodyPr/>
          <a:lstStyle/>
          <a:p>
            <a:r>
              <a:rPr lang="en-US" dirty="0" smtClean="0"/>
              <a:t>Fully associative organization minimizes page faults but makes it more difficult to locate a page.</a:t>
            </a:r>
          </a:p>
          <a:p>
            <a:endParaRPr lang="en-US" dirty="0"/>
          </a:p>
          <a:p>
            <a:r>
              <a:rPr lang="en-US" dirty="0" smtClean="0"/>
              <a:t>Use a data structure to store recent mappings from virtual to physical addresses</a:t>
            </a:r>
          </a:p>
          <a:p>
            <a:pPr lvl="1"/>
            <a:r>
              <a:rPr lang="en-US" dirty="0" smtClean="0"/>
              <a:t>The Page Table</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45146044"/>
      </p:ext>
    </p:extLst>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2808" name="Rectangle 8"/>
          <p:cNvSpPr>
            <a:spLocks noGrp="1" noChangeArrowheads="1"/>
          </p:cNvSpPr>
          <p:nvPr>
            <p:ph type="title"/>
          </p:nvPr>
        </p:nvSpPr>
        <p:spPr/>
        <p:txBody>
          <a:bodyPr/>
          <a:lstStyle/>
          <a:p>
            <a:r>
              <a:rPr lang="en-US" dirty="0"/>
              <a:t>Page </a:t>
            </a:r>
            <a:r>
              <a:rPr lang="en-US" dirty="0" smtClean="0"/>
              <a:t>Table</a:t>
            </a:r>
            <a:endParaRPr lang="en-AU" dirty="0"/>
          </a:p>
        </p:txBody>
      </p:sp>
      <p:sp>
        <p:nvSpPr>
          <p:cNvPr id="332809" name="Rectangle 9"/>
          <p:cNvSpPr>
            <a:spLocks noGrp="1" noChangeArrowheads="1"/>
          </p:cNvSpPr>
          <p:nvPr>
            <p:ph type="body" idx="1"/>
          </p:nvPr>
        </p:nvSpPr>
        <p:spPr/>
        <p:txBody>
          <a:bodyPr/>
          <a:lstStyle/>
          <a:p>
            <a:pPr>
              <a:lnSpc>
                <a:spcPct val="90000"/>
              </a:lnSpc>
            </a:pPr>
            <a:r>
              <a:rPr lang="en-US" dirty="0"/>
              <a:t>Stores placement information</a:t>
            </a:r>
          </a:p>
          <a:p>
            <a:pPr lvl="1">
              <a:lnSpc>
                <a:spcPct val="90000"/>
              </a:lnSpc>
            </a:pPr>
            <a:r>
              <a:rPr lang="en-US" dirty="0"/>
              <a:t>Array of page table </a:t>
            </a:r>
            <a:r>
              <a:rPr lang="en-US" dirty="0" smtClean="0"/>
              <a:t>entries (PTE), </a:t>
            </a:r>
            <a:r>
              <a:rPr lang="en-US" dirty="0"/>
              <a:t>indexed by virtual page number</a:t>
            </a:r>
          </a:p>
          <a:p>
            <a:pPr lvl="1">
              <a:lnSpc>
                <a:spcPct val="90000"/>
              </a:lnSpc>
            </a:pPr>
            <a:r>
              <a:rPr lang="en-US" dirty="0"/>
              <a:t>Page table register in CPU points to page table in physical memory</a:t>
            </a:r>
          </a:p>
          <a:p>
            <a:pPr>
              <a:lnSpc>
                <a:spcPct val="90000"/>
              </a:lnSpc>
            </a:pPr>
            <a:r>
              <a:rPr lang="en-US" dirty="0"/>
              <a:t>If page is present in memory</a:t>
            </a:r>
          </a:p>
          <a:p>
            <a:pPr lvl="1">
              <a:lnSpc>
                <a:spcPct val="90000"/>
              </a:lnSpc>
            </a:pPr>
            <a:r>
              <a:rPr lang="en-US" dirty="0"/>
              <a:t>PTE stores the physical page number</a:t>
            </a:r>
          </a:p>
          <a:p>
            <a:pPr lvl="1">
              <a:lnSpc>
                <a:spcPct val="90000"/>
              </a:lnSpc>
            </a:pPr>
            <a:r>
              <a:rPr lang="en-US" dirty="0"/>
              <a:t>Plus other status bits (referenced, dirty, </a:t>
            </a:r>
            <a:r>
              <a:rPr lang="en-US" dirty="0" smtClean="0"/>
              <a:t>…)</a:t>
            </a:r>
          </a:p>
          <a:p>
            <a:pPr>
              <a:lnSpc>
                <a:spcPct val="90000"/>
              </a:lnSpc>
            </a:pPr>
            <a:r>
              <a:rPr lang="en-US" dirty="0"/>
              <a:t>If page </a:t>
            </a:r>
            <a:r>
              <a:rPr lang="en-US"/>
              <a:t>is </a:t>
            </a:r>
            <a:r>
              <a:rPr lang="en-US" smtClean="0"/>
              <a:t>not present </a:t>
            </a:r>
            <a:r>
              <a:rPr lang="en-US" dirty="0"/>
              <a:t>in memory</a:t>
            </a:r>
          </a:p>
          <a:p>
            <a:pPr lvl="1">
              <a:lnSpc>
                <a:spcPct val="90000"/>
              </a:lnSpc>
            </a:pPr>
            <a:r>
              <a:rPr lang="en-US" dirty="0" smtClean="0"/>
              <a:t>Page fault</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00014473"/>
      </p:ext>
    </p:extLst>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r>
              <a:rPr lang="en-US" sz="4000" dirty="0" smtClean="0"/>
              <a:t>Page </a:t>
            </a:r>
            <a:r>
              <a:rPr lang="en-US" sz="4000" dirty="0"/>
              <a:t>Table</a:t>
            </a:r>
            <a:endParaRPr lang="en-AU" sz="4000" dirty="0"/>
          </a:p>
        </p:txBody>
      </p:sp>
      <p:pic>
        <p:nvPicPr>
          <p:cNvPr id="336900" name="Picture 4" descr="f05-21-P374493"/>
          <p:cNvPicPr>
            <a:picLocks noChangeAspect="1" noChangeArrowheads="1"/>
          </p:cNvPicPr>
          <p:nvPr/>
        </p:nvPicPr>
        <p:blipFill>
          <a:blip r:embed="rId3"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1600200" y="1752600"/>
            <a:ext cx="5513388" cy="4757738"/>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670802187"/>
      </p:ext>
    </p:extLst>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Fault</a:t>
            </a:r>
            <a:endParaRPr lang="en-US" dirty="0"/>
          </a:p>
        </p:txBody>
      </p:sp>
      <p:sp>
        <p:nvSpPr>
          <p:cNvPr id="4" name="Content Placeholder 3"/>
          <p:cNvSpPr>
            <a:spLocks noGrp="1"/>
          </p:cNvSpPr>
          <p:nvPr>
            <p:ph idx="1"/>
          </p:nvPr>
        </p:nvSpPr>
        <p:spPr/>
        <p:txBody>
          <a:bodyPr/>
          <a:lstStyle/>
          <a:p>
            <a:r>
              <a:rPr lang="en-US" dirty="0" smtClean="0"/>
              <a:t>When a page fault occurs, the OS is given control via an exception</a:t>
            </a:r>
          </a:p>
          <a:p>
            <a:r>
              <a:rPr lang="en-US" dirty="0" smtClean="0"/>
              <a:t>The OS must locate the page to be loaded and decide where it should be placed in virtual memory.</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25467536"/>
      </p:ext>
    </p:extLst>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8948" name="Rectangle 4"/>
          <p:cNvSpPr>
            <a:spLocks noGrp="1" noChangeArrowheads="1"/>
          </p:cNvSpPr>
          <p:nvPr>
            <p:ph type="title"/>
          </p:nvPr>
        </p:nvSpPr>
        <p:spPr/>
        <p:txBody>
          <a:bodyPr/>
          <a:lstStyle/>
          <a:p>
            <a:r>
              <a:rPr lang="en-US" dirty="0" smtClean="0"/>
              <a:t>Page Replacement</a:t>
            </a:r>
            <a:endParaRPr lang="en-AU" dirty="0"/>
          </a:p>
        </p:txBody>
      </p:sp>
      <p:sp>
        <p:nvSpPr>
          <p:cNvPr id="338949" name="Rectangle 5"/>
          <p:cNvSpPr>
            <a:spLocks noGrp="1" noChangeArrowheads="1"/>
          </p:cNvSpPr>
          <p:nvPr>
            <p:ph type="body" idx="1"/>
          </p:nvPr>
        </p:nvSpPr>
        <p:spPr/>
        <p:txBody>
          <a:bodyPr/>
          <a:lstStyle/>
          <a:p>
            <a:pPr>
              <a:lnSpc>
                <a:spcPct val="80000"/>
              </a:lnSpc>
            </a:pPr>
            <a:r>
              <a:rPr lang="en-US" dirty="0" smtClean="0"/>
              <a:t>Most operating systems </a:t>
            </a:r>
            <a:r>
              <a:rPr lang="en-US" dirty="0"/>
              <a:t>prefer </a:t>
            </a:r>
            <a:r>
              <a:rPr lang="en-US" dirty="0" smtClean="0"/>
              <a:t>LRU replacement </a:t>
            </a:r>
            <a:r>
              <a:rPr lang="en-US" dirty="0"/>
              <a:t>to reduce page fault rate</a:t>
            </a:r>
          </a:p>
          <a:p>
            <a:pPr lvl="1">
              <a:lnSpc>
                <a:spcPct val="80000"/>
              </a:lnSpc>
            </a:pPr>
            <a:r>
              <a:rPr lang="en-US" dirty="0"/>
              <a:t>Reference bit (aka use bit) in PTE set to 1 on access to page</a:t>
            </a:r>
          </a:p>
          <a:p>
            <a:pPr lvl="1">
              <a:lnSpc>
                <a:spcPct val="80000"/>
              </a:lnSpc>
            </a:pPr>
            <a:r>
              <a:rPr lang="en-US" dirty="0"/>
              <a:t>Periodically cleared to 0 by OS</a:t>
            </a:r>
          </a:p>
          <a:p>
            <a:pPr lvl="1">
              <a:lnSpc>
                <a:spcPct val="80000"/>
              </a:lnSpc>
            </a:pPr>
            <a:r>
              <a:rPr lang="en-US" dirty="0"/>
              <a:t>A page with reference bit = 0 has not been used </a:t>
            </a:r>
            <a:r>
              <a:rPr lang="en-US" dirty="0" smtClean="0"/>
              <a:t>recently</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3814293"/>
      </p:ext>
    </p:extLst>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Translation</a:t>
            </a:r>
            <a:endParaRPr lang="en-US" dirty="0"/>
          </a:p>
        </p:txBody>
      </p:sp>
      <p:sp>
        <p:nvSpPr>
          <p:cNvPr id="3" name="Content Placeholder 2"/>
          <p:cNvSpPr>
            <a:spLocks noGrp="1"/>
          </p:cNvSpPr>
          <p:nvPr>
            <p:ph idx="1"/>
          </p:nvPr>
        </p:nvSpPr>
        <p:spPr/>
        <p:txBody>
          <a:bodyPr/>
          <a:lstStyle/>
          <a:p>
            <a:r>
              <a:rPr lang="en-US" sz="2800" dirty="0"/>
              <a:t>Address translation would appear to require extra memory references</a:t>
            </a:r>
          </a:p>
          <a:p>
            <a:pPr lvl="1"/>
            <a:r>
              <a:rPr lang="en-US" sz="2400" dirty="0"/>
              <a:t>One to access the PTE</a:t>
            </a:r>
          </a:p>
          <a:p>
            <a:pPr lvl="1"/>
            <a:r>
              <a:rPr lang="en-US" sz="2400" dirty="0"/>
              <a:t>Then the actual memory access</a:t>
            </a:r>
          </a:p>
          <a:p>
            <a:endParaRPr lang="en-US" dirty="0" smtClean="0"/>
          </a:p>
          <a:p>
            <a:r>
              <a:rPr lang="en-US" dirty="0" smtClean="0"/>
              <a:t>Principle of Locality</a:t>
            </a:r>
          </a:p>
          <a:p>
            <a:pPr lvl="1"/>
            <a:r>
              <a:rPr lang="en-US" dirty="0" smtClean="0"/>
              <a:t>In the page table, when a translation is used it will probably be needed again</a:t>
            </a:r>
          </a:p>
          <a:p>
            <a:pPr lvl="1"/>
            <a:r>
              <a:rPr lang="en-US" dirty="0" smtClean="0"/>
              <a:t>Pages contain a larger section of code and data</a:t>
            </a:r>
          </a:p>
          <a:p>
            <a:pPr lvl="2"/>
            <a:r>
              <a:rPr lang="en-US" dirty="0" smtClean="0"/>
              <a:t>words in a page have both temporal and spatial locality</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48013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Look-aside Buffers</a:t>
            </a:r>
            <a:endParaRPr lang="en-US" dirty="0"/>
          </a:p>
        </p:txBody>
      </p:sp>
      <p:sp>
        <p:nvSpPr>
          <p:cNvPr id="3" name="Content Placeholder 2"/>
          <p:cNvSpPr>
            <a:spLocks noGrp="1"/>
          </p:cNvSpPr>
          <p:nvPr>
            <p:ph idx="1"/>
          </p:nvPr>
        </p:nvSpPr>
        <p:spPr/>
        <p:txBody>
          <a:bodyPr/>
          <a:lstStyle/>
          <a:p>
            <a:r>
              <a:rPr lang="en-US" dirty="0" smtClean="0"/>
              <a:t>Modern processors include a cache to track recently used translations called the TLB</a:t>
            </a:r>
            <a:endParaRPr lang="en-US" dirty="0"/>
          </a:p>
        </p:txBody>
      </p:sp>
      <p:pic>
        <p:nvPicPr>
          <p:cNvPr id="4" name="Picture 5" descr="f05-23-P374493"/>
          <p:cNvPicPr>
            <a:picLocks noChangeAspect="1" noChangeArrowheads="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1447800" y="2514600"/>
            <a:ext cx="6002338" cy="4230941"/>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945933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48842" name="Picture 10" descr="f05-04-P374493"/>
          <p:cNvPicPr>
            <a:picLocks noChangeAspect="1" noChangeArrowheads="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920750" y="3429000"/>
            <a:ext cx="3743325" cy="2800350"/>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sp>
        <p:nvSpPr>
          <p:cNvPr id="248839" name="Rectangle 7"/>
          <p:cNvSpPr>
            <a:spLocks noGrp="1" noChangeArrowheads="1"/>
          </p:cNvSpPr>
          <p:nvPr>
            <p:ph type="title"/>
          </p:nvPr>
        </p:nvSpPr>
        <p:spPr/>
        <p:txBody>
          <a:bodyPr/>
          <a:lstStyle/>
          <a:p>
            <a:r>
              <a:rPr lang="en-US"/>
              <a:t>Cache Memory</a:t>
            </a:r>
            <a:endParaRPr lang="en-AU"/>
          </a:p>
        </p:txBody>
      </p:sp>
      <p:sp>
        <p:nvSpPr>
          <p:cNvPr id="248840" name="Rectangle 8"/>
          <p:cNvSpPr>
            <a:spLocks noGrp="1" noChangeArrowheads="1"/>
          </p:cNvSpPr>
          <p:nvPr>
            <p:ph idx="1"/>
          </p:nvPr>
        </p:nvSpPr>
        <p:spPr/>
        <p:txBody>
          <a:bodyPr/>
          <a:lstStyle/>
          <a:p>
            <a:r>
              <a:rPr lang="en-US"/>
              <a:t>Cache memory</a:t>
            </a:r>
          </a:p>
          <a:p>
            <a:pPr lvl="1"/>
            <a:r>
              <a:rPr lang="en-US"/>
              <a:t>The level of the memory hierarchy closest to the CPU</a:t>
            </a:r>
          </a:p>
          <a:p>
            <a:r>
              <a:rPr lang="en-US"/>
              <a:t>Given accesses X</a:t>
            </a:r>
            <a:r>
              <a:rPr lang="en-US" baseline="-25000"/>
              <a:t>1</a:t>
            </a:r>
            <a:r>
              <a:rPr lang="en-US"/>
              <a:t>, …, X</a:t>
            </a:r>
            <a:r>
              <a:rPr lang="en-US" baseline="-25000"/>
              <a:t>n–1</a:t>
            </a:r>
            <a:r>
              <a:rPr lang="en-US"/>
              <a:t>, X</a:t>
            </a:r>
            <a:r>
              <a:rPr lang="en-US" baseline="-25000"/>
              <a:t>n</a:t>
            </a:r>
            <a:endParaRPr lang="en-AU" baseline="-25000"/>
          </a:p>
        </p:txBody>
      </p:sp>
      <p:sp>
        <p:nvSpPr>
          <p:cNvPr id="248838" name="Rectangle 6"/>
          <p:cNvSpPr>
            <a:spLocks noChangeArrowheads="1"/>
          </p:cNvSpPr>
          <p:nvPr/>
        </p:nvSpPr>
        <p:spPr bwMode="auto">
          <a:xfrm>
            <a:off x="5148263" y="3789363"/>
            <a:ext cx="3811587" cy="2303462"/>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sz="2800" dirty="0"/>
              <a:t>How do we know if the data is present?</a:t>
            </a:r>
          </a:p>
          <a:p>
            <a:pPr eaLnBrk="1" hangingPunct="1"/>
            <a:r>
              <a:rPr lang="en-US" sz="2800" dirty="0"/>
              <a:t>Where do we look?</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56032226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5092" name="Rectangle 4"/>
          <p:cNvSpPr>
            <a:spLocks noGrp="1" noChangeArrowheads="1"/>
          </p:cNvSpPr>
          <p:nvPr>
            <p:ph type="title"/>
          </p:nvPr>
        </p:nvSpPr>
        <p:spPr/>
        <p:txBody>
          <a:bodyPr/>
          <a:lstStyle/>
          <a:p>
            <a:r>
              <a:rPr lang="en-US"/>
              <a:t>TLB Misses</a:t>
            </a:r>
            <a:endParaRPr lang="en-AU"/>
          </a:p>
        </p:txBody>
      </p:sp>
      <p:sp>
        <p:nvSpPr>
          <p:cNvPr id="345093" name="Rectangle 5"/>
          <p:cNvSpPr>
            <a:spLocks noGrp="1" noChangeArrowheads="1"/>
          </p:cNvSpPr>
          <p:nvPr>
            <p:ph type="body" idx="1"/>
          </p:nvPr>
        </p:nvSpPr>
        <p:spPr/>
        <p:txBody>
          <a:bodyPr/>
          <a:lstStyle/>
          <a:p>
            <a:pPr>
              <a:lnSpc>
                <a:spcPct val="90000"/>
              </a:lnSpc>
            </a:pPr>
            <a:r>
              <a:rPr lang="en-US" dirty="0"/>
              <a:t>If page is in memory</a:t>
            </a:r>
          </a:p>
          <a:p>
            <a:pPr lvl="1">
              <a:lnSpc>
                <a:spcPct val="90000"/>
              </a:lnSpc>
            </a:pPr>
            <a:r>
              <a:rPr lang="en-US" dirty="0"/>
              <a:t>Load the PTE from memory and retry</a:t>
            </a:r>
          </a:p>
          <a:p>
            <a:pPr lvl="1">
              <a:lnSpc>
                <a:spcPct val="90000"/>
              </a:lnSpc>
            </a:pPr>
            <a:r>
              <a:rPr lang="en-US" dirty="0" smtClean="0"/>
              <a:t>Can </a:t>
            </a:r>
            <a:r>
              <a:rPr lang="en-US" dirty="0"/>
              <a:t>be handled in </a:t>
            </a:r>
            <a:r>
              <a:rPr lang="en-US" dirty="0" smtClean="0"/>
              <a:t>hardware</a:t>
            </a:r>
            <a:endParaRPr lang="en-US" dirty="0"/>
          </a:p>
          <a:p>
            <a:pPr>
              <a:lnSpc>
                <a:spcPct val="90000"/>
              </a:lnSpc>
            </a:pPr>
            <a:endParaRPr lang="en-US" dirty="0" smtClean="0"/>
          </a:p>
          <a:p>
            <a:pPr>
              <a:lnSpc>
                <a:spcPct val="90000"/>
              </a:lnSpc>
            </a:pPr>
            <a:endParaRPr lang="en-US" dirty="0"/>
          </a:p>
          <a:p>
            <a:pPr>
              <a:lnSpc>
                <a:spcPct val="90000"/>
              </a:lnSpc>
            </a:pPr>
            <a:r>
              <a:rPr lang="en-US" dirty="0" smtClean="0"/>
              <a:t>If </a:t>
            </a:r>
            <a:r>
              <a:rPr lang="en-US" dirty="0"/>
              <a:t>page is not in memory (page fault)</a:t>
            </a:r>
          </a:p>
          <a:p>
            <a:pPr lvl="1">
              <a:lnSpc>
                <a:spcPct val="90000"/>
              </a:lnSpc>
            </a:pPr>
            <a:r>
              <a:rPr lang="en-US" dirty="0"/>
              <a:t>OS handles fetching the page and updating the page table</a:t>
            </a:r>
          </a:p>
          <a:p>
            <a:pPr lvl="1">
              <a:lnSpc>
                <a:spcPct val="90000"/>
              </a:lnSpc>
            </a:pPr>
            <a:r>
              <a:rPr lang="en-US" dirty="0"/>
              <a:t>Then restart the faulting </a:t>
            </a:r>
            <a:r>
              <a:rPr lang="en-US" dirty="0" smtClean="0"/>
              <a:t>instruction</a:t>
            </a:r>
          </a:p>
          <a:p>
            <a:pPr lvl="1">
              <a:lnSpc>
                <a:spcPct val="90000"/>
              </a:lnSpc>
            </a:pPr>
            <a:endParaRPr lang="en-US" dirty="0" smtClean="0"/>
          </a:p>
          <a:p>
            <a:pPr lvl="1">
              <a:lnSpc>
                <a:spcPct val="90000"/>
              </a:lnSpc>
            </a:pPr>
            <a:endParaRPr lang="en-US" dirty="0"/>
          </a:p>
          <a:p>
            <a:pPr>
              <a:lnSpc>
                <a:spcPct val="90000"/>
              </a:lnSpc>
            </a:pPr>
            <a:r>
              <a:rPr lang="en-US" dirty="0" smtClean="0"/>
              <a:t>TLB misses more common than page faults</a:t>
            </a:r>
          </a:p>
          <a:p>
            <a:pPr lvl="1">
              <a:lnSpc>
                <a:spcPct val="90000"/>
              </a:lnSpc>
            </a:pPr>
            <a:r>
              <a:rPr lang="en-US" dirty="0" smtClean="0"/>
              <a:t>Retrieve missing translation from page table</a:t>
            </a:r>
          </a:p>
          <a:p>
            <a:pPr lvl="1">
              <a:lnSpc>
                <a:spcPct val="90000"/>
              </a:lnSpc>
            </a:pPr>
            <a:r>
              <a:rPr lang="en-US" dirty="0" smtClean="0"/>
              <a:t>Copy reference and dirty bits of TLB entry back to page table entry</a:t>
            </a:r>
            <a:endParaRPr lang="en-AU"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889989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509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509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509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509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509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509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TLB and Cache Interaction</a:t>
            </a:r>
          </a:p>
        </p:txBody>
      </p:sp>
      <p:sp>
        <p:nvSpPr>
          <p:cNvPr id="3" name="Content Placeholder 2"/>
          <p:cNvSpPr>
            <a:spLocks noGrp="1"/>
          </p:cNvSpPr>
          <p:nvPr>
            <p:ph idx="1"/>
          </p:nvPr>
        </p:nvSpPr>
        <p:spPr/>
        <p:txBody>
          <a:bodyPr/>
          <a:lstStyle/>
          <a:p>
            <a:r>
              <a:rPr lang="en-US" dirty="0" smtClean="0"/>
              <a:t>Virtual memory and cache systems work together as a hierarchy.</a:t>
            </a:r>
          </a:p>
          <a:p>
            <a:pPr lvl="1"/>
            <a:r>
              <a:rPr lang="en-US" dirty="0" smtClean="0"/>
              <a:t>An element cannot be present in a cache unless it is also in main memory.</a:t>
            </a:r>
          </a:p>
          <a:p>
            <a:pPr lvl="1"/>
            <a:r>
              <a:rPr lang="en-US" dirty="0" smtClean="0"/>
              <a:t>When a page is replaced in main memory, it is also flushed from cache.  </a:t>
            </a:r>
          </a:p>
          <a:p>
            <a:pPr lvl="2"/>
            <a:r>
              <a:rPr lang="en-US" dirty="0" smtClean="0"/>
              <a:t>All valid bits are set to zero</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52594677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TLB and Cache Interaction</a:t>
            </a:r>
          </a:p>
        </p:txBody>
      </p:sp>
      <p:sp>
        <p:nvSpPr>
          <p:cNvPr id="3" name="Content Placeholder 2"/>
          <p:cNvSpPr>
            <a:spLocks noGrp="1"/>
          </p:cNvSpPr>
          <p:nvPr>
            <p:ph idx="1"/>
          </p:nvPr>
        </p:nvSpPr>
        <p:spPr/>
        <p:txBody>
          <a:bodyPr/>
          <a:lstStyle/>
          <a:p>
            <a:r>
              <a:rPr lang="en-US" dirty="0" smtClean="0"/>
              <a:t>Best Case</a:t>
            </a:r>
          </a:p>
          <a:p>
            <a:pPr lvl="1"/>
            <a:r>
              <a:rPr lang="en-US" dirty="0" smtClean="0"/>
              <a:t>Virtual address is translated by TLB</a:t>
            </a:r>
          </a:p>
          <a:p>
            <a:pPr lvl="1"/>
            <a:r>
              <a:rPr lang="en-US" dirty="0" smtClean="0"/>
              <a:t>Physical address leads to cache hit</a:t>
            </a:r>
          </a:p>
          <a:p>
            <a:pPr lvl="1"/>
            <a:r>
              <a:rPr lang="en-US" dirty="0" smtClean="0"/>
              <a:t>Data can be found quickly and sent to the processor</a:t>
            </a:r>
          </a:p>
          <a:p>
            <a:pPr lvl="1"/>
            <a:endParaRPr lang="en-US" dirty="0"/>
          </a:p>
          <a:p>
            <a:r>
              <a:rPr lang="en-US" dirty="0" smtClean="0"/>
              <a:t>Worst Case</a:t>
            </a:r>
          </a:p>
          <a:p>
            <a:pPr lvl="1"/>
            <a:r>
              <a:rPr lang="en-US" dirty="0" smtClean="0"/>
              <a:t>A reference can miss in all three components</a:t>
            </a:r>
          </a:p>
          <a:p>
            <a:pPr lvl="2"/>
            <a:r>
              <a:rPr lang="en-US" dirty="0" smtClean="0"/>
              <a:t>TLB miss</a:t>
            </a:r>
          </a:p>
          <a:p>
            <a:pPr lvl="2"/>
            <a:r>
              <a:rPr lang="en-US" dirty="0" smtClean="0"/>
              <a:t>Cache miss</a:t>
            </a:r>
          </a:p>
          <a:p>
            <a:pPr lvl="2"/>
            <a:r>
              <a:rPr lang="en-US" dirty="0" smtClean="0"/>
              <a:t>Page table miss</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4242677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dirty="0"/>
              <a:t>TLB and Cache Interaction</a:t>
            </a:r>
            <a:endParaRPr lang="en-AU" dirty="0"/>
          </a:p>
        </p:txBody>
      </p:sp>
      <p:pic>
        <p:nvPicPr>
          <p:cNvPr id="347141" name="Picture 5" descr="f05-24-P374493"/>
          <p:cNvPicPr>
            <a:picLocks noChangeAspect="1" noChangeArrowheads="1"/>
          </p:cNvPicPr>
          <p:nvPr/>
        </p:nvPicPr>
        <p:blipFill>
          <a:blip r:embed="rId3"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1752600" y="1600200"/>
            <a:ext cx="4956175" cy="5084762"/>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54250785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TLB and Cache Interaction</a:t>
            </a:r>
          </a:p>
        </p:txBody>
      </p:sp>
      <p:sp>
        <p:nvSpPr>
          <p:cNvPr id="3" name="Content Placeholder 2"/>
          <p:cNvSpPr>
            <a:spLocks noGrp="1"/>
          </p:cNvSpPr>
          <p:nvPr>
            <p:ph idx="1"/>
          </p:nvPr>
        </p:nvSpPr>
        <p:spPr/>
        <p:txBody>
          <a:bodyPr/>
          <a:lstStyle/>
          <a:p>
            <a:r>
              <a:rPr lang="en-US" dirty="0" smtClean="0"/>
              <a:t>Both the cache index and the cache tag are physical</a:t>
            </a:r>
          </a:p>
          <a:p>
            <a:pPr lvl="1"/>
            <a:r>
              <a:rPr lang="en-US" dirty="0" smtClean="0"/>
              <a:t>Hit time now includes TLB access in addition to cache access</a:t>
            </a:r>
          </a:p>
          <a:p>
            <a:pPr lvl="1"/>
            <a:endParaRPr lang="en-US" dirty="0" smtClean="0"/>
          </a:p>
          <a:p>
            <a:endParaRPr lang="en-US" dirty="0"/>
          </a:p>
          <a:p>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33905815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more details on TLB Misses </a:t>
            </a:r>
            <a:endParaRPr lang="en-US" dirty="0"/>
          </a:p>
        </p:txBody>
      </p:sp>
      <p:sp>
        <p:nvSpPr>
          <p:cNvPr id="3" name="Content Placeholder 2"/>
          <p:cNvSpPr>
            <a:spLocks noGrp="1"/>
          </p:cNvSpPr>
          <p:nvPr>
            <p:ph idx="1"/>
          </p:nvPr>
        </p:nvSpPr>
        <p:spPr/>
        <p:txBody>
          <a:bodyPr/>
          <a:lstStyle/>
          <a:p>
            <a:r>
              <a:rPr lang="en-US" dirty="0" smtClean="0"/>
              <a:t>Occurs when no entry of the TLB matches a virtual address</a:t>
            </a:r>
          </a:p>
          <a:p>
            <a:r>
              <a:rPr lang="en-US" dirty="0" smtClean="0"/>
              <a:t>Two possibilities</a:t>
            </a:r>
          </a:p>
          <a:p>
            <a:pPr lvl="1"/>
            <a:r>
              <a:rPr lang="en-US" dirty="0" smtClean="0"/>
              <a:t>The page is in memory, need to create TLB entry</a:t>
            </a:r>
          </a:p>
          <a:p>
            <a:pPr lvl="1"/>
            <a:r>
              <a:rPr lang="en-US" dirty="0" smtClean="0"/>
              <a:t>The page is not in memory, need the OS to load the page </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30051729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more details on TLB Misses </a:t>
            </a:r>
            <a:endParaRPr lang="en-US" dirty="0"/>
          </a:p>
        </p:txBody>
      </p:sp>
      <p:sp>
        <p:nvSpPr>
          <p:cNvPr id="3" name="Content Placeholder 2"/>
          <p:cNvSpPr>
            <a:spLocks noGrp="1"/>
          </p:cNvSpPr>
          <p:nvPr>
            <p:ph idx="1"/>
          </p:nvPr>
        </p:nvSpPr>
        <p:spPr/>
        <p:txBody>
          <a:bodyPr/>
          <a:lstStyle/>
          <a:p>
            <a:r>
              <a:rPr lang="en-US" dirty="0" smtClean="0"/>
              <a:t>When a miss occurs</a:t>
            </a:r>
          </a:p>
          <a:p>
            <a:pPr lvl="1"/>
            <a:r>
              <a:rPr lang="en-US" dirty="0" smtClean="0"/>
              <a:t>Check the page table for the desired page table entry</a:t>
            </a:r>
          </a:p>
          <a:p>
            <a:pPr lvl="1"/>
            <a:r>
              <a:rPr lang="en-US" dirty="0" smtClean="0"/>
              <a:t>If the valid bit is zero, there is a page fault</a:t>
            </a:r>
          </a:p>
          <a:p>
            <a:pPr lvl="2"/>
            <a:r>
              <a:rPr lang="en-US" dirty="0" smtClean="0"/>
              <a:t>Remember, the page table has entries for each virtual memory address in the page.  Only misses if the page has not been loaded in to main memory.</a:t>
            </a:r>
          </a:p>
          <a:p>
            <a:pPr lvl="1"/>
            <a:r>
              <a:rPr lang="en-US" dirty="0" smtClean="0"/>
              <a:t>If the valid bit is one, update the TLB with the translation</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6947861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more details on TLB Misses </a:t>
            </a:r>
            <a:endParaRPr lang="en-US" dirty="0"/>
          </a:p>
        </p:txBody>
      </p:sp>
      <p:sp>
        <p:nvSpPr>
          <p:cNvPr id="3" name="Content Placeholder 2"/>
          <p:cNvSpPr>
            <a:spLocks noGrp="1"/>
          </p:cNvSpPr>
          <p:nvPr>
            <p:ph idx="1"/>
          </p:nvPr>
        </p:nvSpPr>
        <p:spPr/>
        <p:txBody>
          <a:bodyPr/>
          <a:lstStyle/>
          <a:p>
            <a:r>
              <a:rPr lang="en-US" dirty="0" smtClean="0"/>
              <a:t>In MIPS, TLB misses are traditionally handled in software</a:t>
            </a:r>
          </a:p>
          <a:p>
            <a:pPr lvl="1"/>
            <a:r>
              <a:rPr lang="en-US" dirty="0" smtClean="0"/>
              <a:t>Stall the pipeline</a:t>
            </a:r>
          </a:p>
          <a:p>
            <a:pPr lvl="1"/>
            <a:r>
              <a:rPr lang="en-US" dirty="0" smtClean="0"/>
              <a:t>Update the TLB with the correct translation</a:t>
            </a:r>
          </a:p>
          <a:p>
            <a:pPr lvl="1"/>
            <a:r>
              <a:rPr lang="en-US" dirty="0" smtClean="0"/>
              <a:t>Restart the instruction that caused the miss</a:t>
            </a:r>
          </a:p>
          <a:p>
            <a:pPr lvl="1"/>
            <a:r>
              <a:rPr lang="en-US" dirty="0" smtClean="0"/>
              <a:t>Will be a hit this time since we updated the TLB </a:t>
            </a:r>
          </a:p>
          <a:p>
            <a:pPr lvl="1"/>
            <a:r>
              <a:rPr lang="en-US" dirty="0" smtClean="0"/>
              <a:t>Page faults still possible</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54166680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more details on TLB Misses </a:t>
            </a:r>
            <a:endParaRPr lang="en-US" dirty="0"/>
          </a:p>
        </p:txBody>
      </p:sp>
      <p:sp>
        <p:nvSpPr>
          <p:cNvPr id="3" name="Content Placeholder 2"/>
          <p:cNvSpPr>
            <a:spLocks noGrp="1"/>
          </p:cNvSpPr>
          <p:nvPr>
            <p:ph idx="1"/>
          </p:nvPr>
        </p:nvSpPr>
        <p:spPr/>
        <p:txBody>
          <a:bodyPr/>
          <a:lstStyle/>
          <a:p>
            <a:r>
              <a:rPr lang="en-US" dirty="0" smtClean="0"/>
              <a:t>Page faults require OS intervention</a:t>
            </a:r>
          </a:p>
          <a:p>
            <a:pPr lvl="1"/>
            <a:r>
              <a:rPr lang="en-US" dirty="0" smtClean="0"/>
              <a:t>Exceptions interrupt the active process and transfer control to the OS</a:t>
            </a:r>
          </a:p>
          <a:p>
            <a:pPr lvl="1"/>
            <a:r>
              <a:rPr lang="en-US" dirty="0" smtClean="0"/>
              <a:t>The exception program counter (EPC) is used to hold the program counter of the instruction to be restarted</a:t>
            </a:r>
          </a:p>
          <a:p>
            <a:pPr lvl="1"/>
            <a:r>
              <a:rPr lang="en-US" dirty="0" smtClean="0"/>
              <a:t>Exceptions must be recognized by the end of the same clock cycle that the memory access occurs</a:t>
            </a:r>
          </a:p>
          <a:p>
            <a:pPr lvl="2"/>
            <a:r>
              <a:rPr lang="en-US" dirty="0" smtClean="0"/>
              <a:t>The next clock cycle must start exception processing</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6973836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more details on TLB Misses </a:t>
            </a:r>
            <a:endParaRPr lang="en-US" dirty="0"/>
          </a:p>
        </p:txBody>
      </p:sp>
      <p:sp>
        <p:nvSpPr>
          <p:cNvPr id="3" name="Content Placeholder 2"/>
          <p:cNvSpPr>
            <a:spLocks noGrp="1"/>
          </p:cNvSpPr>
          <p:nvPr>
            <p:ph idx="1"/>
          </p:nvPr>
        </p:nvSpPr>
        <p:spPr/>
        <p:txBody>
          <a:bodyPr/>
          <a:lstStyle/>
          <a:p>
            <a:r>
              <a:rPr lang="en-US" dirty="0" smtClean="0"/>
              <a:t>Page faults require OS intervention</a:t>
            </a:r>
          </a:p>
          <a:p>
            <a:pPr marL="731520" lvl="1" indent="-457200">
              <a:buFont typeface="+mj-lt"/>
              <a:buAutoNum type="arabicPeriod"/>
            </a:pPr>
            <a:r>
              <a:rPr lang="en-US" dirty="0" smtClean="0"/>
              <a:t>Look </a:t>
            </a:r>
            <a:r>
              <a:rPr lang="en-US" dirty="0"/>
              <a:t>up the page table entry using the virtual address and find the location of the referenced page on disk</a:t>
            </a:r>
            <a:r>
              <a:rPr lang="en-US" dirty="0" smtClean="0"/>
              <a:t>. </a:t>
            </a:r>
          </a:p>
          <a:p>
            <a:pPr marL="731520" lvl="1" indent="-457200">
              <a:buFont typeface="+mj-lt"/>
              <a:buAutoNum type="arabicPeriod"/>
            </a:pPr>
            <a:r>
              <a:rPr lang="en-US" dirty="0" smtClean="0"/>
              <a:t>Choose </a:t>
            </a:r>
            <a:r>
              <a:rPr lang="en-US" dirty="0"/>
              <a:t>a physical page to replace; if the chosen page is dirty, it must be written out to disk before we can bring a new virtual page into this physical page</a:t>
            </a:r>
            <a:r>
              <a:rPr lang="en-US" dirty="0" smtClean="0"/>
              <a:t>. </a:t>
            </a:r>
          </a:p>
          <a:p>
            <a:pPr marL="731520" lvl="1" indent="-457200">
              <a:buFont typeface="+mj-lt"/>
              <a:buAutoNum type="arabicPeriod"/>
            </a:pPr>
            <a:r>
              <a:rPr lang="en-US" dirty="0" smtClean="0"/>
              <a:t>Start </a:t>
            </a:r>
            <a:r>
              <a:rPr lang="en-US" dirty="0"/>
              <a:t>a read to bring the referenced page from disk into the chosen physical page.</a:t>
            </a:r>
          </a:p>
          <a:p>
            <a:pPr lvl="1"/>
            <a:endParaRPr lang="en-US" dirty="0" smtClean="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465447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a="http://schemas.openxmlformats.org/drawingml/2006/main"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1023</TotalTime>
  <Words>6472</Words>
  <Application>Microsoft Office PowerPoint</Application>
  <PresentationFormat>On-screen Show (4:3)</PresentationFormat>
  <Paragraphs>1424</Paragraphs>
  <Slides>103</Slides>
  <Notes>67</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103</vt:i4>
      </vt:variant>
    </vt:vector>
  </HeadingPairs>
  <TitlesOfParts>
    <vt:vector size="105" baseType="lpstr">
      <vt:lpstr>Clarity</vt:lpstr>
      <vt:lpstr>Equation</vt:lpstr>
      <vt:lpstr>Memory</vt:lpstr>
      <vt:lpstr>Introduction</vt:lpstr>
      <vt:lpstr>Principle of Locality</vt:lpstr>
      <vt:lpstr>Memory Technology</vt:lpstr>
      <vt:lpstr>Memory Hierarchy</vt:lpstr>
      <vt:lpstr>Caches</vt:lpstr>
      <vt:lpstr>Memory Hierarchy Levels</vt:lpstr>
      <vt:lpstr>Performance</vt:lpstr>
      <vt:lpstr>Cache Memory</vt:lpstr>
      <vt:lpstr>Direct Mapped Cache</vt:lpstr>
      <vt:lpstr>Direct Mapped Cache</vt:lpstr>
      <vt:lpstr>Direct Mapped Cache</vt:lpstr>
      <vt:lpstr>Tags and Valid Bits</vt:lpstr>
      <vt:lpstr>Cache Read</vt:lpstr>
      <vt:lpstr>Cache Example</vt:lpstr>
      <vt:lpstr>Cache Example</vt:lpstr>
      <vt:lpstr>Cache Example</vt:lpstr>
      <vt:lpstr>Cache Example</vt:lpstr>
      <vt:lpstr>Cache Example</vt:lpstr>
      <vt:lpstr>Cache Example</vt:lpstr>
      <vt:lpstr>Address Subdivision</vt:lpstr>
      <vt:lpstr>Cache Hit</vt:lpstr>
      <vt:lpstr>Cache Misses</vt:lpstr>
      <vt:lpstr>Cache Miss (Instruction Memory)</vt:lpstr>
      <vt:lpstr>Cache Miss</vt:lpstr>
      <vt:lpstr>Cache Miss</vt:lpstr>
      <vt:lpstr>Cache Write</vt:lpstr>
      <vt:lpstr>Write-Through</vt:lpstr>
      <vt:lpstr>Write-Through</vt:lpstr>
      <vt:lpstr>Write-Through</vt:lpstr>
      <vt:lpstr>Write-Back</vt:lpstr>
      <vt:lpstr>Write Allocation</vt:lpstr>
      <vt:lpstr>Measuring Cache Performance</vt:lpstr>
      <vt:lpstr>Measuring Cache Performance</vt:lpstr>
      <vt:lpstr>Cache Performance Example</vt:lpstr>
      <vt:lpstr>Cache Performance Example</vt:lpstr>
      <vt:lpstr>Cache Performance Example</vt:lpstr>
      <vt:lpstr>Cache Performance Example</vt:lpstr>
      <vt:lpstr>Cache Performance Example</vt:lpstr>
      <vt:lpstr>Performance Considerations</vt:lpstr>
      <vt:lpstr>Cache Performance Example Revisit</vt:lpstr>
      <vt:lpstr>Performance Considerations</vt:lpstr>
      <vt:lpstr>Performance Considerations</vt:lpstr>
      <vt:lpstr>Cache Organizations</vt:lpstr>
      <vt:lpstr>Fully Associative</vt:lpstr>
      <vt:lpstr>N-way Set Associative</vt:lpstr>
      <vt:lpstr>Associative Cache Example</vt:lpstr>
      <vt:lpstr>Associativity</vt:lpstr>
      <vt:lpstr>Spectrum of Associativity</vt:lpstr>
      <vt:lpstr>Set Associative Cache Organization</vt:lpstr>
      <vt:lpstr>Replacement Policy</vt:lpstr>
      <vt:lpstr>Associativity Example</vt:lpstr>
      <vt:lpstr>Associativity Example</vt:lpstr>
      <vt:lpstr>Associativity Example</vt:lpstr>
      <vt:lpstr>Associativity Example</vt:lpstr>
      <vt:lpstr>Associativity Example</vt:lpstr>
      <vt:lpstr>Associativity Example</vt:lpstr>
      <vt:lpstr>Associativity Example</vt:lpstr>
      <vt:lpstr>Associativity Example</vt:lpstr>
      <vt:lpstr>Associativity Example</vt:lpstr>
      <vt:lpstr>Associativity Example</vt:lpstr>
      <vt:lpstr>Associativity Example</vt:lpstr>
      <vt:lpstr>Associativity Example</vt:lpstr>
      <vt:lpstr>Associativity Example</vt:lpstr>
      <vt:lpstr>Associativity Example</vt:lpstr>
      <vt:lpstr>Associativity Example</vt:lpstr>
      <vt:lpstr>How Much Associativity</vt:lpstr>
      <vt:lpstr>Multilevel Caches</vt:lpstr>
      <vt:lpstr>Multilevel Cache Example</vt:lpstr>
      <vt:lpstr>Multilevel Cache Example</vt:lpstr>
      <vt:lpstr>Multilevel Cache Example</vt:lpstr>
      <vt:lpstr>Multilevel Cache Example</vt:lpstr>
      <vt:lpstr>Multilevel Cache Considerations</vt:lpstr>
      <vt:lpstr>Summary</vt:lpstr>
      <vt:lpstr>Summary</vt:lpstr>
      <vt:lpstr>Virtual Memory</vt:lpstr>
      <vt:lpstr>Virtual Memory</vt:lpstr>
      <vt:lpstr>Virtual Memory</vt:lpstr>
      <vt:lpstr>Address Translation</vt:lpstr>
      <vt:lpstr>Address Translation</vt:lpstr>
      <vt:lpstr>Page Fault Penalty</vt:lpstr>
      <vt:lpstr>Virtual Memory Writes</vt:lpstr>
      <vt:lpstr>Page Translation</vt:lpstr>
      <vt:lpstr>Page Table</vt:lpstr>
      <vt:lpstr>Page Table</vt:lpstr>
      <vt:lpstr>Page Fault</vt:lpstr>
      <vt:lpstr>Page Replacement</vt:lpstr>
      <vt:lpstr>Address Translation</vt:lpstr>
      <vt:lpstr>Translation Look-aside Buffers</vt:lpstr>
      <vt:lpstr>TLB Misses</vt:lpstr>
      <vt:lpstr>TLB and Cache Interaction</vt:lpstr>
      <vt:lpstr>TLB and Cache Interaction</vt:lpstr>
      <vt:lpstr>TLB and Cache Interaction</vt:lpstr>
      <vt:lpstr>TLB and Cache Interaction</vt:lpstr>
      <vt:lpstr>Some more details on TLB Misses </vt:lpstr>
      <vt:lpstr>Some more details on TLB Misses </vt:lpstr>
      <vt:lpstr>Some more details on TLB Misses </vt:lpstr>
      <vt:lpstr>Some more details on TLB Misses </vt:lpstr>
      <vt:lpstr>Some more details on TLB Misses </vt:lpstr>
      <vt:lpstr>Some more details on TLB Misses </vt:lpstr>
      <vt:lpstr>Memory Protection</vt:lpstr>
      <vt:lpstr>Summary</vt:lpstr>
      <vt:lpstr>Summary</vt:lpstr>
    </vt:vector>
  </TitlesOfParts>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dc:title>
  <dc:creator>Sarah</dc:creator>
  <cp:lastModifiedBy>Ben Feistmann</cp:lastModifiedBy>
  <cp:revision>69</cp:revision>
  <dcterms:created xsi:type="dcterms:W3CDTF">2014-11-19T19:31:48Z</dcterms:created>
  <dcterms:modified xsi:type="dcterms:W3CDTF">2014-11-19T23:29:47Z</dcterms:modified>
</cp:coreProperties>
</file>