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9" r:id="rId2"/>
    <p:sldId id="283" r:id="rId3"/>
    <p:sldId id="284" r:id="rId4"/>
    <p:sldId id="286" r:id="rId5"/>
    <p:sldId id="287" r:id="rId6"/>
    <p:sldId id="290" r:id="rId7"/>
    <p:sldId id="295" r:id="rId8"/>
    <p:sldId id="296" r:id="rId9"/>
    <p:sldId id="297" r:id="rId10"/>
    <p:sldId id="298" r:id="rId11"/>
    <p:sldId id="299" r:id="rId12"/>
    <p:sldId id="302" r:id="rId13"/>
    <p:sldId id="303" r:id="rId14"/>
    <p:sldId id="304" r:id="rId15"/>
    <p:sldId id="305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04EF-9AAC-4E9B-AB45-9516AE3B6C4B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AF323-0008-4E46-A962-7318DC32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9BEBDF-83FD-4265-BAF8-7449A4EF06DF}" type="slidenum">
              <a:rPr lang="en-US">
                <a:latin typeface="Tahoma" panose="020B0604030504040204" pitchFamily="34" charset="0"/>
              </a:rPr>
              <a:pPr eaLnBrk="1" hangingPunct="1"/>
              <a:t>2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43012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91615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776709-B78E-4ADE-8ED4-6CE132520523}" type="slidenum">
              <a:rPr lang="zh-CN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9121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1EE681-CB13-46C8-85BF-144E6330E6A7}" type="slidenum">
              <a:rPr lang="zh-CN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1356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9EB636-9525-43F0-BF4F-70CF8386E47D}" type="slidenum">
              <a:rPr lang="zh-CN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2732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91E8A8-4405-4DF0-81CC-9E0417C1FE41}" type="slidenum">
              <a:rPr lang="zh-CN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285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2C3730-072B-4FE0-9170-2168EF47EA6B}" type="slidenum">
              <a:rPr lang="zh-CN" altLang="en-US">
                <a:latin typeface="Tahoma" panose="020B0604030504040204" pitchFamily="34" charset="0"/>
              </a:rPr>
              <a:pPr eaLnBrk="1" hangingPunct="1"/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2142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6039AD-166C-488B-AF13-083FC32F6BE5}" type="slidenum">
              <a:rPr lang="zh-CN" altLang="en-US">
                <a:latin typeface="Tahoma" panose="020B0604030504040204" pitchFamily="34" charset="0"/>
              </a:rPr>
              <a:pPr eaLnBrk="1" hangingPunct="1"/>
              <a:t>21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258546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D3F591A-64B1-474D-A600-E9F85852469E}" type="slidenum">
              <a:rPr lang="en-US">
                <a:latin typeface="Tahoma" panose="020B0604030504040204" pitchFamily="34" charset="0"/>
              </a:rPr>
              <a:pPr eaLnBrk="1" hangingPunct="1"/>
              <a:t>22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9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1B0E14-CC87-413B-B3EC-1F751B8E3352}" type="slidenum">
              <a:rPr lang="en-US">
                <a:latin typeface="Tahoma" panose="020B0604030504040204" pitchFamily="34" charset="0"/>
              </a:rPr>
              <a:pPr eaLnBrk="1" hangingPunct="1"/>
              <a:t>23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1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008036-43A6-4DC5-86A0-74AD7B4A1641}" type="slidenum">
              <a:rPr lang="en-US">
                <a:latin typeface="Tahoma" panose="020B0604030504040204" pitchFamily="34" charset="0"/>
              </a:rPr>
              <a:pPr eaLnBrk="1" hangingPunct="1"/>
              <a:t>24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CBD5AD4-8B0B-4862-8510-6823088B2D86}" type="slidenum">
              <a:rPr lang="en-US">
                <a:latin typeface="Tahoma" panose="020B0604030504040204" pitchFamily="34" charset="0"/>
              </a:rPr>
              <a:pPr eaLnBrk="1" hangingPunct="1"/>
              <a:t>25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3C8C2B-6F11-4B36-BADA-2E54DBFD2EB6}" type="slidenum">
              <a:rPr lang="en-US">
                <a:latin typeface="Tahoma" panose="020B0604030504040204" pitchFamily="34" charset="0"/>
              </a:rPr>
              <a:pPr eaLnBrk="1" hangingPunct="1"/>
              <a:t>3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3388" y="4851400"/>
            <a:ext cx="5281612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 eaLnBrk="1" hangingPunct="1">
              <a:lnSpc>
                <a:spcPct val="120000"/>
              </a:lnSpc>
            </a:pPr>
            <a:r>
              <a:rPr lang="en-US" sz="2400" i="1" smtClean="0">
                <a:latin typeface="Times New Roman" panose="02020603050405020304" pitchFamily="18" charset="0"/>
              </a:rPr>
              <a:t>If we upgrade a machine with a new processor what do we increase?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i="1" smtClean="0">
                <a:latin typeface="Times New Roman" panose="02020603050405020304" pitchFamily="18" charset="0"/>
              </a:rPr>
              <a:t>If we add a new machine to the lab what do we increase?</a:t>
            </a:r>
          </a:p>
        </p:txBody>
      </p:sp>
    </p:spTree>
    <p:extLst>
      <p:ext uri="{BB962C8B-B14F-4D97-AF65-F5344CB8AC3E}">
        <p14:creationId xmlns:p14="http://schemas.microsoft.com/office/powerpoint/2010/main" val="2908415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ABFA66-0040-4A60-B669-CFEE284640C2}" type="slidenum">
              <a:rPr lang="en-US">
                <a:latin typeface="Tahoma" panose="020B0604030504040204" pitchFamily="34" charset="0"/>
              </a:rPr>
              <a:pPr eaLnBrk="1" hangingPunct="1"/>
              <a:t>26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sz="2400">
              <a:latin typeface="Tahoma" panose="020B0604030504040204" pitchFamily="34" charset="0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18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4898AB8-D30C-4095-AD1B-8F0C3B2A8845}" type="slidenum">
              <a:rPr lang="en-US">
                <a:latin typeface="Tahoma" panose="020B0604030504040204" pitchFamily="34" charset="0"/>
              </a:rPr>
              <a:pPr eaLnBrk="1" hangingPunct="1"/>
              <a:t>27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696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3933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8EA516-0C67-4479-B952-416DBAF1658F}" type="slidenum">
              <a:rPr lang="en-US">
                <a:latin typeface="Tahoma" panose="020B0604030504040204" pitchFamily="34" charset="0"/>
              </a:rPr>
              <a:pPr eaLnBrk="1" hangingPunct="1"/>
              <a:t>4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81703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D6AE41-558E-47A9-A347-F1436A7FFD58}" type="slidenum">
              <a:rPr lang="en-US">
                <a:latin typeface="Tahoma" panose="020B0604030504040204" pitchFamily="34" charset="0"/>
              </a:rPr>
              <a:pPr eaLnBrk="1" hangingPunct="1"/>
              <a:t>5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2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78E1CD-C0D7-4B74-8990-00555A88330C}" type="slidenum">
              <a:rPr lang="en-US">
                <a:latin typeface="Tahoma" panose="020B0604030504040204" pitchFamily="34" charset="0"/>
              </a:rPr>
              <a:pPr eaLnBrk="1" hangingPunct="1"/>
              <a:t>6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49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67990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4B8D3B-4943-4FE1-A260-15D1AF8F9054}" type="slidenum">
              <a:rPr lang="en-US">
                <a:latin typeface="Tahoma" panose="020B0604030504040204" pitchFamily="34" charset="0"/>
              </a:rPr>
              <a:pPr eaLnBrk="1" hangingPunct="1"/>
              <a:t>8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532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2479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4DFCFE-0C4E-4124-8C7A-354DF865A77A}" type="slidenum">
              <a:rPr lang="en-US">
                <a:latin typeface="Tahoma" panose="020B0604030504040204" pitchFamily="34" charset="0"/>
              </a:rPr>
              <a:pPr eaLnBrk="1" hangingPunct="1"/>
              <a:t>10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542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70888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16E164-19E2-41DF-80D4-B6C461115D3A}" type="slidenum">
              <a:rPr 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56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8760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7DD8C2-D03C-413F-A2E0-846AB47C1C22}" type="slidenum">
              <a:rPr 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smtClean="0"/>
          </a:p>
        </p:txBody>
      </p:sp>
      <p:sp>
        <p:nvSpPr>
          <p:cNvPr id="573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7083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77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54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6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E0B0-37D0-4823-9686-9929FF02784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5AE0B7-3180-4E2C-9003-D1AF125EE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CDA 3103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Recitation </a:t>
            </a:r>
            <a:r>
              <a:rPr lang="en-US" dirty="0" smtClean="0"/>
              <a:t>9 </a:t>
            </a:r>
            <a:r>
              <a:rPr lang="en-US" dirty="0"/>
              <a:t>–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749425" y="312739"/>
            <a:ext cx="13525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CPI Example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724400"/>
          </a:xfrm>
          <a:noFill/>
        </p:spPr>
        <p:txBody>
          <a:bodyPr vert="horz" lIns="90488" tIns="44450" rIns="90488" bIns="44450" rtlCol="0">
            <a:noAutofit/>
          </a:bodyPr>
          <a:lstStyle/>
          <a:p>
            <a:pPr eaLnBrk="1" hangingPunct="1"/>
            <a:r>
              <a:rPr lang="en-US" sz="2000" dirty="0"/>
              <a:t>A compiler designer is trying to decide between two code sequences for a particular machine.</a:t>
            </a:r>
          </a:p>
          <a:p>
            <a:pPr eaLnBrk="1" hangingPunct="1"/>
            <a:r>
              <a:rPr lang="en-US" sz="2000" dirty="0"/>
              <a:t>Based on the hardware implementation, there are three different classes of instructions:  Class A, Class B, and Class C, and they require 1, 2 and 3 cycles (respectively).  </a:t>
            </a:r>
          </a:p>
          <a:p>
            <a:pPr eaLnBrk="1" hangingPunct="1"/>
            <a:r>
              <a:rPr lang="en-US" sz="2000" dirty="0"/>
              <a:t>The first code sequence has </a:t>
            </a:r>
            <a:r>
              <a:rPr lang="en-US" sz="2000" dirty="0" smtClean="0"/>
              <a:t>5 </a:t>
            </a:r>
            <a:r>
              <a:rPr lang="en-US" sz="2000" dirty="0"/>
              <a:t>instructions: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</a:t>
            </a:r>
            <a:r>
              <a:rPr lang="en-US" sz="2000" dirty="0" smtClean="0"/>
              <a:t>		1 </a:t>
            </a:r>
            <a:r>
              <a:rPr lang="en-US" sz="2000" dirty="0"/>
              <a:t>of A, 1 of B, and </a:t>
            </a:r>
            <a:r>
              <a:rPr lang="en-US" sz="2000" dirty="0" smtClean="0"/>
              <a:t>3 </a:t>
            </a:r>
            <a:r>
              <a:rPr lang="en-US" sz="2000" dirty="0"/>
              <a:t>of </a:t>
            </a:r>
            <a:r>
              <a:rPr lang="en-US" sz="2000" dirty="0" smtClean="0"/>
              <a:t>C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second sequence has </a:t>
            </a:r>
            <a:r>
              <a:rPr lang="en-US" sz="2000" dirty="0" smtClean="0"/>
              <a:t>5 </a:t>
            </a:r>
            <a:r>
              <a:rPr lang="en-US" sz="2000" dirty="0"/>
              <a:t>instructions: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/>
              <a:t>     </a:t>
            </a:r>
            <a:r>
              <a:rPr lang="en-US" sz="2000" dirty="0" smtClean="0"/>
              <a:t>		2 </a:t>
            </a:r>
            <a:r>
              <a:rPr lang="en-US" sz="2000" dirty="0"/>
              <a:t>of A, 1 of B, and </a:t>
            </a:r>
            <a:r>
              <a:rPr lang="en-US" sz="2000" dirty="0" smtClean="0"/>
              <a:t>2 </a:t>
            </a:r>
            <a:r>
              <a:rPr lang="en-US" sz="2000" dirty="0"/>
              <a:t>of C.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Which sequence will be faster?  How much? What is the CPI for each sequence?</a:t>
            </a:r>
          </a:p>
        </p:txBody>
      </p:sp>
    </p:spTree>
    <p:extLst>
      <p:ext uri="{BB962C8B-B14F-4D97-AF65-F5344CB8AC3E}">
        <p14:creationId xmlns:p14="http://schemas.microsoft.com/office/powerpoint/2010/main" val="3321149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6867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# of cycles1 	= 1 x 1 + 1 x 2 + 3 x 3 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					= 12</a:t>
            </a:r>
          </a:p>
          <a:p>
            <a:pPr eaLnBrk="1" hangingPunct="1"/>
            <a:r>
              <a:rPr lang="en-US" sz="2400" dirty="0" smtClean="0"/>
              <a:t># of cycles2 	= 2 x 1 + 1 x 2 + 2 x 3 </a:t>
            </a:r>
          </a:p>
          <a:p>
            <a:pPr marL="0" indent="0" eaLnBrk="1" hangingPunct="1">
              <a:buNone/>
            </a:pPr>
            <a:r>
              <a:rPr lang="en-US" sz="2400" dirty="0" smtClean="0"/>
              <a:t>					= 10 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r>
              <a:rPr lang="en-US" sz="2400" dirty="0" smtClean="0"/>
              <a:t>Sequence 2 is 1.2 times faster</a:t>
            </a:r>
          </a:p>
          <a:p>
            <a:endParaRPr lang="en-US" sz="2400" dirty="0" smtClean="0"/>
          </a:p>
          <a:p>
            <a:pPr eaLnBrk="1" hangingPunct="1"/>
            <a:r>
              <a:rPr lang="en-US" sz="2400" dirty="0" smtClean="0"/>
              <a:t>CPI1 = 12 / 5 = 2.4</a:t>
            </a:r>
          </a:p>
          <a:p>
            <a:pPr eaLnBrk="1" hangingPunct="1"/>
            <a:r>
              <a:rPr lang="en-US" sz="2400" dirty="0" smtClean="0"/>
              <a:t>CPI2 = 10 / 5 = </a:t>
            </a:r>
            <a:r>
              <a:rPr lang="en-US" sz="2400" dirty="0"/>
              <a:t>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0880817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749426" y="312739"/>
            <a:ext cx="19288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Benchmarks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Performance best determined by running a real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programs typical of expected workload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or, typical of expected class of </a:t>
            </a:r>
            <a:r>
              <a:rPr lang="en-US" sz="2000" dirty="0" smtClean="0"/>
              <a:t>applications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e.g</a:t>
            </a:r>
            <a:r>
              <a:rPr lang="en-US" sz="1600" dirty="0"/>
              <a:t>., compilers/editors, scientific applications, graphics, etc.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368543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Amdahl's Law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</a:rPr>
              <a:t>Execution Time After Improvement 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  Execution Time Unaffected + ( Execution Time Affected / Rate of Improvement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43200" y="3244850"/>
            <a:ext cx="3810000" cy="304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038600" y="324485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105400" y="324485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086600" y="3244850"/>
            <a:ext cx="3124200" cy="304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8305800" y="324485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8839200" y="324485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4495800" y="3625850"/>
            <a:ext cx="4038600" cy="304800"/>
          </a:xfrm>
          <a:custGeom>
            <a:avLst/>
            <a:gdLst>
              <a:gd name="T0" fmla="*/ 0 w 2544"/>
              <a:gd name="T1" fmla="*/ 0 h 192"/>
              <a:gd name="T2" fmla="*/ 2147483647 w 2544"/>
              <a:gd name="T3" fmla="*/ 2147483647 h 192"/>
              <a:gd name="T4" fmla="*/ 2147483647 w 2544"/>
              <a:gd name="T5" fmla="*/ 0 h 192"/>
              <a:gd name="T6" fmla="*/ 0 60000 65536"/>
              <a:gd name="T7" fmla="*/ 0 60000 65536"/>
              <a:gd name="T8" fmla="*/ 0 60000 65536"/>
              <a:gd name="T9" fmla="*/ 0 w 2544"/>
              <a:gd name="T10" fmla="*/ 0 h 192"/>
              <a:gd name="T11" fmla="*/ 2544 w 254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44" h="192">
                <a:moveTo>
                  <a:pt x="0" y="0"/>
                </a:moveTo>
                <a:cubicBezTo>
                  <a:pt x="436" y="96"/>
                  <a:pt x="872" y="192"/>
                  <a:pt x="1296" y="192"/>
                </a:cubicBezTo>
                <a:cubicBezTo>
                  <a:pt x="1720" y="192"/>
                  <a:pt x="2336" y="32"/>
                  <a:pt x="2544" y="0"/>
                </a:cubicBezTo>
              </a:path>
            </a:pathLst>
          </a:custGeom>
          <a:noFill/>
          <a:ln w="9525" cap="flat" cmpd="sng">
            <a:solidFill>
              <a:schemeClr val="folHlink"/>
            </a:solidFill>
            <a:prstDash val="solid"/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486401" y="4006850"/>
            <a:ext cx="220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</a:rPr>
              <a:t>Improved part of code</a:t>
            </a:r>
          </a:p>
        </p:txBody>
      </p:sp>
    </p:spTree>
    <p:extLst>
      <p:ext uri="{BB962C8B-B14F-4D97-AF65-F5344CB8AC3E}">
        <p14:creationId xmlns:p14="http://schemas.microsoft.com/office/powerpoint/2010/main" val="159211500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749425" y="312739"/>
            <a:ext cx="13525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Suppose we enhance a machine making all floating-point instructions run five times faster.  The execution time of some benchmark before the floating-point enhancement is 10 seconds.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What will the speedup be if half of the 10 seconds is spent executing floating-point instructions?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858475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Suppose we enhance a machine making all floating-point instructions run five times faster.  The execution time of some benchmark before the floating-point enhancement is 10 seconds.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What will the speedup be if half of the 10 seconds is spent executing floating-point instructions?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Execution Time After Improvement 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dirty="0"/>
              <a:t>     </a:t>
            </a:r>
            <a:r>
              <a:rPr lang="en-US" sz="2000" dirty="0" smtClean="0"/>
              <a:t>Execution </a:t>
            </a:r>
            <a:r>
              <a:rPr lang="en-US" sz="2000" dirty="0"/>
              <a:t>Time Unaffected + ( Execution Time Affected / Rate of Improvement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Execution Time After Improvement = 5 + 5 / 5 = 5 + 1 = 6 seconds</a:t>
            </a:r>
          </a:p>
        </p:txBody>
      </p:sp>
    </p:spTree>
    <p:extLst>
      <p:ext uri="{BB962C8B-B14F-4D97-AF65-F5344CB8AC3E}">
        <p14:creationId xmlns:p14="http://schemas.microsoft.com/office/powerpoint/2010/main" val="36748036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Question </a:t>
            </a:r>
            <a:r>
              <a:rPr lang="en-US" altLang="ko-KR" dirty="0" smtClean="0">
                <a:ea typeface="굴림" panose="020B0600000101010101" pitchFamily="34" charset="-127"/>
              </a:rPr>
              <a:t>2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248930" y="2133600"/>
            <a:ext cx="9255682" cy="3777622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Consider </a:t>
            </a:r>
            <a:r>
              <a:rPr lang="en-US" altLang="ko-KR" sz="2400" dirty="0">
                <a:ea typeface="굴림" panose="020B0600000101010101" pitchFamily="34" charset="-127"/>
              </a:rPr>
              <a:t>program P, which runs on a 1 GHz machine M in 10 seconds.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An </a:t>
            </a:r>
            <a:r>
              <a:rPr lang="en-US" altLang="ko-KR" sz="2400" dirty="0">
                <a:ea typeface="굴림" panose="020B0600000101010101" pitchFamily="34" charset="-127"/>
              </a:rPr>
              <a:t>optimization is made to P, replacing all instances of multiplying a value by 4 (</a:t>
            </a:r>
            <a:r>
              <a:rPr lang="en-US" altLang="ko-KR" sz="2400" dirty="0" err="1">
                <a:ea typeface="굴림" panose="020B0600000101010101" pitchFamily="34" charset="-127"/>
              </a:rPr>
              <a:t>mult</a:t>
            </a:r>
            <a:r>
              <a:rPr lang="en-US" altLang="ko-KR" sz="2400" dirty="0">
                <a:ea typeface="굴림" panose="020B0600000101010101" pitchFamily="34" charset="-127"/>
              </a:rPr>
              <a:t> X,X,4) with two instructions that set x to x + x twice(add </a:t>
            </a:r>
            <a:r>
              <a:rPr lang="en-US" altLang="ko-KR" sz="2400" dirty="0" err="1">
                <a:ea typeface="굴림" panose="020B0600000101010101" pitchFamily="34" charset="-127"/>
              </a:rPr>
              <a:t>X,X;add</a:t>
            </a:r>
            <a:r>
              <a:rPr lang="en-US" altLang="ko-KR" sz="2400" dirty="0">
                <a:ea typeface="굴림" panose="020B0600000101010101" pitchFamily="34" charset="-127"/>
              </a:rPr>
              <a:t> X,X).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Call </a:t>
            </a:r>
            <a:r>
              <a:rPr lang="en-US" altLang="ko-KR" sz="2400" dirty="0">
                <a:ea typeface="굴림" panose="020B0600000101010101" pitchFamily="34" charset="-127"/>
              </a:rPr>
              <a:t>this new optimized program P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34" charset="-127"/>
              </a:rPr>
              <a:t>’</a:t>
            </a:r>
            <a:r>
              <a:rPr lang="en-US" altLang="ko-KR" sz="2400" dirty="0">
                <a:ea typeface="굴림" panose="020B0600000101010101" pitchFamily="34" charset="-127"/>
              </a:rPr>
              <a:t>.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The </a:t>
            </a:r>
            <a:r>
              <a:rPr lang="en-US" altLang="ko-KR" sz="2400" dirty="0">
                <a:ea typeface="굴림" panose="020B0600000101010101" pitchFamily="34" charset="-127"/>
              </a:rPr>
              <a:t>CPI of a multiply instruction is 4, and the CPI of an add is 1.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After </a:t>
            </a:r>
            <a:r>
              <a:rPr lang="en-US" altLang="ko-KR" sz="2400" dirty="0">
                <a:ea typeface="굴림" panose="020B0600000101010101" pitchFamily="34" charset="-127"/>
              </a:rPr>
              <a:t>recompiling, the program now runs in 9 seconds on machine M. How many multiplies were replaced by the new compiler?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None/>
            </a:pPr>
            <a:endParaRPr lang="en-US" altLang="zh-CN" sz="2800" baseline="-25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3979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Question </a:t>
            </a:r>
            <a:r>
              <a:rPr lang="en-US" altLang="ko-KR" smtClean="0">
                <a:ea typeface="굴림" panose="020B0600000101010101" pitchFamily="34" charset="-127"/>
              </a:rPr>
              <a:t>2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14321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600" dirty="0">
                <a:ea typeface="굴림" panose="020B0600000101010101" pitchFamily="34" charset="-127"/>
              </a:rPr>
              <a:t>The number of multiplies that were replaced the by new </a:t>
            </a:r>
            <a:r>
              <a:rPr lang="en-US" altLang="ko-KR" sz="2600" dirty="0" smtClean="0">
                <a:ea typeface="굴림" panose="020B0600000101010101" pitchFamily="34" charset="-127"/>
              </a:rPr>
              <a:t>compiler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600" dirty="0">
                <a:ea typeface="굴림" panose="020B0600000101010101" pitchFamily="34" charset="-127"/>
              </a:rPr>
              <a:t>  </a:t>
            </a:r>
            <a:r>
              <a:rPr lang="en-US" altLang="ko-KR" sz="2300" dirty="0">
                <a:ea typeface="굴림" panose="020B0600000101010101" pitchFamily="34" charset="-127"/>
              </a:rPr>
              <a:t>Let Number of multiplies replaced in new compiler =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 Number of cycles executed in the old compiler = 4X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 Number of cycles executed in new compiler = 2X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 Total number of cycles difference 4X-2X = 2X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 Total number of cycles difference between P and P</a:t>
            </a:r>
            <a:r>
              <a:rPr lang="en-US" altLang="ko-KR" sz="2300" dirty="0">
                <a:latin typeface="Arial" panose="020B0604020202020204" pitchFamily="34" charset="0"/>
                <a:ea typeface="굴림" panose="020B0600000101010101" pitchFamily="34" charset="-127"/>
              </a:rPr>
              <a:t>’</a:t>
            </a:r>
            <a:r>
              <a:rPr lang="en-US" altLang="ko-KR" sz="2300" dirty="0">
                <a:ea typeface="굴림" panose="020B0600000101010101" pitchFamily="34" charset="-127"/>
              </a:rPr>
              <a:t> </a:t>
            </a:r>
            <a:r>
              <a:rPr lang="en-US" altLang="ko-KR" sz="2300" dirty="0" smtClean="0">
                <a:ea typeface="굴림" panose="020B0600000101010101" pitchFamily="34" charset="-127"/>
              </a:rPr>
              <a:t/>
            </a:r>
            <a:br>
              <a:rPr lang="en-US" altLang="ko-KR" sz="2300" dirty="0" smtClean="0">
                <a:ea typeface="굴림" panose="020B0600000101010101" pitchFamily="34" charset="-127"/>
              </a:rPr>
            </a:br>
            <a:endParaRPr lang="en-US" altLang="ko-KR" sz="2300" dirty="0" smtClean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</a:t>
            </a:r>
            <a:r>
              <a:rPr lang="en-US" altLang="ko-KR" sz="2300" dirty="0" smtClean="0">
                <a:ea typeface="굴림" panose="020B0600000101010101" pitchFamily="34" charset="-127"/>
              </a:rPr>
              <a:t>				= </a:t>
            </a:r>
            <a:r>
              <a:rPr lang="en-US" altLang="ko-KR" sz="2300" dirty="0">
                <a:ea typeface="굴림" panose="020B0600000101010101" pitchFamily="34" charset="-127"/>
              </a:rPr>
              <a:t>10</a:t>
            </a:r>
            <a:r>
              <a:rPr lang="en-US" altLang="ko-KR" sz="2300" baseline="30000" dirty="0">
                <a:ea typeface="굴림" panose="020B0600000101010101" pitchFamily="34" charset="-127"/>
              </a:rPr>
              <a:t>10</a:t>
            </a:r>
            <a:r>
              <a:rPr lang="en-US" altLang="ko-KR" sz="2300" dirty="0">
                <a:ea typeface="굴림" panose="020B0600000101010101" pitchFamily="34" charset="-127"/>
              </a:rPr>
              <a:t> </a:t>
            </a:r>
            <a:r>
              <a:rPr lang="en-US" altLang="ko-KR" sz="2300" dirty="0">
                <a:latin typeface="Arial" panose="020B0604020202020204" pitchFamily="34" charset="0"/>
                <a:ea typeface="굴림" panose="020B0600000101010101" pitchFamily="34" charset="-127"/>
              </a:rPr>
              <a:t>–</a:t>
            </a:r>
            <a:r>
              <a:rPr lang="en-US" altLang="ko-KR" sz="2300" dirty="0">
                <a:ea typeface="굴림" panose="020B0600000101010101" pitchFamily="34" charset="-127"/>
              </a:rPr>
              <a:t> 9*10</a:t>
            </a:r>
            <a:r>
              <a:rPr lang="en-US" altLang="ko-KR" sz="2300" baseline="30000" dirty="0">
                <a:ea typeface="굴림" panose="020B0600000101010101" pitchFamily="34" charset="-127"/>
              </a:rPr>
              <a:t>9</a:t>
            </a:r>
            <a:r>
              <a:rPr lang="en-US" altLang="ko-KR" sz="2300" dirty="0">
                <a:ea typeface="굴림" panose="020B0600000101010101" pitchFamily="34" charset="-127"/>
              </a:rPr>
              <a:t> = 10</a:t>
            </a:r>
            <a:r>
              <a:rPr lang="en-US" altLang="ko-KR" sz="2300" baseline="30000" dirty="0">
                <a:ea typeface="굴림" panose="020B0600000101010101" pitchFamily="34" charset="-127"/>
              </a:rPr>
              <a:t>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300" baseline="300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300" dirty="0">
                <a:ea typeface="굴림" panose="020B0600000101010101" pitchFamily="34" charset="-127"/>
              </a:rPr>
              <a:t>  2X = 10</a:t>
            </a:r>
            <a:r>
              <a:rPr lang="en-US" altLang="ko-KR" sz="2300" baseline="30000" dirty="0">
                <a:ea typeface="굴림" panose="020B0600000101010101" pitchFamily="34" charset="-127"/>
              </a:rPr>
              <a:t>9</a:t>
            </a:r>
            <a:r>
              <a:rPr lang="en-US" altLang="ko-KR" sz="2300" dirty="0">
                <a:ea typeface="굴림" panose="020B0600000101010101" pitchFamily="34" charset="-127"/>
              </a:rPr>
              <a:t> =&gt; X = 5* </a:t>
            </a:r>
            <a:r>
              <a:rPr lang="en-US" altLang="ko-KR" sz="2300" dirty="0" smtClean="0">
                <a:ea typeface="굴림" panose="020B0600000101010101" pitchFamily="34" charset="-127"/>
              </a:rPr>
              <a:t>10</a:t>
            </a:r>
            <a:r>
              <a:rPr lang="en-US" altLang="ko-KR" sz="2300" baseline="30000" dirty="0" smtClean="0">
                <a:ea typeface="굴림" panose="020B0600000101010101" pitchFamily="34" charset="-127"/>
              </a:rPr>
              <a:t>8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2423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Question </a:t>
            </a:r>
            <a:r>
              <a:rPr lang="en-US" altLang="ko-KR" dirty="0" smtClean="0">
                <a:ea typeface="굴림" panose="020B0600000101010101" pitchFamily="34" charset="-127"/>
              </a:rPr>
              <a:t>3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Assume that multiply instructions take 12 cycles and account for 15% of the instructions in a typical program, an the other 85% of the instructions require an average of 4 cycles for each instruction. What percentage of time does the CPU spend doing multiplication?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533400" indent="-5334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533400" indent="-533400">
              <a:buNone/>
            </a:pPr>
            <a:endParaRPr lang="en-US" altLang="zh-CN" baseline="-25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533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Question </a:t>
            </a:r>
            <a:r>
              <a:rPr lang="en-US" altLang="ko-KR" smtClean="0">
                <a:ea typeface="굴림" panose="020B0600000101010101" pitchFamily="34" charset="-127"/>
              </a:rPr>
              <a:t>3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59266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CPU Time for multiply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CPU Time = IC * CPI * Clock cycle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	 = IC*0.15 * 12 * 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	 = 1.8*IC*CC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CPU Time for all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CPU Time = IC * CPI * Clock cycle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	 = (IC*0.15*12 + IC*0.85*4)*CC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		 = 5.2*IC*CC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Percentage of time CPU spend doing multiplication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 smtClean="0">
                <a:ea typeface="굴림" panose="020B0600000101010101" pitchFamily="34" charset="-127"/>
              </a:rPr>
              <a:t>(1.8*IC*CC/5.2*IC*CC )*100 = </a:t>
            </a:r>
            <a:r>
              <a:rPr lang="en-US" altLang="ko-KR" sz="2400" dirty="0">
                <a:ea typeface="굴림" panose="020B0600000101010101" pitchFamily="34" charset="-127"/>
              </a:rPr>
              <a:t>34.6%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001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559426" y="4656139"/>
            <a:ext cx="19542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Performance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sz="2000" i="1" dirty="0"/>
              <a:t>Performance is the key to understanding underlying motivation for the hardware and its organization</a:t>
            </a:r>
          </a:p>
          <a:p>
            <a:pPr eaLnBrk="1" hangingPunct="1"/>
            <a:r>
              <a:rPr lang="en-US" sz="2000" dirty="0"/>
              <a:t>Measure, report, and summarize performance to enable users to</a:t>
            </a:r>
          </a:p>
          <a:p>
            <a:pPr lvl="1" eaLnBrk="1" hangingPunct="1"/>
            <a:r>
              <a:rPr lang="en-US" sz="1800" dirty="0"/>
              <a:t>make intelligent choices</a:t>
            </a:r>
          </a:p>
          <a:p>
            <a:pPr lvl="1" eaLnBrk="1" hangingPunct="1"/>
            <a:r>
              <a:rPr lang="en-US" sz="1800" dirty="0"/>
              <a:t>see through the marketing </a:t>
            </a:r>
            <a:r>
              <a:rPr lang="en-US" sz="1800" dirty="0" smtClean="0"/>
              <a:t>hype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341838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Question </a:t>
            </a:r>
            <a:r>
              <a:rPr lang="en-US" altLang="zh-CN" dirty="0">
                <a:ea typeface="굴림" panose="020B0600000101010101" pitchFamily="34" charset="-127"/>
              </a:rPr>
              <a:t>4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ko-KR" sz="2400" dirty="0" smtClean="0">
                <a:ea typeface="굴림" panose="020B0600000101010101" pitchFamily="34" charset="-127"/>
              </a:rPr>
              <a:t>Your hardware engineering team has indicated that it would be possible to reduce the number of cycles required for multiplication to 8 in </a:t>
            </a:r>
            <a:r>
              <a:rPr lang="en-US" altLang="ko-KR" sz="2400" dirty="0" smtClean="0">
                <a:ea typeface="굴림" panose="020B0600000101010101" pitchFamily="34" charset="-127"/>
              </a:rPr>
              <a:t>Question 3, </a:t>
            </a:r>
            <a:r>
              <a:rPr lang="en-US" altLang="ko-KR" sz="2400" dirty="0" smtClean="0">
                <a:ea typeface="굴림" panose="020B0600000101010101" pitchFamily="34" charset="-127"/>
              </a:rPr>
              <a:t>but this will require a 20% increase in the cycle time. Nothing else will be affected by the change. Should they proceed with the modification?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533400" indent="-5334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533400" indent="-533400">
              <a:buNone/>
            </a:pPr>
            <a:endParaRPr lang="en-US" altLang="zh-CN" baseline="-25000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1103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Question </a:t>
            </a:r>
            <a:r>
              <a:rPr lang="en-US" altLang="ko-KR" smtClean="0">
                <a:ea typeface="굴림" panose="020B0600000101010101" pitchFamily="34" charset="-127"/>
              </a:rPr>
              <a:t>4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smtClean="0">
                <a:ea typeface="굴림" panose="020B0600000101010101" pitchFamily="34" charset="-127"/>
              </a:rPr>
              <a:t>CPU </a:t>
            </a:r>
            <a:r>
              <a:rPr lang="en-US" altLang="ko-KR" sz="2000" dirty="0">
                <a:ea typeface="굴림" panose="020B0600000101010101" pitchFamily="34" charset="-127"/>
              </a:rPr>
              <a:t>Time for original hardware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CPU Time = IC * CPI * Clock cycle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		 = (IC*0.15*12 + IC*0.85*4)*CC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		 = 5.2*IC*CC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CPU Time for new hardware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CPU Time = IC * CPI * Clock cycle time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		   = (IC*0.15*8 + IC*0.85*4)*1.2CC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		   = 5.52*IC*CC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Comparing original and new hardware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ea typeface="굴림" panose="020B0600000101010101" pitchFamily="34" charset="-127"/>
              </a:rPr>
              <a:t>Performance</a:t>
            </a:r>
            <a:r>
              <a:rPr lang="en-US" altLang="ko-KR" sz="2000" baseline="-25000" dirty="0" err="1">
                <a:ea typeface="굴림" panose="020B0600000101010101" pitchFamily="34" charset="-127"/>
              </a:rPr>
              <a:t>new</a:t>
            </a:r>
            <a:r>
              <a:rPr lang="en-US" altLang="ko-KR" sz="2000" dirty="0">
                <a:ea typeface="굴림" panose="020B0600000101010101" pitchFamily="34" charset="-127"/>
              </a:rPr>
              <a:t>/</a:t>
            </a:r>
            <a:r>
              <a:rPr lang="en-US" altLang="ko-KR" sz="2000" dirty="0" err="1">
                <a:ea typeface="굴림" panose="020B0600000101010101" pitchFamily="34" charset="-127"/>
              </a:rPr>
              <a:t>Performance</a:t>
            </a:r>
            <a:r>
              <a:rPr lang="en-US" altLang="ko-KR" sz="2000" baseline="-25000" dirty="0" err="1">
                <a:ea typeface="굴림" panose="020B0600000101010101" pitchFamily="34" charset="-127"/>
              </a:rPr>
              <a:t>org</a:t>
            </a:r>
            <a:r>
              <a:rPr lang="en-US" altLang="ko-KR" sz="2000" dirty="0">
                <a:ea typeface="굴림" panose="020B0600000101010101" pitchFamily="34" charset="-127"/>
              </a:rPr>
              <a:t> = 5.2*IC*CC/5.52*IC*CC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ea typeface="굴림" panose="020B0600000101010101" pitchFamily="34" charset="-127"/>
              </a:rPr>
              <a:t>					       = </a:t>
            </a:r>
            <a:r>
              <a:rPr lang="en-US" altLang="ko-KR" sz="2000" dirty="0" smtClean="0">
                <a:ea typeface="굴림" panose="020B0600000101010101" pitchFamily="34" charset="-127"/>
              </a:rPr>
              <a:t>0.942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굴림" panose="020B0600000101010101" pitchFamily="34" charset="-127"/>
              </a:rPr>
              <a:t>Modification </a:t>
            </a:r>
            <a:r>
              <a:rPr lang="en-US" altLang="ko-KR" sz="2000" dirty="0">
                <a:ea typeface="굴림" panose="020B0600000101010101" pitchFamily="34" charset="-127"/>
              </a:rPr>
              <a:t>should not be made because it reduces performance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5038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Question 5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eaLnBrk="1" hangingPunct="1">
              <a:buClr>
                <a:srgbClr val="A28E6A"/>
              </a:buClr>
            </a:pPr>
            <a:r>
              <a:rPr lang="en-US" sz="2400" dirty="0" smtClean="0"/>
              <a:t>For a typical workload, the percentages of groups of instructions and their average CPI are given in the following table. </a:t>
            </a:r>
          </a:p>
          <a:p>
            <a:pPr eaLnBrk="1" hangingPunct="1">
              <a:buClr>
                <a:srgbClr val="A28E6A"/>
              </a:buClr>
            </a:pPr>
            <a:endParaRPr lang="en-US" dirty="0" smtClean="0"/>
          </a:p>
          <a:p>
            <a:pPr>
              <a:spcBef>
                <a:spcPts val="800"/>
              </a:spcBef>
              <a:buClr>
                <a:srgbClr val="006699"/>
              </a:buCl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87911"/>
              </p:ext>
            </p:extLst>
          </p:nvPr>
        </p:nvGraphicFramePr>
        <p:xfrm>
          <a:off x="4277532" y="3611106"/>
          <a:ext cx="6096000" cy="288131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Percentage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Load/Store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Floating-point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712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Question 5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 vert="horz" lIns="90000" tIns="46800" rIns="90000" bIns="46800" rtlCol="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rgbClr val="A28E6A"/>
              </a:buClr>
            </a:pPr>
            <a:r>
              <a:rPr lang="en-US" sz="2400" b="1" dirty="0"/>
              <a:t>a.</a:t>
            </a:r>
            <a:r>
              <a:rPr lang="en-US" sz="2400" dirty="0"/>
              <a:t> Calculate the overall average CPI for the typical workload. </a:t>
            </a:r>
          </a:p>
          <a:p>
            <a:pPr eaLnBrk="1" hangingPunct="1">
              <a:lnSpc>
                <a:spcPct val="90000"/>
              </a:lnSpc>
              <a:buClr>
                <a:srgbClr val="A28E6A"/>
              </a:buClr>
            </a:pPr>
            <a:r>
              <a:rPr lang="en-US" sz="2400" b="1" dirty="0"/>
              <a:t>b.</a:t>
            </a:r>
            <a:r>
              <a:rPr lang="en-US" sz="2400" dirty="0"/>
              <a:t> There are three possible ways to make performance improvement. </a:t>
            </a:r>
            <a:endParaRPr lang="en-US" sz="2400" dirty="0" smtClean="0"/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b="1" dirty="0" smtClean="0"/>
              <a:t>First</a:t>
            </a:r>
            <a:r>
              <a:rPr lang="en-US" sz="2200" b="1" dirty="0"/>
              <a:t>,</a:t>
            </a:r>
            <a:r>
              <a:rPr lang="en-US" sz="2200" dirty="0"/>
              <a:t> an enhanced compiler can reduce the floating-point instructions to ½ of the original floating-point instructions with the cost of increasing the integer instructions by 15% of the original integer instructions. </a:t>
            </a:r>
            <a:endParaRPr lang="en-US" sz="2200" dirty="0" smtClean="0"/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b="1" dirty="0" smtClean="0"/>
              <a:t>Second</a:t>
            </a:r>
            <a:r>
              <a:rPr lang="en-US" sz="2200" b="1" dirty="0"/>
              <a:t>,</a:t>
            </a:r>
            <a:r>
              <a:rPr lang="en-US" sz="2200" dirty="0"/>
              <a:t> a new pipeline technique can reduce the average CPI of the floating-point instruction from 10 to 4 with an increasing clock cycle time of 4%. </a:t>
            </a:r>
            <a:endParaRPr lang="en-US" sz="2200" dirty="0" smtClean="0"/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b="1" dirty="0" smtClean="0"/>
              <a:t>Third</a:t>
            </a:r>
            <a:r>
              <a:rPr lang="en-US" sz="2200" b="1" dirty="0"/>
              <a:t>,</a:t>
            </a:r>
            <a:r>
              <a:rPr lang="en-US" sz="2200" dirty="0"/>
              <a:t> an improved caching technique reduces the CPI of Load/Store from 4 to 3. </a:t>
            </a:r>
            <a:endParaRPr lang="en-US" sz="2200" dirty="0" smtClean="0"/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b="1" dirty="0" smtClean="0"/>
              <a:t>Calculate </a:t>
            </a:r>
            <a:r>
              <a:rPr lang="en-US" sz="2200" b="1" dirty="0"/>
              <a:t>and compare</a:t>
            </a:r>
            <a:r>
              <a:rPr lang="en-US" sz="2200" dirty="0"/>
              <a:t> the performance improvement of the </a:t>
            </a:r>
            <a:r>
              <a:rPr lang="en-US" sz="2200" b="1" dirty="0"/>
              <a:t>three</a:t>
            </a:r>
            <a:r>
              <a:rPr lang="en-US" sz="2200" dirty="0"/>
              <a:t> solutions.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6699"/>
              </a:buClr>
              <a:buNone/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6699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6395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Question 5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468678"/>
          </a:xfrm>
        </p:spPr>
        <p:txBody>
          <a:bodyPr vert="horz" lIns="90000" tIns="46800" rIns="90000" bIns="46800" rtlCol="0">
            <a:normAutofit/>
          </a:bodyPr>
          <a:lstStyle/>
          <a:p>
            <a:pPr eaLnBrk="1" hangingPunct="1">
              <a:lnSpc>
                <a:spcPct val="90000"/>
              </a:lnSpc>
              <a:buClr>
                <a:srgbClr val="A28E6A"/>
              </a:buClr>
            </a:pPr>
            <a:r>
              <a:rPr lang="en-US" sz="2400" b="1" dirty="0"/>
              <a:t>a.</a:t>
            </a:r>
            <a:r>
              <a:rPr lang="en-US" sz="2400" dirty="0"/>
              <a:t> Average CPI = 50%*1 + 5%*2 + 30%*4 + 15%*10 = 3.3</a:t>
            </a:r>
          </a:p>
          <a:p>
            <a:pPr eaLnBrk="1" hangingPunct="1">
              <a:lnSpc>
                <a:spcPct val="90000"/>
              </a:lnSpc>
              <a:buClr>
                <a:srgbClr val="A28E6A"/>
              </a:buClr>
            </a:pPr>
            <a:r>
              <a:rPr lang="en-US" sz="2400" b="1" dirty="0"/>
              <a:t>b.</a:t>
            </a:r>
            <a:r>
              <a:rPr lang="en-US" sz="2400" dirty="0"/>
              <a:t> Old scheme: CPU time = 3.3*IC*Cycle Time</a:t>
            </a:r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dirty="0" smtClean="0"/>
              <a:t>First</a:t>
            </a:r>
            <a:r>
              <a:rPr lang="en-US" sz="2200" dirty="0"/>
              <a:t>: (50%*IC*115%*1 + 5%*IC*2 + 30%*IC*4 + 				 		      15%*IC/2*10)*Cycle Time = 2.625*IC*Cycle </a:t>
            </a:r>
            <a:r>
              <a:rPr lang="en-US" sz="2200" dirty="0" smtClean="0"/>
              <a:t>Time</a:t>
            </a:r>
          </a:p>
          <a:p>
            <a:pPr lvl="1">
              <a:lnSpc>
                <a:spcPct val="90000"/>
              </a:lnSpc>
              <a:buClr>
                <a:srgbClr val="A28E6A"/>
              </a:buClr>
            </a:pPr>
            <a:endParaRPr lang="en-US" sz="2200" dirty="0"/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dirty="0" smtClean="0"/>
              <a:t>Second</a:t>
            </a:r>
            <a:r>
              <a:rPr lang="en-US" sz="2200" dirty="0"/>
              <a:t>: (50%*IC*1 + 5%*IC*2 + 30%*IC*4 + 			  			            15%*IC*4)*1.04*Cycle Time = 2.496*IC*Cycle </a:t>
            </a:r>
            <a:r>
              <a:rPr lang="en-US" sz="2200" dirty="0" smtClean="0"/>
              <a:t>Time</a:t>
            </a:r>
          </a:p>
          <a:p>
            <a:pPr lvl="1">
              <a:lnSpc>
                <a:spcPct val="90000"/>
              </a:lnSpc>
              <a:buClr>
                <a:srgbClr val="A28E6A"/>
              </a:buClr>
            </a:pPr>
            <a:endParaRPr lang="en-US" sz="2200" dirty="0"/>
          </a:p>
          <a:p>
            <a:pPr lvl="1">
              <a:lnSpc>
                <a:spcPct val="90000"/>
              </a:lnSpc>
              <a:buClr>
                <a:srgbClr val="A28E6A"/>
              </a:buClr>
            </a:pPr>
            <a:r>
              <a:rPr lang="en-US" sz="2200" dirty="0" smtClean="0"/>
              <a:t>Third</a:t>
            </a:r>
            <a:r>
              <a:rPr lang="en-US" sz="2200" dirty="0"/>
              <a:t>: (50%*IC*1 + %5*IC*2 + 30%*IC*3 + 15%*IC*10)*Cycle 	  		     Time = 3*IC*Cycle Time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6699"/>
              </a:buClr>
              <a:buNone/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006699"/>
              </a:buCl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0721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Question 6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000" tIns="46800" rIns="90000" bIns="46800" rtlCol="0">
            <a:normAutofit/>
          </a:bodyPr>
          <a:lstStyle/>
          <a:p>
            <a:pPr marL="528638" indent="-528638">
              <a:spcBef>
                <a:spcPts val="800"/>
              </a:spcBef>
              <a:buClr>
                <a:srgbClr val="006699"/>
              </a:buClr>
              <a:buNone/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</a:tabLst>
            </a:pPr>
            <a:r>
              <a:rPr lang="en-US" sz="2400" dirty="0" smtClean="0"/>
              <a:t>Suppose </a:t>
            </a:r>
            <a:r>
              <a:rPr lang="en-US" sz="2400" dirty="0"/>
              <a:t>a computer runs at 1GHz. If a typical application has the following distribution of instructions.</a:t>
            </a:r>
          </a:p>
          <a:p>
            <a:pPr marL="528638" indent="-528638">
              <a:buClr>
                <a:srgbClr val="A28E6A"/>
              </a:buClr>
              <a:tabLst>
                <a:tab pos="554038" algn="l"/>
                <a:tab pos="1011238" algn="l"/>
                <a:tab pos="1468438" algn="l"/>
                <a:tab pos="1925638" algn="l"/>
                <a:tab pos="2382838" algn="l"/>
                <a:tab pos="2840038" algn="l"/>
                <a:tab pos="3297238" algn="l"/>
                <a:tab pos="3754438" algn="l"/>
                <a:tab pos="4211638" algn="l"/>
                <a:tab pos="4668838" algn="l"/>
                <a:tab pos="5126038" algn="l"/>
                <a:tab pos="5583238" algn="l"/>
                <a:tab pos="6040438" algn="l"/>
                <a:tab pos="6497638" algn="l"/>
                <a:tab pos="6954838" algn="l"/>
                <a:tab pos="7412038" algn="l"/>
                <a:tab pos="7869238" algn="l"/>
                <a:tab pos="8326438" algn="l"/>
                <a:tab pos="8783638" algn="l"/>
                <a:tab pos="9240838" algn="l"/>
              </a:tabLst>
            </a:pPr>
            <a:r>
              <a:rPr lang="en-US" sz="2400" dirty="0" smtClean="0"/>
              <a:t>What’s </a:t>
            </a:r>
            <a:r>
              <a:rPr lang="en-US" sz="2400" dirty="0"/>
              <a:t>the average CPI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93029"/>
              </p:ext>
            </p:extLst>
          </p:nvPr>
        </p:nvGraphicFramePr>
        <p:xfrm>
          <a:off x="3609814" y="3901214"/>
          <a:ext cx="6096000" cy="260032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Percentage 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Floating point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Load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Branches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Store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C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erpetua" pitchFamily="18" charset="0"/>
                          <a:ea typeface="宋体" pitchFamily="2" charset="-122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9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59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0000" tIns="46800" rIns="90000" bIns="46800" rtlCol="0" anchor="t"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Question 6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2589211" y="2133599"/>
            <a:ext cx="9452971" cy="4019227"/>
          </a:xfrm>
        </p:spPr>
        <p:txBody>
          <a:bodyPr vert="horz" lIns="90000" tIns="46800" rIns="90000" bIns="46800" rtlCol="0">
            <a:normAutofit/>
          </a:bodyPr>
          <a:lstStyle/>
          <a:p>
            <a:pPr eaLnBrk="1" hangingPunct="1">
              <a:buClr>
                <a:srgbClr val="A28E6A"/>
              </a:buClr>
            </a:pPr>
            <a:r>
              <a:rPr lang="en-US" sz="2800" dirty="0" smtClean="0"/>
              <a:t>Average CPI	</a:t>
            </a:r>
          </a:p>
          <a:p>
            <a:pPr marL="0" indent="0" eaLnBrk="1" hangingPunct="1">
              <a:buClr>
                <a:srgbClr val="A28E6A"/>
              </a:buClr>
              <a:buNone/>
            </a:pPr>
            <a:r>
              <a:rPr lang="en-US" sz="2800" dirty="0"/>
              <a:t>	</a:t>
            </a:r>
            <a:r>
              <a:rPr lang="en-US" sz="2800" dirty="0" smtClean="0"/>
              <a:t>= 0.2*3 + 0.3*2 + 0.15*4 + 0.1*1 + 0.2*1 + 0.05*1.5</a:t>
            </a:r>
          </a:p>
          <a:p>
            <a:pPr marL="0" indent="0" eaLnBrk="1" hangingPunct="1">
              <a:buClr>
                <a:srgbClr val="A28E6A"/>
              </a:buClr>
              <a:buNone/>
            </a:pPr>
            <a:r>
              <a:rPr lang="en-US" sz="2800" dirty="0"/>
              <a:t> </a:t>
            </a:r>
            <a:r>
              <a:rPr lang="en-US" sz="2800" dirty="0" smtClean="0"/>
              <a:t>	= 2.175</a:t>
            </a:r>
          </a:p>
          <a:p>
            <a:pPr>
              <a:spcBef>
                <a:spcPts val="800"/>
              </a:spcBef>
              <a:buClr>
                <a:srgbClr val="006699"/>
              </a:buClr>
              <a:buNone/>
            </a:pPr>
            <a:endParaRPr lang="en-US" dirty="0" smtClean="0"/>
          </a:p>
          <a:p>
            <a:pPr>
              <a:spcBef>
                <a:spcPts val="800"/>
              </a:spcBef>
              <a:buClr>
                <a:srgbClr val="006699"/>
              </a:buCl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786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360190"/>
          </a:xfrm>
          <a:noFill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dirty="0"/>
              <a:t>Performance is specific to a particular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total execution time is a consistent summary of performance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/>
              <a:t>For a given architecture performance increases come from: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increases in clock rate (without adverse CPI affects)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improvements in processor organization that lower CPI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compiler enhancements that lower CPI and/or instruction count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i="1" dirty="0"/>
              <a:t>Pitfall</a:t>
            </a:r>
            <a:r>
              <a:rPr lang="en-US" sz="2400" dirty="0"/>
              <a:t>: expecting improvement in one aspect of a machine’s performance to affect the total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47009637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49426" y="312739"/>
            <a:ext cx="531177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dirty="0" smtClean="0"/>
              <a:t>Computer Performance:  TIME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589212" y="2133600"/>
            <a:ext cx="8915400" cy="47244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1" dirty="0"/>
              <a:t>Response Time</a:t>
            </a:r>
            <a:r>
              <a:rPr lang="en-US" sz="2000" dirty="0"/>
              <a:t> (</a:t>
            </a:r>
            <a:r>
              <a:rPr lang="en-US" sz="2000" i="1" dirty="0"/>
              <a:t>elapsed time</a:t>
            </a:r>
            <a:r>
              <a:rPr lang="en-US" sz="2000" dirty="0"/>
              <a:t>, </a:t>
            </a:r>
            <a:r>
              <a:rPr lang="en-US" sz="2000" i="1" dirty="0"/>
              <a:t>latency</a:t>
            </a:r>
            <a:r>
              <a:rPr lang="en-US" sz="2000" dirty="0"/>
              <a:t>):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how long does it take for my job to run?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how long does it take to execute (start to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1800" dirty="0"/>
              <a:t>    finish) my job?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how long must I wait for the database query</a:t>
            </a:r>
            <a:r>
              <a:rPr lang="en-US" sz="1800" dirty="0" smtClean="0"/>
              <a:t>?</a:t>
            </a:r>
          </a:p>
          <a:p>
            <a:pPr lvl="1" eaLnBrk="1" hangingPunct="1">
              <a:lnSpc>
                <a:spcPct val="120000"/>
              </a:lnSpc>
            </a:pPr>
            <a:endParaRPr lang="en-US" sz="1800" dirty="0"/>
          </a:p>
          <a:p>
            <a:pPr eaLnBrk="1" hangingPunct="1">
              <a:lnSpc>
                <a:spcPct val="120000"/>
              </a:lnSpc>
            </a:pPr>
            <a:r>
              <a:rPr lang="en-US" sz="2000" i="1" dirty="0"/>
              <a:t>Throughput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how many jobs can the machine run at once?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what is the average execution rate?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how much work is getting done?</a:t>
            </a:r>
          </a:p>
          <a:p>
            <a:pPr lvl="1" eaLnBrk="1" hangingPunct="1">
              <a:lnSpc>
                <a:spcPct val="120000"/>
              </a:lnSpc>
            </a:pPr>
            <a:endParaRPr lang="en-US" sz="1400" i="1" dirty="0">
              <a:latin typeface="Times New Roman" panose="02020603050405020304" pitchFamily="18" charset="0"/>
            </a:endParaRPr>
          </a:p>
        </p:txBody>
      </p:sp>
      <p:sp>
        <p:nvSpPr>
          <p:cNvPr id="5125" name="AutoShape 5"/>
          <p:cNvSpPr>
            <a:spLocks/>
          </p:cNvSpPr>
          <p:nvPr/>
        </p:nvSpPr>
        <p:spPr bwMode="auto">
          <a:xfrm>
            <a:off x="8942522" y="2299803"/>
            <a:ext cx="175082" cy="1993227"/>
          </a:xfrm>
          <a:prstGeom prst="rightBrace">
            <a:avLst>
              <a:gd name="adj1" fmla="val 79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560718" y="2733675"/>
            <a:ext cx="1503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Tahoma" panose="020B0604030504040204" pitchFamily="34" charset="0"/>
              </a:rPr>
              <a:t>Individual user</a:t>
            </a:r>
          </a:p>
          <a:p>
            <a:pPr eaLnBrk="1" hangingPunct="1"/>
            <a:r>
              <a:rPr lang="en-US" sz="1600" dirty="0">
                <a:latin typeface="Tahoma" panose="020B0604030504040204" pitchFamily="34" charset="0"/>
              </a:rPr>
              <a:t>concerns…</a:t>
            </a:r>
          </a:p>
        </p:txBody>
      </p:sp>
      <p:sp>
        <p:nvSpPr>
          <p:cNvPr id="5127" name="AutoShape 7"/>
          <p:cNvSpPr>
            <a:spLocks/>
          </p:cNvSpPr>
          <p:nvPr/>
        </p:nvSpPr>
        <p:spPr bwMode="auto">
          <a:xfrm>
            <a:off x="8942522" y="5042114"/>
            <a:ext cx="76200" cy="1684149"/>
          </a:xfrm>
          <a:prstGeom prst="righ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9560718" y="5628548"/>
            <a:ext cx="1778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1600" dirty="0">
                <a:latin typeface="Tahoma" panose="020B0604030504040204" pitchFamily="34" charset="0"/>
              </a:rPr>
              <a:t>Systems manager</a:t>
            </a:r>
          </a:p>
          <a:p>
            <a:pPr eaLnBrk="1" hangingPunct="1"/>
            <a:r>
              <a:rPr lang="en-US" sz="1600" dirty="0">
                <a:latin typeface="Tahoma" panose="020B0604030504040204" pitchFamily="34" charset="0"/>
              </a:rPr>
              <a:t>concerns…</a:t>
            </a:r>
          </a:p>
        </p:txBody>
      </p:sp>
    </p:spTree>
    <p:extLst>
      <p:ext uri="{BB962C8B-B14F-4D97-AF65-F5344CB8AC3E}">
        <p14:creationId xmlns:p14="http://schemas.microsoft.com/office/powerpoint/2010/main" val="295719627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749426" y="312739"/>
            <a:ext cx="48609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Definition of Performance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eaLnBrk="1" hangingPunct="1"/>
            <a:r>
              <a:rPr lang="en-US" sz="2800"/>
              <a:t>For some program running on machine X: 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latin typeface="Times New Roman" panose="02020603050405020304" pitchFamily="18" charset="0"/>
              </a:rPr>
              <a:t>Performance</a:t>
            </a:r>
            <a:r>
              <a:rPr lang="en-US" sz="2800" baseline="-25000">
                <a:latin typeface="Times New Roman" panose="02020603050405020304" pitchFamily="18" charset="0"/>
              </a:rPr>
              <a:t>X</a:t>
            </a:r>
            <a:r>
              <a:rPr lang="en-US" sz="2800">
                <a:latin typeface="Times New Roman" panose="02020603050405020304" pitchFamily="18" charset="0"/>
              </a:rPr>
              <a:t> = 1 / Execution time</a:t>
            </a:r>
            <a:r>
              <a:rPr lang="en-US" sz="2800" baseline="-25000">
                <a:latin typeface="Times New Roman" panose="02020603050405020304" pitchFamily="18" charset="0"/>
              </a:rPr>
              <a:t>X</a:t>
            </a:r>
            <a:br>
              <a:rPr lang="en-US" sz="2800" baseline="-25000">
                <a:latin typeface="Times New Roman" panose="02020603050405020304" pitchFamily="18" charset="0"/>
              </a:rPr>
            </a:br>
            <a:endParaRPr lang="en-US" sz="2800" baseline="-2500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800"/>
          </a:p>
          <a:p>
            <a:pPr eaLnBrk="1" hangingPunct="1"/>
            <a:r>
              <a:rPr lang="en-US" sz="2800" i="1"/>
              <a:t>X is n times faster than Y</a:t>
            </a:r>
            <a:r>
              <a:rPr lang="en-US" sz="2800"/>
              <a:t> means: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latin typeface="Times New Roman" panose="02020603050405020304" pitchFamily="18" charset="0"/>
              </a:rPr>
              <a:t>Performance</a:t>
            </a:r>
            <a:r>
              <a:rPr lang="en-US" sz="2800" baseline="-25000">
                <a:latin typeface="Times New Roman" panose="02020603050405020304" pitchFamily="18" charset="0"/>
              </a:rPr>
              <a:t>X</a:t>
            </a:r>
            <a:r>
              <a:rPr lang="en-US" sz="2800">
                <a:latin typeface="Times New Roman" panose="02020603050405020304" pitchFamily="18" charset="0"/>
              </a:rPr>
              <a:t>  / Performance</a:t>
            </a:r>
            <a:r>
              <a:rPr lang="en-US" sz="2800" baseline="-25000">
                <a:latin typeface="Times New Roman" panose="02020603050405020304" pitchFamily="18" charset="0"/>
              </a:rPr>
              <a:t>Y</a:t>
            </a:r>
            <a:r>
              <a:rPr lang="en-US" sz="2800">
                <a:latin typeface="Times New Roman" panose="02020603050405020304" pitchFamily="18" charset="0"/>
              </a:rPr>
              <a:t> = n</a:t>
            </a:r>
            <a:r>
              <a:rPr lang="en-US" sz="2000">
                <a:latin typeface="Times New Roman" panose="02020603050405020304" pitchFamily="18" charset="0"/>
              </a:rPr>
              <a:t/>
            </a:r>
            <a:br>
              <a:rPr lang="en-US" sz="2000">
                <a:latin typeface="Times New Roman" panose="02020603050405020304" pitchFamily="18" charset="0"/>
              </a:rPr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4530204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Clock Cycles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Instead of reporting execution time in seconds, we often use </a:t>
            </a:r>
            <a:r>
              <a:rPr lang="en-US" sz="2000" i="1" dirty="0" smtClean="0"/>
              <a:t>cycles</a:t>
            </a:r>
            <a:r>
              <a:rPr lang="en-US" sz="20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modern computers hardware events progress cycle by cycle: in other words, each event, e.g., multiplication, addition, etc., is a sequence of </a:t>
            </a:r>
            <a:r>
              <a:rPr lang="en-US" sz="2000" dirty="0" smtClean="0"/>
              <a:t>cycles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i="1" dirty="0" smtClean="0"/>
              <a:t>clock </a:t>
            </a:r>
            <a:r>
              <a:rPr lang="en-US" sz="2000" i="1" dirty="0"/>
              <a:t>rate</a:t>
            </a:r>
            <a:r>
              <a:rPr lang="en-US" sz="2000" dirty="0"/>
              <a:t> (</a:t>
            </a:r>
            <a:r>
              <a:rPr lang="en-US" sz="2000" i="1" dirty="0"/>
              <a:t>frequency</a:t>
            </a:r>
            <a:r>
              <a:rPr lang="en-US" sz="2000" dirty="0"/>
              <a:t>) = cycles per second  (1 Hz. = 1 cycle/sec, 1 </a:t>
            </a:r>
            <a:r>
              <a:rPr lang="en-US" sz="2000" dirty="0" err="1"/>
              <a:t>MHz.</a:t>
            </a:r>
            <a:r>
              <a:rPr lang="en-US" sz="2000" dirty="0"/>
              <a:t> = 10</a:t>
            </a:r>
            <a:r>
              <a:rPr lang="en-US" sz="2000" baseline="30000" dirty="0"/>
              <a:t>6</a:t>
            </a:r>
            <a:r>
              <a:rPr lang="en-US" sz="2000" dirty="0"/>
              <a:t> cycles/sec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i="1" dirty="0"/>
              <a:t>Example</a:t>
            </a:r>
            <a:r>
              <a:rPr lang="en-US" sz="2000" dirty="0"/>
              <a:t>: A 200 </a:t>
            </a:r>
            <a:r>
              <a:rPr lang="en-US" sz="2000" dirty="0" err="1" smtClean="0"/>
              <a:t>Mhz</a:t>
            </a:r>
            <a:r>
              <a:rPr lang="en-US" sz="2000" dirty="0" smtClean="0"/>
              <a:t> </a:t>
            </a:r>
            <a:r>
              <a:rPr lang="en-US" sz="2000" dirty="0"/>
              <a:t>clock has </a:t>
            </a:r>
            <a:r>
              <a:rPr lang="en-US" sz="2000" dirty="0" smtClean="0"/>
              <a:t>a cycle </a:t>
            </a:r>
            <a:r>
              <a:rPr lang="en-US" sz="2000" dirty="0"/>
              <a:t>time </a:t>
            </a:r>
            <a:r>
              <a:rPr lang="en-US" sz="2000" dirty="0" smtClean="0"/>
              <a:t>of</a:t>
            </a:r>
            <a:endParaRPr lang="en-US" sz="2000" dirty="0"/>
          </a:p>
        </p:txBody>
      </p:sp>
      <p:graphicFrame>
        <p:nvGraphicFramePr>
          <p:cNvPr id="8206" name="Object 1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63685"/>
              </p:ext>
            </p:extLst>
          </p:nvPr>
        </p:nvGraphicFramePr>
        <p:xfrm>
          <a:off x="4556717" y="3546161"/>
          <a:ext cx="3124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4" imgW="3118785" imgH="950849" progId="Equation.3">
                  <p:embed/>
                </p:oleObj>
              </mc:Choice>
              <mc:Fallback>
                <p:oleObj name="Equation" r:id="rId4" imgW="3118785" imgH="95084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717" y="3546161"/>
                        <a:ext cx="3124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92234"/>
              </p:ext>
            </p:extLst>
          </p:nvPr>
        </p:nvGraphicFramePr>
        <p:xfrm>
          <a:off x="4335462" y="5957888"/>
          <a:ext cx="542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6" imgW="5422900" imgH="863600" progId="Equation.3">
                  <p:embed/>
                </p:oleObj>
              </mc:Choice>
              <mc:Fallback>
                <p:oleObj name="Equation" r:id="rId6" imgW="5422900" imgH="863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2" y="5957888"/>
                        <a:ext cx="542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013326" y="5789613"/>
            <a:ext cx="171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037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49425" y="312739"/>
            <a:ext cx="7653338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71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How many cycles are required for a program?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Multiplication </a:t>
            </a:r>
            <a:r>
              <a:rPr lang="en-US" sz="2000" dirty="0">
                <a:solidFill>
                  <a:srgbClr val="000000"/>
                </a:solidFill>
              </a:rPr>
              <a:t>takes more time than addition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Floating point operations take longer than integer ones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Accessing memory takes more time than accessing registers</a:t>
            </a:r>
          </a:p>
          <a:p>
            <a:pPr eaLnBrk="1" hangingPunct="1"/>
            <a:r>
              <a:rPr lang="en-US" sz="2000" i="1" dirty="0">
                <a:solidFill>
                  <a:srgbClr val="000000"/>
                </a:solidFill>
              </a:rPr>
              <a:t>Important point</a:t>
            </a:r>
            <a:r>
              <a:rPr lang="en-US" sz="2000" dirty="0">
                <a:solidFill>
                  <a:srgbClr val="000000"/>
                </a:solidFill>
              </a:rPr>
              <a:t>: changing the cycle time often changes the number of cycles required for various instructions because it means changing the hardware design.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903664" y="1600200"/>
            <a:ext cx="6764337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728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Performance Equation</a:t>
            </a:r>
          </a:p>
        </p:txBody>
      </p:sp>
      <p:sp>
        <p:nvSpPr>
          <p:cNvPr id="16387" name="Text Box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latin typeface="Times New Roman" panose="02020603050405020304" pitchFamily="18" charset="0"/>
              </a:rPr>
              <a:t>CPU execution time for a </a:t>
            </a:r>
            <a:r>
              <a:rPr lang="en-US" sz="2400" dirty="0" smtClean="0">
                <a:latin typeface="Times New Roman" panose="02020603050405020304" pitchFamily="18" charset="0"/>
              </a:rPr>
              <a:t>program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Instruction </a:t>
            </a:r>
            <a:r>
              <a:rPr lang="en-US" sz="2400" dirty="0">
                <a:latin typeface="Times New Roman" panose="02020603050405020304" pitchFamily="18" charset="0"/>
              </a:rPr>
              <a:t>count        average CPI        Clock cycle time for </a:t>
            </a:r>
            <a:r>
              <a:rPr lang="en-US" sz="2400" dirty="0" smtClean="0">
                <a:latin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</a:rPr>
              <a:t>program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086600" y="2216945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875509" y="2583658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</a:t>
            </a:r>
            <a:endParaRPr lang="en-US" sz="2000" dirty="0">
              <a:latin typeface="Tahoma" panose="020B0604030504040204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018753" y="2583657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Tahoma" panose="020B0604030504040204" pitchFamily="34" charset="0"/>
                <a:sym typeface="Symbol" panose="05050102010706020507" pitchFamily="18" charset="2"/>
              </a:rPr>
              <a:t></a:t>
            </a:r>
            <a:endParaRPr lang="en-US" sz="20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382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749425" y="312739"/>
            <a:ext cx="36703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>
            <a:normAutofit/>
          </a:bodyPr>
          <a:lstStyle/>
          <a:p>
            <a:pPr eaLnBrk="1" hangingPunct="1"/>
            <a:r>
              <a:rPr lang="en-US" smtClean="0"/>
              <a:t>CPI Example 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/>
            <a:r>
              <a:rPr lang="en-US" sz="2000" dirty="0"/>
              <a:t>Suppose we have two implementations of the same instruction set architecture (ISA).  For some program:</a:t>
            </a:r>
          </a:p>
          <a:p>
            <a:pPr lvl="1" eaLnBrk="1" hangingPunct="1"/>
            <a:r>
              <a:rPr lang="en-US" sz="1800" dirty="0"/>
              <a:t>machine A has a clock cycle time of 10 ns. and a CPI of 2.0</a:t>
            </a:r>
          </a:p>
          <a:p>
            <a:pPr lvl="1" eaLnBrk="1" hangingPunct="1"/>
            <a:r>
              <a:rPr lang="en-US" sz="1800" dirty="0"/>
              <a:t>machine B has a clock cycle time of 20 ns. and a CPI of 1.2</a:t>
            </a:r>
            <a:r>
              <a:rPr lang="en-US" sz="20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Which machine is faster for this program, and by how much?</a:t>
            </a:r>
          </a:p>
          <a:p>
            <a:pPr eaLnBrk="1" hangingPunct="1"/>
            <a:r>
              <a:rPr lang="en-US" sz="2000" dirty="0"/>
              <a:t>If two machines have the same ISA, which of our quantities (e.g., clock rate, CPI, execution time, # of instructions, MIPS) will always be identical? </a:t>
            </a:r>
          </a:p>
        </p:txBody>
      </p:sp>
    </p:spTree>
    <p:extLst>
      <p:ext uri="{BB962C8B-B14F-4D97-AF65-F5344CB8AC3E}">
        <p14:creationId xmlns:p14="http://schemas.microsoft.com/office/powerpoint/2010/main" val="245357512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CPU </a:t>
            </a:r>
            <a:r>
              <a:rPr lang="en-US" sz="2400" dirty="0" err="1" smtClean="0"/>
              <a:t>timeA</a:t>
            </a:r>
            <a:r>
              <a:rPr lang="en-US" sz="2400" dirty="0" smtClean="0"/>
              <a:t> 	= IC × CPI × cycle time </a:t>
            </a:r>
            <a:br>
              <a:rPr lang="en-US" sz="2400" dirty="0" smtClean="0"/>
            </a:br>
            <a:r>
              <a:rPr lang="en-US" sz="2400" dirty="0" smtClean="0"/>
              <a:t> 					= IC × 2.0 × 10ns </a:t>
            </a:r>
            <a:br>
              <a:rPr lang="en-US" sz="2400" dirty="0" smtClean="0"/>
            </a:br>
            <a:r>
              <a:rPr lang="en-US" sz="2400" dirty="0" smtClean="0"/>
              <a:t> 					= 20 ×IC ns</a:t>
            </a:r>
          </a:p>
          <a:p>
            <a:pPr eaLnBrk="1" hangingPunct="1"/>
            <a:r>
              <a:rPr lang="en-US" sz="2400" dirty="0" smtClean="0"/>
              <a:t>CPU </a:t>
            </a:r>
            <a:r>
              <a:rPr lang="en-US" sz="2400" dirty="0" err="1" smtClean="0"/>
              <a:t>timeB</a:t>
            </a:r>
            <a:r>
              <a:rPr lang="en-US" sz="2400" dirty="0" smtClean="0"/>
              <a:t> 	= IC × 1.2 × 20ns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					= 24 ×IC ns</a:t>
            </a:r>
          </a:p>
          <a:p>
            <a:pPr eaLnBrk="1" hangingPunct="1"/>
            <a:r>
              <a:rPr lang="en-US" sz="2400" dirty="0" smtClean="0"/>
              <a:t>So, A is 1.2 (=24/20) times faster than B</a:t>
            </a:r>
          </a:p>
        </p:txBody>
      </p:sp>
    </p:spTree>
    <p:extLst>
      <p:ext uri="{BB962C8B-B14F-4D97-AF65-F5344CB8AC3E}">
        <p14:creationId xmlns:p14="http://schemas.microsoft.com/office/powerpoint/2010/main" val="331489166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1184</Words>
  <Application>Microsoft Office PowerPoint</Application>
  <PresentationFormat>Widescreen</PresentationFormat>
  <Paragraphs>241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굴림</vt:lpstr>
      <vt:lpstr>ＭＳ Ｐゴシック</vt:lpstr>
      <vt:lpstr>宋体</vt:lpstr>
      <vt:lpstr>Arial</vt:lpstr>
      <vt:lpstr>Calibri</vt:lpstr>
      <vt:lpstr>Century Gothic</vt:lpstr>
      <vt:lpstr>Perpetua</vt:lpstr>
      <vt:lpstr>Symbol</vt:lpstr>
      <vt:lpstr>Tahoma</vt:lpstr>
      <vt:lpstr>Times New Roman</vt:lpstr>
      <vt:lpstr>Wingdings</vt:lpstr>
      <vt:lpstr>Wingdings 3</vt:lpstr>
      <vt:lpstr>Wisp</vt:lpstr>
      <vt:lpstr>Equation</vt:lpstr>
      <vt:lpstr>CDA 3103</vt:lpstr>
      <vt:lpstr>Performance</vt:lpstr>
      <vt:lpstr>Computer Performance:  TIME</vt:lpstr>
      <vt:lpstr>Definition of Performance</vt:lpstr>
      <vt:lpstr>Clock Cycles</vt:lpstr>
      <vt:lpstr>How many cycles are required for a program?</vt:lpstr>
      <vt:lpstr>Performance Equation</vt:lpstr>
      <vt:lpstr>CPI Example I</vt:lpstr>
      <vt:lpstr>Solution</vt:lpstr>
      <vt:lpstr>CPI Example II</vt:lpstr>
      <vt:lpstr>Solution</vt:lpstr>
      <vt:lpstr>Benchmarks</vt:lpstr>
      <vt:lpstr>Amdahl's Law</vt:lpstr>
      <vt:lpstr>Examples</vt:lpstr>
      <vt:lpstr>Solution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5</vt:lpstr>
      <vt:lpstr>Question 6</vt:lpstr>
      <vt:lpstr>Question 6</vt:lpstr>
      <vt:lpstr>Summary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 3103</dc:title>
  <dc:creator>Sarah Angell</dc:creator>
  <cp:lastModifiedBy>Arun Kulshreshth</cp:lastModifiedBy>
  <cp:revision>23</cp:revision>
  <dcterms:created xsi:type="dcterms:W3CDTF">2013-10-09T19:55:59Z</dcterms:created>
  <dcterms:modified xsi:type="dcterms:W3CDTF">2014-04-09T04:24:18Z</dcterms:modified>
</cp:coreProperties>
</file>