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68" r:id="rId4"/>
    <p:sldId id="258" r:id="rId5"/>
    <p:sldId id="259" r:id="rId6"/>
    <p:sldId id="260" r:id="rId7"/>
    <p:sldId id="269" r:id="rId8"/>
    <p:sldId id="262" r:id="rId9"/>
    <p:sldId id="263" r:id="rId10"/>
    <p:sldId id="264" r:id="rId11"/>
    <p:sldId id="265" r:id="rId12"/>
    <p:sldId id="266"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24" d="100"/>
          <a:sy n="124" d="100"/>
        </p:scale>
        <p:origin x="120"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62976-9D31-41BD-A414-C7AB8919C145}" type="datetimeFigureOut">
              <a:rPr lang="en-US" smtClean="0"/>
              <a:t>1/30/2014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98E2C-2232-476D-9F54-B4B0DE2ADD3A}" type="slidenum">
              <a:rPr lang="en-US" smtClean="0"/>
              <a:t>‹#›</a:t>
            </a:fld>
            <a:endParaRPr lang="en-US"/>
          </a:p>
        </p:txBody>
      </p:sp>
    </p:spTree>
    <p:extLst>
      <p:ext uri="{BB962C8B-B14F-4D97-AF65-F5344CB8AC3E}">
        <p14:creationId xmlns:p14="http://schemas.microsoft.com/office/powerpoint/2010/main" val="328891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02756" indent="-270291" eaLnBrk="0" hangingPunct="0">
              <a:defRPr sz="2300">
                <a:solidFill>
                  <a:schemeClr val="tx1"/>
                </a:solidFill>
                <a:latin typeface="Tahoma" pitchFamily="34" charset="0"/>
              </a:defRPr>
            </a:lvl2pPr>
            <a:lvl3pPr marL="1081164" indent="-216233" eaLnBrk="0" hangingPunct="0">
              <a:defRPr sz="2300">
                <a:solidFill>
                  <a:schemeClr val="tx1"/>
                </a:solidFill>
                <a:latin typeface="Tahoma" pitchFamily="34" charset="0"/>
              </a:defRPr>
            </a:lvl3pPr>
            <a:lvl4pPr marL="1513629" indent="-216233" eaLnBrk="0" hangingPunct="0">
              <a:defRPr sz="2300">
                <a:solidFill>
                  <a:schemeClr val="tx1"/>
                </a:solidFill>
                <a:latin typeface="Tahoma" pitchFamily="34" charset="0"/>
              </a:defRPr>
            </a:lvl4pPr>
            <a:lvl5pPr marL="1946095" indent="-216233" eaLnBrk="0" hangingPunct="0">
              <a:defRPr sz="2300">
                <a:solidFill>
                  <a:schemeClr val="tx1"/>
                </a:solidFill>
                <a:latin typeface="Tahoma" pitchFamily="34" charset="0"/>
              </a:defRPr>
            </a:lvl5pPr>
            <a:lvl6pPr marL="2378560" indent="-216233" eaLnBrk="0" fontAlgn="base" hangingPunct="0">
              <a:spcBef>
                <a:spcPct val="0"/>
              </a:spcBef>
              <a:spcAft>
                <a:spcPct val="0"/>
              </a:spcAft>
              <a:defRPr sz="2300">
                <a:solidFill>
                  <a:schemeClr val="tx1"/>
                </a:solidFill>
                <a:latin typeface="Tahoma" pitchFamily="34" charset="0"/>
              </a:defRPr>
            </a:lvl6pPr>
            <a:lvl7pPr marL="2811026" indent="-216233" eaLnBrk="0" fontAlgn="base" hangingPunct="0">
              <a:spcBef>
                <a:spcPct val="0"/>
              </a:spcBef>
              <a:spcAft>
                <a:spcPct val="0"/>
              </a:spcAft>
              <a:defRPr sz="2300">
                <a:solidFill>
                  <a:schemeClr val="tx1"/>
                </a:solidFill>
                <a:latin typeface="Tahoma" pitchFamily="34" charset="0"/>
              </a:defRPr>
            </a:lvl7pPr>
            <a:lvl8pPr marL="3243491" indent="-216233" eaLnBrk="0" fontAlgn="base" hangingPunct="0">
              <a:spcBef>
                <a:spcPct val="0"/>
              </a:spcBef>
              <a:spcAft>
                <a:spcPct val="0"/>
              </a:spcAft>
              <a:defRPr sz="2300">
                <a:solidFill>
                  <a:schemeClr val="tx1"/>
                </a:solidFill>
                <a:latin typeface="Tahoma" pitchFamily="34" charset="0"/>
              </a:defRPr>
            </a:lvl8pPr>
            <a:lvl9pPr marL="3675957" indent="-216233" eaLnBrk="0" fontAlgn="base" hangingPunct="0">
              <a:spcBef>
                <a:spcPct val="0"/>
              </a:spcBef>
              <a:spcAft>
                <a:spcPct val="0"/>
              </a:spcAft>
              <a:defRPr sz="2300">
                <a:solidFill>
                  <a:schemeClr val="tx1"/>
                </a:solidFill>
                <a:latin typeface="Tahoma" pitchFamily="34" charset="0"/>
              </a:defRPr>
            </a:lvl9pPr>
          </a:lstStyle>
          <a:p>
            <a:pPr eaLnBrk="1" hangingPunct="1"/>
            <a:fld id="{6A11A941-6554-4820-9619-78E11899B70D}" type="slidenum">
              <a:rPr lang="en-US" sz="1200"/>
              <a:pPr eaLnBrk="1" hangingPunct="1"/>
              <a:t>4</a:t>
            </a:fld>
            <a:endParaRPr lang="en-US" sz="1200"/>
          </a:p>
        </p:txBody>
      </p:sp>
      <p:sp>
        <p:nvSpPr>
          <p:cNvPr id="94211" name="Rectangle 2"/>
          <p:cNvSpPr>
            <a:spLocks noGrp="1" noChangeArrowheads="1"/>
          </p:cNvSpPr>
          <p:nvPr>
            <p:ph type="body" idx="1"/>
          </p:nvPr>
        </p:nvSpPr>
        <p:spPr>
          <a:xfrm>
            <a:off x="913805" y="4342191"/>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6" tIns="44488" rIns="90566" bIns="44488"/>
          <a:lstStyle/>
          <a:p>
            <a:pPr eaLnBrk="1" hangingPunct="1"/>
            <a:endParaRPr lang="en-US" smtClean="0"/>
          </a:p>
        </p:txBody>
      </p:sp>
      <p:sp>
        <p:nvSpPr>
          <p:cNvPr id="94212" name="Rectangle 3"/>
          <p:cNvSpPr>
            <a:spLocks noGrp="1" noRot="1" noChangeAspect="1" noChangeArrowheads="1" noTextEdit="1"/>
          </p:cNvSpPr>
          <p:nvPr>
            <p:ph type="sldImg"/>
          </p:nvPr>
        </p:nvSpPr>
        <p:spPr>
          <a:xfrm>
            <a:off x="354013" y="692150"/>
            <a:ext cx="6151562" cy="3460750"/>
          </a:xfrm>
          <a:ln w="12700" cap="flat">
            <a:solidFill>
              <a:schemeClr val="tx1"/>
            </a:solidFill>
          </a:ln>
        </p:spPr>
      </p:sp>
    </p:spTree>
    <p:extLst>
      <p:ext uri="{BB962C8B-B14F-4D97-AF65-F5344CB8AC3E}">
        <p14:creationId xmlns:p14="http://schemas.microsoft.com/office/powerpoint/2010/main" val="5141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02756" indent="-270291" eaLnBrk="0" hangingPunct="0">
              <a:defRPr sz="2300">
                <a:solidFill>
                  <a:schemeClr val="tx1"/>
                </a:solidFill>
                <a:latin typeface="Tahoma" pitchFamily="34" charset="0"/>
              </a:defRPr>
            </a:lvl2pPr>
            <a:lvl3pPr marL="1081164" indent="-216233" eaLnBrk="0" hangingPunct="0">
              <a:defRPr sz="2300">
                <a:solidFill>
                  <a:schemeClr val="tx1"/>
                </a:solidFill>
                <a:latin typeface="Tahoma" pitchFamily="34" charset="0"/>
              </a:defRPr>
            </a:lvl3pPr>
            <a:lvl4pPr marL="1513629" indent="-216233" eaLnBrk="0" hangingPunct="0">
              <a:defRPr sz="2300">
                <a:solidFill>
                  <a:schemeClr val="tx1"/>
                </a:solidFill>
                <a:latin typeface="Tahoma" pitchFamily="34" charset="0"/>
              </a:defRPr>
            </a:lvl4pPr>
            <a:lvl5pPr marL="1946095" indent="-216233" eaLnBrk="0" hangingPunct="0">
              <a:defRPr sz="2300">
                <a:solidFill>
                  <a:schemeClr val="tx1"/>
                </a:solidFill>
                <a:latin typeface="Tahoma" pitchFamily="34" charset="0"/>
              </a:defRPr>
            </a:lvl5pPr>
            <a:lvl6pPr marL="2378560" indent="-216233" eaLnBrk="0" fontAlgn="base" hangingPunct="0">
              <a:spcBef>
                <a:spcPct val="0"/>
              </a:spcBef>
              <a:spcAft>
                <a:spcPct val="0"/>
              </a:spcAft>
              <a:defRPr sz="2300">
                <a:solidFill>
                  <a:schemeClr val="tx1"/>
                </a:solidFill>
                <a:latin typeface="Tahoma" pitchFamily="34" charset="0"/>
              </a:defRPr>
            </a:lvl6pPr>
            <a:lvl7pPr marL="2811026" indent="-216233" eaLnBrk="0" fontAlgn="base" hangingPunct="0">
              <a:spcBef>
                <a:spcPct val="0"/>
              </a:spcBef>
              <a:spcAft>
                <a:spcPct val="0"/>
              </a:spcAft>
              <a:defRPr sz="2300">
                <a:solidFill>
                  <a:schemeClr val="tx1"/>
                </a:solidFill>
                <a:latin typeface="Tahoma" pitchFamily="34" charset="0"/>
              </a:defRPr>
            </a:lvl7pPr>
            <a:lvl8pPr marL="3243491" indent="-216233" eaLnBrk="0" fontAlgn="base" hangingPunct="0">
              <a:spcBef>
                <a:spcPct val="0"/>
              </a:spcBef>
              <a:spcAft>
                <a:spcPct val="0"/>
              </a:spcAft>
              <a:defRPr sz="2300">
                <a:solidFill>
                  <a:schemeClr val="tx1"/>
                </a:solidFill>
                <a:latin typeface="Tahoma" pitchFamily="34" charset="0"/>
              </a:defRPr>
            </a:lvl8pPr>
            <a:lvl9pPr marL="3675957" indent="-216233" eaLnBrk="0" fontAlgn="base" hangingPunct="0">
              <a:spcBef>
                <a:spcPct val="0"/>
              </a:spcBef>
              <a:spcAft>
                <a:spcPct val="0"/>
              </a:spcAft>
              <a:defRPr sz="2300">
                <a:solidFill>
                  <a:schemeClr val="tx1"/>
                </a:solidFill>
                <a:latin typeface="Tahoma" pitchFamily="34" charset="0"/>
              </a:defRPr>
            </a:lvl9pPr>
          </a:lstStyle>
          <a:p>
            <a:pPr eaLnBrk="1" hangingPunct="1"/>
            <a:fld id="{5C7FA86A-85EE-4C21-81BC-91F026103D4D}" type="slidenum">
              <a:rPr lang="en-US" sz="1200"/>
              <a:pPr eaLnBrk="1" hangingPunct="1"/>
              <a:t>5</a:t>
            </a:fld>
            <a:endParaRPr lang="en-US" sz="1200"/>
          </a:p>
        </p:txBody>
      </p:sp>
      <p:sp>
        <p:nvSpPr>
          <p:cNvPr id="95235" name="Rectangle 2"/>
          <p:cNvSpPr>
            <a:spLocks noGrp="1" noChangeArrowheads="1"/>
          </p:cNvSpPr>
          <p:nvPr>
            <p:ph type="body" idx="1"/>
          </p:nvPr>
        </p:nvSpPr>
        <p:spPr>
          <a:xfrm>
            <a:off x="913805" y="4342191"/>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6" tIns="44488" rIns="90566" bIns="44488"/>
          <a:lstStyle/>
          <a:p>
            <a:pPr eaLnBrk="1" hangingPunct="1"/>
            <a:endParaRPr lang="en-US" dirty="0" smtClean="0"/>
          </a:p>
        </p:txBody>
      </p:sp>
      <p:sp>
        <p:nvSpPr>
          <p:cNvPr id="95236" name="Rectangle 3"/>
          <p:cNvSpPr>
            <a:spLocks noGrp="1" noRot="1" noChangeAspect="1" noChangeArrowheads="1" noTextEdit="1"/>
          </p:cNvSpPr>
          <p:nvPr>
            <p:ph type="sldImg"/>
          </p:nvPr>
        </p:nvSpPr>
        <p:spPr>
          <a:xfrm>
            <a:off x="354013" y="692150"/>
            <a:ext cx="6151562" cy="3460750"/>
          </a:xfrm>
          <a:ln w="12700" cap="flat">
            <a:solidFill>
              <a:schemeClr val="tx1"/>
            </a:solidFill>
          </a:ln>
        </p:spPr>
      </p:sp>
    </p:spTree>
    <p:extLst>
      <p:ext uri="{BB962C8B-B14F-4D97-AF65-F5344CB8AC3E}">
        <p14:creationId xmlns:p14="http://schemas.microsoft.com/office/powerpoint/2010/main" val="75625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1/30/2014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40217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1/30/2014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30211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1/30/2014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3680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1/30/2014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68733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1/30/2014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276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1/30/2014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665530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1/30/2014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460226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1/30/2014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95227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1/30/2014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0994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1/30/2014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10984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6B4054-8DCF-41D2-BCA1-F6B12F8B5D5C}" type="datetimeFigureOut">
              <a:rPr lang="en-US" smtClean="0"/>
              <a:t>1/30/2014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66152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6B4054-8DCF-41D2-BCA1-F6B12F8B5D5C}" type="datetimeFigureOut">
              <a:rPr lang="en-US" smtClean="0"/>
              <a:t>1/30/2014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9925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6B4054-8DCF-41D2-BCA1-F6B12F8B5D5C}" type="datetimeFigureOut">
              <a:rPr lang="en-US" smtClean="0"/>
              <a:t>1/30/2014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30458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B4054-8DCF-41D2-BCA1-F6B12F8B5D5C}" type="datetimeFigureOut">
              <a:rPr lang="en-US" smtClean="0"/>
              <a:t>1/30/2014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65180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1/30/2014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55255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1/30/2014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51341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6B4054-8DCF-41D2-BCA1-F6B12F8B5D5C}" type="datetimeFigureOut">
              <a:rPr lang="en-US" smtClean="0"/>
              <a:t>1/30/2014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D7561E-4E4D-40B3-8E59-4EC5B0EB60E3}" type="slidenum">
              <a:rPr lang="en-US" smtClean="0"/>
              <a:t>‹#›</a:t>
            </a:fld>
            <a:endParaRPr lang="en-US"/>
          </a:p>
        </p:txBody>
      </p:sp>
    </p:spTree>
    <p:extLst>
      <p:ext uri="{BB962C8B-B14F-4D97-AF65-F5344CB8AC3E}">
        <p14:creationId xmlns:p14="http://schemas.microsoft.com/office/powerpoint/2010/main" val="1345132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CDA 3103</a:t>
            </a:r>
            <a:endParaRPr lang="en-US" dirty="0"/>
          </a:p>
        </p:txBody>
      </p:sp>
      <p:sp>
        <p:nvSpPr>
          <p:cNvPr id="3" name="Subtitle 2"/>
          <p:cNvSpPr>
            <a:spLocks noGrp="1"/>
          </p:cNvSpPr>
          <p:nvPr>
            <p:ph type="subTitle" idx="1"/>
          </p:nvPr>
        </p:nvSpPr>
        <p:spPr/>
        <p:txBody>
          <a:bodyPr/>
          <a:lstStyle/>
          <a:p>
            <a:r>
              <a:rPr lang="en-US" dirty="0" smtClean="0"/>
              <a:t>Recitation 2 – Logic Gates</a:t>
            </a:r>
            <a:endParaRPr lang="en-US" dirty="0"/>
          </a:p>
        </p:txBody>
      </p:sp>
    </p:spTree>
    <p:extLst>
      <p:ext uri="{BB962C8B-B14F-4D97-AF65-F5344CB8AC3E}">
        <p14:creationId xmlns:p14="http://schemas.microsoft.com/office/powerpoint/2010/main" val="1785513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2.3</a:t>
            </a:r>
            <a:endParaRPr lang="en-US" dirty="0"/>
          </a:p>
        </p:txBody>
      </p:sp>
      <p:sp>
        <p:nvSpPr>
          <p:cNvPr id="3" name="Content Placeholder 2"/>
          <p:cNvSpPr>
            <a:spLocks noGrp="1"/>
          </p:cNvSpPr>
          <p:nvPr>
            <p:ph idx="1"/>
          </p:nvPr>
        </p:nvSpPr>
        <p:spPr/>
        <p:txBody>
          <a:bodyPr/>
          <a:lstStyle/>
          <a:p>
            <a:r>
              <a:rPr lang="en-US" dirty="0" smtClean="0"/>
              <a:t>Represent the function F = ABC + ACD’ + A’BC + BCD using only NOR gates</a:t>
            </a:r>
          </a:p>
          <a:p>
            <a:pPr lvl="1"/>
            <a:r>
              <a:rPr lang="en-US" dirty="0" smtClean="0"/>
              <a:t>Step 1: Invert all input signals and the inputs to the AND gates</a:t>
            </a:r>
          </a:p>
          <a:p>
            <a:endParaRPr lang="en-US" dirty="0"/>
          </a:p>
        </p:txBody>
      </p:sp>
      <p:grpSp>
        <p:nvGrpSpPr>
          <p:cNvPr id="21" name="Group 20"/>
          <p:cNvGrpSpPr/>
          <p:nvPr/>
        </p:nvGrpSpPr>
        <p:grpSpPr>
          <a:xfrm>
            <a:off x="2915444" y="4241800"/>
            <a:ext cx="1214438" cy="565150"/>
            <a:chOff x="2921000" y="3517900"/>
            <a:chExt cx="1214438" cy="565150"/>
          </a:xfrm>
        </p:grpSpPr>
        <p:sp>
          <p:nvSpPr>
            <p:cNvPr id="22"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2976562" y="5017614"/>
            <a:ext cx="1214438" cy="565150"/>
            <a:chOff x="2915444" y="5036743"/>
            <a:chExt cx="1214438" cy="565150"/>
          </a:xfrm>
        </p:grpSpPr>
        <p:sp>
          <p:nvSpPr>
            <p:cNvPr id="36" name="AutoShape 3"/>
            <p:cNvSpPr>
              <a:spLocks noChangeAspect="1" noChangeArrowheads="1" noTextEdit="1"/>
            </p:cNvSpPr>
            <p:nvPr/>
          </p:nvSpPr>
          <p:spPr bwMode="auto">
            <a:xfrm>
              <a:off x="2915444" y="5036743"/>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Line 5"/>
            <p:cNvSpPr>
              <a:spLocks noChangeShapeType="1"/>
            </p:cNvSpPr>
            <p:nvPr/>
          </p:nvSpPr>
          <p:spPr bwMode="auto">
            <a:xfrm>
              <a:off x="3018632" y="5058968"/>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6"/>
            <p:cNvSpPr>
              <a:spLocks noChangeShapeType="1"/>
            </p:cNvSpPr>
            <p:nvPr/>
          </p:nvSpPr>
          <p:spPr bwMode="auto">
            <a:xfrm flipV="1">
              <a:off x="3018632" y="5579668"/>
              <a:ext cx="481012"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7"/>
            <p:cNvSpPr>
              <a:spLocks noChangeShapeType="1"/>
            </p:cNvSpPr>
            <p:nvPr/>
          </p:nvSpPr>
          <p:spPr bwMode="auto">
            <a:xfrm>
              <a:off x="3018632" y="5058968"/>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3509169" y="5081193"/>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Arc 9"/>
            <p:cNvSpPr>
              <a:spLocks/>
            </p:cNvSpPr>
            <p:nvPr/>
          </p:nvSpPr>
          <p:spPr bwMode="auto">
            <a:xfrm>
              <a:off x="3509169" y="5055793"/>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3509169" y="5319318"/>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Arc 11"/>
            <p:cNvSpPr>
              <a:spLocks/>
            </p:cNvSpPr>
            <p:nvPr/>
          </p:nvSpPr>
          <p:spPr bwMode="auto">
            <a:xfrm>
              <a:off x="3509169" y="5306618"/>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Oval 12"/>
            <p:cNvSpPr>
              <a:spLocks noChangeArrowheads="1"/>
            </p:cNvSpPr>
            <p:nvPr/>
          </p:nvSpPr>
          <p:spPr bwMode="auto">
            <a:xfrm>
              <a:off x="3744119" y="5298681"/>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Line 16"/>
            <p:cNvSpPr>
              <a:spLocks noChangeShapeType="1"/>
            </p:cNvSpPr>
            <p:nvPr/>
          </p:nvSpPr>
          <p:spPr bwMode="auto">
            <a:xfrm>
              <a:off x="3726657" y="531931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0" name="AutoShape 3"/>
          <p:cNvSpPr>
            <a:spLocks noChangeAspect="1" noChangeArrowheads="1" noTextEdit="1"/>
          </p:cNvSpPr>
          <p:nvPr/>
        </p:nvSpPr>
        <p:spPr bwMode="auto">
          <a:xfrm>
            <a:off x="2946400" y="34544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5"/>
          <p:cNvSpPr>
            <a:spLocks noChangeShapeType="1"/>
          </p:cNvSpPr>
          <p:nvPr/>
        </p:nvSpPr>
        <p:spPr bwMode="auto">
          <a:xfrm>
            <a:off x="3049588" y="34766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6"/>
          <p:cNvSpPr>
            <a:spLocks noChangeShapeType="1"/>
          </p:cNvSpPr>
          <p:nvPr/>
        </p:nvSpPr>
        <p:spPr bwMode="auto">
          <a:xfrm>
            <a:off x="3049588" y="39989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7"/>
          <p:cNvSpPr>
            <a:spLocks noChangeShapeType="1"/>
          </p:cNvSpPr>
          <p:nvPr/>
        </p:nvSpPr>
        <p:spPr bwMode="auto">
          <a:xfrm>
            <a:off x="3049588" y="34766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3540125" y="34988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Arc 9"/>
          <p:cNvSpPr>
            <a:spLocks/>
          </p:cNvSpPr>
          <p:nvPr/>
        </p:nvSpPr>
        <p:spPr bwMode="auto">
          <a:xfrm>
            <a:off x="3540125" y="34734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25" y="37369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Arc 11"/>
          <p:cNvSpPr>
            <a:spLocks/>
          </p:cNvSpPr>
          <p:nvPr/>
        </p:nvSpPr>
        <p:spPr bwMode="auto">
          <a:xfrm>
            <a:off x="3540125" y="37242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Oval 12"/>
          <p:cNvSpPr>
            <a:spLocks noChangeArrowheads="1"/>
          </p:cNvSpPr>
          <p:nvPr/>
        </p:nvSpPr>
        <p:spPr bwMode="auto">
          <a:xfrm>
            <a:off x="3775075" y="37163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14"/>
          <p:cNvSpPr>
            <a:spLocks noChangeShapeType="1"/>
          </p:cNvSpPr>
          <p:nvPr/>
        </p:nvSpPr>
        <p:spPr bwMode="auto">
          <a:xfrm>
            <a:off x="2727325" y="35782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5"/>
          <p:cNvSpPr>
            <a:spLocks noChangeShapeType="1"/>
          </p:cNvSpPr>
          <p:nvPr/>
        </p:nvSpPr>
        <p:spPr bwMode="auto">
          <a:xfrm>
            <a:off x="2727325" y="38973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6"/>
          <p:cNvSpPr>
            <a:spLocks noChangeShapeType="1"/>
          </p:cNvSpPr>
          <p:nvPr/>
        </p:nvSpPr>
        <p:spPr bwMode="auto">
          <a:xfrm>
            <a:off x="3757613" y="37369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14"/>
          <p:cNvSpPr>
            <a:spLocks noChangeShapeType="1"/>
          </p:cNvSpPr>
          <p:nvPr/>
        </p:nvSpPr>
        <p:spPr bwMode="auto">
          <a:xfrm>
            <a:off x="2727325" y="37433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3" name="Group 62"/>
          <p:cNvGrpSpPr/>
          <p:nvPr/>
        </p:nvGrpSpPr>
        <p:grpSpPr>
          <a:xfrm>
            <a:off x="2944019" y="5829700"/>
            <a:ext cx="1214438" cy="565150"/>
            <a:chOff x="2921000" y="3517900"/>
            <a:chExt cx="1214438" cy="565150"/>
          </a:xfrm>
        </p:grpSpPr>
        <p:sp>
          <p:nvSpPr>
            <p:cNvPr id="64"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8" name="TextBox 77"/>
          <p:cNvSpPr txBox="1"/>
          <p:nvPr/>
        </p:nvSpPr>
        <p:spPr>
          <a:xfrm>
            <a:off x="2401984" y="3374904"/>
            <a:ext cx="333553" cy="738664"/>
          </a:xfrm>
          <a:prstGeom prst="rect">
            <a:avLst/>
          </a:prstGeom>
          <a:noFill/>
        </p:spPr>
        <p:txBody>
          <a:bodyPr wrap="none" rtlCol="0">
            <a:spAutoFit/>
          </a:bodyPr>
          <a:lstStyle/>
          <a:p>
            <a:r>
              <a:rPr lang="en-US" sz="1400" dirty="0" smtClean="0"/>
              <a:t>A’</a:t>
            </a:r>
          </a:p>
          <a:p>
            <a:r>
              <a:rPr lang="en-US" sz="1400" dirty="0" smtClean="0"/>
              <a:t>B’</a:t>
            </a:r>
          </a:p>
          <a:p>
            <a:r>
              <a:rPr lang="en-US" sz="1400" dirty="0" smtClean="0"/>
              <a:t>C’</a:t>
            </a:r>
            <a:endParaRPr lang="en-US" sz="1400" dirty="0"/>
          </a:p>
        </p:txBody>
      </p:sp>
      <p:sp>
        <p:nvSpPr>
          <p:cNvPr id="79" name="TextBox 78"/>
          <p:cNvSpPr txBox="1"/>
          <p:nvPr/>
        </p:nvSpPr>
        <p:spPr>
          <a:xfrm>
            <a:off x="2389284" y="4150204"/>
            <a:ext cx="340414" cy="738664"/>
          </a:xfrm>
          <a:prstGeom prst="rect">
            <a:avLst/>
          </a:prstGeom>
          <a:noFill/>
        </p:spPr>
        <p:txBody>
          <a:bodyPr wrap="none" rtlCol="0">
            <a:spAutoFit/>
          </a:bodyPr>
          <a:lstStyle/>
          <a:p>
            <a:r>
              <a:rPr lang="en-US" sz="1400" dirty="0" smtClean="0"/>
              <a:t>A’</a:t>
            </a:r>
          </a:p>
          <a:p>
            <a:r>
              <a:rPr lang="en-US" sz="1400" dirty="0" smtClean="0"/>
              <a:t>C’</a:t>
            </a:r>
          </a:p>
          <a:p>
            <a:r>
              <a:rPr lang="en-US" sz="1400" dirty="0" smtClean="0"/>
              <a:t>D</a:t>
            </a:r>
            <a:endParaRPr lang="en-US" sz="1400" dirty="0"/>
          </a:p>
        </p:txBody>
      </p:sp>
      <p:sp>
        <p:nvSpPr>
          <p:cNvPr id="80" name="TextBox 79"/>
          <p:cNvSpPr txBox="1"/>
          <p:nvPr/>
        </p:nvSpPr>
        <p:spPr>
          <a:xfrm>
            <a:off x="2401984" y="4962804"/>
            <a:ext cx="333553" cy="738664"/>
          </a:xfrm>
          <a:prstGeom prst="rect">
            <a:avLst/>
          </a:prstGeom>
          <a:noFill/>
        </p:spPr>
        <p:txBody>
          <a:bodyPr wrap="none" rtlCol="0">
            <a:spAutoFit/>
          </a:bodyPr>
          <a:lstStyle/>
          <a:p>
            <a:r>
              <a:rPr lang="en-US" sz="1400" dirty="0" smtClean="0"/>
              <a:t>A</a:t>
            </a:r>
          </a:p>
          <a:p>
            <a:r>
              <a:rPr lang="en-US" sz="1400" dirty="0" smtClean="0"/>
              <a:t>B’</a:t>
            </a:r>
          </a:p>
          <a:p>
            <a:r>
              <a:rPr lang="en-US" sz="1400" dirty="0" smtClean="0"/>
              <a:t>C’</a:t>
            </a:r>
            <a:endParaRPr lang="en-US" sz="1400" dirty="0"/>
          </a:p>
        </p:txBody>
      </p:sp>
      <p:sp>
        <p:nvSpPr>
          <p:cNvPr id="81" name="TextBox 80"/>
          <p:cNvSpPr txBox="1"/>
          <p:nvPr/>
        </p:nvSpPr>
        <p:spPr>
          <a:xfrm>
            <a:off x="2401984" y="5742943"/>
            <a:ext cx="340414" cy="738664"/>
          </a:xfrm>
          <a:prstGeom prst="rect">
            <a:avLst/>
          </a:prstGeom>
          <a:noFill/>
        </p:spPr>
        <p:txBody>
          <a:bodyPr wrap="none" rtlCol="0">
            <a:spAutoFit/>
          </a:bodyPr>
          <a:lstStyle/>
          <a:p>
            <a:r>
              <a:rPr lang="en-US" sz="1400" dirty="0" smtClean="0"/>
              <a:t>B’</a:t>
            </a:r>
          </a:p>
          <a:p>
            <a:r>
              <a:rPr lang="en-US" sz="1400" dirty="0" smtClean="0"/>
              <a:t>C’</a:t>
            </a:r>
          </a:p>
          <a:p>
            <a:r>
              <a:rPr lang="en-US" sz="1400" dirty="0" smtClean="0"/>
              <a:t>D’</a:t>
            </a:r>
            <a:endParaRPr lang="en-US" sz="1400" dirty="0"/>
          </a:p>
        </p:txBody>
      </p:sp>
      <p:grpSp>
        <p:nvGrpSpPr>
          <p:cNvPr id="83" name="Group 19"/>
          <p:cNvGrpSpPr>
            <a:grpSpLocks noChangeAspect="1"/>
          </p:cNvGrpSpPr>
          <p:nvPr/>
        </p:nvGrpSpPr>
        <p:grpSpPr bwMode="auto">
          <a:xfrm>
            <a:off x="6096000" y="3878267"/>
            <a:ext cx="2235200" cy="1560513"/>
            <a:chOff x="3763" y="2396"/>
            <a:chExt cx="1408" cy="983"/>
          </a:xfrm>
        </p:grpSpPr>
        <p:sp>
          <p:nvSpPr>
            <p:cNvPr id="84"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8"/>
            <p:cNvSpPr>
              <a:spLocks noChangeShapeType="1"/>
            </p:cNvSpPr>
            <p:nvPr/>
          </p:nvSpPr>
          <p:spPr bwMode="auto">
            <a:xfrm>
              <a:off x="4875" y="2847"/>
              <a:ext cx="247" cy="1"/>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TextBox 96"/>
          <p:cNvSpPr txBox="1"/>
          <p:nvPr/>
        </p:nvSpPr>
        <p:spPr>
          <a:xfrm>
            <a:off x="8253413" y="4409564"/>
            <a:ext cx="290464" cy="369332"/>
          </a:xfrm>
          <a:prstGeom prst="rect">
            <a:avLst/>
          </a:prstGeom>
          <a:noFill/>
        </p:spPr>
        <p:txBody>
          <a:bodyPr wrap="none" rtlCol="0">
            <a:spAutoFit/>
          </a:bodyPr>
          <a:lstStyle/>
          <a:p>
            <a:r>
              <a:rPr lang="en-US" dirty="0" smtClean="0"/>
              <a:t>F</a:t>
            </a:r>
            <a:endParaRPr lang="en-US" dirty="0"/>
          </a:p>
        </p:txBody>
      </p:sp>
      <p:cxnSp>
        <p:nvCxnSpPr>
          <p:cNvPr id="99" name="Straight Connector 98"/>
          <p:cNvCxnSpPr/>
          <p:nvPr/>
        </p:nvCxnSpPr>
        <p:spPr>
          <a:xfrm>
            <a:off x="3950495" y="3736975"/>
            <a:ext cx="1307305" cy="0"/>
          </a:xfrm>
          <a:prstGeom prst="line">
            <a:avLst/>
          </a:prstGeom>
          <a:ln/>
        </p:spPr>
        <p:style>
          <a:lnRef idx="3">
            <a:schemeClr val="dk1"/>
          </a:lnRef>
          <a:fillRef idx="0">
            <a:schemeClr val="dk1"/>
          </a:fillRef>
          <a:effectRef idx="2">
            <a:schemeClr val="dk1"/>
          </a:effectRef>
          <a:fontRef idx="minor">
            <a:schemeClr val="tx1"/>
          </a:fontRef>
        </p:style>
      </p:cxnSp>
      <p:cxnSp>
        <p:nvCxnSpPr>
          <p:cNvPr id="102" name="Straight Connector 101"/>
          <p:cNvCxnSpPr/>
          <p:nvPr/>
        </p:nvCxnSpPr>
        <p:spPr>
          <a:xfrm>
            <a:off x="5257800" y="3736975"/>
            <a:ext cx="0" cy="413229"/>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flipH="1">
            <a:off x="5257800" y="4148862"/>
            <a:ext cx="1352132" cy="1342"/>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a:stCxn id="33" idx="1"/>
          </p:cNvCxnSpPr>
          <p:nvPr/>
        </p:nvCxnSpPr>
        <p:spPr>
          <a:xfrm>
            <a:off x="3921920" y="4525963"/>
            <a:ext cx="2705893" cy="4762"/>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a:stCxn id="47" idx="1"/>
          </p:cNvCxnSpPr>
          <p:nvPr/>
        </p:nvCxnSpPr>
        <p:spPr>
          <a:xfrm flipV="1">
            <a:off x="3983038" y="5300189"/>
            <a:ext cx="1323180" cy="1588"/>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p:cNvCxnSpPr/>
          <p:nvPr/>
        </p:nvCxnSpPr>
        <p:spPr>
          <a:xfrm flipV="1">
            <a:off x="5257800" y="4827587"/>
            <a:ext cx="0" cy="491731"/>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p:nvPr/>
        </p:nvCxnSpPr>
        <p:spPr>
          <a:xfrm>
            <a:off x="5257800" y="4806950"/>
            <a:ext cx="1370013" cy="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flipV="1">
            <a:off x="3950495" y="6091638"/>
            <a:ext cx="1853405" cy="7937"/>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flipV="1">
            <a:off x="5791200" y="5081193"/>
            <a:ext cx="0" cy="1026718"/>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5803900" y="5081193"/>
            <a:ext cx="806032" cy="0"/>
          </a:xfrm>
          <a:prstGeom prst="line">
            <a:avLst/>
          </a:prstGeom>
        </p:spPr>
        <p:style>
          <a:lnRef idx="3">
            <a:schemeClr val="dk1"/>
          </a:lnRef>
          <a:fillRef idx="0">
            <a:schemeClr val="dk1"/>
          </a:fillRef>
          <a:effectRef idx="2">
            <a:schemeClr val="dk1"/>
          </a:effectRef>
          <a:fontRef idx="minor">
            <a:schemeClr val="tx1"/>
          </a:fontRef>
        </p:style>
      </p:cxnSp>
      <p:sp>
        <p:nvSpPr>
          <p:cNvPr id="82" name="Oval 8"/>
          <p:cNvSpPr>
            <a:spLocks noChangeArrowheads="1"/>
          </p:cNvSpPr>
          <p:nvPr/>
        </p:nvSpPr>
        <p:spPr bwMode="auto">
          <a:xfrm>
            <a:off x="2938464" y="35444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Oval 8"/>
          <p:cNvSpPr>
            <a:spLocks noChangeArrowheads="1"/>
          </p:cNvSpPr>
          <p:nvPr/>
        </p:nvSpPr>
        <p:spPr bwMode="auto">
          <a:xfrm>
            <a:off x="2938464" y="37095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
          <p:cNvSpPr>
            <a:spLocks noChangeArrowheads="1"/>
          </p:cNvSpPr>
          <p:nvPr/>
        </p:nvSpPr>
        <p:spPr bwMode="auto">
          <a:xfrm>
            <a:off x="2938464" y="38492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14"/>
          <p:cNvSpPr>
            <a:spLocks noChangeShapeType="1"/>
          </p:cNvSpPr>
          <p:nvPr/>
        </p:nvSpPr>
        <p:spPr bwMode="auto">
          <a:xfrm>
            <a:off x="2702767" y="43894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5"/>
          <p:cNvSpPr>
            <a:spLocks noChangeShapeType="1"/>
          </p:cNvSpPr>
          <p:nvPr/>
        </p:nvSpPr>
        <p:spPr bwMode="auto">
          <a:xfrm>
            <a:off x="2702767" y="47084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4"/>
          <p:cNvSpPr>
            <a:spLocks noChangeShapeType="1"/>
          </p:cNvSpPr>
          <p:nvPr/>
        </p:nvSpPr>
        <p:spPr bwMode="auto">
          <a:xfrm>
            <a:off x="2702767" y="45545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Oval 8"/>
          <p:cNvSpPr>
            <a:spLocks noChangeArrowheads="1"/>
          </p:cNvSpPr>
          <p:nvPr/>
        </p:nvSpPr>
        <p:spPr bwMode="auto">
          <a:xfrm>
            <a:off x="2913906" y="43555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Oval 8"/>
          <p:cNvSpPr>
            <a:spLocks noChangeArrowheads="1"/>
          </p:cNvSpPr>
          <p:nvPr/>
        </p:nvSpPr>
        <p:spPr bwMode="auto">
          <a:xfrm>
            <a:off x="2913906" y="45206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8"/>
          <p:cNvSpPr>
            <a:spLocks noChangeArrowheads="1"/>
          </p:cNvSpPr>
          <p:nvPr/>
        </p:nvSpPr>
        <p:spPr bwMode="auto">
          <a:xfrm>
            <a:off x="2913906" y="46603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4"/>
          <p:cNvSpPr>
            <a:spLocks noChangeShapeType="1"/>
          </p:cNvSpPr>
          <p:nvPr/>
        </p:nvSpPr>
        <p:spPr bwMode="auto">
          <a:xfrm>
            <a:off x="2766267" y="51387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5"/>
          <p:cNvSpPr>
            <a:spLocks noChangeShapeType="1"/>
          </p:cNvSpPr>
          <p:nvPr/>
        </p:nvSpPr>
        <p:spPr bwMode="auto">
          <a:xfrm>
            <a:off x="2766267" y="54577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4"/>
          <p:cNvSpPr>
            <a:spLocks noChangeShapeType="1"/>
          </p:cNvSpPr>
          <p:nvPr/>
        </p:nvSpPr>
        <p:spPr bwMode="auto">
          <a:xfrm>
            <a:off x="2766267" y="53038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Oval 8"/>
          <p:cNvSpPr>
            <a:spLocks noChangeArrowheads="1"/>
          </p:cNvSpPr>
          <p:nvPr/>
        </p:nvSpPr>
        <p:spPr bwMode="auto">
          <a:xfrm>
            <a:off x="2977406" y="51048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8"/>
          <p:cNvSpPr>
            <a:spLocks noChangeArrowheads="1"/>
          </p:cNvSpPr>
          <p:nvPr/>
        </p:nvSpPr>
        <p:spPr bwMode="auto">
          <a:xfrm>
            <a:off x="2977406" y="52699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Oval 8"/>
          <p:cNvSpPr>
            <a:spLocks noChangeArrowheads="1"/>
          </p:cNvSpPr>
          <p:nvPr/>
        </p:nvSpPr>
        <p:spPr bwMode="auto">
          <a:xfrm>
            <a:off x="2977406" y="54096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4"/>
          <p:cNvSpPr>
            <a:spLocks noChangeShapeType="1"/>
          </p:cNvSpPr>
          <p:nvPr/>
        </p:nvSpPr>
        <p:spPr bwMode="auto">
          <a:xfrm>
            <a:off x="2728167" y="59515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5"/>
          <p:cNvSpPr>
            <a:spLocks noChangeShapeType="1"/>
          </p:cNvSpPr>
          <p:nvPr/>
        </p:nvSpPr>
        <p:spPr bwMode="auto">
          <a:xfrm>
            <a:off x="2728167" y="62705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4"/>
          <p:cNvSpPr>
            <a:spLocks noChangeShapeType="1"/>
          </p:cNvSpPr>
          <p:nvPr/>
        </p:nvSpPr>
        <p:spPr bwMode="auto">
          <a:xfrm>
            <a:off x="2728167" y="61166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8"/>
          <p:cNvSpPr>
            <a:spLocks noChangeArrowheads="1"/>
          </p:cNvSpPr>
          <p:nvPr/>
        </p:nvSpPr>
        <p:spPr bwMode="auto">
          <a:xfrm>
            <a:off x="2939306" y="59176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Oval 8"/>
          <p:cNvSpPr>
            <a:spLocks noChangeArrowheads="1"/>
          </p:cNvSpPr>
          <p:nvPr/>
        </p:nvSpPr>
        <p:spPr bwMode="auto">
          <a:xfrm>
            <a:off x="2939306" y="60827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Oval 8"/>
          <p:cNvSpPr>
            <a:spLocks noChangeArrowheads="1"/>
          </p:cNvSpPr>
          <p:nvPr/>
        </p:nvSpPr>
        <p:spPr bwMode="auto">
          <a:xfrm>
            <a:off x="2939306" y="62224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79423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2.3</a:t>
            </a:r>
            <a:endParaRPr lang="en-US" dirty="0"/>
          </a:p>
        </p:txBody>
      </p:sp>
      <p:sp>
        <p:nvSpPr>
          <p:cNvPr id="3" name="Content Placeholder 2"/>
          <p:cNvSpPr>
            <a:spLocks noGrp="1"/>
          </p:cNvSpPr>
          <p:nvPr>
            <p:ph idx="1"/>
          </p:nvPr>
        </p:nvSpPr>
        <p:spPr/>
        <p:txBody>
          <a:bodyPr/>
          <a:lstStyle/>
          <a:p>
            <a:r>
              <a:rPr lang="en-US" dirty="0" smtClean="0"/>
              <a:t>Represent the function F = ABC + ACD’ + A’BC + BCD using only NOR gates</a:t>
            </a:r>
          </a:p>
          <a:p>
            <a:pPr lvl="1"/>
            <a:r>
              <a:rPr lang="en-US" dirty="0" smtClean="0"/>
              <a:t>Step 2: Convert the AND gates to NOR gates</a:t>
            </a:r>
          </a:p>
          <a:p>
            <a:endParaRPr lang="en-US" dirty="0"/>
          </a:p>
        </p:txBody>
      </p:sp>
      <p:sp>
        <p:nvSpPr>
          <p:cNvPr id="50" name="AutoShape 3"/>
          <p:cNvSpPr>
            <a:spLocks noChangeAspect="1" noChangeArrowheads="1" noTextEdit="1"/>
          </p:cNvSpPr>
          <p:nvPr/>
        </p:nvSpPr>
        <p:spPr bwMode="auto">
          <a:xfrm>
            <a:off x="2946400" y="34544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3540125" y="34988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25" y="37369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12"/>
          <p:cNvSpPr>
            <a:spLocks noChangeArrowheads="1"/>
          </p:cNvSpPr>
          <p:nvPr/>
        </p:nvSpPr>
        <p:spPr bwMode="auto">
          <a:xfrm>
            <a:off x="3775075" y="37163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14"/>
          <p:cNvSpPr>
            <a:spLocks noChangeShapeType="1"/>
          </p:cNvSpPr>
          <p:nvPr/>
        </p:nvSpPr>
        <p:spPr bwMode="auto">
          <a:xfrm>
            <a:off x="2727325" y="35782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5"/>
          <p:cNvSpPr>
            <a:spLocks noChangeShapeType="1"/>
          </p:cNvSpPr>
          <p:nvPr/>
        </p:nvSpPr>
        <p:spPr bwMode="auto">
          <a:xfrm>
            <a:off x="2727325" y="38973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6"/>
          <p:cNvSpPr>
            <a:spLocks noChangeShapeType="1"/>
          </p:cNvSpPr>
          <p:nvPr/>
        </p:nvSpPr>
        <p:spPr bwMode="auto">
          <a:xfrm>
            <a:off x="3757613" y="37369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14"/>
          <p:cNvSpPr>
            <a:spLocks noChangeShapeType="1"/>
          </p:cNvSpPr>
          <p:nvPr/>
        </p:nvSpPr>
        <p:spPr bwMode="auto">
          <a:xfrm>
            <a:off x="2727325" y="37433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TextBox 77"/>
          <p:cNvSpPr txBox="1"/>
          <p:nvPr/>
        </p:nvSpPr>
        <p:spPr>
          <a:xfrm>
            <a:off x="2401984" y="3374904"/>
            <a:ext cx="333553" cy="738664"/>
          </a:xfrm>
          <a:prstGeom prst="rect">
            <a:avLst/>
          </a:prstGeom>
          <a:noFill/>
        </p:spPr>
        <p:txBody>
          <a:bodyPr wrap="none" rtlCol="0">
            <a:spAutoFit/>
          </a:bodyPr>
          <a:lstStyle/>
          <a:p>
            <a:r>
              <a:rPr lang="en-US" sz="1400" dirty="0" smtClean="0"/>
              <a:t>A’</a:t>
            </a:r>
          </a:p>
          <a:p>
            <a:r>
              <a:rPr lang="en-US" sz="1400" dirty="0" smtClean="0"/>
              <a:t>B’</a:t>
            </a:r>
          </a:p>
          <a:p>
            <a:r>
              <a:rPr lang="en-US" sz="1400" dirty="0" smtClean="0"/>
              <a:t>C’</a:t>
            </a:r>
            <a:endParaRPr lang="en-US" sz="1400" dirty="0"/>
          </a:p>
        </p:txBody>
      </p:sp>
      <p:sp>
        <p:nvSpPr>
          <p:cNvPr id="79" name="TextBox 78"/>
          <p:cNvSpPr txBox="1"/>
          <p:nvPr/>
        </p:nvSpPr>
        <p:spPr>
          <a:xfrm>
            <a:off x="2389284" y="4150204"/>
            <a:ext cx="340414" cy="738664"/>
          </a:xfrm>
          <a:prstGeom prst="rect">
            <a:avLst/>
          </a:prstGeom>
          <a:noFill/>
        </p:spPr>
        <p:txBody>
          <a:bodyPr wrap="none" rtlCol="0">
            <a:spAutoFit/>
          </a:bodyPr>
          <a:lstStyle/>
          <a:p>
            <a:r>
              <a:rPr lang="en-US" sz="1400" dirty="0" smtClean="0"/>
              <a:t>A’</a:t>
            </a:r>
          </a:p>
          <a:p>
            <a:r>
              <a:rPr lang="en-US" sz="1400" dirty="0" smtClean="0"/>
              <a:t>C’</a:t>
            </a:r>
          </a:p>
          <a:p>
            <a:r>
              <a:rPr lang="en-US" sz="1400" dirty="0" smtClean="0"/>
              <a:t>D</a:t>
            </a:r>
            <a:endParaRPr lang="en-US" sz="1400" dirty="0"/>
          </a:p>
        </p:txBody>
      </p:sp>
      <p:sp>
        <p:nvSpPr>
          <p:cNvPr id="80" name="TextBox 79"/>
          <p:cNvSpPr txBox="1"/>
          <p:nvPr/>
        </p:nvSpPr>
        <p:spPr>
          <a:xfrm>
            <a:off x="2401984" y="4962804"/>
            <a:ext cx="333553" cy="738664"/>
          </a:xfrm>
          <a:prstGeom prst="rect">
            <a:avLst/>
          </a:prstGeom>
          <a:noFill/>
        </p:spPr>
        <p:txBody>
          <a:bodyPr wrap="none" rtlCol="0">
            <a:spAutoFit/>
          </a:bodyPr>
          <a:lstStyle/>
          <a:p>
            <a:r>
              <a:rPr lang="en-US" sz="1400" dirty="0" smtClean="0"/>
              <a:t>A</a:t>
            </a:r>
          </a:p>
          <a:p>
            <a:r>
              <a:rPr lang="en-US" sz="1400" dirty="0" smtClean="0"/>
              <a:t>B’</a:t>
            </a:r>
          </a:p>
          <a:p>
            <a:r>
              <a:rPr lang="en-US" sz="1400" dirty="0" smtClean="0"/>
              <a:t>C’</a:t>
            </a:r>
            <a:endParaRPr lang="en-US" sz="1400" dirty="0"/>
          </a:p>
        </p:txBody>
      </p:sp>
      <p:sp>
        <p:nvSpPr>
          <p:cNvPr id="81" name="TextBox 80"/>
          <p:cNvSpPr txBox="1"/>
          <p:nvPr/>
        </p:nvSpPr>
        <p:spPr>
          <a:xfrm>
            <a:off x="2401984" y="5742943"/>
            <a:ext cx="340414" cy="738664"/>
          </a:xfrm>
          <a:prstGeom prst="rect">
            <a:avLst/>
          </a:prstGeom>
          <a:noFill/>
        </p:spPr>
        <p:txBody>
          <a:bodyPr wrap="none" rtlCol="0">
            <a:spAutoFit/>
          </a:bodyPr>
          <a:lstStyle/>
          <a:p>
            <a:r>
              <a:rPr lang="en-US" sz="1400" dirty="0" smtClean="0"/>
              <a:t>B’</a:t>
            </a:r>
          </a:p>
          <a:p>
            <a:r>
              <a:rPr lang="en-US" sz="1400" dirty="0" smtClean="0"/>
              <a:t>C’</a:t>
            </a:r>
          </a:p>
          <a:p>
            <a:r>
              <a:rPr lang="en-US" sz="1400" dirty="0" smtClean="0"/>
              <a:t>D’</a:t>
            </a:r>
            <a:endParaRPr lang="en-US" sz="1400" dirty="0"/>
          </a:p>
        </p:txBody>
      </p:sp>
      <p:grpSp>
        <p:nvGrpSpPr>
          <p:cNvPr id="83" name="Group 19"/>
          <p:cNvGrpSpPr>
            <a:grpSpLocks noChangeAspect="1"/>
          </p:cNvGrpSpPr>
          <p:nvPr/>
        </p:nvGrpSpPr>
        <p:grpSpPr bwMode="auto">
          <a:xfrm>
            <a:off x="6096000" y="3878267"/>
            <a:ext cx="2235200" cy="1560513"/>
            <a:chOff x="3763" y="2396"/>
            <a:chExt cx="1408" cy="983"/>
          </a:xfrm>
        </p:grpSpPr>
        <p:sp>
          <p:nvSpPr>
            <p:cNvPr id="84"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8"/>
            <p:cNvSpPr>
              <a:spLocks noChangeShapeType="1"/>
            </p:cNvSpPr>
            <p:nvPr/>
          </p:nvSpPr>
          <p:spPr bwMode="auto">
            <a:xfrm>
              <a:off x="4875" y="2847"/>
              <a:ext cx="247" cy="1"/>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TextBox 96"/>
          <p:cNvSpPr txBox="1"/>
          <p:nvPr/>
        </p:nvSpPr>
        <p:spPr>
          <a:xfrm>
            <a:off x="8253413" y="4409564"/>
            <a:ext cx="290464" cy="369332"/>
          </a:xfrm>
          <a:prstGeom prst="rect">
            <a:avLst/>
          </a:prstGeom>
          <a:noFill/>
        </p:spPr>
        <p:txBody>
          <a:bodyPr wrap="none" rtlCol="0">
            <a:spAutoFit/>
          </a:bodyPr>
          <a:lstStyle/>
          <a:p>
            <a:r>
              <a:rPr lang="en-US" dirty="0" smtClean="0"/>
              <a:t>F</a:t>
            </a:r>
            <a:endParaRPr lang="en-US" dirty="0"/>
          </a:p>
        </p:txBody>
      </p:sp>
      <p:cxnSp>
        <p:nvCxnSpPr>
          <p:cNvPr id="99" name="Straight Connector 98"/>
          <p:cNvCxnSpPr/>
          <p:nvPr/>
        </p:nvCxnSpPr>
        <p:spPr>
          <a:xfrm>
            <a:off x="3950495" y="3736975"/>
            <a:ext cx="1307305" cy="0"/>
          </a:xfrm>
          <a:prstGeom prst="line">
            <a:avLst/>
          </a:prstGeom>
          <a:ln/>
        </p:spPr>
        <p:style>
          <a:lnRef idx="3">
            <a:schemeClr val="dk1"/>
          </a:lnRef>
          <a:fillRef idx="0">
            <a:schemeClr val="dk1"/>
          </a:fillRef>
          <a:effectRef idx="2">
            <a:schemeClr val="dk1"/>
          </a:effectRef>
          <a:fontRef idx="minor">
            <a:schemeClr val="tx1"/>
          </a:fontRef>
        </p:style>
      </p:cxnSp>
      <p:cxnSp>
        <p:nvCxnSpPr>
          <p:cNvPr id="102" name="Straight Connector 101"/>
          <p:cNvCxnSpPr/>
          <p:nvPr/>
        </p:nvCxnSpPr>
        <p:spPr>
          <a:xfrm>
            <a:off x="5257800" y="3736975"/>
            <a:ext cx="0" cy="413229"/>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flipH="1">
            <a:off x="5257800" y="4148862"/>
            <a:ext cx="1352132" cy="1342"/>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flipV="1">
            <a:off x="3875838" y="4530725"/>
            <a:ext cx="2751975" cy="6829"/>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3921920" y="5294280"/>
            <a:ext cx="1384298" cy="5909"/>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p:cNvCxnSpPr/>
          <p:nvPr/>
        </p:nvCxnSpPr>
        <p:spPr>
          <a:xfrm flipV="1">
            <a:off x="5257800" y="4827587"/>
            <a:ext cx="0" cy="491731"/>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p:nvPr/>
        </p:nvCxnSpPr>
        <p:spPr>
          <a:xfrm>
            <a:off x="5257800" y="4806950"/>
            <a:ext cx="1370013" cy="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flipV="1">
            <a:off x="3888538" y="6091639"/>
            <a:ext cx="1915362" cy="2588"/>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flipV="1">
            <a:off x="5791200" y="5081193"/>
            <a:ext cx="0" cy="1026718"/>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5803900" y="5081193"/>
            <a:ext cx="806032" cy="0"/>
          </a:xfrm>
          <a:prstGeom prst="line">
            <a:avLst/>
          </a:prstGeom>
        </p:spPr>
        <p:style>
          <a:lnRef idx="3">
            <a:schemeClr val="dk1"/>
          </a:lnRef>
          <a:fillRef idx="0">
            <a:schemeClr val="dk1"/>
          </a:fillRef>
          <a:effectRef idx="2">
            <a:schemeClr val="dk1"/>
          </a:effectRef>
          <a:fontRef idx="minor">
            <a:schemeClr val="tx1"/>
          </a:fontRef>
        </p:style>
      </p:cxnSp>
      <p:sp>
        <p:nvSpPr>
          <p:cNvPr id="91" name="Line 14"/>
          <p:cNvSpPr>
            <a:spLocks noChangeShapeType="1"/>
          </p:cNvSpPr>
          <p:nvPr/>
        </p:nvSpPr>
        <p:spPr bwMode="auto">
          <a:xfrm>
            <a:off x="2702767" y="43894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5"/>
          <p:cNvSpPr>
            <a:spLocks noChangeShapeType="1"/>
          </p:cNvSpPr>
          <p:nvPr/>
        </p:nvSpPr>
        <p:spPr bwMode="auto">
          <a:xfrm>
            <a:off x="2702767" y="47084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4"/>
          <p:cNvSpPr>
            <a:spLocks noChangeShapeType="1"/>
          </p:cNvSpPr>
          <p:nvPr/>
        </p:nvSpPr>
        <p:spPr bwMode="auto">
          <a:xfrm>
            <a:off x="2702767" y="45545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4"/>
          <p:cNvSpPr>
            <a:spLocks noChangeShapeType="1"/>
          </p:cNvSpPr>
          <p:nvPr/>
        </p:nvSpPr>
        <p:spPr bwMode="auto">
          <a:xfrm>
            <a:off x="2766267" y="51387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5"/>
          <p:cNvSpPr>
            <a:spLocks noChangeShapeType="1"/>
          </p:cNvSpPr>
          <p:nvPr/>
        </p:nvSpPr>
        <p:spPr bwMode="auto">
          <a:xfrm>
            <a:off x="2766267" y="54577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4"/>
          <p:cNvSpPr>
            <a:spLocks noChangeShapeType="1"/>
          </p:cNvSpPr>
          <p:nvPr/>
        </p:nvSpPr>
        <p:spPr bwMode="auto">
          <a:xfrm>
            <a:off x="2766267" y="53038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4"/>
          <p:cNvSpPr>
            <a:spLocks noChangeShapeType="1"/>
          </p:cNvSpPr>
          <p:nvPr/>
        </p:nvSpPr>
        <p:spPr bwMode="auto">
          <a:xfrm>
            <a:off x="2728167" y="59515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5"/>
          <p:cNvSpPr>
            <a:spLocks noChangeShapeType="1"/>
          </p:cNvSpPr>
          <p:nvPr/>
        </p:nvSpPr>
        <p:spPr bwMode="auto">
          <a:xfrm>
            <a:off x="2728167" y="62705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4"/>
          <p:cNvSpPr>
            <a:spLocks noChangeShapeType="1"/>
          </p:cNvSpPr>
          <p:nvPr/>
        </p:nvSpPr>
        <p:spPr bwMode="auto">
          <a:xfrm>
            <a:off x="2728167" y="61166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p:nvGrpSpPr>
        <p:grpSpPr>
          <a:xfrm>
            <a:off x="2534091" y="3425480"/>
            <a:ext cx="1683606" cy="685007"/>
            <a:chOff x="8397875" y="2767013"/>
            <a:chExt cx="1201738" cy="488950"/>
          </a:xfrm>
        </p:grpSpPr>
        <p:sp>
          <p:nvSpPr>
            <p:cNvPr id="5"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5"/>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6"/>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3" name="Group 112"/>
          <p:cNvGrpSpPr/>
          <p:nvPr/>
        </p:nvGrpSpPr>
        <p:grpSpPr>
          <a:xfrm>
            <a:off x="2521391" y="4212880"/>
            <a:ext cx="1683606" cy="685007"/>
            <a:chOff x="8397875" y="2767013"/>
            <a:chExt cx="1201738" cy="488950"/>
          </a:xfrm>
        </p:grpSpPr>
        <p:sp>
          <p:nvSpPr>
            <p:cNvPr id="115"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6"/>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6"/>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8"/>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0"/>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5" name="Group 134"/>
          <p:cNvGrpSpPr/>
          <p:nvPr/>
        </p:nvGrpSpPr>
        <p:grpSpPr>
          <a:xfrm>
            <a:off x="2572033" y="4975596"/>
            <a:ext cx="1683606" cy="685007"/>
            <a:chOff x="8397875" y="2767013"/>
            <a:chExt cx="1201738" cy="488950"/>
          </a:xfrm>
        </p:grpSpPr>
        <p:sp>
          <p:nvSpPr>
            <p:cNvPr id="136"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6"/>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8"/>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0"/>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42"/>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Oval 144"/>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45"/>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p:cNvGrpSpPr/>
          <p:nvPr/>
        </p:nvGrpSpPr>
        <p:grpSpPr>
          <a:xfrm>
            <a:off x="2534091" y="5800297"/>
            <a:ext cx="1683606" cy="685007"/>
            <a:chOff x="8397875" y="2767013"/>
            <a:chExt cx="1201738" cy="488950"/>
          </a:xfrm>
        </p:grpSpPr>
        <p:sp>
          <p:nvSpPr>
            <p:cNvPr id="148"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8"/>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50"/>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52"/>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4"/>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56"/>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57"/>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6775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2.3</a:t>
            </a:r>
            <a:endParaRPr lang="en-US" dirty="0"/>
          </a:p>
        </p:txBody>
      </p:sp>
      <p:sp>
        <p:nvSpPr>
          <p:cNvPr id="3" name="Content Placeholder 2"/>
          <p:cNvSpPr>
            <a:spLocks noGrp="1"/>
          </p:cNvSpPr>
          <p:nvPr>
            <p:ph idx="1"/>
          </p:nvPr>
        </p:nvSpPr>
        <p:spPr/>
        <p:txBody>
          <a:bodyPr/>
          <a:lstStyle/>
          <a:p>
            <a:r>
              <a:rPr lang="en-US" dirty="0" smtClean="0"/>
              <a:t>Represent the function F = ABC + ACD’ + A’BC + BCD using only NOR gates</a:t>
            </a:r>
          </a:p>
          <a:p>
            <a:pPr lvl="1"/>
            <a:r>
              <a:rPr lang="en-US" dirty="0" smtClean="0"/>
              <a:t>Step 2: Convert the OR gate to a NOR gate and add an inverter</a:t>
            </a:r>
          </a:p>
          <a:p>
            <a:endParaRPr lang="en-US" dirty="0"/>
          </a:p>
        </p:txBody>
      </p:sp>
      <p:sp>
        <p:nvSpPr>
          <p:cNvPr id="50" name="AutoShape 3"/>
          <p:cNvSpPr>
            <a:spLocks noChangeAspect="1" noChangeArrowheads="1" noTextEdit="1"/>
          </p:cNvSpPr>
          <p:nvPr/>
        </p:nvSpPr>
        <p:spPr bwMode="auto">
          <a:xfrm>
            <a:off x="2946400" y="34544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3540125" y="34988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25" y="37369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12"/>
          <p:cNvSpPr>
            <a:spLocks noChangeArrowheads="1"/>
          </p:cNvSpPr>
          <p:nvPr/>
        </p:nvSpPr>
        <p:spPr bwMode="auto">
          <a:xfrm>
            <a:off x="3775075" y="37163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14"/>
          <p:cNvSpPr>
            <a:spLocks noChangeShapeType="1"/>
          </p:cNvSpPr>
          <p:nvPr/>
        </p:nvSpPr>
        <p:spPr bwMode="auto">
          <a:xfrm>
            <a:off x="2727325" y="35782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5"/>
          <p:cNvSpPr>
            <a:spLocks noChangeShapeType="1"/>
          </p:cNvSpPr>
          <p:nvPr/>
        </p:nvSpPr>
        <p:spPr bwMode="auto">
          <a:xfrm>
            <a:off x="2727325" y="38973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6"/>
          <p:cNvSpPr>
            <a:spLocks noChangeShapeType="1"/>
          </p:cNvSpPr>
          <p:nvPr/>
        </p:nvSpPr>
        <p:spPr bwMode="auto">
          <a:xfrm>
            <a:off x="3757613" y="37369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14"/>
          <p:cNvSpPr>
            <a:spLocks noChangeShapeType="1"/>
          </p:cNvSpPr>
          <p:nvPr/>
        </p:nvSpPr>
        <p:spPr bwMode="auto">
          <a:xfrm>
            <a:off x="2727325" y="37433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TextBox 77"/>
          <p:cNvSpPr txBox="1"/>
          <p:nvPr/>
        </p:nvSpPr>
        <p:spPr>
          <a:xfrm>
            <a:off x="2401984" y="3374904"/>
            <a:ext cx="333553" cy="738664"/>
          </a:xfrm>
          <a:prstGeom prst="rect">
            <a:avLst/>
          </a:prstGeom>
          <a:noFill/>
        </p:spPr>
        <p:txBody>
          <a:bodyPr wrap="none" rtlCol="0">
            <a:spAutoFit/>
          </a:bodyPr>
          <a:lstStyle/>
          <a:p>
            <a:r>
              <a:rPr lang="en-US" sz="1400" dirty="0" smtClean="0"/>
              <a:t>A’</a:t>
            </a:r>
          </a:p>
          <a:p>
            <a:r>
              <a:rPr lang="en-US" sz="1400" dirty="0" smtClean="0"/>
              <a:t>B’</a:t>
            </a:r>
          </a:p>
          <a:p>
            <a:r>
              <a:rPr lang="en-US" sz="1400" dirty="0" smtClean="0"/>
              <a:t>C’</a:t>
            </a:r>
            <a:endParaRPr lang="en-US" sz="1400" dirty="0"/>
          </a:p>
        </p:txBody>
      </p:sp>
      <p:sp>
        <p:nvSpPr>
          <p:cNvPr id="79" name="TextBox 78"/>
          <p:cNvSpPr txBox="1"/>
          <p:nvPr/>
        </p:nvSpPr>
        <p:spPr>
          <a:xfrm>
            <a:off x="2389284" y="4150204"/>
            <a:ext cx="340414" cy="738664"/>
          </a:xfrm>
          <a:prstGeom prst="rect">
            <a:avLst/>
          </a:prstGeom>
          <a:noFill/>
        </p:spPr>
        <p:txBody>
          <a:bodyPr wrap="none" rtlCol="0">
            <a:spAutoFit/>
          </a:bodyPr>
          <a:lstStyle/>
          <a:p>
            <a:r>
              <a:rPr lang="en-US" sz="1400" dirty="0" smtClean="0"/>
              <a:t>A’</a:t>
            </a:r>
          </a:p>
          <a:p>
            <a:r>
              <a:rPr lang="en-US" sz="1400" dirty="0" smtClean="0"/>
              <a:t>C’</a:t>
            </a:r>
          </a:p>
          <a:p>
            <a:r>
              <a:rPr lang="en-US" sz="1400" dirty="0" smtClean="0"/>
              <a:t>D</a:t>
            </a:r>
            <a:endParaRPr lang="en-US" sz="1400" dirty="0"/>
          </a:p>
        </p:txBody>
      </p:sp>
      <p:sp>
        <p:nvSpPr>
          <p:cNvPr id="80" name="TextBox 79"/>
          <p:cNvSpPr txBox="1"/>
          <p:nvPr/>
        </p:nvSpPr>
        <p:spPr>
          <a:xfrm>
            <a:off x="2401984" y="4962804"/>
            <a:ext cx="333553" cy="738664"/>
          </a:xfrm>
          <a:prstGeom prst="rect">
            <a:avLst/>
          </a:prstGeom>
          <a:noFill/>
        </p:spPr>
        <p:txBody>
          <a:bodyPr wrap="none" rtlCol="0">
            <a:spAutoFit/>
          </a:bodyPr>
          <a:lstStyle/>
          <a:p>
            <a:r>
              <a:rPr lang="en-US" sz="1400" dirty="0" smtClean="0"/>
              <a:t>A</a:t>
            </a:r>
          </a:p>
          <a:p>
            <a:r>
              <a:rPr lang="en-US" sz="1400" dirty="0" smtClean="0"/>
              <a:t>B’</a:t>
            </a:r>
          </a:p>
          <a:p>
            <a:r>
              <a:rPr lang="en-US" sz="1400" dirty="0" smtClean="0"/>
              <a:t>C’</a:t>
            </a:r>
            <a:endParaRPr lang="en-US" sz="1400" dirty="0"/>
          </a:p>
        </p:txBody>
      </p:sp>
      <p:sp>
        <p:nvSpPr>
          <p:cNvPr id="81" name="TextBox 80"/>
          <p:cNvSpPr txBox="1"/>
          <p:nvPr/>
        </p:nvSpPr>
        <p:spPr>
          <a:xfrm>
            <a:off x="2401984" y="5742943"/>
            <a:ext cx="340414" cy="738664"/>
          </a:xfrm>
          <a:prstGeom prst="rect">
            <a:avLst/>
          </a:prstGeom>
          <a:noFill/>
        </p:spPr>
        <p:txBody>
          <a:bodyPr wrap="none" rtlCol="0">
            <a:spAutoFit/>
          </a:bodyPr>
          <a:lstStyle/>
          <a:p>
            <a:r>
              <a:rPr lang="en-US" sz="1400" dirty="0" smtClean="0"/>
              <a:t>B’</a:t>
            </a:r>
          </a:p>
          <a:p>
            <a:r>
              <a:rPr lang="en-US" sz="1400" dirty="0" smtClean="0"/>
              <a:t>C’</a:t>
            </a:r>
          </a:p>
          <a:p>
            <a:r>
              <a:rPr lang="en-US" sz="1400" dirty="0" smtClean="0"/>
              <a:t>D’</a:t>
            </a:r>
            <a:endParaRPr lang="en-US" sz="1400" dirty="0"/>
          </a:p>
        </p:txBody>
      </p:sp>
      <p:grpSp>
        <p:nvGrpSpPr>
          <p:cNvPr id="83" name="Group 19"/>
          <p:cNvGrpSpPr>
            <a:grpSpLocks noChangeAspect="1"/>
          </p:cNvGrpSpPr>
          <p:nvPr/>
        </p:nvGrpSpPr>
        <p:grpSpPr bwMode="auto">
          <a:xfrm>
            <a:off x="6096001" y="3878267"/>
            <a:ext cx="2862263" cy="1560513"/>
            <a:chOff x="3763" y="2396"/>
            <a:chExt cx="1803" cy="983"/>
          </a:xfrm>
        </p:grpSpPr>
        <p:sp>
          <p:nvSpPr>
            <p:cNvPr id="84"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8"/>
            <p:cNvSpPr>
              <a:spLocks noChangeShapeType="1"/>
            </p:cNvSpPr>
            <p:nvPr/>
          </p:nvSpPr>
          <p:spPr bwMode="auto">
            <a:xfrm flipV="1">
              <a:off x="4971" y="2851"/>
              <a:ext cx="595" cy="4"/>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TextBox 96"/>
          <p:cNvSpPr txBox="1"/>
          <p:nvPr/>
        </p:nvSpPr>
        <p:spPr>
          <a:xfrm>
            <a:off x="10920413" y="4409564"/>
            <a:ext cx="290464" cy="369332"/>
          </a:xfrm>
          <a:prstGeom prst="rect">
            <a:avLst/>
          </a:prstGeom>
          <a:noFill/>
        </p:spPr>
        <p:txBody>
          <a:bodyPr wrap="none" rtlCol="0">
            <a:spAutoFit/>
          </a:bodyPr>
          <a:lstStyle/>
          <a:p>
            <a:r>
              <a:rPr lang="en-US" dirty="0" smtClean="0"/>
              <a:t>F</a:t>
            </a:r>
            <a:endParaRPr lang="en-US" dirty="0"/>
          </a:p>
        </p:txBody>
      </p:sp>
      <p:cxnSp>
        <p:nvCxnSpPr>
          <p:cNvPr id="99" name="Straight Connector 98"/>
          <p:cNvCxnSpPr/>
          <p:nvPr/>
        </p:nvCxnSpPr>
        <p:spPr>
          <a:xfrm>
            <a:off x="3950495" y="3736975"/>
            <a:ext cx="1307305" cy="0"/>
          </a:xfrm>
          <a:prstGeom prst="line">
            <a:avLst/>
          </a:prstGeom>
          <a:ln/>
        </p:spPr>
        <p:style>
          <a:lnRef idx="3">
            <a:schemeClr val="dk1"/>
          </a:lnRef>
          <a:fillRef idx="0">
            <a:schemeClr val="dk1"/>
          </a:fillRef>
          <a:effectRef idx="2">
            <a:schemeClr val="dk1"/>
          </a:effectRef>
          <a:fontRef idx="minor">
            <a:schemeClr val="tx1"/>
          </a:fontRef>
        </p:style>
      </p:cxnSp>
      <p:cxnSp>
        <p:nvCxnSpPr>
          <p:cNvPr id="102" name="Straight Connector 101"/>
          <p:cNvCxnSpPr/>
          <p:nvPr/>
        </p:nvCxnSpPr>
        <p:spPr>
          <a:xfrm>
            <a:off x="5257800" y="3736975"/>
            <a:ext cx="0" cy="413229"/>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flipH="1">
            <a:off x="5257800" y="4148862"/>
            <a:ext cx="1352132" cy="1342"/>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flipV="1">
            <a:off x="3875838" y="4530725"/>
            <a:ext cx="2751975" cy="6829"/>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3921920" y="5294280"/>
            <a:ext cx="1384298" cy="5909"/>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p:cNvCxnSpPr/>
          <p:nvPr/>
        </p:nvCxnSpPr>
        <p:spPr>
          <a:xfrm flipV="1">
            <a:off x="5257800" y="4827587"/>
            <a:ext cx="0" cy="491731"/>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p:nvPr/>
        </p:nvCxnSpPr>
        <p:spPr>
          <a:xfrm>
            <a:off x="5257800" y="4806950"/>
            <a:ext cx="1370013" cy="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flipV="1">
            <a:off x="3888538" y="6091639"/>
            <a:ext cx="1915362" cy="2588"/>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flipV="1">
            <a:off x="5791200" y="5081193"/>
            <a:ext cx="0" cy="1026718"/>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5803900" y="5081193"/>
            <a:ext cx="806032" cy="0"/>
          </a:xfrm>
          <a:prstGeom prst="line">
            <a:avLst/>
          </a:prstGeom>
        </p:spPr>
        <p:style>
          <a:lnRef idx="3">
            <a:schemeClr val="dk1"/>
          </a:lnRef>
          <a:fillRef idx="0">
            <a:schemeClr val="dk1"/>
          </a:fillRef>
          <a:effectRef idx="2">
            <a:schemeClr val="dk1"/>
          </a:effectRef>
          <a:fontRef idx="minor">
            <a:schemeClr val="tx1"/>
          </a:fontRef>
        </p:style>
      </p:cxnSp>
      <p:sp>
        <p:nvSpPr>
          <p:cNvPr id="91" name="Line 14"/>
          <p:cNvSpPr>
            <a:spLocks noChangeShapeType="1"/>
          </p:cNvSpPr>
          <p:nvPr/>
        </p:nvSpPr>
        <p:spPr bwMode="auto">
          <a:xfrm>
            <a:off x="2702767" y="43894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5"/>
          <p:cNvSpPr>
            <a:spLocks noChangeShapeType="1"/>
          </p:cNvSpPr>
          <p:nvPr/>
        </p:nvSpPr>
        <p:spPr bwMode="auto">
          <a:xfrm>
            <a:off x="2702767" y="47084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4"/>
          <p:cNvSpPr>
            <a:spLocks noChangeShapeType="1"/>
          </p:cNvSpPr>
          <p:nvPr/>
        </p:nvSpPr>
        <p:spPr bwMode="auto">
          <a:xfrm>
            <a:off x="2702767" y="45545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4"/>
          <p:cNvSpPr>
            <a:spLocks noChangeShapeType="1"/>
          </p:cNvSpPr>
          <p:nvPr/>
        </p:nvSpPr>
        <p:spPr bwMode="auto">
          <a:xfrm>
            <a:off x="2766267" y="51387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5"/>
          <p:cNvSpPr>
            <a:spLocks noChangeShapeType="1"/>
          </p:cNvSpPr>
          <p:nvPr/>
        </p:nvSpPr>
        <p:spPr bwMode="auto">
          <a:xfrm>
            <a:off x="2766267" y="54577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4"/>
          <p:cNvSpPr>
            <a:spLocks noChangeShapeType="1"/>
          </p:cNvSpPr>
          <p:nvPr/>
        </p:nvSpPr>
        <p:spPr bwMode="auto">
          <a:xfrm>
            <a:off x="2766267" y="53038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4"/>
          <p:cNvSpPr>
            <a:spLocks noChangeShapeType="1"/>
          </p:cNvSpPr>
          <p:nvPr/>
        </p:nvSpPr>
        <p:spPr bwMode="auto">
          <a:xfrm>
            <a:off x="2728167" y="59515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5"/>
          <p:cNvSpPr>
            <a:spLocks noChangeShapeType="1"/>
          </p:cNvSpPr>
          <p:nvPr/>
        </p:nvSpPr>
        <p:spPr bwMode="auto">
          <a:xfrm>
            <a:off x="2728167" y="627059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4"/>
          <p:cNvSpPr>
            <a:spLocks noChangeShapeType="1"/>
          </p:cNvSpPr>
          <p:nvPr/>
        </p:nvSpPr>
        <p:spPr bwMode="auto">
          <a:xfrm>
            <a:off x="2728167" y="61166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p:nvGrpSpPr>
        <p:grpSpPr>
          <a:xfrm>
            <a:off x="2534091" y="3425480"/>
            <a:ext cx="1683606" cy="685007"/>
            <a:chOff x="8397875" y="2767013"/>
            <a:chExt cx="1201738" cy="488950"/>
          </a:xfrm>
        </p:grpSpPr>
        <p:sp>
          <p:nvSpPr>
            <p:cNvPr id="5"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5"/>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6"/>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3" name="Group 112"/>
          <p:cNvGrpSpPr/>
          <p:nvPr/>
        </p:nvGrpSpPr>
        <p:grpSpPr>
          <a:xfrm>
            <a:off x="2521391" y="4212880"/>
            <a:ext cx="1683606" cy="685007"/>
            <a:chOff x="8397875" y="2767013"/>
            <a:chExt cx="1201738" cy="488950"/>
          </a:xfrm>
        </p:grpSpPr>
        <p:sp>
          <p:nvSpPr>
            <p:cNvPr id="115"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6"/>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6"/>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8"/>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0"/>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5" name="Group 134"/>
          <p:cNvGrpSpPr/>
          <p:nvPr/>
        </p:nvGrpSpPr>
        <p:grpSpPr>
          <a:xfrm>
            <a:off x="2572033" y="4975596"/>
            <a:ext cx="1683606" cy="685007"/>
            <a:chOff x="8397875" y="2767013"/>
            <a:chExt cx="1201738" cy="488950"/>
          </a:xfrm>
        </p:grpSpPr>
        <p:sp>
          <p:nvSpPr>
            <p:cNvPr id="136"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6"/>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8"/>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0"/>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42"/>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Oval 144"/>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45"/>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p:cNvGrpSpPr/>
          <p:nvPr/>
        </p:nvGrpSpPr>
        <p:grpSpPr>
          <a:xfrm>
            <a:off x="2534091" y="5800297"/>
            <a:ext cx="1683606" cy="685007"/>
            <a:chOff x="8397875" y="2767013"/>
            <a:chExt cx="1201738" cy="488950"/>
          </a:xfrm>
        </p:grpSpPr>
        <p:sp>
          <p:nvSpPr>
            <p:cNvPr id="148" name="AutoShape 3"/>
            <p:cNvSpPr>
              <a:spLocks noChangeAspect="1" noChangeArrowheads="1" noTextEdit="1"/>
            </p:cNvSpPr>
            <p:nvPr/>
          </p:nvSpPr>
          <p:spPr bwMode="auto">
            <a:xfrm>
              <a:off x="8397875" y="2767013"/>
              <a:ext cx="1201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8"/>
            <p:cNvSpPr>
              <a:spLocks/>
            </p:cNvSpPr>
            <p:nvPr/>
          </p:nvSpPr>
          <p:spPr bwMode="auto">
            <a:xfrm>
              <a:off x="8610600" y="2990851"/>
              <a:ext cx="658813" cy="223838"/>
            </a:xfrm>
            <a:custGeom>
              <a:avLst/>
              <a:gdLst>
                <a:gd name="T0" fmla="*/ 0 w 34"/>
                <a:gd name="T1" fmla="*/ 11 h 11"/>
                <a:gd name="T2" fmla="*/ 34 w 34"/>
                <a:gd name="T3" fmla="*/ 0 h 11"/>
                <a:gd name="T4" fmla="*/ 0 w 34"/>
                <a:gd name="T5" fmla="*/ 0 h 11"/>
                <a:gd name="T6" fmla="*/ 0 w 34"/>
                <a:gd name="T7" fmla="*/ 11 h 11"/>
              </a:gdLst>
              <a:ahLst/>
              <a:cxnLst>
                <a:cxn ang="0">
                  <a:pos x="T0" y="T1"/>
                </a:cxn>
                <a:cxn ang="0">
                  <a:pos x="T2" y="T3"/>
                </a:cxn>
                <a:cxn ang="0">
                  <a:pos x="T4" y="T5"/>
                </a:cxn>
                <a:cxn ang="0">
                  <a:pos x="T6" y="T7"/>
                </a:cxn>
              </a:cxnLst>
              <a:rect l="0" t="0" r="r" b="b"/>
              <a:pathLst>
                <a:path w="34" h="11">
                  <a:moveTo>
                    <a:pt x="0" y="11"/>
                  </a:moveTo>
                  <a:cubicBezTo>
                    <a:pt x="18" y="10"/>
                    <a:pt x="34" y="6"/>
                    <a:pt x="34"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Arc 6"/>
            <p:cNvSpPr>
              <a:spLocks/>
            </p:cNvSpPr>
            <p:nvPr/>
          </p:nvSpPr>
          <p:spPr bwMode="auto">
            <a:xfrm>
              <a:off x="8621253" y="2990851"/>
              <a:ext cx="669925" cy="234950"/>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50"/>
            <p:cNvSpPr>
              <a:spLocks/>
            </p:cNvSpPr>
            <p:nvPr/>
          </p:nvSpPr>
          <p:spPr bwMode="auto">
            <a:xfrm>
              <a:off x="8610600" y="2787651"/>
              <a:ext cx="658813" cy="223838"/>
            </a:xfrm>
            <a:custGeom>
              <a:avLst/>
              <a:gdLst>
                <a:gd name="T0" fmla="*/ 34 w 34"/>
                <a:gd name="T1" fmla="*/ 11 h 11"/>
                <a:gd name="T2" fmla="*/ 0 w 34"/>
                <a:gd name="T3" fmla="*/ 0 h 11"/>
                <a:gd name="T4" fmla="*/ 0 w 34"/>
                <a:gd name="T5" fmla="*/ 11 h 11"/>
                <a:gd name="T6" fmla="*/ 34 w 34"/>
                <a:gd name="T7" fmla="*/ 11 h 11"/>
              </a:gdLst>
              <a:ahLst/>
              <a:cxnLst>
                <a:cxn ang="0">
                  <a:pos x="T0" y="T1"/>
                </a:cxn>
                <a:cxn ang="0">
                  <a:pos x="T2" y="T3"/>
                </a:cxn>
                <a:cxn ang="0">
                  <a:pos x="T4" y="T5"/>
                </a:cxn>
                <a:cxn ang="0">
                  <a:pos x="T6" y="T7"/>
                </a:cxn>
              </a:cxnLst>
              <a:rect l="0" t="0" r="r" b="b"/>
              <a:pathLst>
                <a:path w="34" h="11">
                  <a:moveTo>
                    <a:pt x="34" y="11"/>
                  </a:moveTo>
                  <a:cubicBezTo>
                    <a:pt x="34" y="4"/>
                    <a:pt x="18" y="0"/>
                    <a:pt x="0" y="0"/>
                  </a:cubicBezTo>
                  <a:lnTo>
                    <a:pt x="0" y="11"/>
                  </a:lnTo>
                  <a:lnTo>
                    <a:pt x="34"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Arc 8"/>
            <p:cNvSpPr>
              <a:spLocks/>
            </p:cNvSpPr>
            <p:nvPr/>
          </p:nvSpPr>
          <p:spPr bwMode="auto">
            <a:xfrm>
              <a:off x="8612188" y="2776538"/>
              <a:ext cx="669925" cy="234950"/>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52"/>
            <p:cNvSpPr>
              <a:spLocks/>
            </p:cNvSpPr>
            <p:nvPr/>
          </p:nvSpPr>
          <p:spPr bwMode="auto">
            <a:xfrm>
              <a:off x="8610600" y="2787651"/>
              <a:ext cx="58738" cy="203200"/>
            </a:xfrm>
            <a:custGeom>
              <a:avLst/>
              <a:gdLst>
                <a:gd name="T0" fmla="*/ 3 w 3"/>
                <a:gd name="T1" fmla="*/ 10 h 10"/>
                <a:gd name="T2" fmla="*/ 0 w 3"/>
                <a:gd name="T3" fmla="*/ 0 h 10"/>
                <a:gd name="T4" fmla="*/ 0 w 3"/>
                <a:gd name="T5" fmla="*/ 10 h 10"/>
                <a:gd name="T6" fmla="*/ 3 w 3"/>
                <a:gd name="T7" fmla="*/ 10 h 10"/>
              </a:gdLst>
              <a:ahLst/>
              <a:cxnLst>
                <a:cxn ang="0">
                  <a:pos x="T0" y="T1"/>
                </a:cxn>
                <a:cxn ang="0">
                  <a:pos x="T2" y="T3"/>
                </a:cxn>
                <a:cxn ang="0">
                  <a:pos x="T4" y="T5"/>
                </a:cxn>
                <a:cxn ang="0">
                  <a:pos x="T6" y="T7"/>
                </a:cxn>
              </a:cxnLst>
              <a:rect l="0" t="0" r="r" b="b"/>
              <a:pathLst>
                <a:path w="3" h="10">
                  <a:moveTo>
                    <a:pt x="3" y="10"/>
                  </a:moveTo>
                  <a:cubicBezTo>
                    <a:pt x="3" y="4"/>
                    <a:pt x="1" y="0"/>
                    <a:pt x="0" y="0"/>
                  </a:cubicBezTo>
                  <a:lnTo>
                    <a:pt x="0" y="10"/>
                  </a:lnTo>
                  <a:lnTo>
                    <a:pt x="3"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Arc 10"/>
            <p:cNvSpPr>
              <a:spLocks/>
            </p:cNvSpPr>
            <p:nvPr/>
          </p:nvSpPr>
          <p:spPr bwMode="auto">
            <a:xfrm>
              <a:off x="8610600" y="2776538"/>
              <a:ext cx="68263"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4"/>
            <p:cNvSpPr>
              <a:spLocks/>
            </p:cNvSpPr>
            <p:nvPr/>
          </p:nvSpPr>
          <p:spPr bwMode="auto">
            <a:xfrm>
              <a:off x="8631238" y="2990851"/>
              <a:ext cx="38100" cy="204788"/>
            </a:xfrm>
            <a:custGeom>
              <a:avLst/>
              <a:gdLst>
                <a:gd name="T0" fmla="*/ 0 w 2"/>
                <a:gd name="T1" fmla="*/ 10 h 10"/>
                <a:gd name="T2" fmla="*/ 2 w 2"/>
                <a:gd name="T3" fmla="*/ 0 h 10"/>
                <a:gd name="T4" fmla="*/ 0 w 2"/>
                <a:gd name="T5" fmla="*/ 0 h 10"/>
                <a:gd name="T6" fmla="*/ 0 w 2"/>
                <a:gd name="T7" fmla="*/ 10 h 10"/>
              </a:gdLst>
              <a:ahLst/>
              <a:cxnLst>
                <a:cxn ang="0">
                  <a:pos x="T0" y="T1"/>
                </a:cxn>
                <a:cxn ang="0">
                  <a:pos x="T2" y="T3"/>
                </a:cxn>
                <a:cxn ang="0">
                  <a:pos x="T4" y="T5"/>
                </a:cxn>
                <a:cxn ang="0">
                  <a:pos x="T6" y="T7"/>
                </a:cxn>
              </a:cxnLst>
              <a:rect l="0" t="0" r="r" b="b"/>
              <a:pathLst>
                <a:path w="2" h="10">
                  <a:moveTo>
                    <a:pt x="0" y="10"/>
                  </a:moveTo>
                  <a:cubicBezTo>
                    <a:pt x="1" y="9"/>
                    <a:pt x="2" y="5"/>
                    <a:pt x="2" y="0"/>
                  </a:cubicBezTo>
                  <a:lnTo>
                    <a:pt x="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Arc 12"/>
            <p:cNvSpPr>
              <a:spLocks/>
            </p:cNvSpPr>
            <p:nvPr/>
          </p:nvSpPr>
          <p:spPr bwMode="auto">
            <a:xfrm>
              <a:off x="8636668" y="2990851"/>
              <a:ext cx="49213" cy="21431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56"/>
            <p:cNvSpPr>
              <a:spLocks noChangeArrowheads="1"/>
            </p:cNvSpPr>
            <p:nvPr/>
          </p:nvSpPr>
          <p:spPr bwMode="auto">
            <a:xfrm>
              <a:off x="9290050" y="2970213"/>
              <a:ext cx="5715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57"/>
            <p:cNvSpPr>
              <a:spLocks noChangeArrowheads="1"/>
            </p:cNvSpPr>
            <p:nvPr/>
          </p:nvSpPr>
          <p:spPr bwMode="auto">
            <a:xfrm>
              <a:off x="9278938" y="2960688"/>
              <a:ext cx="77788" cy="8255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19"/>
          <p:cNvGrpSpPr>
            <a:grpSpLocks noChangeAspect="1"/>
          </p:cNvGrpSpPr>
          <p:nvPr/>
        </p:nvGrpSpPr>
        <p:grpSpPr bwMode="auto">
          <a:xfrm>
            <a:off x="9431320" y="4135407"/>
            <a:ext cx="1538772" cy="1012459"/>
            <a:chOff x="3763" y="2396"/>
            <a:chExt cx="1494" cy="983"/>
          </a:xfrm>
        </p:grpSpPr>
        <p:sp>
          <p:nvSpPr>
            <p:cNvPr id="96"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8"/>
            <p:cNvSpPr>
              <a:spLocks noChangeShapeType="1"/>
            </p:cNvSpPr>
            <p:nvPr/>
          </p:nvSpPr>
          <p:spPr bwMode="auto">
            <a:xfrm>
              <a:off x="5010" y="2847"/>
              <a:ext cx="247" cy="1"/>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1" name="Oval 110"/>
          <p:cNvSpPr>
            <a:spLocks noChangeArrowheads="1"/>
          </p:cNvSpPr>
          <p:nvPr/>
        </p:nvSpPr>
        <p:spPr bwMode="auto">
          <a:xfrm>
            <a:off x="8076607" y="3862558"/>
            <a:ext cx="80066" cy="867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8"/>
          <p:cNvSpPr>
            <a:spLocks noChangeArrowheads="1"/>
          </p:cNvSpPr>
          <p:nvPr/>
        </p:nvSpPr>
        <p:spPr bwMode="auto">
          <a:xfrm>
            <a:off x="7917706" y="45714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Oval 8"/>
          <p:cNvSpPr>
            <a:spLocks noChangeArrowheads="1"/>
          </p:cNvSpPr>
          <p:nvPr/>
        </p:nvSpPr>
        <p:spPr bwMode="auto">
          <a:xfrm>
            <a:off x="10622806" y="457149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4" name="Straight Connector 13"/>
          <p:cNvCxnSpPr/>
          <p:nvPr/>
        </p:nvCxnSpPr>
        <p:spPr>
          <a:xfrm flipV="1">
            <a:off x="8958264" y="4389407"/>
            <a:ext cx="0" cy="46622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8958264" y="4389407"/>
            <a:ext cx="818096"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8958264" y="4855631"/>
            <a:ext cx="81809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3892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r>
              <a:rPr lang="en-US" dirty="0" smtClean="0"/>
              <a:t>Consider the following truth table.  Identify the function represented by the truth table and reduce it.  Show the gate implementation for the original and the reduced function in AND, OR, and NOT gates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23933440"/>
              </p:ext>
            </p:extLst>
          </p:nvPr>
        </p:nvGraphicFramePr>
        <p:xfrm>
          <a:off x="2006600" y="3210243"/>
          <a:ext cx="8128000" cy="33375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F</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139028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r>
              <a:rPr lang="en-US" dirty="0" smtClean="0"/>
              <a:t>Consider the following truth table.  Identify the function:</a:t>
            </a:r>
          </a:p>
          <a:p>
            <a:pPr lvl="1"/>
            <a:r>
              <a:rPr lang="en-US" dirty="0" smtClean="0"/>
              <a:t>F = A’BC + AB’C’ + ABC’ + ABC</a:t>
            </a:r>
            <a:endParaRPr lang="en-US" dirty="0"/>
          </a:p>
        </p:txBody>
      </p:sp>
      <p:graphicFrame>
        <p:nvGraphicFramePr>
          <p:cNvPr id="6" name="Table 5"/>
          <p:cNvGraphicFramePr>
            <a:graphicFrameLocks noGrp="1"/>
          </p:cNvGraphicFramePr>
          <p:nvPr/>
        </p:nvGraphicFramePr>
        <p:xfrm>
          <a:off x="1993900" y="3210243"/>
          <a:ext cx="8128000" cy="33375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F</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335454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a:bodyPr>
          <a:lstStyle/>
          <a:p>
            <a:r>
              <a:rPr lang="en-US" dirty="0" smtClean="0"/>
              <a:t>Reduce the function:</a:t>
            </a:r>
          </a:p>
          <a:p>
            <a:pPr lvl="1"/>
            <a:r>
              <a:rPr lang="en-US" dirty="0" smtClean="0"/>
              <a:t>F 	= A’BC + AB’C’ + ABC’ + ABC</a:t>
            </a:r>
          </a:p>
          <a:p>
            <a:pPr marL="457200" lvl="1" indent="0">
              <a:buNone/>
            </a:pPr>
            <a:r>
              <a:rPr lang="en-US" dirty="0" smtClean="0"/>
              <a:t>	= A’BC + ABC + AB’C’ + ABC’ 				Commutative</a:t>
            </a:r>
          </a:p>
          <a:p>
            <a:pPr marL="457200" lvl="1" indent="0">
              <a:buNone/>
            </a:pPr>
            <a:r>
              <a:rPr lang="en-US" dirty="0"/>
              <a:t>	</a:t>
            </a:r>
            <a:r>
              <a:rPr lang="en-US" dirty="0" smtClean="0"/>
              <a:t>= (A’ + A)BC + AB’C’ + ABC’ 				Distributive</a:t>
            </a:r>
          </a:p>
          <a:p>
            <a:pPr marL="457200" lvl="1" indent="0">
              <a:buNone/>
            </a:pPr>
            <a:r>
              <a:rPr lang="en-US" dirty="0" smtClean="0"/>
              <a:t>	= (1)BC + AB’C’ + ABC’ 					Inverse</a:t>
            </a:r>
          </a:p>
          <a:p>
            <a:pPr marL="457200" lvl="1" indent="0">
              <a:buNone/>
            </a:pPr>
            <a:r>
              <a:rPr lang="en-US" dirty="0"/>
              <a:t>	</a:t>
            </a:r>
            <a:r>
              <a:rPr lang="en-US" dirty="0" smtClean="0"/>
              <a:t>= BC + AB’C’ + ABC’ 						Identity</a:t>
            </a:r>
          </a:p>
          <a:p>
            <a:pPr marL="457200" lvl="1" indent="0">
              <a:buNone/>
            </a:pPr>
            <a:r>
              <a:rPr lang="en-US" dirty="0" smtClean="0"/>
              <a:t>	= BC + (B + B’)AC’							Distributive</a:t>
            </a:r>
            <a:endParaRPr lang="en-US" dirty="0"/>
          </a:p>
          <a:p>
            <a:pPr marL="457200" lvl="1" indent="0">
              <a:buNone/>
            </a:pPr>
            <a:r>
              <a:rPr lang="en-US" dirty="0" smtClean="0"/>
              <a:t>	= BC + (1)AC’								Inverse</a:t>
            </a:r>
          </a:p>
          <a:p>
            <a:pPr marL="457200" lvl="1" indent="0">
              <a:buNone/>
            </a:pPr>
            <a:r>
              <a:rPr lang="en-US" dirty="0"/>
              <a:t>	</a:t>
            </a:r>
            <a:r>
              <a:rPr lang="en-US" dirty="0" smtClean="0"/>
              <a:t>= BC + AC’								Identity</a:t>
            </a:r>
            <a:endParaRPr lang="en-US" dirty="0"/>
          </a:p>
        </p:txBody>
      </p:sp>
    </p:spTree>
    <p:extLst>
      <p:ext uri="{BB962C8B-B14F-4D97-AF65-F5344CB8AC3E}">
        <p14:creationId xmlns:p14="http://schemas.microsoft.com/office/powerpoint/2010/main" val="4107877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4" name="Text Placeholder 3"/>
          <p:cNvSpPr>
            <a:spLocks noGrp="1"/>
          </p:cNvSpPr>
          <p:nvPr>
            <p:ph type="body" idx="1"/>
          </p:nvPr>
        </p:nvSpPr>
        <p:spPr>
          <a:xfrm>
            <a:off x="839788" y="1681163"/>
            <a:ext cx="10515600" cy="823912"/>
          </a:xfrm>
        </p:spPr>
        <p:txBody>
          <a:bodyPr>
            <a:normAutofit/>
          </a:bodyPr>
          <a:lstStyle/>
          <a:p>
            <a:pPr marL="342900" indent="-342900">
              <a:buFont typeface="Arial" panose="020B0604020202020204" pitchFamily="34" charset="0"/>
              <a:buChar char="•"/>
            </a:pPr>
            <a:r>
              <a:rPr lang="en-US" sz="2800" b="0" dirty="0" smtClean="0"/>
              <a:t>Show the gate implementation for each function.</a:t>
            </a:r>
            <a:endParaRPr lang="en-US" sz="2800" b="0" dirty="0"/>
          </a:p>
        </p:txBody>
      </p:sp>
      <p:sp>
        <p:nvSpPr>
          <p:cNvPr id="3" name="Content Placeholder 2"/>
          <p:cNvSpPr>
            <a:spLocks noGrp="1"/>
          </p:cNvSpPr>
          <p:nvPr>
            <p:ph sz="half" idx="2"/>
          </p:nvPr>
        </p:nvSpPr>
        <p:spPr>
          <a:xfrm>
            <a:off x="963613" y="2590990"/>
            <a:ext cx="4342893" cy="3354060"/>
          </a:xfrm>
        </p:spPr>
        <p:txBody>
          <a:bodyPr>
            <a:normAutofit/>
          </a:bodyPr>
          <a:lstStyle/>
          <a:p>
            <a:pPr lvl="1"/>
            <a:r>
              <a:rPr lang="en-US" dirty="0" smtClean="0"/>
              <a:t>F 	= A’BC + AB’C’ + ABC’ + ABC</a:t>
            </a:r>
          </a:p>
        </p:txBody>
      </p:sp>
      <p:sp>
        <p:nvSpPr>
          <p:cNvPr id="6" name="Content Placeholder 5"/>
          <p:cNvSpPr>
            <a:spLocks noGrp="1"/>
          </p:cNvSpPr>
          <p:nvPr>
            <p:ph sz="quarter" idx="4"/>
          </p:nvPr>
        </p:nvSpPr>
        <p:spPr/>
        <p:txBody>
          <a:bodyPr/>
          <a:lstStyle/>
          <a:p>
            <a:r>
              <a:rPr lang="en-US" dirty="0" smtClean="0"/>
              <a:t>F = BC + AC’	</a:t>
            </a:r>
            <a:endParaRPr lang="en-US" dirty="0"/>
          </a:p>
        </p:txBody>
      </p:sp>
      <p:grpSp>
        <p:nvGrpSpPr>
          <p:cNvPr id="7" name="Group 6"/>
          <p:cNvGrpSpPr/>
          <p:nvPr/>
        </p:nvGrpSpPr>
        <p:grpSpPr>
          <a:xfrm>
            <a:off x="2204243" y="3136900"/>
            <a:ext cx="1214438" cy="565150"/>
            <a:chOff x="2921000" y="3517900"/>
            <a:chExt cx="1214438" cy="565150"/>
          </a:xfrm>
        </p:grpSpPr>
        <p:sp>
          <p:nvSpPr>
            <p:cNvPr id="8"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2216944" y="3784600"/>
            <a:ext cx="1214438" cy="565150"/>
            <a:chOff x="2921000" y="3517900"/>
            <a:chExt cx="1214438" cy="565150"/>
          </a:xfrm>
        </p:grpSpPr>
        <p:sp>
          <p:nvSpPr>
            <p:cNvPr id="19"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2204243" y="4394994"/>
            <a:ext cx="1214438" cy="565150"/>
            <a:chOff x="2921000" y="3517900"/>
            <a:chExt cx="1214438" cy="565150"/>
          </a:xfrm>
        </p:grpSpPr>
        <p:sp>
          <p:nvSpPr>
            <p:cNvPr id="30"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2216944" y="5080000"/>
            <a:ext cx="1214438" cy="565150"/>
            <a:chOff x="2921000" y="3517900"/>
            <a:chExt cx="1214438" cy="565150"/>
          </a:xfrm>
        </p:grpSpPr>
        <p:sp>
          <p:nvSpPr>
            <p:cNvPr id="41"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Oval 8"/>
          <p:cNvSpPr>
            <a:spLocks noChangeArrowheads="1"/>
          </p:cNvSpPr>
          <p:nvPr/>
        </p:nvSpPr>
        <p:spPr bwMode="auto">
          <a:xfrm>
            <a:off x="2214564" y="32015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Oval 8"/>
          <p:cNvSpPr>
            <a:spLocks noChangeArrowheads="1"/>
          </p:cNvSpPr>
          <p:nvPr/>
        </p:nvSpPr>
        <p:spPr bwMode="auto">
          <a:xfrm>
            <a:off x="2227264" y="40143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Oval 8"/>
          <p:cNvSpPr>
            <a:spLocks noChangeArrowheads="1"/>
          </p:cNvSpPr>
          <p:nvPr/>
        </p:nvSpPr>
        <p:spPr bwMode="auto">
          <a:xfrm>
            <a:off x="2227264" y="41667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8"/>
          <p:cNvSpPr>
            <a:spLocks noChangeArrowheads="1"/>
          </p:cNvSpPr>
          <p:nvPr/>
        </p:nvSpPr>
        <p:spPr bwMode="auto">
          <a:xfrm>
            <a:off x="2227264" y="48017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5" name="Group 19"/>
          <p:cNvGrpSpPr>
            <a:grpSpLocks noChangeAspect="1"/>
          </p:cNvGrpSpPr>
          <p:nvPr/>
        </p:nvGrpSpPr>
        <p:grpSpPr bwMode="auto">
          <a:xfrm>
            <a:off x="3515518" y="3737749"/>
            <a:ext cx="1625600" cy="1134919"/>
            <a:chOff x="3763" y="2396"/>
            <a:chExt cx="1408" cy="983"/>
          </a:xfrm>
        </p:grpSpPr>
        <p:sp>
          <p:nvSpPr>
            <p:cNvPr id="56"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28"/>
            <p:cNvSpPr>
              <a:spLocks noChangeShapeType="1"/>
            </p:cNvSpPr>
            <p:nvPr/>
          </p:nvSpPr>
          <p:spPr bwMode="auto">
            <a:xfrm>
              <a:off x="4875" y="2847"/>
              <a:ext cx="247" cy="1"/>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19"/>
          <p:cNvGrpSpPr>
            <a:grpSpLocks noChangeAspect="1"/>
          </p:cNvGrpSpPr>
          <p:nvPr/>
        </p:nvGrpSpPr>
        <p:grpSpPr bwMode="auto">
          <a:xfrm>
            <a:off x="9421813" y="3977074"/>
            <a:ext cx="1625600" cy="1134919"/>
            <a:chOff x="3763" y="2396"/>
            <a:chExt cx="1408" cy="983"/>
          </a:xfrm>
        </p:grpSpPr>
        <p:sp>
          <p:nvSpPr>
            <p:cNvPr id="63"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28"/>
            <p:cNvSpPr>
              <a:spLocks noChangeShapeType="1"/>
            </p:cNvSpPr>
            <p:nvPr/>
          </p:nvSpPr>
          <p:spPr bwMode="auto">
            <a:xfrm>
              <a:off x="4875" y="2847"/>
              <a:ext cx="247" cy="1"/>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9" name="TextBox 68"/>
          <p:cNvSpPr txBox="1"/>
          <p:nvPr/>
        </p:nvSpPr>
        <p:spPr>
          <a:xfrm>
            <a:off x="965200" y="6083300"/>
            <a:ext cx="1638870" cy="369332"/>
          </a:xfrm>
          <a:prstGeom prst="rect">
            <a:avLst/>
          </a:prstGeom>
          <a:noFill/>
        </p:spPr>
        <p:txBody>
          <a:bodyPr wrap="square" rtlCol="0">
            <a:spAutoFit/>
          </a:bodyPr>
          <a:lstStyle/>
          <a:p>
            <a:r>
              <a:rPr lang="en-US" dirty="0" smtClean="0"/>
              <a:t>A    B     C</a:t>
            </a:r>
            <a:endParaRPr lang="en-US" dirty="0"/>
          </a:p>
        </p:txBody>
      </p:sp>
      <p:cxnSp>
        <p:nvCxnSpPr>
          <p:cNvPr id="75" name="Straight Connector 74"/>
          <p:cNvCxnSpPr/>
          <p:nvPr/>
        </p:nvCxnSpPr>
        <p:spPr>
          <a:xfrm>
            <a:off x="1130300" y="3035300"/>
            <a:ext cx="0" cy="304800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a:off x="1562100" y="3035300"/>
            <a:ext cx="0" cy="304800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2006600" y="3048000"/>
            <a:ext cx="0" cy="304800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flipH="1">
            <a:off x="1130300" y="3244371"/>
            <a:ext cx="1073943"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flipH="1">
            <a:off x="1562100" y="3419475"/>
            <a:ext cx="736602"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flipH="1">
            <a:off x="2006600" y="3550444"/>
            <a:ext cx="292102" cy="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flipH="1">
            <a:off x="1130300" y="3889375"/>
            <a:ext cx="1189832" cy="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a:stCxn id="19" idx="1"/>
          </p:cNvCxnSpPr>
          <p:nvPr/>
        </p:nvCxnSpPr>
        <p:spPr>
          <a:xfrm flipH="1">
            <a:off x="1549400" y="4067175"/>
            <a:ext cx="667544" cy="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flipH="1">
            <a:off x="2006600" y="4210844"/>
            <a:ext cx="197643" cy="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flipH="1">
            <a:off x="2019300" y="4833144"/>
            <a:ext cx="197643" cy="0"/>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p:cNvCxnSpPr/>
          <p:nvPr/>
        </p:nvCxnSpPr>
        <p:spPr>
          <a:xfrm flipH="1">
            <a:off x="1574800" y="4689475"/>
            <a:ext cx="736602" cy="0"/>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flipH="1">
            <a:off x="1130300" y="4549775"/>
            <a:ext cx="1189832" cy="0"/>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flipH="1">
            <a:off x="1574800" y="5349875"/>
            <a:ext cx="736602" cy="0"/>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p:cNvCxnSpPr/>
          <p:nvPr/>
        </p:nvCxnSpPr>
        <p:spPr>
          <a:xfrm flipH="1">
            <a:off x="1130300" y="5210175"/>
            <a:ext cx="1189832" cy="0"/>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105"/>
          <p:cNvCxnSpPr/>
          <p:nvPr/>
        </p:nvCxnSpPr>
        <p:spPr>
          <a:xfrm flipH="1">
            <a:off x="2019300" y="5480844"/>
            <a:ext cx="292102"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a:stCxn id="17" idx="1"/>
            <a:endCxn id="8" idx="3"/>
          </p:cNvCxnSpPr>
          <p:nvPr/>
        </p:nvCxnSpPr>
        <p:spPr>
          <a:xfrm flipV="1">
            <a:off x="3210719" y="3419475"/>
            <a:ext cx="207962" cy="1588"/>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3223420" y="4067175"/>
            <a:ext cx="678871" cy="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a:stCxn id="8" idx="3"/>
          </p:cNvCxnSpPr>
          <p:nvPr/>
        </p:nvCxnSpPr>
        <p:spPr>
          <a:xfrm>
            <a:off x="3418681" y="3419475"/>
            <a:ext cx="12701" cy="46990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a:off x="3418681" y="3887787"/>
            <a:ext cx="421878" cy="0"/>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p:cNvCxnSpPr/>
          <p:nvPr/>
        </p:nvCxnSpPr>
        <p:spPr>
          <a:xfrm flipV="1">
            <a:off x="3210719" y="4394994"/>
            <a:ext cx="0" cy="261938"/>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p:cNvCxnSpPr/>
          <p:nvPr/>
        </p:nvCxnSpPr>
        <p:spPr>
          <a:xfrm>
            <a:off x="3223420" y="4394994"/>
            <a:ext cx="678871" cy="0"/>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a:endCxn id="41" idx="3"/>
          </p:cNvCxnSpPr>
          <p:nvPr/>
        </p:nvCxnSpPr>
        <p:spPr>
          <a:xfrm>
            <a:off x="3223420" y="5362575"/>
            <a:ext cx="207962" cy="0"/>
          </a:xfrm>
          <a:prstGeom prst="line">
            <a:avLst/>
          </a:prstGeom>
        </p:spPr>
        <p:style>
          <a:lnRef idx="3">
            <a:schemeClr val="dk1"/>
          </a:lnRef>
          <a:fillRef idx="0">
            <a:schemeClr val="dk1"/>
          </a:fillRef>
          <a:effectRef idx="2">
            <a:schemeClr val="dk1"/>
          </a:effectRef>
          <a:fontRef idx="minor">
            <a:schemeClr val="tx1"/>
          </a:fontRef>
        </p:style>
      </p:cxnSp>
      <p:cxnSp>
        <p:nvCxnSpPr>
          <p:cNvPr id="131" name="Straight Connector 130"/>
          <p:cNvCxnSpPr>
            <a:stCxn id="41" idx="3"/>
          </p:cNvCxnSpPr>
          <p:nvPr/>
        </p:nvCxnSpPr>
        <p:spPr>
          <a:xfrm flipV="1">
            <a:off x="3431382" y="4656932"/>
            <a:ext cx="0" cy="705643"/>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p:cNvCxnSpPr/>
          <p:nvPr/>
        </p:nvCxnSpPr>
        <p:spPr>
          <a:xfrm flipH="1">
            <a:off x="3431382" y="4656932"/>
            <a:ext cx="409177" cy="0"/>
          </a:xfrm>
          <a:prstGeom prst="line">
            <a:avLst/>
          </a:prstGeom>
        </p:spPr>
        <p:style>
          <a:lnRef idx="3">
            <a:schemeClr val="dk1"/>
          </a:lnRef>
          <a:fillRef idx="0">
            <a:schemeClr val="dk1"/>
          </a:fillRef>
          <a:effectRef idx="2">
            <a:schemeClr val="dk1"/>
          </a:effectRef>
          <a:fontRef idx="minor">
            <a:schemeClr val="tx1"/>
          </a:fontRef>
        </p:style>
      </p:cxnSp>
      <p:sp>
        <p:nvSpPr>
          <p:cNvPr id="137" name="TextBox 136"/>
          <p:cNvSpPr txBox="1"/>
          <p:nvPr/>
        </p:nvSpPr>
        <p:spPr>
          <a:xfrm>
            <a:off x="5092723" y="4067175"/>
            <a:ext cx="290464" cy="369332"/>
          </a:xfrm>
          <a:prstGeom prst="rect">
            <a:avLst/>
          </a:prstGeom>
          <a:noFill/>
        </p:spPr>
        <p:txBody>
          <a:bodyPr wrap="none" rtlCol="0">
            <a:spAutoFit/>
          </a:bodyPr>
          <a:lstStyle/>
          <a:p>
            <a:r>
              <a:rPr lang="en-US" dirty="0" smtClean="0"/>
              <a:t>F</a:t>
            </a:r>
            <a:endParaRPr lang="en-US" dirty="0"/>
          </a:p>
        </p:txBody>
      </p:sp>
      <p:sp>
        <p:nvSpPr>
          <p:cNvPr id="138" name="TextBox 137"/>
          <p:cNvSpPr txBox="1"/>
          <p:nvPr/>
        </p:nvSpPr>
        <p:spPr>
          <a:xfrm>
            <a:off x="10985549" y="4306409"/>
            <a:ext cx="290464" cy="369332"/>
          </a:xfrm>
          <a:prstGeom prst="rect">
            <a:avLst/>
          </a:prstGeom>
          <a:noFill/>
        </p:spPr>
        <p:txBody>
          <a:bodyPr wrap="none" rtlCol="0">
            <a:spAutoFit/>
          </a:bodyPr>
          <a:lstStyle/>
          <a:p>
            <a:r>
              <a:rPr lang="en-US" dirty="0" smtClean="0"/>
              <a:t>F</a:t>
            </a:r>
            <a:endParaRPr lang="en-US" dirty="0"/>
          </a:p>
        </p:txBody>
      </p:sp>
      <p:grpSp>
        <p:nvGrpSpPr>
          <p:cNvPr id="139" name="Group 138"/>
          <p:cNvGrpSpPr/>
          <p:nvPr/>
        </p:nvGrpSpPr>
        <p:grpSpPr>
          <a:xfrm>
            <a:off x="8109743" y="3950494"/>
            <a:ext cx="1692274" cy="565150"/>
            <a:chOff x="2921000" y="3517900"/>
            <a:chExt cx="1692274" cy="565150"/>
          </a:xfrm>
        </p:grpSpPr>
        <p:sp>
          <p:nvSpPr>
            <p:cNvPr id="140"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Line 16"/>
            <p:cNvSpPr>
              <a:spLocks noChangeShapeType="1"/>
            </p:cNvSpPr>
            <p:nvPr/>
          </p:nvSpPr>
          <p:spPr bwMode="auto">
            <a:xfrm>
              <a:off x="3732213" y="3800475"/>
              <a:ext cx="881061"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149"/>
          <p:cNvGrpSpPr/>
          <p:nvPr/>
        </p:nvGrpSpPr>
        <p:grpSpPr>
          <a:xfrm>
            <a:off x="8122444" y="4635500"/>
            <a:ext cx="1679573" cy="565150"/>
            <a:chOff x="2921000" y="3517900"/>
            <a:chExt cx="1679573" cy="565150"/>
          </a:xfrm>
        </p:grpSpPr>
        <p:sp>
          <p:nvSpPr>
            <p:cNvPr id="151"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Line 16"/>
            <p:cNvSpPr>
              <a:spLocks noChangeShapeType="1"/>
            </p:cNvSpPr>
            <p:nvPr/>
          </p:nvSpPr>
          <p:spPr bwMode="auto">
            <a:xfrm>
              <a:off x="3732213" y="3800475"/>
              <a:ext cx="868360"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1" name="TextBox 160"/>
          <p:cNvSpPr txBox="1"/>
          <p:nvPr/>
        </p:nvSpPr>
        <p:spPr>
          <a:xfrm>
            <a:off x="6756400" y="6210300"/>
            <a:ext cx="1354932" cy="369332"/>
          </a:xfrm>
          <a:prstGeom prst="rect">
            <a:avLst/>
          </a:prstGeom>
          <a:noFill/>
        </p:spPr>
        <p:txBody>
          <a:bodyPr wrap="square" rtlCol="0">
            <a:spAutoFit/>
          </a:bodyPr>
          <a:lstStyle/>
          <a:p>
            <a:r>
              <a:rPr lang="en-US" dirty="0" smtClean="0"/>
              <a:t>A    B     C</a:t>
            </a:r>
            <a:endParaRPr lang="en-US" dirty="0"/>
          </a:p>
        </p:txBody>
      </p:sp>
      <p:cxnSp>
        <p:nvCxnSpPr>
          <p:cNvPr id="162" name="Straight Connector 161"/>
          <p:cNvCxnSpPr/>
          <p:nvPr/>
        </p:nvCxnSpPr>
        <p:spPr>
          <a:xfrm>
            <a:off x="6921500" y="3162300"/>
            <a:ext cx="0" cy="3048000"/>
          </a:xfrm>
          <a:prstGeom prst="line">
            <a:avLst/>
          </a:prstGeom>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a:off x="7353300" y="3162300"/>
            <a:ext cx="0" cy="3048000"/>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p:nvPr/>
        </p:nvCxnSpPr>
        <p:spPr>
          <a:xfrm>
            <a:off x="7797800" y="3175000"/>
            <a:ext cx="0" cy="3048000"/>
          </a:xfrm>
          <a:prstGeom prst="line">
            <a:avLst/>
          </a:prstGeom>
        </p:spPr>
        <p:style>
          <a:lnRef idx="3">
            <a:schemeClr val="dk1"/>
          </a:lnRef>
          <a:fillRef idx="0">
            <a:schemeClr val="dk1"/>
          </a:fillRef>
          <a:effectRef idx="2">
            <a:schemeClr val="dk1"/>
          </a:effectRef>
          <a:fontRef idx="minor">
            <a:schemeClr val="tx1"/>
          </a:fontRef>
        </p:style>
      </p:cxnSp>
      <p:sp>
        <p:nvSpPr>
          <p:cNvPr id="165" name="Oval 8"/>
          <p:cNvSpPr>
            <a:spLocks noChangeArrowheads="1"/>
          </p:cNvSpPr>
          <p:nvPr/>
        </p:nvSpPr>
        <p:spPr bwMode="auto">
          <a:xfrm>
            <a:off x="8132764" y="49795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67" name="Straight Connector 166"/>
          <p:cNvCxnSpPr>
            <a:endCxn id="165" idx="2"/>
          </p:cNvCxnSpPr>
          <p:nvPr/>
        </p:nvCxnSpPr>
        <p:spPr>
          <a:xfrm>
            <a:off x="7797800" y="5022371"/>
            <a:ext cx="334964" cy="1"/>
          </a:xfrm>
          <a:prstGeom prst="line">
            <a:avLst/>
          </a:prstGeom>
        </p:spPr>
        <p:style>
          <a:lnRef idx="3">
            <a:schemeClr val="dk1"/>
          </a:lnRef>
          <a:fillRef idx="0">
            <a:schemeClr val="dk1"/>
          </a:fillRef>
          <a:effectRef idx="2">
            <a:schemeClr val="dk1"/>
          </a:effectRef>
          <a:fontRef idx="minor">
            <a:schemeClr val="tx1"/>
          </a:fontRef>
        </p:style>
      </p:cxnSp>
      <p:cxnSp>
        <p:nvCxnSpPr>
          <p:cNvPr id="168" name="Straight Connector 167"/>
          <p:cNvCxnSpPr/>
          <p:nvPr/>
        </p:nvCxnSpPr>
        <p:spPr>
          <a:xfrm flipH="1">
            <a:off x="6921500" y="4817269"/>
            <a:ext cx="1304132" cy="0"/>
          </a:xfrm>
          <a:prstGeom prst="line">
            <a:avLst/>
          </a:prstGeom>
        </p:spPr>
        <p:style>
          <a:lnRef idx="3">
            <a:schemeClr val="dk1"/>
          </a:lnRef>
          <a:fillRef idx="0">
            <a:schemeClr val="dk1"/>
          </a:fillRef>
          <a:effectRef idx="2">
            <a:schemeClr val="dk1"/>
          </a:effectRef>
          <a:fontRef idx="minor">
            <a:schemeClr val="tx1"/>
          </a:fontRef>
        </p:style>
      </p:cxnSp>
      <p:cxnSp>
        <p:nvCxnSpPr>
          <p:cNvPr id="170" name="Straight Connector 169"/>
          <p:cNvCxnSpPr/>
          <p:nvPr/>
        </p:nvCxnSpPr>
        <p:spPr>
          <a:xfrm flipH="1">
            <a:off x="7797800" y="4341813"/>
            <a:ext cx="427832" cy="0"/>
          </a:xfrm>
          <a:prstGeom prst="line">
            <a:avLst/>
          </a:prstGeom>
        </p:spPr>
        <p:style>
          <a:lnRef idx="3">
            <a:schemeClr val="dk1"/>
          </a:lnRef>
          <a:fillRef idx="0">
            <a:schemeClr val="dk1"/>
          </a:fillRef>
          <a:effectRef idx="2">
            <a:schemeClr val="dk1"/>
          </a:effectRef>
          <a:fontRef idx="minor">
            <a:schemeClr val="tx1"/>
          </a:fontRef>
        </p:style>
      </p:cxnSp>
      <p:cxnSp>
        <p:nvCxnSpPr>
          <p:cNvPr id="172" name="Straight Connector 171"/>
          <p:cNvCxnSpPr/>
          <p:nvPr/>
        </p:nvCxnSpPr>
        <p:spPr>
          <a:xfrm flipH="1">
            <a:off x="7353300" y="4105275"/>
            <a:ext cx="87233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9041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smtClean="0"/>
              <a:t>Show that the following statement is true using perfect induction.</a:t>
            </a:r>
          </a:p>
          <a:p>
            <a:r>
              <a:rPr lang="en-US" dirty="0" smtClean="0"/>
              <a:t>X NAND Y = (X’ NOR Y’)’</a:t>
            </a:r>
          </a:p>
        </p:txBody>
      </p:sp>
      <p:graphicFrame>
        <p:nvGraphicFramePr>
          <p:cNvPr id="4" name="Table 3"/>
          <p:cNvGraphicFramePr>
            <a:graphicFrameLocks noGrp="1"/>
          </p:cNvGraphicFramePr>
          <p:nvPr>
            <p:extLst>
              <p:ext uri="{D42A27DB-BD31-4B8C-83A1-F6EECF244321}">
                <p14:modId xmlns:p14="http://schemas.microsoft.com/office/powerpoint/2010/main" val="3446065100"/>
              </p:ext>
            </p:extLst>
          </p:nvPr>
        </p:nvGraphicFramePr>
        <p:xfrm>
          <a:off x="342898" y="4008966"/>
          <a:ext cx="11480805" cy="1854200"/>
        </p:xfrm>
        <a:graphic>
          <a:graphicData uri="http://schemas.openxmlformats.org/drawingml/2006/table">
            <a:tbl>
              <a:tblPr firstRow="1" bandRow="1">
                <a:tableStyleId>{5C22544A-7EE6-4342-B048-85BDC9FD1C3A}</a:tableStyleId>
              </a:tblPr>
              <a:tblGrid>
                <a:gridCol w="1275645"/>
                <a:gridCol w="1275645"/>
                <a:gridCol w="1017412"/>
                <a:gridCol w="1104900"/>
                <a:gridCol w="1181100"/>
                <a:gridCol w="1320800"/>
                <a:gridCol w="1295400"/>
                <a:gridCol w="1498600"/>
                <a:gridCol w="1511303"/>
              </a:tblGrid>
              <a:tr h="370840">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X</a:t>
                      </a:r>
                      <a:r>
                        <a:rPr lang="en-US" baseline="0" dirty="0" smtClean="0"/>
                        <a:t> AND Y</a:t>
                      </a:r>
                      <a:endParaRPr lang="en-US" dirty="0"/>
                    </a:p>
                  </a:txBody>
                  <a:tcPr/>
                </a:tc>
                <a:tc>
                  <a:txBody>
                    <a:bodyPr/>
                    <a:lstStyle/>
                    <a:p>
                      <a:pPr algn="ctr"/>
                      <a:r>
                        <a:rPr lang="en-US" dirty="0" smtClean="0"/>
                        <a:t>X NAND Y</a:t>
                      </a:r>
                      <a:endParaRPr lang="en-US" dirty="0"/>
                    </a:p>
                  </a:txBody>
                  <a:tcPr/>
                </a:tc>
                <a:tc>
                  <a:txBody>
                    <a:bodyPr/>
                    <a:lstStyle/>
                    <a:p>
                      <a:pPr algn="ctr"/>
                      <a:r>
                        <a:rPr lang="en-US" dirty="0" smtClean="0"/>
                        <a:t>X’ OR Y’</a:t>
                      </a:r>
                      <a:endParaRPr lang="en-US" dirty="0"/>
                    </a:p>
                  </a:txBody>
                  <a:tcPr/>
                </a:tc>
                <a:tc>
                  <a:txBody>
                    <a:bodyPr/>
                    <a:lstStyle/>
                    <a:p>
                      <a:pPr algn="ctr"/>
                      <a:r>
                        <a:rPr lang="en-US" dirty="0" smtClean="0"/>
                        <a:t>X’ NOR Y’</a:t>
                      </a:r>
                      <a:endParaRPr lang="en-US" dirty="0"/>
                    </a:p>
                  </a:txBody>
                  <a:tcPr/>
                </a:tc>
                <a:tc>
                  <a:txBody>
                    <a:bodyPr/>
                    <a:lstStyle/>
                    <a:p>
                      <a:pPr algn="ctr"/>
                      <a:r>
                        <a:rPr lang="en-US" dirty="0" smtClean="0"/>
                        <a:t>(X’ NOR Y’)’</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142297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smtClean="0"/>
              <a:t>Show that the following statement is true using perfect induction.</a:t>
            </a:r>
          </a:p>
          <a:p>
            <a:r>
              <a:rPr lang="en-US" dirty="0" smtClean="0"/>
              <a:t>X NOR Y = (X’ NAND 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6325177"/>
              </p:ext>
            </p:extLst>
          </p:nvPr>
        </p:nvGraphicFramePr>
        <p:xfrm>
          <a:off x="342898" y="4008966"/>
          <a:ext cx="11480805" cy="1854200"/>
        </p:xfrm>
        <a:graphic>
          <a:graphicData uri="http://schemas.openxmlformats.org/drawingml/2006/table">
            <a:tbl>
              <a:tblPr firstRow="1" bandRow="1">
                <a:tableStyleId>{5C22544A-7EE6-4342-B048-85BDC9FD1C3A}</a:tableStyleId>
              </a:tblPr>
              <a:tblGrid>
                <a:gridCol w="1104902"/>
                <a:gridCol w="1168400"/>
                <a:gridCol w="1143000"/>
                <a:gridCol w="1028700"/>
                <a:gridCol w="1155700"/>
                <a:gridCol w="1181100"/>
                <a:gridCol w="1244600"/>
                <a:gridCol w="1663700"/>
                <a:gridCol w="1790703"/>
              </a:tblGrid>
              <a:tr h="370840">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X</a:t>
                      </a:r>
                      <a:r>
                        <a:rPr lang="en-US" baseline="0" dirty="0" smtClean="0"/>
                        <a:t> OR Y</a:t>
                      </a:r>
                      <a:endParaRPr lang="en-US" dirty="0"/>
                    </a:p>
                  </a:txBody>
                  <a:tcPr/>
                </a:tc>
                <a:tc>
                  <a:txBody>
                    <a:bodyPr/>
                    <a:lstStyle/>
                    <a:p>
                      <a:pPr algn="ctr"/>
                      <a:r>
                        <a:rPr lang="en-US" dirty="0" smtClean="0"/>
                        <a:t>X NOR Y</a:t>
                      </a:r>
                      <a:endParaRPr lang="en-US" dirty="0"/>
                    </a:p>
                  </a:txBody>
                  <a:tcPr/>
                </a:tc>
                <a:tc>
                  <a:txBody>
                    <a:bodyPr/>
                    <a:lstStyle/>
                    <a:p>
                      <a:pPr algn="ctr"/>
                      <a:r>
                        <a:rPr lang="en-US" dirty="0" smtClean="0"/>
                        <a:t>X’ AND Y’</a:t>
                      </a:r>
                      <a:endParaRPr lang="en-US" dirty="0"/>
                    </a:p>
                  </a:txBody>
                  <a:tcPr/>
                </a:tc>
                <a:tc>
                  <a:txBody>
                    <a:bodyPr/>
                    <a:lstStyle/>
                    <a:p>
                      <a:pPr algn="ctr"/>
                      <a:r>
                        <a:rPr lang="en-US" dirty="0" smtClean="0"/>
                        <a:t>X’ NAND Y’</a:t>
                      </a:r>
                      <a:endParaRPr lang="en-US" dirty="0"/>
                    </a:p>
                  </a:txBody>
                  <a:tcPr/>
                </a:tc>
                <a:tc>
                  <a:txBody>
                    <a:bodyPr/>
                    <a:lstStyle/>
                    <a:p>
                      <a:pPr algn="ctr"/>
                      <a:r>
                        <a:rPr lang="en-US" dirty="0" smtClean="0"/>
                        <a:t>(X’ NAND Y’)’</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13605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7"/>
          <p:cNvSpPr>
            <a:spLocks noGrp="1" noChangeArrowheads="1"/>
          </p:cNvSpPr>
          <p:nvPr>
            <p:ph type="title"/>
          </p:nvPr>
        </p:nvSpPr>
        <p:spPr/>
        <p:txBody>
          <a:bodyPr/>
          <a:lstStyle/>
          <a:p>
            <a:pPr eaLnBrk="1" hangingPunct="1"/>
            <a:r>
              <a:rPr lang="en-US" sz="3200" dirty="0" smtClean="0"/>
              <a:t>Review: Logic </a:t>
            </a:r>
            <a:r>
              <a:rPr lang="en-US" sz="3200" dirty="0"/>
              <a:t>Gates</a:t>
            </a:r>
          </a:p>
        </p:txBody>
      </p:sp>
      <p:sp>
        <p:nvSpPr>
          <p:cNvPr id="26629" name="Rectangle 28"/>
          <p:cNvSpPr>
            <a:spLocks noGrp="1" noChangeArrowheads="1"/>
          </p:cNvSpPr>
          <p:nvPr>
            <p:ph idx="1"/>
          </p:nvPr>
        </p:nvSpPr>
        <p:spPr/>
        <p:txBody>
          <a:bodyPr/>
          <a:lstStyle/>
          <a:p>
            <a:pPr marL="347663" indent="-347663" defTabSz="927100">
              <a:tabLst>
                <a:tab pos="1195388" algn="l"/>
                <a:tab pos="2114550" algn="l"/>
                <a:tab pos="2857500" algn="l"/>
              </a:tabLst>
            </a:pPr>
            <a:endParaRPr lang="en-US" sz="2400" dirty="0"/>
          </a:p>
          <a:p>
            <a:pPr marL="347663" indent="-347663" defTabSz="927100">
              <a:tabLst>
                <a:tab pos="1195388" algn="l"/>
                <a:tab pos="2114550" algn="l"/>
                <a:tab pos="2857500" algn="l"/>
              </a:tabLst>
            </a:pPr>
            <a:r>
              <a:rPr lang="en-US" sz="2400" dirty="0"/>
              <a:t>NOT	X'	X	~X</a:t>
            </a:r>
            <a:br>
              <a:rPr lang="en-US" sz="2400" dirty="0"/>
            </a:br>
            <a:r>
              <a:rPr lang="en-US" sz="2400" dirty="0"/>
              <a:t/>
            </a:r>
            <a:br>
              <a:rPr lang="en-US" sz="2400" dirty="0"/>
            </a:br>
            <a:endParaRPr lang="en-US" sz="2400" dirty="0"/>
          </a:p>
          <a:p>
            <a:pPr marL="347663" indent="-347663" defTabSz="927100">
              <a:tabLst>
                <a:tab pos="1195388" algn="l"/>
                <a:tab pos="2114550" algn="l"/>
                <a:tab pos="2857500" algn="l"/>
              </a:tabLst>
            </a:pPr>
            <a:r>
              <a:rPr lang="en-US" sz="2400" dirty="0"/>
              <a:t>AND	X • Y		X </a:t>
            </a:r>
            <a:r>
              <a:rPr lang="en-US" sz="2400" dirty="0">
                <a:sym typeface="Symbol" pitchFamily="18" charset="2"/>
              </a:rPr>
              <a:t></a:t>
            </a:r>
            <a:r>
              <a:rPr lang="en-US" sz="2400" dirty="0"/>
              <a:t> Y</a:t>
            </a:r>
            <a:br>
              <a:rPr lang="en-US" sz="2400" dirty="0"/>
            </a:br>
            <a:r>
              <a:rPr lang="en-US" sz="2400" dirty="0"/>
              <a:t/>
            </a:r>
            <a:br>
              <a:rPr lang="en-US" sz="2400" dirty="0"/>
            </a:br>
            <a:endParaRPr lang="en-US" sz="2400" dirty="0"/>
          </a:p>
          <a:p>
            <a:pPr marL="347663" indent="-347663" defTabSz="927100">
              <a:tabLst>
                <a:tab pos="1195388" algn="l"/>
                <a:tab pos="2114550" algn="l"/>
                <a:tab pos="2857500" algn="l"/>
              </a:tabLst>
            </a:pPr>
            <a:r>
              <a:rPr lang="en-US" sz="2400" dirty="0"/>
              <a:t>OR	X + Y		X </a:t>
            </a:r>
            <a:r>
              <a:rPr lang="en-US" sz="2400" dirty="0">
                <a:sym typeface="Symbol" pitchFamily="18" charset="2"/>
              </a:rPr>
              <a:t></a:t>
            </a:r>
            <a:r>
              <a:rPr lang="en-US" sz="2400" dirty="0"/>
              <a:t> Y</a:t>
            </a:r>
          </a:p>
        </p:txBody>
      </p:sp>
      <p:grpSp>
        <p:nvGrpSpPr>
          <p:cNvPr id="26626" name="Group 2"/>
          <p:cNvGrpSpPr>
            <a:grpSpLocks/>
          </p:cNvGrpSpPr>
          <p:nvPr/>
        </p:nvGrpSpPr>
        <p:grpSpPr bwMode="auto">
          <a:xfrm>
            <a:off x="6908800" y="2641600"/>
            <a:ext cx="3557588" cy="3200400"/>
            <a:chOff x="2919" y="940"/>
            <a:chExt cx="2241" cy="1998"/>
          </a:xfrm>
        </p:grpSpPr>
        <p:grpSp>
          <p:nvGrpSpPr>
            <p:cNvPr id="26630" name="Group 3"/>
            <p:cNvGrpSpPr>
              <a:grpSpLocks/>
            </p:cNvGrpSpPr>
            <p:nvPr/>
          </p:nvGrpSpPr>
          <p:grpSpPr bwMode="auto">
            <a:xfrm>
              <a:off x="4367" y="1461"/>
              <a:ext cx="793" cy="711"/>
              <a:chOff x="4076" y="1160"/>
              <a:chExt cx="804" cy="720"/>
            </a:xfrm>
          </p:grpSpPr>
          <p:sp>
            <p:nvSpPr>
              <p:cNvPr id="26650" name="Line 4"/>
              <p:cNvSpPr>
                <a:spLocks noChangeShapeType="1"/>
              </p:cNvSpPr>
              <p:nvPr/>
            </p:nvSpPr>
            <p:spPr bwMode="auto">
              <a:xfrm>
                <a:off x="4076" y="1304"/>
                <a:ext cx="7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1" name="Line 5"/>
              <p:cNvSpPr>
                <a:spLocks noChangeShapeType="1"/>
              </p:cNvSpPr>
              <p:nvPr/>
            </p:nvSpPr>
            <p:spPr bwMode="auto">
              <a:xfrm>
                <a:off x="4648" y="1188"/>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2" name="Rectangle 6"/>
              <p:cNvSpPr>
                <a:spLocks noChangeArrowheads="1"/>
              </p:cNvSpPr>
              <p:nvPr/>
            </p:nvSpPr>
            <p:spPr bwMode="auto">
              <a:xfrm>
                <a:off x="4120" y="1160"/>
                <a:ext cx="7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X	Y	Z</a:t>
                </a:r>
                <a:br>
                  <a:rPr lang="en-US" sz="1600">
                    <a:solidFill>
                      <a:srgbClr val="000000"/>
                    </a:solidFill>
                    <a:latin typeface="Comic Sans MS" pitchFamily="66" charset="0"/>
                  </a:rPr>
                </a:br>
                <a:r>
                  <a:rPr lang="en-US" sz="1600">
                    <a:solidFill>
                      <a:srgbClr val="000000"/>
                    </a:solidFill>
                    <a:latin typeface="Comic Sans MS" pitchFamily="66" charset="0"/>
                  </a:rPr>
                  <a:t>0	0	0</a:t>
                </a:r>
                <a:br>
                  <a:rPr lang="en-US" sz="1600">
                    <a:solidFill>
                      <a:srgbClr val="000000"/>
                    </a:solidFill>
                    <a:latin typeface="Comic Sans MS" pitchFamily="66" charset="0"/>
                  </a:rPr>
                </a:br>
                <a:r>
                  <a:rPr lang="en-US" sz="1600">
                    <a:solidFill>
                      <a:srgbClr val="000000"/>
                    </a:solidFill>
                    <a:latin typeface="Comic Sans MS" pitchFamily="66" charset="0"/>
                  </a:rPr>
                  <a:t>0	1	0</a:t>
                </a:r>
                <a:br>
                  <a:rPr lang="en-US" sz="1600">
                    <a:solidFill>
                      <a:srgbClr val="000000"/>
                    </a:solidFill>
                    <a:latin typeface="Comic Sans MS" pitchFamily="66" charset="0"/>
                  </a:rPr>
                </a:br>
                <a:r>
                  <a:rPr lang="en-US" sz="1600">
                    <a:solidFill>
                      <a:srgbClr val="000000"/>
                    </a:solidFill>
                    <a:latin typeface="Comic Sans MS" pitchFamily="66" charset="0"/>
                  </a:rPr>
                  <a:t>1	0	0</a:t>
                </a:r>
              </a:p>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1	1	1</a:t>
                </a:r>
              </a:p>
            </p:txBody>
          </p:sp>
        </p:grpSp>
        <p:grpSp>
          <p:nvGrpSpPr>
            <p:cNvPr id="26631" name="Group 7"/>
            <p:cNvGrpSpPr>
              <a:grpSpLocks/>
            </p:cNvGrpSpPr>
            <p:nvPr/>
          </p:nvGrpSpPr>
          <p:grpSpPr bwMode="auto">
            <a:xfrm>
              <a:off x="4470" y="940"/>
              <a:ext cx="540" cy="458"/>
              <a:chOff x="4180" y="632"/>
              <a:chExt cx="548" cy="464"/>
            </a:xfrm>
          </p:grpSpPr>
          <p:sp>
            <p:nvSpPr>
              <p:cNvPr id="26647" name="Line 8"/>
              <p:cNvSpPr>
                <a:spLocks noChangeShapeType="1"/>
              </p:cNvSpPr>
              <p:nvPr/>
            </p:nvSpPr>
            <p:spPr bwMode="auto">
              <a:xfrm>
                <a:off x="4180" y="768"/>
                <a:ext cx="51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8" name="Line 9"/>
              <p:cNvSpPr>
                <a:spLocks noChangeShapeType="1"/>
              </p:cNvSpPr>
              <p:nvPr/>
            </p:nvSpPr>
            <p:spPr bwMode="auto">
              <a:xfrm>
                <a:off x="4424" y="636"/>
                <a:ext cx="0" cy="3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9" name="Rectangle 10"/>
              <p:cNvSpPr>
                <a:spLocks noChangeArrowheads="1"/>
              </p:cNvSpPr>
              <p:nvPr/>
            </p:nvSpPr>
            <p:spPr bwMode="auto">
              <a:xfrm>
                <a:off x="4224" y="632"/>
                <a:ext cx="50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X	Y</a:t>
                </a:r>
                <a:br>
                  <a:rPr lang="en-US" sz="1600">
                    <a:solidFill>
                      <a:srgbClr val="000000"/>
                    </a:solidFill>
                    <a:latin typeface="Comic Sans MS" pitchFamily="66" charset="0"/>
                  </a:rPr>
                </a:br>
                <a:r>
                  <a:rPr lang="en-US" sz="1600">
                    <a:solidFill>
                      <a:srgbClr val="000000"/>
                    </a:solidFill>
                    <a:latin typeface="Comic Sans MS" pitchFamily="66" charset="0"/>
                  </a:rPr>
                  <a:t>0	1</a:t>
                </a:r>
                <a:br>
                  <a:rPr lang="en-US" sz="1600">
                    <a:solidFill>
                      <a:srgbClr val="000000"/>
                    </a:solidFill>
                    <a:latin typeface="Comic Sans MS" pitchFamily="66" charset="0"/>
                  </a:rPr>
                </a:br>
                <a:r>
                  <a:rPr lang="en-US" sz="1600">
                    <a:solidFill>
                      <a:srgbClr val="000000"/>
                    </a:solidFill>
                    <a:latin typeface="Comic Sans MS" pitchFamily="66" charset="0"/>
                  </a:rPr>
                  <a:t>1	0</a:t>
                </a:r>
              </a:p>
            </p:txBody>
          </p:sp>
        </p:grpSp>
        <p:grpSp>
          <p:nvGrpSpPr>
            <p:cNvPr id="26632" name="Group 11"/>
            <p:cNvGrpSpPr>
              <a:grpSpLocks/>
            </p:cNvGrpSpPr>
            <p:nvPr/>
          </p:nvGrpSpPr>
          <p:grpSpPr bwMode="auto">
            <a:xfrm>
              <a:off x="4359" y="2227"/>
              <a:ext cx="793" cy="711"/>
              <a:chOff x="4068" y="1936"/>
              <a:chExt cx="804" cy="720"/>
            </a:xfrm>
          </p:grpSpPr>
          <p:sp>
            <p:nvSpPr>
              <p:cNvPr id="26644" name="Line 12"/>
              <p:cNvSpPr>
                <a:spLocks noChangeShapeType="1"/>
              </p:cNvSpPr>
              <p:nvPr/>
            </p:nvSpPr>
            <p:spPr bwMode="auto">
              <a:xfrm>
                <a:off x="4068" y="2080"/>
                <a:ext cx="7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5" name="Line 13"/>
              <p:cNvSpPr>
                <a:spLocks noChangeShapeType="1"/>
              </p:cNvSpPr>
              <p:nvPr/>
            </p:nvSpPr>
            <p:spPr bwMode="auto">
              <a:xfrm>
                <a:off x="4640" y="1964"/>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6" name="Rectangle 14"/>
              <p:cNvSpPr>
                <a:spLocks noChangeArrowheads="1"/>
              </p:cNvSpPr>
              <p:nvPr/>
            </p:nvSpPr>
            <p:spPr bwMode="auto">
              <a:xfrm>
                <a:off x="4112" y="1936"/>
                <a:ext cx="7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dirty="0">
                    <a:solidFill>
                      <a:srgbClr val="000000"/>
                    </a:solidFill>
                    <a:latin typeface="Comic Sans MS" pitchFamily="66" charset="0"/>
                  </a:rPr>
                  <a:t>X	Y	Z</a:t>
                </a:r>
                <a:br>
                  <a:rPr lang="en-US" sz="1600" dirty="0">
                    <a:solidFill>
                      <a:srgbClr val="000000"/>
                    </a:solidFill>
                    <a:latin typeface="Comic Sans MS" pitchFamily="66" charset="0"/>
                  </a:rPr>
                </a:br>
                <a:r>
                  <a:rPr lang="en-US" sz="1600" dirty="0">
                    <a:solidFill>
                      <a:srgbClr val="000000"/>
                    </a:solidFill>
                    <a:latin typeface="Comic Sans MS" pitchFamily="66" charset="0"/>
                  </a:rPr>
                  <a:t>0	0	0</a:t>
                </a:r>
                <a:br>
                  <a:rPr lang="en-US" sz="1600" dirty="0">
                    <a:solidFill>
                      <a:srgbClr val="000000"/>
                    </a:solidFill>
                    <a:latin typeface="Comic Sans MS" pitchFamily="66" charset="0"/>
                  </a:rPr>
                </a:br>
                <a:r>
                  <a:rPr lang="en-US" sz="1600" dirty="0">
                    <a:solidFill>
                      <a:srgbClr val="000000"/>
                    </a:solidFill>
                    <a:latin typeface="Comic Sans MS" pitchFamily="66" charset="0"/>
                  </a:rPr>
                  <a:t>0	1	1</a:t>
                </a:r>
                <a:br>
                  <a:rPr lang="en-US" sz="1600" dirty="0">
                    <a:solidFill>
                      <a:srgbClr val="000000"/>
                    </a:solidFill>
                    <a:latin typeface="Comic Sans MS" pitchFamily="66" charset="0"/>
                  </a:rPr>
                </a:br>
                <a:r>
                  <a:rPr lang="en-US" sz="1600" dirty="0">
                    <a:solidFill>
                      <a:srgbClr val="000000"/>
                    </a:solidFill>
                    <a:latin typeface="Comic Sans MS" pitchFamily="66" charset="0"/>
                  </a:rPr>
                  <a:t>1	0	1</a:t>
                </a:r>
              </a:p>
              <a:p>
                <a:pPr defTabSz="901700" eaLnBrk="0" hangingPunct="0">
                  <a:lnSpc>
                    <a:spcPts val="1575"/>
                  </a:lnSpc>
                  <a:tabLst>
                    <a:tab pos="450850" algn="l"/>
                    <a:tab pos="901700" algn="l"/>
                    <a:tab pos="1352550" algn="l"/>
                  </a:tabLst>
                </a:pPr>
                <a:r>
                  <a:rPr lang="en-US" sz="1600" dirty="0">
                    <a:solidFill>
                      <a:srgbClr val="000000"/>
                    </a:solidFill>
                    <a:latin typeface="Comic Sans MS" pitchFamily="66" charset="0"/>
                  </a:rPr>
                  <a:t>1	1	1</a:t>
                </a:r>
              </a:p>
            </p:txBody>
          </p:sp>
        </p:grpSp>
        <p:pic>
          <p:nvPicPr>
            <p:cNvPr id="26633"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 y="2353"/>
              <a:ext cx="73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4"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5" y="1635"/>
              <a:ext cx="74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5"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2" y="1003"/>
              <a:ext cx="54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6" name="Rectangle 18"/>
            <p:cNvSpPr>
              <a:spLocks noChangeArrowheads="1"/>
            </p:cNvSpPr>
            <p:nvPr/>
          </p:nvSpPr>
          <p:spPr bwMode="auto">
            <a:xfrm>
              <a:off x="3038" y="1042"/>
              <a:ext cx="21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X</a:t>
              </a:r>
            </a:p>
          </p:txBody>
        </p:sp>
        <p:sp>
          <p:nvSpPr>
            <p:cNvPr id="26637" name="Rectangle 19"/>
            <p:cNvSpPr>
              <a:spLocks noChangeArrowheads="1"/>
            </p:cNvSpPr>
            <p:nvPr/>
          </p:nvSpPr>
          <p:spPr bwMode="auto">
            <a:xfrm>
              <a:off x="3748" y="1050"/>
              <a:ext cx="17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Y</a:t>
              </a:r>
            </a:p>
          </p:txBody>
        </p:sp>
        <p:sp>
          <p:nvSpPr>
            <p:cNvPr id="26638" name="Rectangle 20"/>
            <p:cNvSpPr>
              <a:spLocks noChangeArrowheads="1"/>
            </p:cNvSpPr>
            <p:nvPr/>
          </p:nvSpPr>
          <p:spPr bwMode="auto">
            <a:xfrm>
              <a:off x="2919" y="1619"/>
              <a:ext cx="21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X</a:t>
              </a:r>
            </a:p>
          </p:txBody>
        </p:sp>
        <p:sp>
          <p:nvSpPr>
            <p:cNvPr id="26639" name="Rectangle 21"/>
            <p:cNvSpPr>
              <a:spLocks noChangeArrowheads="1"/>
            </p:cNvSpPr>
            <p:nvPr/>
          </p:nvSpPr>
          <p:spPr bwMode="auto">
            <a:xfrm>
              <a:off x="2935" y="2346"/>
              <a:ext cx="21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X</a:t>
              </a:r>
            </a:p>
          </p:txBody>
        </p:sp>
        <p:sp>
          <p:nvSpPr>
            <p:cNvPr id="26640" name="Rectangle 22"/>
            <p:cNvSpPr>
              <a:spLocks noChangeArrowheads="1"/>
            </p:cNvSpPr>
            <p:nvPr/>
          </p:nvSpPr>
          <p:spPr bwMode="auto">
            <a:xfrm>
              <a:off x="2927" y="1769"/>
              <a:ext cx="17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Y</a:t>
              </a:r>
            </a:p>
          </p:txBody>
        </p:sp>
        <p:sp>
          <p:nvSpPr>
            <p:cNvPr id="26641" name="Rectangle 23"/>
            <p:cNvSpPr>
              <a:spLocks noChangeArrowheads="1"/>
            </p:cNvSpPr>
            <p:nvPr/>
          </p:nvSpPr>
          <p:spPr bwMode="auto">
            <a:xfrm>
              <a:off x="2935" y="2519"/>
              <a:ext cx="17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Y</a:t>
              </a:r>
            </a:p>
          </p:txBody>
        </p:sp>
        <p:sp>
          <p:nvSpPr>
            <p:cNvPr id="26642" name="Rectangle 24"/>
            <p:cNvSpPr>
              <a:spLocks noChangeArrowheads="1"/>
            </p:cNvSpPr>
            <p:nvPr/>
          </p:nvSpPr>
          <p:spPr bwMode="auto">
            <a:xfrm>
              <a:off x="3843" y="1737"/>
              <a:ext cx="33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Z</a:t>
              </a:r>
            </a:p>
          </p:txBody>
        </p:sp>
        <p:sp>
          <p:nvSpPr>
            <p:cNvPr id="26643" name="Rectangle 25"/>
            <p:cNvSpPr>
              <a:spLocks noChangeArrowheads="1"/>
            </p:cNvSpPr>
            <p:nvPr/>
          </p:nvSpPr>
          <p:spPr bwMode="auto">
            <a:xfrm>
              <a:off x="3835" y="2432"/>
              <a:ext cx="33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Z</a:t>
              </a:r>
            </a:p>
          </p:txBody>
        </p:sp>
      </p:grpSp>
      <p:sp>
        <p:nvSpPr>
          <p:cNvPr id="26627" name="Line 26"/>
          <p:cNvSpPr>
            <a:spLocks noChangeShapeType="1"/>
          </p:cNvSpPr>
          <p:nvPr/>
        </p:nvSpPr>
        <p:spPr bwMode="auto">
          <a:xfrm>
            <a:off x="4787900" y="2696313"/>
            <a:ext cx="190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83284749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4127500" y="1460500"/>
            <a:ext cx="3670300" cy="4864100"/>
            <a:chOff x="1365" y="995"/>
            <a:chExt cx="2312" cy="3064"/>
          </a:xfrm>
        </p:grpSpPr>
        <p:sp>
          <p:nvSpPr>
            <p:cNvPr id="27656" name="Rectangle 3"/>
            <p:cNvSpPr>
              <a:spLocks noChangeArrowheads="1"/>
            </p:cNvSpPr>
            <p:nvPr/>
          </p:nvSpPr>
          <p:spPr bwMode="auto">
            <a:xfrm>
              <a:off x="1381" y="1114"/>
              <a:ext cx="21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X</a:t>
              </a:r>
            </a:p>
          </p:txBody>
        </p:sp>
        <p:sp>
          <p:nvSpPr>
            <p:cNvPr id="27657" name="Rectangle 4"/>
            <p:cNvSpPr>
              <a:spLocks noChangeArrowheads="1"/>
            </p:cNvSpPr>
            <p:nvPr/>
          </p:nvSpPr>
          <p:spPr bwMode="auto">
            <a:xfrm>
              <a:off x="1381" y="1279"/>
              <a:ext cx="17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Y</a:t>
              </a:r>
            </a:p>
          </p:txBody>
        </p:sp>
        <p:sp>
          <p:nvSpPr>
            <p:cNvPr id="27658" name="Rectangle 5"/>
            <p:cNvSpPr>
              <a:spLocks noChangeArrowheads="1"/>
            </p:cNvSpPr>
            <p:nvPr/>
          </p:nvSpPr>
          <p:spPr bwMode="auto">
            <a:xfrm>
              <a:off x="2320" y="1208"/>
              <a:ext cx="33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Z</a:t>
              </a:r>
            </a:p>
          </p:txBody>
        </p:sp>
        <p:pic>
          <p:nvPicPr>
            <p:cNvPr id="27659"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 y="1121"/>
              <a:ext cx="765"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7660" name="Group 7"/>
            <p:cNvGrpSpPr>
              <a:grpSpLocks/>
            </p:cNvGrpSpPr>
            <p:nvPr/>
          </p:nvGrpSpPr>
          <p:grpSpPr bwMode="auto">
            <a:xfrm>
              <a:off x="2884" y="995"/>
              <a:ext cx="793" cy="711"/>
              <a:chOff x="2572" y="512"/>
              <a:chExt cx="804" cy="720"/>
            </a:xfrm>
          </p:grpSpPr>
          <p:sp>
            <p:nvSpPr>
              <p:cNvPr id="27685" name="Line 8"/>
              <p:cNvSpPr>
                <a:spLocks noChangeShapeType="1"/>
              </p:cNvSpPr>
              <p:nvPr/>
            </p:nvSpPr>
            <p:spPr bwMode="auto">
              <a:xfrm>
                <a:off x="2572" y="656"/>
                <a:ext cx="7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9"/>
              <p:cNvSpPr>
                <a:spLocks noChangeShapeType="1"/>
              </p:cNvSpPr>
              <p:nvPr/>
            </p:nvSpPr>
            <p:spPr bwMode="auto">
              <a:xfrm>
                <a:off x="3144" y="540"/>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Rectangle 10"/>
              <p:cNvSpPr>
                <a:spLocks noChangeArrowheads="1"/>
              </p:cNvSpPr>
              <p:nvPr/>
            </p:nvSpPr>
            <p:spPr bwMode="auto">
              <a:xfrm>
                <a:off x="2616" y="512"/>
                <a:ext cx="7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X	Y	Z</a:t>
                </a:r>
                <a:br>
                  <a:rPr lang="en-US" sz="1600">
                    <a:solidFill>
                      <a:srgbClr val="000000"/>
                    </a:solidFill>
                    <a:latin typeface="Comic Sans MS" pitchFamily="66" charset="0"/>
                  </a:rPr>
                </a:br>
                <a:r>
                  <a:rPr lang="en-US" sz="1600">
                    <a:solidFill>
                      <a:srgbClr val="000000"/>
                    </a:solidFill>
                    <a:latin typeface="Comic Sans MS" pitchFamily="66" charset="0"/>
                  </a:rPr>
                  <a:t>0	0	1</a:t>
                </a:r>
                <a:br>
                  <a:rPr lang="en-US" sz="1600">
                    <a:solidFill>
                      <a:srgbClr val="000000"/>
                    </a:solidFill>
                    <a:latin typeface="Comic Sans MS" pitchFamily="66" charset="0"/>
                  </a:rPr>
                </a:br>
                <a:r>
                  <a:rPr lang="en-US" sz="1600">
                    <a:solidFill>
                      <a:srgbClr val="000000"/>
                    </a:solidFill>
                    <a:latin typeface="Comic Sans MS" pitchFamily="66" charset="0"/>
                  </a:rPr>
                  <a:t>0	1	1</a:t>
                </a:r>
                <a:br>
                  <a:rPr lang="en-US" sz="1600">
                    <a:solidFill>
                      <a:srgbClr val="000000"/>
                    </a:solidFill>
                    <a:latin typeface="Comic Sans MS" pitchFamily="66" charset="0"/>
                  </a:rPr>
                </a:br>
                <a:r>
                  <a:rPr lang="en-US" sz="1600">
                    <a:solidFill>
                      <a:srgbClr val="000000"/>
                    </a:solidFill>
                    <a:latin typeface="Comic Sans MS" pitchFamily="66" charset="0"/>
                  </a:rPr>
                  <a:t>1	0	1</a:t>
                </a:r>
              </a:p>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1	1	0</a:t>
                </a:r>
              </a:p>
            </p:txBody>
          </p:sp>
        </p:grpSp>
        <p:grpSp>
          <p:nvGrpSpPr>
            <p:cNvPr id="27661" name="Group 11"/>
            <p:cNvGrpSpPr>
              <a:grpSpLocks/>
            </p:cNvGrpSpPr>
            <p:nvPr/>
          </p:nvGrpSpPr>
          <p:grpSpPr bwMode="auto">
            <a:xfrm>
              <a:off x="2876" y="1753"/>
              <a:ext cx="793" cy="711"/>
              <a:chOff x="2564" y="1376"/>
              <a:chExt cx="804" cy="720"/>
            </a:xfrm>
          </p:grpSpPr>
          <p:sp>
            <p:nvSpPr>
              <p:cNvPr id="27682" name="Line 12"/>
              <p:cNvSpPr>
                <a:spLocks noChangeShapeType="1"/>
              </p:cNvSpPr>
              <p:nvPr/>
            </p:nvSpPr>
            <p:spPr bwMode="auto">
              <a:xfrm>
                <a:off x="2564" y="1520"/>
                <a:ext cx="7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13"/>
              <p:cNvSpPr>
                <a:spLocks noChangeShapeType="1"/>
              </p:cNvSpPr>
              <p:nvPr/>
            </p:nvSpPr>
            <p:spPr bwMode="auto">
              <a:xfrm>
                <a:off x="3136" y="1404"/>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Rectangle 14"/>
              <p:cNvSpPr>
                <a:spLocks noChangeArrowheads="1"/>
              </p:cNvSpPr>
              <p:nvPr/>
            </p:nvSpPr>
            <p:spPr bwMode="auto">
              <a:xfrm>
                <a:off x="2608" y="1376"/>
                <a:ext cx="7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dirty="0">
                    <a:solidFill>
                      <a:srgbClr val="000000"/>
                    </a:solidFill>
                    <a:latin typeface="Comic Sans MS" pitchFamily="66" charset="0"/>
                  </a:rPr>
                  <a:t>X	Y	Z</a:t>
                </a:r>
                <a:br>
                  <a:rPr lang="en-US" sz="1600" dirty="0">
                    <a:solidFill>
                      <a:srgbClr val="000000"/>
                    </a:solidFill>
                    <a:latin typeface="Comic Sans MS" pitchFamily="66" charset="0"/>
                  </a:rPr>
                </a:br>
                <a:r>
                  <a:rPr lang="en-US" sz="1600" dirty="0">
                    <a:solidFill>
                      <a:srgbClr val="000000"/>
                    </a:solidFill>
                    <a:latin typeface="Comic Sans MS" pitchFamily="66" charset="0"/>
                  </a:rPr>
                  <a:t>0	0	1</a:t>
                </a:r>
                <a:br>
                  <a:rPr lang="en-US" sz="1600" dirty="0">
                    <a:solidFill>
                      <a:srgbClr val="000000"/>
                    </a:solidFill>
                    <a:latin typeface="Comic Sans MS" pitchFamily="66" charset="0"/>
                  </a:rPr>
                </a:br>
                <a:r>
                  <a:rPr lang="en-US" sz="1600" dirty="0">
                    <a:solidFill>
                      <a:srgbClr val="000000"/>
                    </a:solidFill>
                    <a:latin typeface="Comic Sans MS" pitchFamily="66" charset="0"/>
                  </a:rPr>
                  <a:t>0	1	0</a:t>
                </a:r>
                <a:br>
                  <a:rPr lang="en-US" sz="1600" dirty="0">
                    <a:solidFill>
                      <a:srgbClr val="000000"/>
                    </a:solidFill>
                    <a:latin typeface="Comic Sans MS" pitchFamily="66" charset="0"/>
                  </a:rPr>
                </a:br>
                <a:r>
                  <a:rPr lang="en-US" sz="1600" dirty="0">
                    <a:solidFill>
                      <a:srgbClr val="000000"/>
                    </a:solidFill>
                    <a:latin typeface="Comic Sans MS" pitchFamily="66" charset="0"/>
                  </a:rPr>
                  <a:t>1	0	0</a:t>
                </a:r>
              </a:p>
              <a:p>
                <a:pPr defTabSz="901700" eaLnBrk="0" hangingPunct="0">
                  <a:lnSpc>
                    <a:spcPts val="1575"/>
                  </a:lnSpc>
                  <a:tabLst>
                    <a:tab pos="450850" algn="l"/>
                    <a:tab pos="901700" algn="l"/>
                    <a:tab pos="1352550" algn="l"/>
                  </a:tabLst>
                </a:pPr>
                <a:r>
                  <a:rPr lang="en-US" sz="1600" dirty="0">
                    <a:solidFill>
                      <a:srgbClr val="000000"/>
                    </a:solidFill>
                    <a:latin typeface="Comic Sans MS" pitchFamily="66" charset="0"/>
                  </a:rPr>
                  <a:t>1	1	0</a:t>
                </a:r>
              </a:p>
            </p:txBody>
          </p:sp>
        </p:grpSp>
        <p:sp>
          <p:nvSpPr>
            <p:cNvPr id="27662" name="Rectangle 15"/>
            <p:cNvSpPr>
              <a:spLocks noChangeArrowheads="1"/>
            </p:cNvSpPr>
            <p:nvPr/>
          </p:nvSpPr>
          <p:spPr bwMode="auto">
            <a:xfrm>
              <a:off x="2296" y="1998"/>
              <a:ext cx="33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Z</a:t>
              </a:r>
            </a:p>
          </p:txBody>
        </p:sp>
        <p:sp>
          <p:nvSpPr>
            <p:cNvPr id="27663" name="Rectangle 16"/>
            <p:cNvSpPr>
              <a:spLocks noChangeArrowheads="1"/>
            </p:cNvSpPr>
            <p:nvPr/>
          </p:nvSpPr>
          <p:spPr bwMode="auto">
            <a:xfrm>
              <a:off x="1365" y="1888"/>
              <a:ext cx="21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X</a:t>
              </a:r>
            </a:p>
          </p:txBody>
        </p:sp>
        <p:sp>
          <p:nvSpPr>
            <p:cNvPr id="27664" name="Rectangle 17"/>
            <p:cNvSpPr>
              <a:spLocks noChangeArrowheads="1"/>
            </p:cNvSpPr>
            <p:nvPr/>
          </p:nvSpPr>
          <p:spPr bwMode="auto">
            <a:xfrm>
              <a:off x="1365" y="2093"/>
              <a:ext cx="17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Y</a:t>
              </a:r>
            </a:p>
          </p:txBody>
        </p:sp>
        <p:pic>
          <p:nvPicPr>
            <p:cNvPr id="27665"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 y="1935"/>
              <a:ext cx="75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66" name="Rectangle 19"/>
            <p:cNvSpPr>
              <a:spLocks noChangeArrowheads="1"/>
            </p:cNvSpPr>
            <p:nvPr/>
          </p:nvSpPr>
          <p:spPr bwMode="auto">
            <a:xfrm>
              <a:off x="1404" y="2701"/>
              <a:ext cx="21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X</a:t>
              </a:r>
            </a:p>
          </p:txBody>
        </p:sp>
        <p:sp>
          <p:nvSpPr>
            <p:cNvPr id="27667" name="Rectangle 20"/>
            <p:cNvSpPr>
              <a:spLocks noChangeArrowheads="1"/>
            </p:cNvSpPr>
            <p:nvPr/>
          </p:nvSpPr>
          <p:spPr bwMode="auto">
            <a:xfrm>
              <a:off x="1412" y="2891"/>
              <a:ext cx="17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Y</a:t>
              </a:r>
            </a:p>
          </p:txBody>
        </p:sp>
        <p:sp>
          <p:nvSpPr>
            <p:cNvPr id="27668" name="Rectangle 21"/>
            <p:cNvSpPr>
              <a:spLocks noChangeArrowheads="1"/>
            </p:cNvSpPr>
            <p:nvPr/>
          </p:nvSpPr>
          <p:spPr bwMode="auto">
            <a:xfrm>
              <a:off x="2272" y="2812"/>
              <a:ext cx="33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Z</a:t>
              </a:r>
            </a:p>
          </p:txBody>
        </p:sp>
        <p:grpSp>
          <p:nvGrpSpPr>
            <p:cNvPr id="27669" name="Group 22"/>
            <p:cNvGrpSpPr>
              <a:grpSpLocks/>
            </p:cNvGrpSpPr>
            <p:nvPr/>
          </p:nvGrpSpPr>
          <p:grpSpPr bwMode="auto">
            <a:xfrm>
              <a:off x="2876" y="3349"/>
              <a:ext cx="793" cy="710"/>
              <a:chOff x="2564" y="3112"/>
              <a:chExt cx="804" cy="720"/>
            </a:xfrm>
          </p:grpSpPr>
          <p:sp>
            <p:nvSpPr>
              <p:cNvPr id="27679" name="Line 23"/>
              <p:cNvSpPr>
                <a:spLocks noChangeShapeType="1"/>
              </p:cNvSpPr>
              <p:nvPr/>
            </p:nvSpPr>
            <p:spPr bwMode="auto">
              <a:xfrm>
                <a:off x="2564" y="3256"/>
                <a:ext cx="7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24"/>
              <p:cNvSpPr>
                <a:spLocks noChangeShapeType="1"/>
              </p:cNvSpPr>
              <p:nvPr/>
            </p:nvSpPr>
            <p:spPr bwMode="auto">
              <a:xfrm>
                <a:off x="3136" y="3140"/>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Rectangle 25"/>
              <p:cNvSpPr>
                <a:spLocks noChangeArrowheads="1"/>
              </p:cNvSpPr>
              <p:nvPr/>
            </p:nvSpPr>
            <p:spPr bwMode="auto">
              <a:xfrm>
                <a:off x="2608" y="3112"/>
                <a:ext cx="7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dirty="0">
                    <a:solidFill>
                      <a:srgbClr val="000000"/>
                    </a:solidFill>
                    <a:latin typeface="Comic Sans MS" pitchFamily="66" charset="0"/>
                  </a:rPr>
                  <a:t>X	Y	Z</a:t>
                </a:r>
                <a:br>
                  <a:rPr lang="en-US" sz="1600" dirty="0">
                    <a:solidFill>
                      <a:srgbClr val="000000"/>
                    </a:solidFill>
                    <a:latin typeface="Comic Sans MS" pitchFamily="66" charset="0"/>
                  </a:rPr>
                </a:br>
                <a:r>
                  <a:rPr lang="en-US" sz="1600" dirty="0">
                    <a:solidFill>
                      <a:srgbClr val="000000"/>
                    </a:solidFill>
                    <a:latin typeface="Comic Sans MS" pitchFamily="66" charset="0"/>
                  </a:rPr>
                  <a:t>0	0	1</a:t>
                </a:r>
                <a:br>
                  <a:rPr lang="en-US" sz="1600" dirty="0">
                    <a:solidFill>
                      <a:srgbClr val="000000"/>
                    </a:solidFill>
                    <a:latin typeface="Comic Sans MS" pitchFamily="66" charset="0"/>
                  </a:rPr>
                </a:br>
                <a:r>
                  <a:rPr lang="en-US" sz="1600" dirty="0">
                    <a:solidFill>
                      <a:srgbClr val="000000"/>
                    </a:solidFill>
                    <a:latin typeface="Comic Sans MS" pitchFamily="66" charset="0"/>
                  </a:rPr>
                  <a:t>0	1	0</a:t>
                </a:r>
                <a:br>
                  <a:rPr lang="en-US" sz="1600" dirty="0">
                    <a:solidFill>
                      <a:srgbClr val="000000"/>
                    </a:solidFill>
                    <a:latin typeface="Comic Sans MS" pitchFamily="66" charset="0"/>
                  </a:rPr>
                </a:br>
                <a:r>
                  <a:rPr lang="en-US" sz="1600" dirty="0">
                    <a:solidFill>
                      <a:srgbClr val="000000"/>
                    </a:solidFill>
                    <a:latin typeface="Comic Sans MS" pitchFamily="66" charset="0"/>
                  </a:rPr>
                  <a:t>1	0	0</a:t>
                </a:r>
              </a:p>
              <a:p>
                <a:pPr defTabSz="901700" eaLnBrk="0" hangingPunct="0">
                  <a:lnSpc>
                    <a:spcPts val="1575"/>
                  </a:lnSpc>
                  <a:tabLst>
                    <a:tab pos="450850" algn="l"/>
                    <a:tab pos="901700" algn="l"/>
                    <a:tab pos="1352550" algn="l"/>
                  </a:tabLst>
                </a:pPr>
                <a:r>
                  <a:rPr lang="en-US" sz="1600" dirty="0">
                    <a:solidFill>
                      <a:srgbClr val="000000"/>
                    </a:solidFill>
                    <a:latin typeface="Comic Sans MS" pitchFamily="66" charset="0"/>
                  </a:rPr>
                  <a:t>1	1	1</a:t>
                </a:r>
              </a:p>
            </p:txBody>
          </p:sp>
        </p:grpSp>
        <p:grpSp>
          <p:nvGrpSpPr>
            <p:cNvPr id="27670" name="Group 26"/>
            <p:cNvGrpSpPr>
              <a:grpSpLocks/>
            </p:cNvGrpSpPr>
            <p:nvPr/>
          </p:nvGrpSpPr>
          <p:grpSpPr bwMode="auto">
            <a:xfrm>
              <a:off x="2876" y="2614"/>
              <a:ext cx="793" cy="711"/>
              <a:chOff x="2564" y="2272"/>
              <a:chExt cx="804" cy="720"/>
            </a:xfrm>
          </p:grpSpPr>
          <p:sp>
            <p:nvSpPr>
              <p:cNvPr id="27676" name="Line 27"/>
              <p:cNvSpPr>
                <a:spLocks noChangeShapeType="1"/>
              </p:cNvSpPr>
              <p:nvPr/>
            </p:nvSpPr>
            <p:spPr bwMode="auto">
              <a:xfrm>
                <a:off x="2564" y="2416"/>
                <a:ext cx="7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8"/>
              <p:cNvSpPr>
                <a:spLocks noChangeShapeType="1"/>
              </p:cNvSpPr>
              <p:nvPr/>
            </p:nvSpPr>
            <p:spPr bwMode="auto">
              <a:xfrm>
                <a:off x="3136" y="2300"/>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8" name="Rectangle 29"/>
              <p:cNvSpPr>
                <a:spLocks noChangeArrowheads="1"/>
              </p:cNvSpPr>
              <p:nvPr/>
            </p:nvSpPr>
            <p:spPr bwMode="auto">
              <a:xfrm>
                <a:off x="2608" y="2272"/>
                <a:ext cx="7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X	Y	Z</a:t>
                </a:r>
                <a:br>
                  <a:rPr lang="en-US" sz="1600">
                    <a:solidFill>
                      <a:srgbClr val="000000"/>
                    </a:solidFill>
                    <a:latin typeface="Comic Sans MS" pitchFamily="66" charset="0"/>
                  </a:rPr>
                </a:br>
                <a:r>
                  <a:rPr lang="en-US" sz="1600">
                    <a:solidFill>
                      <a:srgbClr val="000000"/>
                    </a:solidFill>
                    <a:latin typeface="Comic Sans MS" pitchFamily="66" charset="0"/>
                  </a:rPr>
                  <a:t>0	0	0</a:t>
                </a:r>
                <a:br>
                  <a:rPr lang="en-US" sz="1600">
                    <a:solidFill>
                      <a:srgbClr val="000000"/>
                    </a:solidFill>
                    <a:latin typeface="Comic Sans MS" pitchFamily="66" charset="0"/>
                  </a:rPr>
                </a:br>
                <a:r>
                  <a:rPr lang="en-US" sz="1600">
                    <a:solidFill>
                      <a:srgbClr val="000000"/>
                    </a:solidFill>
                    <a:latin typeface="Comic Sans MS" pitchFamily="66" charset="0"/>
                  </a:rPr>
                  <a:t>0	1	1</a:t>
                </a:r>
                <a:br>
                  <a:rPr lang="en-US" sz="1600">
                    <a:solidFill>
                      <a:srgbClr val="000000"/>
                    </a:solidFill>
                    <a:latin typeface="Comic Sans MS" pitchFamily="66" charset="0"/>
                  </a:rPr>
                </a:br>
                <a:r>
                  <a:rPr lang="en-US" sz="1600">
                    <a:solidFill>
                      <a:srgbClr val="000000"/>
                    </a:solidFill>
                    <a:latin typeface="Comic Sans MS" pitchFamily="66" charset="0"/>
                  </a:rPr>
                  <a:t>1	0	1</a:t>
                </a:r>
              </a:p>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1	1	0</a:t>
                </a:r>
              </a:p>
            </p:txBody>
          </p:sp>
        </p:grpSp>
        <p:sp>
          <p:nvSpPr>
            <p:cNvPr id="27671" name="Rectangle 30"/>
            <p:cNvSpPr>
              <a:spLocks noChangeArrowheads="1"/>
            </p:cNvSpPr>
            <p:nvPr/>
          </p:nvSpPr>
          <p:spPr bwMode="auto">
            <a:xfrm>
              <a:off x="2280" y="3578"/>
              <a:ext cx="33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575"/>
                </a:lnSpc>
                <a:tabLst>
                  <a:tab pos="450850" algn="l"/>
                  <a:tab pos="901700" algn="l"/>
                  <a:tab pos="1352550" algn="l"/>
                </a:tabLst>
              </a:pPr>
              <a:r>
                <a:rPr lang="en-US" sz="1600">
                  <a:solidFill>
                    <a:srgbClr val="000000"/>
                  </a:solidFill>
                  <a:latin typeface="Comic Sans MS" pitchFamily="66" charset="0"/>
                </a:rPr>
                <a:t>Z</a:t>
              </a:r>
            </a:p>
          </p:txBody>
        </p:sp>
        <p:pic>
          <p:nvPicPr>
            <p:cNvPr id="27672"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 y="2740"/>
              <a:ext cx="68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7673" name="Picture 3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9" y="3507"/>
              <a:ext cx="73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74" name="Rectangle 33"/>
            <p:cNvSpPr>
              <a:spLocks noChangeArrowheads="1"/>
            </p:cNvSpPr>
            <p:nvPr/>
          </p:nvSpPr>
          <p:spPr bwMode="auto">
            <a:xfrm>
              <a:off x="1373" y="3475"/>
              <a:ext cx="21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X</a:t>
              </a:r>
            </a:p>
          </p:txBody>
        </p:sp>
        <p:sp>
          <p:nvSpPr>
            <p:cNvPr id="27675" name="Rectangle 34"/>
            <p:cNvSpPr>
              <a:spLocks noChangeArrowheads="1"/>
            </p:cNvSpPr>
            <p:nvPr/>
          </p:nvSpPr>
          <p:spPr bwMode="auto">
            <a:xfrm>
              <a:off x="1365" y="3641"/>
              <a:ext cx="17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defTabSz="901700" eaLnBrk="0" hangingPunct="0">
                <a:lnSpc>
                  <a:spcPts val="1675"/>
                </a:lnSpc>
                <a:spcAft>
                  <a:spcPts val="1975"/>
                </a:spcAft>
                <a:tabLst>
                  <a:tab pos="450850" algn="l"/>
                  <a:tab pos="901700" algn="l"/>
                  <a:tab pos="1352550" algn="l"/>
                </a:tabLst>
              </a:pPr>
              <a:r>
                <a:rPr lang="en-US" sz="1600">
                  <a:solidFill>
                    <a:srgbClr val="000000"/>
                  </a:solidFill>
                  <a:latin typeface="Comic Sans MS" pitchFamily="66" charset="0"/>
                </a:rPr>
                <a:t>Y</a:t>
              </a:r>
            </a:p>
          </p:txBody>
        </p:sp>
      </p:grpSp>
      <p:sp>
        <p:nvSpPr>
          <p:cNvPr id="27651" name="Rectangle 35"/>
          <p:cNvSpPr>
            <a:spLocks noChangeArrowheads="1"/>
          </p:cNvSpPr>
          <p:nvPr/>
        </p:nvSpPr>
        <p:spPr bwMode="auto">
          <a:xfrm>
            <a:off x="7853995" y="4128773"/>
            <a:ext cx="3043237"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algn="ctr" defTabSz="901700" eaLnBrk="0" hangingPunct="0">
              <a:lnSpc>
                <a:spcPts val="2175"/>
              </a:lnSpc>
              <a:spcAft>
                <a:spcPts val="1975"/>
              </a:spcAft>
              <a:tabLst>
                <a:tab pos="450850" algn="l"/>
                <a:tab pos="901700" algn="l"/>
                <a:tab pos="1352550" algn="l"/>
              </a:tabLst>
            </a:pPr>
            <a:r>
              <a:rPr lang="en-US" dirty="0">
                <a:solidFill>
                  <a:srgbClr val="000000"/>
                </a:solidFill>
                <a:latin typeface="Comic Sans MS" pitchFamily="66" charset="0"/>
              </a:rPr>
              <a:t>X </a:t>
            </a:r>
            <a:r>
              <a:rPr lang="en-US" u="sng" dirty="0" err="1">
                <a:solidFill>
                  <a:srgbClr val="000000"/>
                </a:solidFill>
                <a:latin typeface="Comic Sans MS" pitchFamily="66" charset="0"/>
              </a:rPr>
              <a:t>xor</a:t>
            </a:r>
            <a:r>
              <a:rPr lang="en-US" dirty="0">
                <a:solidFill>
                  <a:srgbClr val="000000"/>
                </a:solidFill>
                <a:latin typeface="Comic Sans MS" pitchFamily="66" charset="0"/>
              </a:rPr>
              <a:t> Y = X Y' + X' Y</a:t>
            </a:r>
            <a:br>
              <a:rPr lang="en-US" dirty="0">
                <a:solidFill>
                  <a:srgbClr val="000000"/>
                </a:solidFill>
                <a:latin typeface="Comic Sans MS" pitchFamily="66" charset="0"/>
              </a:rPr>
            </a:br>
            <a:r>
              <a:rPr lang="en-US" dirty="0">
                <a:solidFill>
                  <a:srgbClr val="000000"/>
                </a:solidFill>
                <a:latin typeface="Comic Sans MS" pitchFamily="66" charset="0"/>
              </a:rPr>
              <a:t>X or Y but not both </a:t>
            </a:r>
            <a:br>
              <a:rPr lang="en-US" dirty="0">
                <a:solidFill>
                  <a:srgbClr val="000000"/>
                </a:solidFill>
                <a:latin typeface="Comic Sans MS" pitchFamily="66" charset="0"/>
              </a:rPr>
            </a:br>
            <a:r>
              <a:rPr lang="en-US" dirty="0">
                <a:solidFill>
                  <a:srgbClr val="000000"/>
                </a:solidFill>
                <a:latin typeface="Comic Sans MS" pitchFamily="66" charset="0"/>
              </a:rPr>
              <a:t>("inequality", "difference")</a:t>
            </a:r>
          </a:p>
        </p:txBody>
      </p:sp>
      <p:sp>
        <p:nvSpPr>
          <p:cNvPr id="27652" name="Rectangle 36"/>
          <p:cNvSpPr>
            <a:spLocks noChangeArrowheads="1"/>
          </p:cNvSpPr>
          <p:nvPr/>
        </p:nvSpPr>
        <p:spPr bwMode="auto">
          <a:xfrm>
            <a:off x="7753785" y="5438775"/>
            <a:ext cx="32813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p>
            <a:pPr algn="ctr" defTabSz="901700" eaLnBrk="0" hangingPunct="0">
              <a:lnSpc>
                <a:spcPts val="2175"/>
              </a:lnSpc>
              <a:spcAft>
                <a:spcPts val="1975"/>
              </a:spcAft>
              <a:tabLst>
                <a:tab pos="450850" algn="l"/>
                <a:tab pos="901700" algn="l"/>
                <a:tab pos="1352550" algn="l"/>
              </a:tabLst>
            </a:pPr>
            <a:r>
              <a:rPr lang="en-US" dirty="0">
                <a:solidFill>
                  <a:srgbClr val="000000"/>
                </a:solidFill>
                <a:latin typeface="Comic Sans MS" pitchFamily="66" charset="0"/>
              </a:rPr>
              <a:t>X </a:t>
            </a:r>
            <a:r>
              <a:rPr lang="en-US" u="sng" dirty="0" err="1">
                <a:solidFill>
                  <a:srgbClr val="000000"/>
                </a:solidFill>
                <a:latin typeface="Comic Sans MS" pitchFamily="66" charset="0"/>
              </a:rPr>
              <a:t>xnor</a:t>
            </a:r>
            <a:r>
              <a:rPr lang="en-US" dirty="0">
                <a:solidFill>
                  <a:srgbClr val="000000"/>
                </a:solidFill>
                <a:latin typeface="Comic Sans MS" pitchFamily="66" charset="0"/>
              </a:rPr>
              <a:t> Y = X Y + X' Y'</a:t>
            </a:r>
            <a:br>
              <a:rPr lang="en-US" dirty="0">
                <a:solidFill>
                  <a:srgbClr val="000000"/>
                </a:solidFill>
                <a:latin typeface="Comic Sans MS" pitchFamily="66" charset="0"/>
              </a:rPr>
            </a:br>
            <a:r>
              <a:rPr lang="en-US" dirty="0">
                <a:solidFill>
                  <a:srgbClr val="000000"/>
                </a:solidFill>
                <a:latin typeface="Comic Sans MS" pitchFamily="66" charset="0"/>
              </a:rPr>
              <a:t>X and Y are the same </a:t>
            </a:r>
            <a:br>
              <a:rPr lang="en-US" dirty="0">
                <a:solidFill>
                  <a:srgbClr val="000000"/>
                </a:solidFill>
                <a:latin typeface="Comic Sans MS" pitchFamily="66" charset="0"/>
              </a:rPr>
            </a:br>
            <a:r>
              <a:rPr lang="en-US" dirty="0">
                <a:solidFill>
                  <a:srgbClr val="000000"/>
                </a:solidFill>
                <a:latin typeface="Comic Sans MS" pitchFamily="66" charset="0"/>
              </a:rPr>
              <a:t>("equality", "coincidence")</a:t>
            </a:r>
          </a:p>
        </p:txBody>
      </p:sp>
      <p:sp>
        <p:nvSpPr>
          <p:cNvPr id="27653" name="Rectangle 37"/>
          <p:cNvSpPr>
            <a:spLocks noGrp="1" noChangeArrowheads="1"/>
          </p:cNvSpPr>
          <p:nvPr>
            <p:ph type="title"/>
          </p:nvPr>
        </p:nvSpPr>
        <p:spPr/>
        <p:txBody>
          <a:bodyPr>
            <a:normAutofit/>
          </a:bodyPr>
          <a:lstStyle/>
          <a:p>
            <a:r>
              <a:rPr lang="en-US" sz="3200" dirty="0" smtClean="0"/>
              <a:t>Review: Logic </a:t>
            </a:r>
            <a:r>
              <a:rPr lang="en-US" sz="3200" dirty="0"/>
              <a:t>Gates</a:t>
            </a:r>
          </a:p>
        </p:txBody>
      </p:sp>
      <p:sp>
        <p:nvSpPr>
          <p:cNvPr id="27654" name="Rectangle 38"/>
          <p:cNvSpPr>
            <a:spLocks noGrp="1" noChangeArrowheads="1"/>
          </p:cNvSpPr>
          <p:nvPr>
            <p:ph idx="1"/>
          </p:nvPr>
        </p:nvSpPr>
        <p:spPr/>
        <p:txBody>
          <a:bodyPr>
            <a:normAutofit fontScale="92500" lnSpcReduction="20000"/>
          </a:bodyPr>
          <a:lstStyle/>
          <a:p>
            <a:pPr eaLnBrk="1" hangingPunct="1"/>
            <a:r>
              <a:rPr lang="en-US" sz="2400" dirty="0"/>
              <a:t>NAND</a:t>
            </a:r>
            <a:br>
              <a:rPr lang="en-US" sz="2400" dirty="0"/>
            </a:br>
            <a:r>
              <a:rPr lang="en-US" sz="2400" dirty="0"/>
              <a:t/>
            </a:r>
            <a:br>
              <a:rPr lang="en-US" sz="2400" dirty="0"/>
            </a:br>
            <a:endParaRPr lang="en-US" sz="2400" dirty="0"/>
          </a:p>
          <a:p>
            <a:pPr eaLnBrk="1" hangingPunct="1"/>
            <a:r>
              <a:rPr lang="en-US" sz="2400" dirty="0"/>
              <a:t>NOR</a:t>
            </a:r>
            <a:br>
              <a:rPr lang="en-US" sz="2400" dirty="0"/>
            </a:br>
            <a:r>
              <a:rPr lang="en-US" sz="2400" dirty="0"/>
              <a:t/>
            </a:r>
            <a:br>
              <a:rPr lang="en-US" sz="2400" dirty="0"/>
            </a:br>
            <a:endParaRPr lang="en-US" sz="2400" dirty="0"/>
          </a:p>
          <a:p>
            <a:pPr eaLnBrk="1" hangingPunct="1"/>
            <a:r>
              <a:rPr lang="en-US" sz="2400" dirty="0"/>
              <a:t>XOR</a:t>
            </a:r>
            <a:br>
              <a:rPr lang="en-US" sz="2400" dirty="0"/>
            </a:br>
            <a:r>
              <a:rPr lang="en-US" sz="2400" dirty="0"/>
              <a:t>  X </a:t>
            </a:r>
            <a:r>
              <a:rPr lang="en-US" sz="2400" dirty="0">
                <a:latin typeface="Symbol" pitchFamily="18" charset="2"/>
              </a:rPr>
              <a:t></a:t>
            </a:r>
            <a:r>
              <a:rPr lang="en-US" sz="2400" dirty="0"/>
              <a:t>Y</a:t>
            </a:r>
            <a:br>
              <a:rPr lang="en-US" sz="2400" dirty="0"/>
            </a:br>
            <a:endParaRPr lang="en-US" sz="2400" dirty="0"/>
          </a:p>
          <a:p>
            <a:pPr eaLnBrk="1" hangingPunct="1"/>
            <a:r>
              <a:rPr lang="en-US" sz="2400" dirty="0"/>
              <a:t>XNOR</a:t>
            </a:r>
            <a:br>
              <a:rPr lang="en-US" sz="2400" dirty="0"/>
            </a:br>
            <a:r>
              <a:rPr lang="en-US" sz="2400" dirty="0"/>
              <a:t>  X </a:t>
            </a:r>
            <a:r>
              <a:rPr lang="en-US" sz="2400" dirty="0">
                <a:latin typeface="Symbol" pitchFamily="18" charset="2"/>
              </a:rPr>
              <a:t></a:t>
            </a:r>
            <a:r>
              <a:rPr lang="en-US" sz="2400" dirty="0"/>
              <a:t> Y</a:t>
            </a:r>
          </a:p>
        </p:txBody>
      </p:sp>
      <p:sp>
        <p:nvSpPr>
          <p:cNvPr id="27655" name="Line 39"/>
          <p:cNvSpPr>
            <a:spLocks noChangeShapeType="1"/>
          </p:cNvSpPr>
          <p:nvPr/>
        </p:nvSpPr>
        <p:spPr bwMode="auto">
          <a:xfrm>
            <a:off x="1231900" y="5535613"/>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05102797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dirty="0" smtClean="0"/>
              <a:t>Represent the function F = ABC + ACD’ + A’BC + BCD using</a:t>
            </a:r>
          </a:p>
          <a:p>
            <a:pPr lvl="1"/>
            <a:r>
              <a:rPr lang="en-US" dirty="0" smtClean="0"/>
              <a:t>Any combination of logic gates</a:t>
            </a:r>
          </a:p>
          <a:p>
            <a:pPr lvl="1"/>
            <a:r>
              <a:rPr lang="en-US" dirty="0" smtClean="0"/>
              <a:t>Only NAND gates</a:t>
            </a:r>
          </a:p>
          <a:p>
            <a:pPr lvl="1"/>
            <a:r>
              <a:rPr lang="en-US" dirty="0" smtClean="0"/>
              <a:t>Only NOR gates</a:t>
            </a:r>
            <a:endParaRPr lang="en-US" dirty="0"/>
          </a:p>
        </p:txBody>
      </p:sp>
    </p:spTree>
    <p:extLst>
      <p:ext uri="{BB962C8B-B14F-4D97-AF65-F5344CB8AC3E}">
        <p14:creationId xmlns:p14="http://schemas.microsoft.com/office/powerpoint/2010/main" val="1552200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2.1</a:t>
            </a:r>
            <a:endParaRPr lang="en-US" dirty="0"/>
          </a:p>
        </p:txBody>
      </p:sp>
      <p:sp>
        <p:nvSpPr>
          <p:cNvPr id="3" name="Content Placeholder 2"/>
          <p:cNvSpPr>
            <a:spLocks noGrp="1"/>
          </p:cNvSpPr>
          <p:nvPr>
            <p:ph idx="1"/>
          </p:nvPr>
        </p:nvSpPr>
        <p:spPr/>
        <p:txBody>
          <a:bodyPr/>
          <a:lstStyle/>
          <a:p>
            <a:r>
              <a:rPr lang="en-US" dirty="0" smtClean="0"/>
              <a:t>Represent the function F = ABC + ACD’ + A’BC + BCD using any combination of logic gates</a:t>
            </a:r>
          </a:p>
          <a:p>
            <a:endParaRPr lang="en-US" dirty="0"/>
          </a:p>
        </p:txBody>
      </p:sp>
      <p:grpSp>
        <p:nvGrpSpPr>
          <p:cNvPr id="21" name="Group 20"/>
          <p:cNvGrpSpPr/>
          <p:nvPr/>
        </p:nvGrpSpPr>
        <p:grpSpPr>
          <a:xfrm>
            <a:off x="2823369" y="4241800"/>
            <a:ext cx="1306513" cy="565150"/>
            <a:chOff x="2828925" y="3517900"/>
            <a:chExt cx="1306513" cy="565150"/>
          </a:xfrm>
        </p:grpSpPr>
        <p:sp>
          <p:nvSpPr>
            <p:cNvPr id="22"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2836069" y="5036743"/>
            <a:ext cx="1306513" cy="565150"/>
            <a:chOff x="2823369" y="5036743"/>
            <a:chExt cx="1306513" cy="565150"/>
          </a:xfrm>
        </p:grpSpPr>
        <p:sp>
          <p:nvSpPr>
            <p:cNvPr id="36" name="AutoShape 3"/>
            <p:cNvSpPr>
              <a:spLocks noChangeAspect="1" noChangeArrowheads="1" noTextEdit="1"/>
            </p:cNvSpPr>
            <p:nvPr/>
          </p:nvSpPr>
          <p:spPr bwMode="auto">
            <a:xfrm>
              <a:off x="2915444" y="5036743"/>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Line 5"/>
            <p:cNvSpPr>
              <a:spLocks noChangeShapeType="1"/>
            </p:cNvSpPr>
            <p:nvPr/>
          </p:nvSpPr>
          <p:spPr bwMode="auto">
            <a:xfrm>
              <a:off x="3018632" y="5058968"/>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6"/>
            <p:cNvSpPr>
              <a:spLocks noChangeShapeType="1"/>
            </p:cNvSpPr>
            <p:nvPr/>
          </p:nvSpPr>
          <p:spPr bwMode="auto">
            <a:xfrm flipV="1">
              <a:off x="3018632" y="5579668"/>
              <a:ext cx="481012"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7"/>
            <p:cNvSpPr>
              <a:spLocks noChangeShapeType="1"/>
            </p:cNvSpPr>
            <p:nvPr/>
          </p:nvSpPr>
          <p:spPr bwMode="auto">
            <a:xfrm>
              <a:off x="3018632" y="5058968"/>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3509169" y="5081193"/>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Arc 9"/>
            <p:cNvSpPr>
              <a:spLocks/>
            </p:cNvSpPr>
            <p:nvPr/>
          </p:nvSpPr>
          <p:spPr bwMode="auto">
            <a:xfrm>
              <a:off x="3509169" y="5055793"/>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3509169" y="5319318"/>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Arc 11"/>
            <p:cNvSpPr>
              <a:spLocks/>
            </p:cNvSpPr>
            <p:nvPr/>
          </p:nvSpPr>
          <p:spPr bwMode="auto">
            <a:xfrm>
              <a:off x="3509169" y="5306618"/>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Oval 12"/>
            <p:cNvSpPr>
              <a:spLocks noChangeArrowheads="1"/>
            </p:cNvSpPr>
            <p:nvPr/>
          </p:nvSpPr>
          <p:spPr bwMode="auto">
            <a:xfrm>
              <a:off x="3744119" y="5298681"/>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Line 14"/>
            <p:cNvSpPr>
              <a:spLocks noChangeShapeType="1"/>
            </p:cNvSpPr>
            <p:nvPr/>
          </p:nvSpPr>
          <p:spPr bwMode="auto">
            <a:xfrm>
              <a:off x="2823369" y="516056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15"/>
            <p:cNvSpPr>
              <a:spLocks noChangeShapeType="1"/>
            </p:cNvSpPr>
            <p:nvPr/>
          </p:nvSpPr>
          <p:spPr bwMode="auto">
            <a:xfrm flipV="1">
              <a:off x="2823369" y="5481244"/>
              <a:ext cx="195263" cy="952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16"/>
            <p:cNvSpPr>
              <a:spLocks noChangeShapeType="1"/>
            </p:cNvSpPr>
            <p:nvPr/>
          </p:nvSpPr>
          <p:spPr bwMode="auto">
            <a:xfrm>
              <a:off x="3726657" y="531931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4"/>
            <p:cNvSpPr>
              <a:spLocks noChangeShapeType="1"/>
            </p:cNvSpPr>
            <p:nvPr/>
          </p:nvSpPr>
          <p:spPr bwMode="auto">
            <a:xfrm>
              <a:off x="2823369" y="532566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2854325" y="3454400"/>
            <a:ext cx="1306513" cy="565150"/>
            <a:chOff x="2828925" y="3517900"/>
            <a:chExt cx="1306513" cy="565150"/>
          </a:xfrm>
        </p:grpSpPr>
        <p:sp>
          <p:nvSpPr>
            <p:cNvPr id="50"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p:cNvGrpSpPr/>
          <p:nvPr/>
        </p:nvGrpSpPr>
        <p:grpSpPr>
          <a:xfrm>
            <a:off x="2851944" y="5829700"/>
            <a:ext cx="1306513" cy="565150"/>
            <a:chOff x="2828925" y="3517900"/>
            <a:chExt cx="1306513" cy="565150"/>
          </a:xfrm>
        </p:grpSpPr>
        <p:sp>
          <p:nvSpPr>
            <p:cNvPr id="64"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16"/>
            <p:cNvSpPr>
              <a:spLocks noChangeShapeType="1"/>
            </p:cNvSpPr>
            <p:nvPr/>
          </p:nvSpPr>
          <p:spPr bwMode="auto">
            <a:xfrm>
              <a:off x="3732213" y="380047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8" name="TextBox 77"/>
          <p:cNvSpPr txBox="1"/>
          <p:nvPr/>
        </p:nvSpPr>
        <p:spPr>
          <a:xfrm>
            <a:off x="2528984" y="3374904"/>
            <a:ext cx="288862" cy="738664"/>
          </a:xfrm>
          <a:prstGeom prst="rect">
            <a:avLst/>
          </a:prstGeom>
          <a:noFill/>
        </p:spPr>
        <p:txBody>
          <a:bodyPr wrap="none" rtlCol="0">
            <a:spAutoFit/>
          </a:bodyPr>
          <a:lstStyle/>
          <a:p>
            <a:r>
              <a:rPr lang="en-US" sz="1400" dirty="0" smtClean="0"/>
              <a:t>A</a:t>
            </a:r>
          </a:p>
          <a:p>
            <a:r>
              <a:rPr lang="en-US" sz="1400" dirty="0" smtClean="0"/>
              <a:t>B</a:t>
            </a:r>
          </a:p>
          <a:p>
            <a:r>
              <a:rPr lang="en-US" sz="1400" dirty="0"/>
              <a:t>C</a:t>
            </a:r>
          </a:p>
        </p:txBody>
      </p:sp>
      <p:sp>
        <p:nvSpPr>
          <p:cNvPr id="79" name="TextBox 78"/>
          <p:cNvSpPr txBox="1"/>
          <p:nvPr/>
        </p:nvSpPr>
        <p:spPr>
          <a:xfrm>
            <a:off x="2516284" y="4150204"/>
            <a:ext cx="340414" cy="738664"/>
          </a:xfrm>
          <a:prstGeom prst="rect">
            <a:avLst/>
          </a:prstGeom>
          <a:noFill/>
        </p:spPr>
        <p:txBody>
          <a:bodyPr wrap="none" rtlCol="0">
            <a:spAutoFit/>
          </a:bodyPr>
          <a:lstStyle/>
          <a:p>
            <a:r>
              <a:rPr lang="en-US" sz="1400" dirty="0" smtClean="0"/>
              <a:t>A</a:t>
            </a:r>
          </a:p>
          <a:p>
            <a:r>
              <a:rPr lang="en-US" sz="1400" dirty="0" smtClean="0"/>
              <a:t>C</a:t>
            </a:r>
          </a:p>
          <a:p>
            <a:r>
              <a:rPr lang="en-US" sz="1400" dirty="0" smtClean="0"/>
              <a:t>D’</a:t>
            </a:r>
            <a:endParaRPr lang="en-US" sz="1400" dirty="0"/>
          </a:p>
        </p:txBody>
      </p:sp>
      <p:sp>
        <p:nvSpPr>
          <p:cNvPr id="80" name="TextBox 79"/>
          <p:cNvSpPr txBox="1"/>
          <p:nvPr/>
        </p:nvSpPr>
        <p:spPr>
          <a:xfrm>
            <a:off x="2528984" y="4962804"/>
            <a:ext cx="328936" cy="738664"/>
          </a:xfrm>
          <a:prstGeom prst="rect">
            <a:avLst/>
          </a:prstGeom>
          <a:noFill/>
        </p:spPr>
        <p:txBody>
          <a:bodyPr wrap="none" rtlCol="0">
            <a:spAutoFit/>
          </a:bodyPr>
          <a:lstStyle/>
          <a:p>
            <a:r>
              <a:rPr lang="en-US" sz="1400" dirty="0" smtClean="0"/>
              <a:t>A’</a:t>
            </a:r>
          </a:p>
          <a:p>
            <a:r>
              <a:rPr lang="en-US" sz="1400" dirty="0" smtClean="0"/>
              <a:t>B</a:t>
            </a:r>
          </a:p>
          <a:p>
            <a:r>
              <a:rPr lang="en-US" sz="1400" dirty="0"/>
              <a:t>C</a:t>
            </a:r>
          </a:p>
        </p:txBody>
      </p:sp>
      <p:sp>
        <p:nvSpPr>
          <p:cNvPr id="81" name="TextBox 80"/>
          <p:cNvSpPr txBox="1"/>
          <p:nvPr/>
        </p:nvSpPr>
        <p:spPr>
          <a:xfrm>
            <a:off x="2528984" y="5742943"/>
            <a:ext cx="295274" cy="738664"/>
          </a:xfrm>
          <a:prstGeom prst="rect">
            <a:avLst/>
          </a:prstGeom>
          <a:noFill/>
        </p:spPr>
        <p:txBody>
          <a:bodyPr wrap="none" rtlCol="0">
            <a:spAutoFit/>
          </a:bodyPr>
          <a:lstStyle/>
          <a:p>
            <a:r>
              <a:rPr lang="en-US" sz="1400" dirty="0" smtClean="0"/>
              <a:t>B</a:t>
            </a:r>
          </a:p>
          <a:p>
            <a:r>
              <a:rPr lang="en-US" sz="1400" dirty="0" smtClean="0"/>
              <a:t>C</a:t>
            </a:r>
          </a:p>
          <a:p>
            <a:r>
              <a:rPr lang="en-US" sz="1400" dirty="0"/>
              <a:t>D</a:t>
            </a:r>
          </a:p>
        </p:txBody>
      </p:sp>
      <p:grpSp>
        <p:nvGrpSpPr>
          <p:cNvPr id="83" name="Group 19"/>
          <p:cNvGrpSpPr>
            <a:grpSpLocks noChangeAspect="1"/>
          </p:cNvGrpSpPr>
          <p:nvPr/>
        </p:nvGrpSpPr>
        <p:grpSpPr bwMode="auto">
          <a:xfrm>
            <a:off x="6096000" y="3878267"/>
            <a:ext cx="2235200" cy="1560513"/>
            <a:chOff x="3763" y="2396"/>
            <a:chExt cx="1408" cy="983"/>
          </a:xfrm>
        </p:grpSpPr>
        <p:sp>
          <p:nvSpPr>
            <p:cNvPr id="84"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8"/>
            <p:cNvSpPr>
              <a:spLocks noChangeShapeType="1"/>
            </p:cNvSpPr>
            <p:nvPr/>
          </p:nvSpPr>
          <p:spPr bwMode="auto">
            <a:xfrm>
              <a:off x="4875" y="2847"/>
              <a:ext cx="247" cy="1"/>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TextBox 96"/>
          <p:cNvSpPr txBox="1"/>
          <p:nvPr/>
        </p:nvSpPr>
        <p:spPr>
          <a:xfrm>
            <a:off x="8253413" y="4409564"/>
            <a:ext cx="290464" cy="369332"/>
          </a:xfrm>
          <a:prstGeom prst="rect">
            <a:avLst/>
          </a:prstGeom>
          <a:noFill/>
        </p:spPr>
        <p:txBody>
          <a:bodyPr wrap="none" rtlCol="0">
            <a:spAutoFit/>
          </a:bodyPr>
          <a:lstStyle/>
          <a:p>
            <a:r>
              <a:rPr lang="en-US" dirty="0" smtClean="0"/>
              <a:t>F</a:t>
            </a:r>
            <a:endParaRPr lang="en-US" dirty="0"/>
          </a:p>
        </p:txBody>
      </p:sp>
      <p:cxnSp>
        <p:nvCxnSpPr>
          <p:cNvPr id="99" name="Straight Connector 98"/>
          <p:cNvCxnSpPr/>
          <p:nvPr/>
        </p:nvCxnSpPr>
        <p:spPr>
          <a:xfrm>
            <a:off x="3950495" y="3736975"/>
            <a:ext cx="1307305" cy="0"/>
          </a:xfrm>
          <a:prstGeom prst="line">
            <a:avLst/>
          </a:prstGeom>
          <a:ln/>
        </p:spPr>
        <p:style>
          <a:lnRef idx="3">
            <a:schemeClr val="dk1"/>
          </a:lnRef>
          <a:fillRef idx="0">
            <a:schemeClr val="dk1"/>
          </a:fillRef>
          <a:effectRef idx="2">
            <a:schemeClr val="dk1"/>
          </a:effectRef>
          <a:fontRef idx="minor">
            <a:schemeClr val="tx1"/>
          </a:fontRef>
        </p:style>
      </p:cxnSp>
      <p:cxnSp>
        <p:nvCxnSpPr>
          <p:cNvPr id="102" name="Straight Connector 101"/>
          <p:cNvCxnSpPr/>
          <p:nvPr/>
        </p:nvCxnSpPr>
        <p:spPr>
          <a:xfrm>
            <a:off x="5257800" y="3736975"/>
            <a:ext cx="0" cy="413229"/>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flipH="1">
            <a:off x="5257800" y="4148862"/>
            <a:ext cx="1352132" cy="1342"/>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a:stCxn id="33" idx="1"/>
          </p:cNvCxnSpPr>
          <p:nvPr/>
        </p:nvCxnSpPr>
        <p:spPr>
          <a:xfrm>
            <a:off x="3921920" y="4525963"/>
            <a:ext cx="2705893" cy="4762"/>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a:stCxn id="47" idx="1"/>
          </p:cNvCxnSpPr>
          <p:nvPr/>
        </p:nvCxnSpPr>
        <p:spPr>
          <a:xfrm flipV="1">
            <a:off x="3934620" y="5319318"/>
            <a:ext cx="1323180" cy="1588"/>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p:cNvCxnSpPr/>
          <p:nvPr/>
        </p:nvCxnSpPr>
        <p:spPr>
          <a:xfrm flipV="1">
            <a:off x="5257800" y="4827587"/>
            <a:ext cx="0" cy="491731"/>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p:nvPr/>
        </p:nvCxnSpPr>
        <p:spPr>
          <a:xfrm>
            <a:off x="5257800" y="4806950"/>
            <a:ext cx="1370013" cy="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flipV="1">
            <a:off x="3950495" y="6091638"/>
            <a:ext cx="1853405" cy="7937"/>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flipV="1">
            <a:off x="5791200" y="5081193"/>
            <a:ext cx="0" cy="1026718"/>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5803900" y="5081193"/>
            <a:ext cx="80603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9158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2.2</a:t>
            </a:r>
            <a:endParaRPr lang="en-US" dirty="0"/>
          </a:p>
        </p:txBody>
      </p:sp>
      <p:sp>
        <p:nvSpPr>
          <p:cNvPr id="3" name="Content Placeholder 2"/>
          <p:cNvSpPr>
            <a:spLocks noGrp="1"/>
          </p:cNvSpPr>
          <p:nvPr>
            <p:ph idx="1"/>
          </p:nvPr>
        </p:nvSpPr>
        <p:spPr/>
        <p:txBody>
          <a:bodyPr/>
          <a:lstStyle/>
          <a:p>
            <a:r>
              <a:rPr lang="en-US" dirty="0" smtClean="0"/>
              <a:t>Represent the function F = ABC + ACD’ + A’BC + BCD using only NAND gates</a:t>
            </a:r>
          </a:p>
          <a:p>
            <a:pPr lvl="1"/>
            <a:r>
              <a:rPr lang="en-US" dirty="0" smtClean="0"/>
              <a:t>Step 1: Convert AND gates to NAND gates by inverting the output of the AND gates and the input of the OR gate.</a:t>
            </a:r>
          </a:p>
          <a:p>
            <a:endParaRPr lang="en-US" dirty="0"/>
          </a:p>
        </p:txBody>
      </p:sp>
      <p:grpSp>
        <p:nvGrpSpPr>
          <p:cNvPr id="4" name="Group 3"/>
          <p:cNvGrpSpPr/>
          <p:nvPr/>
        </p:nvGrpSpPr>
        <p:grpSpPr>
          <a:xfrm>
            <a:off x="2823369" y="4241800"/>
            <a:ext cx="1306513" cy="565150"/>
            <a:chOff x="2828925" y="3517900"/>
            <a:chExt cx="1306513" cy="565150"/>
          </a:xfrm>
        </p:grpSpPr>
        <p:sp>
          <p:nvSpPr>
            <p:cNvPr id="5"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2836069" y="5036743"/>
            <a:ext cx="1306513" cy="565150"/>
            <a:chOff x="2823369" y="5036743"/>
            <a:chExt cx="1306513" cy="565150"/>
          </a:xfrm>
        </p:grpSpPr>
        <p:sp>
          <p:nvSpPr>
            <p:cNvPr id="19" name="AutoShape 3"/>
            <p:cNvSpPr>
              <a:spLocks noChangeAspect="1" noChangeArrowheads="1" noTextEdit="1"/>
            </p:cNvSpPr>
            <p:nvPr/>
          </p:nvSpPr>
          <p:spPr bwMode="auto">
            <a:xfrm>
              <a:off x="2915444" y="5036743"/>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5"/>
            <p:cNvSpPr>
              <a:spLocks noChangeShapeType="1"/>
            </p:cNvSpPr>
            <p:nvPr/>
          </p:nvSpPr>
          <p:spPr bwMode="auto">
            <a:xfrm>
              <a:off x="3018632" y="5058968"/>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6"/>
            <p:cNvSpPr>
              <a:spLocks noChangeShapeType="1"/>
            </p:cNvSpPr>
            <p:nvPr/>
          </p:nvSpPr>
          <p:spPr bwMode="auto">
            <a:xfrm flipV="1">
              <a:off x="3018632" y="5579668"/>
              <a:ext cx="481012"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7"/>
            <p:cNvSpPr>
              <a:spLocks noChangeShapeType="1"/>
            </p:cNvSpPr>
            <p:nvPr/>
          </p:nvSpPr>
          <p:spPr bwMode="auto">
            <a:xfrm>
              <a:off x="3018632" y="5058968"/>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p:nvSpPr>
          <p:spPr bwMode="auto">
            <a:xfrm>
              <a:off x="3509169" y="5081193"/>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Arc 9"/>
            <p:cNvSpPr>
              <a:spLocks/>
            </p:cNvSpPr>
            <p:nvPr/>
          </p:nvSpPr>
          <p:spPr bwMode="auto">
            <a:xfrm>
              <a:off x="3509169" y="5055793"/>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auto">
            <a:xfrm>
              <a:off x="3509169" y="5319318"/>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Arc 11"/>
            <p:cNvSpPr>
              <a:spLocks/>
            </p:cNvSpPr>
            <p:nvPr/>
          </p:nvSpPr>
          <p:spPr bwMode="auto">
            <a:xfrm>
              <a:off x="3509169" y="5306618"/>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12"/>
            <p:cNvSpPr>
              <a:spLocks noChangeArrowheads="1"/>
            </p:cNvSpPr>
            <p:nvPr/>
          </p:nvSpPr>
          <p:spPr bwMode="auto">
            <a:xfrm>
              <a:off x="3744119" y="5298681"/>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14"/>
            <p:cNvSpPr>
              <a:spLocks noChangeShapeType="1"/>
            </p:cNvSpPr>
            <p:nvPr/>
          </p:nvSpPr>
          <p:spPr bwMode="auto">
            <a:xfrm>
              <a:off x="2823369" y="516056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5"/>
            <p:cNvSpPr>
              <a:spLocks noChangeShapeType="1"/>
            </p:cNvSpPr>
            <p:nvPr/>
          </p:nvSpPr>
          <p:spPr bwMode="auto">
            <a:xfrm flipV="1">
              <a:off x="2823369" y="5481244"/>
              <a:ext cx="195263" cy="952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4"/>
            <p:cNvSpPr>
              <a:spLocks noChangeShapeType="1"/>
            </p:cNvSpPr>
            <p:nvPr/>
          </p:nvSpPr>
          <p:spPr bwMode="auto">
            <a:xfrm>
              <a:off x="2823369" y="532566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p:cNvGrpSpPr/>
          <p:nvPr/>
        </p:nvGrpSpPr>
        <p:grpSpPr>
          <a:xfrm>
            <a:off x="2854325" y="3454400"/>
            <a:ext cx="1306513" cy="565150"/>
            <a:chOff x="2828925" y="3517900"/>
            <a:chExt cx="1306513" cy="565150"/>
          </a:xfrm>
        </p:grpSpPr>
        <p:sp>
          <p:nvSpPr>
            <p:cNvPr id="33"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2851944" y="5829700"/>
            <a:ext cx="1306513" cy="565150"/>
            <a:chOff x="2828925" y="3517900"/>
            <a:chExt cx="1306513" cy="565150"/>
          </a:xfrm>
        </p:grpSpPr>
        <p:sp>
          <p:nvSpPr>
            <p:cNvPr id="47"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0" name="TextBox 59"/>
          <p:cNvSpPr txBox="1"/>
          <p:nvPr/>
        </p:nvSpPr>
        <p:spPr>
          <a:xfrm>
            <a:off x="2490884" y="3374904"/>
            <a:ext cx="288862" cy="738664"/>
          </a:xfrm>
          <a:prstGeom prst="rect">
            <a:avLst/>
          </a:prstGeom>
          <a:noFill/>
        </p:spPr>
        <p:txBody>
          <a:bodyPr wrap="none" rtlCol="0">
            <a:spAutoFit/>
          </a:bodyPr>
          <a:lstStyle/>
          <a:p>
            <a:r>
              <a:rPr lang="en-US" sz="1400" dirty="0" smtClean="0"/>
              <a:t>A</a:t>
            </a:r>
          </a:p>
          <a:p>
            <a:r>
              <a:rPr lang="en-US" sz="1400" dirty="0" smtClean="0"/>
              <a:t>B</a:t>
            </a:r>
          </a:p>
          <a:p>
            <a:r>
              <a:rPr lang="en-US" sz="1400" dirty="0"/>
              <a:t>C</a:t>
            </a:r>
          </a:p>
        </p:txBody>
      </p:sp>
      <p:sp>
        <p:nvSpPr>
          <p:cNvPr id="61" name="TextBox 60"/>
          <p:cNvSpPr txBox="1"/>
          <p:nvPr/>
        </p:nvSpPr>
        <p:spPr>
          <a:xfrm>
            <a:off x="2478184" y="4150204"/>
            <a:ext cx="340414" cy="738664"/>
          </a:xfrm>
          <a:prstGeom prst="rect">
            <a:avLst/>
          </a:prstGeom>
          <a:noFill/>
        </p:spPr>
        <p:txBody>
          <a:bodyPr wrap="none" rtlCol="0">
            <a:spAutoFit/>
          </a:bodyPr>
          <a:lstStyle/>
          <a:p>
            <a:r>
              <a:rPr lang="en-US" sz="1400" dirty="0" smtClean="0"/>
              <a:t>A</a:t>
            </a:r>
          </a:p>
          <a:p>
            <a:r>
              <a:rPr lang="en-US" sz="1400" dirty="0" smtClean="0"/>
              <a:t>C</a:t>
            </a:r>
          </a:p>
          <a:p>
            <a:r>
              <a:rPr lang="en-US" sz="1400" dirty="0" smtClean="0"/>
              <a:t>D’</a:t>
            </a:r>
            <a:endParaRPr lang="en-US" sz="1400" dirty="0"/>
          </a:p>
        </p:txBody>
      </p:sp>
      <p:sp>
        <p:nvSpPr>
          <p:cNvPr id="62" name="TextBox 61"/>
          <p:cNvSpPr txBox="1"/>
          <p:nvPr/>
        </p:nvSpPr>
        <p:spPr>
          <a:xfrm>
            <a:off x="2490884" y="4962804"/>
            <a:ext cx="328936" cy="738664"/>
          </a:xfrm>
          <a:prstGeom prst="rect">
            <a:avLst/>
          </a:prstGeom>
          <a:noFill/>
        </p:spPr>
        <p:txBody>
          <a:bodyPr wrap="none" rtlCol="0">
            <a:spAutoFit/>
          </a:bodyPr>
          <a:lstStyle/>
          <a:p>
            <a:r>
              <a:rPr lang="en-US" sz="1400" dirty="0" smtClean="0"/>
              <a:t>A’</a:t>
            </a:r>
          </a:p>
          <a:p>
            <a:r>
              <a:rPr lang="en-US" sz="1400" dirty="0" smtClean="0"/>
              <a:t>B</a:t>
            </a:r>
          </a:p>
          <a:p>
            <a:r>
              <a:rPr lang="en-US" sz="1400" dirty="0"/>
              <a:t>C</a:t>
            </a:r>
          </a:p>
        </p:txBody>
      </p:sp>
      <p:sp>
        <p:nvSpPr>
          <p:cNvPr id="63" name="TextBox 62"/>
          <p:cNvSpPr txBox="1"/>
          <p:nvPr/>
        </p:nvSpPr>
        <p:spPr>
          <a:xfrm>
            <a:off x="2490884" y="5742943"/>
            <a:ext cx="295274" cy="738664"/>
          </a:xfrm>
          <a:prstGeom prst="rect">
            <a:avLst/>
          </a:prstGeom>
          <a:noFill/>
        </p:spPr>
        <p:txBody>
          <a:bodyPr wrap="none" rtlCol="0">
            <a:spAutoFit/>
          </a:bodyPr>
          <a:lstStyle/>
          <a:p>
            <a:r>
              <a:rPr lang="en-US" sz="1400" dirty="0" smtClean="0"/>
              <a:t>B</a:t>
            </a:r>
          </a:p>
          <a:p>
            <a:r>
              <a:rPr lang="en-US" sz="1400" dirty="0" smtClean="0"/>
              <a:t>C</a:t>
            </a:r>
          </a:p>
          <a:p>
            <a:r>
              <a:rPr lang="en-US" sz="1400" dirty="0"/>
              <a:t>D</a:t>
            </a:r>
          </a:p>
        </p:txBody>
      </p:sp>
      <p:grpSp>
        <p:nvGrpSpPr>
          <p:cNvPr id="64" name="Group 19"/>
          <p:cNvGrpSpPr>
            <a:grpSpLocks noChangeAspect="1"/>
          </p:cNvGrpSpPr>
          <p:nvPr/>
        </p:nvGrpSpPr>
        <p:grpSpPr bwMode="auto">
          <a:xfrm>
            <a:off x="6096000" y="3878267"/>
            <a:ext cx="2235200" cy="1560513"/>
            <a:chOff x="3763" y="2396"/>
            <a:chExt cx="1408" cy="983"/>
          </a:xfrm>
        </p:grpSpPr>
        <p:sp>
          <p:nvSpPr>
            <p:cNvPr id="65" name="AutoShape 18"/>
            <p:cNvSpPr>
              <a:spLocks noChangeAspect="1" noChangeArrowheads="1" noTextEdit="1"/>
            </p:cNvSpPr>
            <p:nvPr/>
          </p:nvSpPr>
          <p:spPr bwMode="auto">
            <a:xfrm>
              <a:off x="3763" y="2396"/>
              <a:ext cx="1408"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Arc 20"/>
            <p:cNvSpPr>
              <a:spLocks/>
            </p:cNvSpPr>
            <p:nvPr/>
          </p:nvSpPr>
          <p:spPr bwMode="auto">
            <a:xfrm>
              <a:off x="3961" y="2408"/>
              <a:ext cx="137" cy="4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Arc 21"/>
            <p:cNvSpPr>
              <a:spLocks/>
            </p:cNvSpPr>
            <p:nvPr/>
          </p:nvSpPr>
          <p:spPr bwMode="auto">
            <a:xfrm>
              <a:off x="3961" y="2408"/>
              <a:ext cx="927"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rc 22"/>
            <p:cNvSpPr>
              <a:spLocks/>
            </p:cNvSpPr>
            <p:nvPr/>
          </p:nvSpPr>
          <p:spPr bwMode="auto">
            <a:xfrm>
              <a:off x="4010" y="2847"/>
              <a:ext cx="87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Arc 23"/>
            <p:cNvSpPr>
              <a:spLocks/>
            </p:cNvSpPr>
            <p:nvPr/>
          </p:nvSpPr>
          <p:spPr bwMode="auto">
            <a:xfrm>
              <a:off x="3961" y="2847"/>
              <a:ext cx="137"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28"/>
            <p:cNvSpPr>
              <a:spLocks noChangeShapeType="1"/>
            </p:cNvSpPr>
            <p:nvPr/>
          </p:nvSpPr>
          <p:spPr bwMode="auto">
            <a:xfrm>
              <a:off x="4875" y="2847"/>
              <a:ext cx="247" cy="1"/>
            </a:xfrm>
            <a:prstGeom prst="line">
              <a:avLst/>
            </a:prstGeom>
            <a:noFill/>
            <a:ln w="396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TextBox 70"/>
          <p:cNvSpPr txBox="1"/>
          <p:nvPr/>
        </p:nvSpPr>
        <p:spPr>
          <a:xfrm>
            <a:off x="8253413" y="4409564"/>
            <a:ext cx="290464" cy="369332"/>
          </a:xfrm>
          <a:prstGeom prst="rect">
            <a:avLst/>
          </a:prstGeom>
          <a:noFill/>
        </p:spPr>
        <p:txBody>
          <a:bodyPr wrap="none" rtlCol="0">
            <a:spAutoFit/>
          </a:bodyPr>
          <a:lstStyle/>
          <a:p>
            <a:r>
              <a:rPr lang="en-US" dirty="0" smtClean="0"/>
              <a:t>F</a:t>
            </a:r>
            <a:endParaRPr lang="en-US" dirty="0"/>
          </a:p>
        </p:txBody>
      </p:sp>
      <p:cxnSp>
        <p:nvCxnSpPr>
          <p:cNvPr id="72" name="Straight Connector 71"/>
          <p:cNvCxnSpPr/>
          <p:nvPr/>
        </p:nvCxnSpPr>
        <p:spPr>
          <a:xfrm flipV="1">
            <a:off x="3859213" y="3736975"/>
            <a:ext cx="1398587" cy="11907"/>
          </a:xfrm>
          <a:prstGeom prst="line">
            <a:avLst/>
          </a:prstGeom>
          <a:ln/>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5257800" y="3736975"/>
            <a:ext cx="0" cy="413229"/>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flipH="1">
            <a:off x="5257800" y="4149534"/>
            <a:ext cx="1184484" cy="67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3859213" y="4518033"/>
            <a:ext cx="2659856" cy="393"/>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a:off x="3864766" y="5319318"/>
            <a:ext cx="1393034"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flipV="1">
            <a:off x="5257800" y="4827587"/>
            <a:ext cx="0" cy="491731"/>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5257800" y="4806950"/>
            <a:ext cx="1248753"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871119" y="6091638"/>
            <a:ext cx="1932781" cy="1"/>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flipV="1">
            <a:off x="5791200" y="5081193"/>
            <a:ext cx="0" cy="1026718"/>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a:endCxn id="107" idx="2"/>
          </p:cNvCxnSpPr>
          <p:nvPr/>
        </p:nvCxnSpPr>
        <p:spPr>
          <a:xfrm>
            <a:off x="5803900" y="5081194"/>
            <a:ext cx="660400" cy="6551"/>
          </a:xfrm>
          <a:prstGeom prst="line">
            <a:avLst/>
          </a:prstGeom>
        </p:spPr>
        <p:style>
          <a:lnRef idx="3">
            <a:schemeClr val="dk1"/>
          </a:lnRef>
          <a:fillRef idx="0">
            <a:schemeClr val="dk1"/>
          </a:fillRef>
          <a:effectRef idx="2">
            <a:schemeClr val="dk1"/>
          </a:effectRef>
          <a:fontRef idx="minor">
            <a:schemeClr val="tx1"/>
          </a:fontRef>
        </p:style>
      </p:cxnSp>
      <p:sp>
        <p:nvSpPr>
          <p:cNvPr id="91" name="Oval 8"/>
          <p:cNvSpPr>
            <a:spLocks noChangeArrowheads="1"/>
          </p:cNvSpPr>
          <p:nvPr/>
        </p:nvSpPr>
        <p:spPr bwMode="auto">
          <a:xfrm>
            <a:off x="3775075" y="3698875"/>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Oval 8"/>
          <p:cNvSpPr>
            <a:spLocks noChangeArrowheads="1"/>
          </p:cNvSpPr>
          <p:nvPr/>
        </p:nvSpPr>
        <p:spPr bwMode="auto">
          <a:xfrm>
            <a:off x="3751264" y="44715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Oval 8"/>
          <p:cNvSpPr>
            <a:spLocks noChangeArrowheads="1"/>
          </p:cNvSpPr>
          <p:nvPr/>
        </p:nvSpPr>
        <p:spPr bwMode="auto">
          <a:xfrm>
            <a:off x="3763961" y="528340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8"/>
          <p:cNvSpPr>
            <a:spLocks noChangeArrowheads="1"/>
          </p:cNvSpPr>
          <p:nvPr/>
        </p:nvSpPr>
        <p:spPr bwMode="auto">
          <a:xfrm>
            <a:off x="3775075" y="6061075"/>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8"/>
          <p:cNvSpPr>
            <a:spLocks noChangeArrowheads="1"/>
          </p:cNvSpPr>
          <p:nvPr/>
        </p:nvSpPr>
        <p:spPr bwMode="auto">
          <a:xfrm>
            <a:off x="6464484" y="4106532"/>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Oval 8"/>
          <p:cNvSpPr>
            <a:spLocks noChangeArrowheads="1"/>
          </p:cNvSpPr>
          <p:nvPr/>
        </p:nvSpPr>
        <p:spPr bwMode="auto">
          <a:xfrm>
            <a:off x="6519069" y="4460883"/>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8"/>
          <p:cNvSpPr>
            <a:spLocks noChangeArrowheads="1"/>
          </p:cNvSpPr>
          <p:nvPr/>
        </p:nvSpPr>
        <p:spPr bwMode="auto">
          <a:xfrm>
            <a:off x="6519253" y="4766642"/>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Oval 8"/>
          <p:cNvSpPr>
            <a:spLocks noChangeArrowheads="1"/>
          </p:cNvSpPr>
          <p:nvPr/>
        </p:nvSpPr>
        <p:spPr bwMode="auto">
          <a:xfrm>
            <a:off x="6464300" y="5044882"/>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8764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2.2</a:t>
            </a:r>
            <a:endParaRPr lang="en-US" dirty="0"/>
          </a:p>
        </p:txBody>
      </p:sp>
      <p:sp>
        <p:nvSpPr>
          <p:cNvPr id="3" name="Content Placeholder 2"/>
          <p:cNvSpPr>
            <a:spLocks noGrp="1"/>
          </p:cNvSpPr>
          <p:nvPr>
            <p:ph idx="1"/>
          </p:nvPr>
        </p:nvSpPr>
        <p:spPr/>
        <p:txBody>
          <a:bodyPr/>
          <a:lstStyle/>
          <a:p>
            <a:r>
              <a:rPr lang="en-US" dirty="0" smtClean="0"/>
              <a:t>Represent the function F = ABC + ACD’ + A’BC + BCD using only NAND gates</a:t>
            </a:r>
          </a:p>
          <a:p>
            <a:pPr lvl="1"/>
            <a:r>
              <a:rPr lang="en-US" dirty="0" smtClean="0"/>
              <a:t>Step 2: Convert the OR gate with inverted inputs to a NAND gate.</a:t>
            </a:r>
          </a:p>
          <a:p>
            <a:endParaRPr lang="en-US" dirty="0"/>
          </a:p>
        </p:txBody>
      </p:sp>
      <p:grpSp>
        <p:nvGrpSpPr>
          <p:cNvPr id="4" name="Group 3"/>
          <p:cNvGrpSpPr/>
          <p:nvPr/>
        </p:nvGrpSpPr>
        <p:grpSpPr>
          <a:xfrm>
            <a:off x="2823369" y="4241800"/>
            <a:ext cx="1306513" cy="565150"/>
            <a:chOff x="2828925" y="3517900"/>
            <a:chExt cx="1306513" cy="565150"/>
          </a:xfrm>
        </p:grpSpPr>
        <p:sp>
          <p:nvSpPr>
            <p:cNvPr id="5"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2836069" y="5036743"/>
            <a:ext cx="1306513" cy="565150"/>
            <a:chOff x="2823369" y="5036743"/>
            <a:chExt cx="1306513" cy="565150"/>
          </a:xfrm>
        </p:grpSpPr>
        <p:sp>
          <p:nvSpPr>
            <p:cNvPr id="19" name="AutoShape 3"/>
            <p:cNvSpPr>
              <a:spLocks noChangeAspect="1" noChangeArrowheads="1" noTextEdit="1"/>
            </p:cNvSpPr>
            <p:nvPr/>
          </p:nvSpPr>
          <p:spPr bwMode="auto">
            <a:xfrm>
              <a:off x="2915444" y="5036743"/>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5"/>
            <p:cNvSpPr>
              <a:spLocks noChangeShapeType="1"/>
            </p:cNvSpPr>
            <p:nvPr/>
          </p:nvSpPr>
          <p:spPr bwMode="auto">
            <a:xfrm>
              <a:off x="3018632" y="5058968"/>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6"/>
            <p:cNvSpPr>
              <a:spLocks noChangeShapeType="1"/>
            </p:cNvSpPr>
            <p:nvPr/>
          </p:nvSpPr>
          <p:spPr bwMode="auto">
            <a:xfrm flipV="1">
              <a:off x="3018632" y="5579668"/>
              <a:ext cx="481012"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7"/>
            <p:cNvSpPr>
              <a:spLocks noChangeShapeType="1"/>
            </p:cNvSpPr>
            <p:nvPr/>
          </p:nvSpPr>
          <p:spPr bwMode="auto">
            <a:xfrm>
              <a:off x="3018632" y="5058968"/>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p:nvSpPr>
          <p:spPr bwMode="auto">
            <a:xfrm>
              <a:off x="3509169" y="5081193"/>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Arc 9"/>
            <p:cNvSpPr>
              <a:spLocks/>
            </p:cNvSpPr>
            <p:nvPr/>
          </p:nvSpPr>
          <p:spPr bwMode="auto">
            <a:xfrm>
              <a:off x="3509169" y="5055793"/>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auto">
            <a:xfrm>
              <a:off x="3509169" y="5319318"/>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Arc 11"/>
            <p:cNvSpPr>
              <a:spLocks/>
            </p:cNvSpPr>
            <p:nvPr/>
          </p:nvSpPr>
          <p:spPr bwMode="auto">
            <a:xfrm>
              <a:off x="3509169" y="5306618"/>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12"/>
            <p:cNvSpPr>
              <a:spLocks noChangeArrowheads="1"/>
            </p:cNvSpPr>
            <p:nvPr/>
          </p:nvSpPr>
          <p:spPr bwMode="auto">
            <a:xfrm>
              <a:off x="3744119" y="5298681"/>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14"/>
            <p:cNvSpPr>
              <a:spLocks noChangeShapeType="1"/>
            </p:cNvSpPr>
            <p:nvPr/>
          </p:nvSpPr>
          <p:spPr bwMode="auto">
            <a:xfrm>
              <a:off x="2823369" y="516056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5"/>
            <p:cNvSpPr>
              <a:spLocks noChangeShapeType="1"/>
            </p:cNvSpPr>
            <p:nvPr/>
          </p:nvSpPr>
          <p:spPr bwMode="auto">
            <a:xfrm flipV="1">
              <a:off x="2823369" y="5481244"/>
              <a:ext cx="195263" cy="9524"/>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4"/>
            <p:cNvSpPr>
              <a:spLocks noChangeShapeType="1"/>
            </p:cNvSpPr>
            <p:nvPr/>
          </p:nvSpPr>
          <p:spPr bwMode="auto">
            <a:xfrm>
              <a:off x="2823369" y="5325668"/>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p:cNvGrpSpPr/>
          <p:nvPr/>
        </p:nvGrpSpPr>
        <p:grpSpPr>
          <a:xfrm>
            <a:off x="2854325" y="3454400"/>
            <a:ext cx="1306513" cy="565150"/>
            <a:chOff x="2828925" y="3517900"/>
            <a:chExt cx="1306513" cy="565150"/>
          </a:xfrm>
        </p:grpSpPr>
        <p:sp>
          <p:nvSpPr>
            <p:cNvPr id="33"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2851944" y="5829700"/>
            <a:ext cx="1306513" cy="565150"/>
            <a:chOff x="2828925" y="3517900"/>
            <a:chExt cx="1306513" cy="565150"/>
          </a:xfrm>
        </p:grpSpPr>
        <p:sp>
          <p:nvSpPr>
            <p:cNvPr id="47"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Line 14"/>
            <p:cNvSpPr>
              <a:spLocks noChangeShapeType="1"/>
            </p:cNvSpPr>
            <p:nvPr/>
          </p:nvSpPr>
          <p:spPr bwMode="auto">
            <a:xfrm>
              <a:off x="2828925" y="36417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5"/>
            <p:cNvSpPr>
              <a:spLocks noChangeShapeType="1"/>
            </p:cNvSpPr>
            <p:nvPr/>
          </p:nvSpPr>
          <p:spPr bwMode="auto">
            <a:xfrm>
              <a:off x="2828925" y="3960813"/>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4"/>
            <p:cNvSpPr>
              <a:spLocks noChangeShapeType="1"/>
            </p:cNvSpPr>
            <p:nvPr/>
          </p:nvSpPr>
          <p:spPr bwMode="auto">
            <a:xfrm>
              <a:off x="2828925" y="3806825"/>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0" name="TextBox 59"/>
          <p:cNvSpPr txBox="1"/>
          <p:nvPr/>
        </p:nvSpPr>
        <p:spPr>
          <a:xfrm>
            <a:off x="2528984" y="3374904"/>
            <a:ext cx="288862" cy="738664"/>
          </a:xfrm>
          <a:prstGeom prst="rect">
            <a:avLst/>
          </a:prstGeom>
          <a:noFill/>
        </p:spPr>
        <p:txBody>
          <a:bodyPr wrap="none" rtlCol="0">
            <a:spAutoFit/>
          </a:bodyPr>
          <a:lstStyle/>
          <a:p>
            <a:r>
              <a:rPr lang="en-US" sz="1400" dirty="0" smtClean="0"/>
              <a:t>A</a:t>
            </a:r>
          </a:p>
          <a:p>
            <a:r>
              <a:rPr lang="en-US" sz="1400" dirty="0" smtClean="0"/>
              <a:t>B</a:t>
            </a:r>
          </a:p>
          <a:p>
            <a:r>
              <a:rPr lang="en-US" sz="1400" dirty="0"/>
              <a:t>C</a:t>
            </a:r>
          </a:p>
        </p:txBody>
      </p:sp>
      <p:sp>
        <p:nvSpPr>
          <p:cNvPr id="61" name="TextBox 60"/>
          <p:cNvSpPr txBox="1"/>
          <p:nvPr/>
        </p:nvSpPr>
        <p:spPr>
          <a:xfrm>
            <a:off x="2516284" y="4150204"/>
            <a:ext cx="340414" cy="738664"/>
          </a:xfrm>
          <a:prstGeom prst="rect">
            <a:avLst/>
          </a:prstGeom>
          <a:noFill/>
        </p:spPr>
        <p:txBody>
          <a:bodyPr wrap="none" rtlCol="0">
            <a:spAutoFit/>
          </a:bodyPr>
          <a:lstStyle/>
          <a:p>
            <a:r>
              <a:rPr lang="en-US" sz="1400" dirty="0" smtClean="0"/>
              <a:t>A</a:t>
            </a:r>
          </a:p>
          <a:p>
            <a:r>
              <a:rPr lang="en-US" sz="1400" dirty="0" smtClean="0"/>
              <a:t>C</a:t>
            </a:r>
          </a:p>
          <a:p>
            <a:r>
              <a:rPr lang="en-US" sz="1400" dirty="0" smtClean="0"/>
              <a:t>D’</a:t>
            </a:r>
            <a:endParaRPr lang="en-US" sz="1400" dirty="0"/>
          </a:p>
        </p:txBody>
      </p:sp>
      <p:sp>
        <p:nvSpPr>
          <p:cNvPr id="62" name="TextBox 61"/>
          <p:cNvSpPr txBox="1"/>
          <p:nvPr/>
        </p:nvSpPr>
        <p:spPr>
          <a:xfrm>
            <a:off x="2528984" y="4962804"/>
            <a:ext cx="328936" cy="738664"/>
          </a:xfrm>
          <a:prstGeom prst="rect">
            <a:avLst/>
          </a:prstGeom>
          <a:noFill/>
        </p:spPr>
        <p:txBody>
          <a:bodyPr wrap="none" rtlCol="0">
            <a:spAutoFit/>
          </a:bodyPr>
          <a:lstStyle/>
          <a:p>
            <a:r>
              <a:rPr lang="en-US" sz="1400" dirty="0" smtClean="0"/>
              <a:t>A’</a:t>
            </a:r>
          </a:p>
          <a:p>
            <a:r>
              <a:rPr lang="en-US" sz="1400" dirty="0" smtClean="0"/>
              <a:t>B</a:t>
            </a:r>
          </a:p>
          <a:p>
            <a:r>
              <a:rPr lang="en-US" sz="1400" dirty="0"/>
              <a:t>C</a:t>
            </a:r>
          </a:p>
        </p:txBody>
      </p:sp>
      <p:sp>
        <p:nvSpPr>
          <p:cNvPr id="63" name="TextBox 62"/>
          <p:cNvSpPr txBox="1"/>
          <p:nvPr/>
        </p:nvSpPr>
        <p:spPr>
          <a:xfrm>
            <a:off x="2528984" y="5742943"/>
            <a:ext cx="295274" cy="738664"/>
          </a:xfrm>
          <a:prstGeom prst="rect">
            <a:avLst/>
          </a:prstGeom>
          <a:noFill/>
        </p:spPr>
        <p:txBody>
          <a:bodyPr wrap="none" rtlCol="0">
            <a:spAutoFit/>
          </a:bodyPr>
          <a:lstStyle/>
          <a:p>
            <a:r>
              <a:rPr lang="en-US" sz="1400" dirty="0" smtClean="0"/>
              <a:t>B</a:t>
            </a:r>
          </a:p>
          <a:p>
            <a:r>
              <a:rPr lang="en-US" sz="1400" dirty="0" smtClean="0"/>
              <a:t>C</a:t>
            </a:r>
          </a:p>
          <a:p>
            <a:r>
              <a:rPr lang="en-US" sz="1400" dirty="0"/>
              <a:t>D</a:t>
            </a:r>
          </a:p>
        </p:txBody>
      </p:sp>
      <p:sp>
        <p:nvSpPr>
          <p:cNvPr id="71" name="TextBox 70"/>
          <p:cNvSpPr txBox="1"/>
          <p:nvPr/>
        </p:nvSpPr>
        <p:spPr>
          <a:xfrm>
            <a:off x="8253413" y="4409564"/>
            <a:ext cx="290464" cy="369332"/>
          </a:xfrm>
          <a:prstGeom prst="rect">
            <a:avLst/>
          </a:prstGeom>
          <a:noFill/>
        </p:spPr>
        <p:txBody>
          <a:bodyPr wrap="none" rtlCol="0">
            <a:spAutoFit/>
          </a:bodyPr>
          <a:lstStyle/>
          <a:p>
            <a:r>
              <a:rPr lang="en-US" dirty="0" smtClean="0"/>
              <a:t>F</a:t>
            </a:r>
            <a:endParaRPr lang="en-US" dirty="0"/>
          </a:p>
        </p:txBody>
      </p:sp>
      <p:cxnSp>
        <p:nvCxnSpPr>
          <p:cNvPr id="72" name="Straight Connector 71"/>
          <p:cNvCxnSpPr/>
          <p:nvPr/>
        </p:nvCxnSpPr>
        <p:spPr>
          <a:xfrm flipV="1">
            <a:off x="3859213" y="3736975"/>
            <a:ext cx="1398587" cy="11907"/>
          </a:xfrm>
          <a:prstGeom prst="line">
            <a:avLst/>
          </a:prstGeom>
          <a:ln/>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5257800" y="3736975"/>
            <a:ext cx="0" cy="413229"/>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flipH="1">
            <a:off x="5257800" y="4148993"/>
            <a:ext cx="1063824" cy="1211"/>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3859213" y="4518033"/>
            <a:ext cx="2474053" cy="448"/>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a:off x="3864766" y="5319318"/>
            <a:ext cx="1393034"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flipV="1">
            <a:off x="5257800" y="4827587"/>
            <a:ext cx="0" cy="491731"/>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5257800" y="4806950"/>
            <a:ext cx="1063824"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871119" y="6091638"/>
            <a:ext cx="1932781" cy="1"/>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flipV="1">
            <a:off x="5791200" y="5081193"/>
            <a:ext cx="0" cy="1026718"/>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flipV="1">
            <a:off x="5803900" y="5081193"/>
            <a:ext cx="529366" cy="1"/>
          </a:xfrm>
          <a:prstGeom prst="line">
            <a:avLst/>
          </a:prstGeom>
        </p:spPr>
        <p:style>
          <a:lnRef idx="3">
            <a:schemeClr val="dk1"/>
          </a:lnRef>
          <a:fillRef idx="0">
            <a:schemeClr val="dk1"/>
          </a:fillRef>
          <a:effectRef idx="2">
            <a:schemeClr val="dk1"/>
          </a:effectRef>
          <a:fontRef idx="minor">
            <a:schemeClr val="tx1"/>
          </a:fontRef>
        </p:style>
      </p:cxnSp>
      <p:sp>
        <p:nvSpPr>
          <p:cNvPr id="91" name="Oval 8"/>
          <p:cNvSpPr>
            <a:spLocks noChangeArrowheads="1"/>
          </p:cNvSpPr>
          <p:nvPr/>
        </p:nvSpPr>
        <p:spPr bwMode="auto">
          <a:xfrm>
            <a:off x="3775075" y="3698875"/>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Oval 8"/>
          <p:cNvSpPr>
            <a:spLocks noChangeArrowheads="1"/>
          </p:cNvSpPr>
          <p:nvPr/>
        </p:nvSpPr>
        <p:spPr bwMode="auto">
          <a:xfrm>
            <a:off x="3751264" y="44715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Oval 8"/>
          <p:cNvSpPr>
            <a:spLocks noChangeArrowheads="1"/>
          </p:cNvSpPr>
          <p:nvPr/>
        </p:nvSpPr>
        <p:spPr bwMode="auto">
          <a:xfrm>
            <a:off x="3763961" y="5283401"/>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8"/>
          <p:cNvSpPr>
            <a:spLocks noChangeArrowheads="1"/>
          </p:cNvSpPr>
          <p:nvPr/>
        </p:nvSpPr>
        <p:spPr bwMode="auto">
          <a:xfrm>
            <a:off x="3775075" y="6061075"/>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p:nvGrpSpPr>
        <p:grpSpPr>
          <a:xfrm>
            <a:off x="6088999" y="3949744"/>
            <a:ext cx="2874820" cy="1337824"/>
            <a:chOff x="2921000" y="3517900"/>
            <a:chExt cx="1214438" cy="565150"/>
          </a:xfrm>
        </p:grpSpPr>
        <p:sp>
          <p:nvSpPr>
            <p:cNvPr id="98" name="AutoShape 3"/>
            <p:cNvSpPr>
              <a:spLocks noChangeAspect="1" noChangeArrowheads="1" noTextEdit="1"/>
            </p:cNvSpPr>
            <p:nvPr/>
          </p:nvSpPr>
          <p:spPr bwMode="auto">
            <a:xfrm>
              <a:off x="2921000" y="3517900"/>
              <a:ext cx="1214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Line 5"/>
            <p:cNvSpPr>
              <a:spLocks noChangeShapeType="1"/>
            </p:cNvSpPr>
            <p:nvPr/>
          </p:nvSpPr>
          <p:spPr bwMode="auto">
            <a:xfrm>
              <a:off x="3024188" y="3540125"/>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6"/>
            <p:cNvSpPr>
              <a:spLocks noChangeShapeType="1"/>
            </p:cNvSpPr>
            <p:nvPr/>
          </p:nvSpPr>
          <p:spPr bwMode="auto">
            <a:xfrm>
              <a:off x="3024188" y="4062413"/>
              <a:ext cx="490538"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7"/>
            <p:cNvSpPr>
              <a:spLocks noChangeShapeType="1"/>
            </p:cNvSpPr>
            <p:nvPr/>
          </p:nvSpPr>
          <p:spPr bwMode="auto">
            <a:xfrm>
              <a:off x="3024188" y="3540125"/>
              <a:ext cx="1588" cy="5222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8"/>
            <p:cNvSpPr>
              <a:spLocks/>
            </p:cNvSpPr>
            <p:nvPr/>
          </p:nvSpPr>
          <p:spPr bwMode="auto">
            <a:xfrm>
              <a:off x="3514725" y="3562350"/>
              <a:ext cx="215900" cy="260350"/>
            </a:xfrm>
            <a:custGeom>
              <a:avLst/>
              <a:gdLst>
                <a:gd name="T0" fmla="*/ 11 w 11"/>
                <a:gd name="T1" fmla="*/ 12 h 12"/>
                <a:gd name="T2" fmla="*/ 0 w 11"/>
                <a:gd name="T3" fmla="*/ 0 h 12"/>
                <a:gd name="T4" fmla="*/ 0 w 11"/>
                <a:gd name="T5" fmla="*/ 12 h 12"/>
                <a:gd name="T6" fmla="*/ 11 w 11"/>
                <a:gd name="T7" fmla="*/ 12 h 12"/>
              </a:gdLst>
              <a:ahLst/>
              <a:cxnLst>
                <a:cxn ang="0">
                  <a:pos x="T0" y="T1"/>
                </a:cxn>
                <a:cxn ang="0">
                  <a:pos x="T2" y="T3"/>
                </a:cxn>
                <a:cxn ang="0">
                  <a:pos x="T4" y="T5"/>
                </a:cxn>
                <a:cxn ang="0">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Arc 9"/>
            <p:cNvSpPr>
              <a:spLocks/>
            </p:cNvSpPr>
            <p:nvPr/>
          </p:nvSpPr>
          <p:spPr bwMode="auto">
            <a:xfrm>
              <a:off x="3514725" y="3536950"/>
              <a:ext cx="225425"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
            <p:cNvSpPr>
              <a:spLocks/>
            </p:cNvSpPr>
            <p:nvPr/>
          </p:nvSpPr>
          <p:spPr bwMode="auto">
            <a:xfrm>
              <a:off x="3514725" y="3800475"/>
              <a:ext cx="215900" cy="261938"/>
            </a:xfrm>
            <a:custGeom>
              <a:avLst/>
              <a:gdLst>
                <a:gd name="T0" fmla="*/ 0 w 11"/>
                <a:gd name="T1" fmla="*/ 12 h 12"/>
                <a:gd name="T2" fmla="*/ 11 w 11"/>
                <a:gd name="T3" fmla="*/ 0 h 12"/>
                <a:gd name="T4" fmla="*/ 0 w 11"/>
                <a:gd name="T5" fmla="*/ 0 h 12"/>
                <a:gd name="T6" fmla="*/ 0 w 11"/>
                <a:gd name="T7" fmla="*/ 12 h 12"/>
              </a:gdLst>
              <a:ahLst/>
              <a:cxnLst>
                <a:cxn ang="0">
                  <a:pos x="T0" y="T1"/>
                </a:cxn>
                <a:cxn ang="0">
                  <a:pos x="T2" y="T3"/>
                </a:cxn>
                <a:cxn ang="0">
                  <a:pos x="T4" y="T5"/>
                </a:cxn>
                <a:cxn ang="0">
                  <a:pos x="T6" y="T7"/>
                </a:cxn>
              </a:cxnLst>
              <a:rect l="0" t="0" r="r" b="b"/>
              <a:pathLst>
                <a:path w="11" h="12">
                  <a:moveTo>
                    <a:pt x="0" y="12"/>
                  </a:moveTo>
                  <a:cubicBezTo>
                    <a:pt x="6" y="11"/>
                    <a:pt x="11" y="6"/>
                    <a:pt x="11" y="0"/>
                  </a:cubicBezTo>
                  <a:lnTo>
                    <a:pt x="0" y="0"/>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Arc 11"/>
            <p:cNvSpPr>
              <a:spLocks/>
            </p:cNvSpPr>
            <p:nvPr/>
          </p:nvSpPr>
          <p:spPr bwMode="auto">
            <a:xfrm>
              <a:off x="3514725" y="3787775"/>
              <a:ext cx="225425" cy="273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12"/>
            <p:cNvSpPr>
              <a:spLocks noChangeArrowheads="1"/>
            </p:cNvSpPr>
            <p:nvPr/>
          </p:nvSpPr>
          <p:spPr bwMode="auto">
            <a:xfrm>
              <a:off x="3749675" y="3779838"/>
              <a:ext cx="58738"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4" name="Oval 8"/>
          <p:cNvSpPr>
            <a:spLocks noChangeArrowheads="1"/>
          </p:cNvSpPr>
          <p:nvPr/>
        </p:nvSpPr>
        <p:spPr bwMode="auto">
          <a:xfrm>
            <a:off x="8031164" y="4573109"/>
            <a:ext cx="84138" cy="85725"/>
          </a:xfrm>
          <a:prstGeom prst="ellipse">
            <a:avLst/>
          </a:pr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5"/>
          <p:cNvSpPr>
            <a:spLocks noChangeShapeType="1"/>
          </p:cNvSpPr>
          <p:nvPr/>
        </p:nvSpPr>
        <p:spPr bwMode="auto">
          <a:xfrm>
            <a:off x="8112051" y="4624907"/>
            <a:ext cx="195263" cy="1588"/>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4251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103</TotalTime>
  <Words>744</Words>
  <Application>Microsoft Office PowerPoint</Application>
  <PresentationFormat>Widescreen</PresentationFormat>
  <Paragraphs>340</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Comic Sans MS</vt:lpstr>
      <vt:lpstr>Symbol</vt:lpstr>
      <vt:lpstr>Tahoma</vt:lpstr>
      <vt:lpstr>Wingdings 3</vt:lpstr>
      <vt:lpstr>Wisp</vt:lpstr>
      <vt:lpstr>CDA 3103</vt:lpstr>
      <vt:lpstr>Question 1</vt:lpstr>
      <vt:lpstr>Question 1</vt:lpstr>
      <vt:lpstr>Review: Logic Gates</vt:lpstr>
      <vt:lpstr>Review: Logic Gates</vt:lpstr>
      <vt:lpstr>Question 2</vt:lpstr>
      <vt:lpstr>Question 2.1</vt:lpstr>
      <vt:lpstr>Question 2.2</vt:lpstr>
      <vt:lpstr>Question 2.2</vt:lpstr>
      <vt:lpstr>Question 2.3</vt:lpstr>
      <vt:lpstr>Question 2.3</vt:lpstr>
      <vt:lpstr>Question 2.3</vt:lpstr>
      <vt:lpstr>Question 3</vt:lpstr>
      <vt:lpstr>Question 3</vt:lpstr>
      <vt:lpstr>Question 3</vt:lpstr>
      <vt:lpstr>Question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Gates</dc:title>
  <dc:creator>Sarah Angell</dc:creator>
  <cp:lastModifiedBy>Arun Kulshreshth</cp:lastModifiedBy>
  <cp:revision>15</cp:revision>
  <dcterms:created xsi:type="dcterms:W3CDTF">2013-09-03T17:29:40Z</dcterms:created>
  <dcterms:modified xsi:type="dcterms:W3CDTF">2014-01-31T02:25:31Z</dcterms:modified>
</cp:coreProperties>
</file>