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9" r:id="rId2"/>
    <p:sldId id="288" r:id="rId3"/>
    <p:sldId id="270" r:id="rId4"/>
    <p:sldId id="271" r:id="rId5"/>
    <p:sldId id="272" r:id="rId6"/>
    <p:sldId id="277" r:id="rId7"/>
    <p:sldId id="274" r:id="rId8"/>
    <p:sldId id="275" r:id="rId9"/>
    <p:sldId id="276" r:id="rId10"/>
    <p:sldId id="273" r:id="rId11"/>
    <p:sldId id="260" r:id="rId12"/>
    <p:sldId id="261" r:id="rId13"/>
    <p:sldId id="262" r:id="rId14"/>
    <p:sldId id="263" r:id="rId15"/>
    <p:sldId id="278" r:id="rId16"/>
    <p:sldId id="280" r:id="rId17"/>
    <p:sldId id="279" r:id="rId18"/>
    <p:sldId id="264" r:id="rId19"/>
    <p:sldId id="265" r:id="rId20"/>
    <p:sldId id="266" r:id="rId21"/>
    <p:sldId id="281" r:id="rId22"/>
    <p:sldId id="287" r:id="rId23"/>
    <p:sldId id="283" r:id="rId24"/>
    <p:sldId id="284" r:id="rId25"/>
    <p:sldId id="285" r:id="rId26"/>
    <p:sldId id="28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-78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3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04EF-9AAC-4E9B-AB45-9516AE3B6C4B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AF323-0008-4E46-A962-7318DC3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61616F-5678-4035-8FE7-D62542BFBDC0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049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77B3C0-4F87-4D1E-B36F-C32ADEAF8D8B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Why is it the procedure’s job (rather than the caller’s) to push and pop?</a:t>
            </a:r>
          </a:p>
          <a:p>
            <a:pPr eaLnBrk="1" hangingPunct="1"/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Note convention;  $t registers not saved/restored; $s registers saved/restored</a:t>
            </a:r>
          </a:p>
        </p:txBody>
      </p:sp>
    </p:spTree>
    <p:extLst>
      <p:ext uri="{BB962C8B-B14F-4D97-AF65-F5344CB8AC3E}">
        <p14:creationId xmlns:p14="http://schemas.microsoft.com/office/powerpoint/2010/main" val="16535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E0E0A9-010A-4AE8-A6DD-E53425CB3B69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16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D94509-4EB6-4FD0-8A2C-FD960145F877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92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401C75-1CA9-4D9D-8D22-F790E8E74EB2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99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54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3103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Recitation </a:t>
            </a:r>
            <a:r>
              <a:rPr lang="en-US" dirty="0" smtClean="0"/>
              <a:t>7 </a:t>
            </a:r>
            <a:r>
              <a:rPr lang="en-US" dirty="0"/>
              <a:t>– MIPS: </a:t>
            </a:r>
            <a:r>
              <a:rPr lang="en-US" dirty="0" smtClean="0"/>
              <a:t>Strings </a:t>
            </a:r>
            <a:r>
              <a:rPr lang="en-US" smtClean="0"/>
              <a:t>and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</a:t>
            </a:r>
            <a:r>
              <a:rPr lang="en-US" dirty="0" smtClean="0"/>
              <a:t>if &lt; 0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bltz</a:t>
            </a:r>
            <a:r>
              <a:rPr lang="en-US" dirty="0" smtClean="0"/>
              <a:t> </a:t>
            </a:r>
            <a:r>
              <a:rPr lang="en-US" dirty="0"/>
              <a:t>$1,100	</a:t>
            </a:r>
            <a:r>
              <a:rPr lang="en-US" dirty="0" smtClean="0"/>
              <a:t>		if </a:t>
            </a:r>
            <a:r>
              <a:rPr lang="en-US" dirty="0"/>
              <a:t>($1 &lt; 0</a:t>
            </a:r>
            <a:r>
              <a:rPr lang="en-US" dirty="0" smtClean="0"/>
              <a:t>)  PC </a:t>
            </a:r>
            <a:r>
              <a:rPr lang="en-US" dirty="0"/>
              <a:t>= PC+4+400  </a:t>
            </a:r>
          </a:p>
          <a:p>
            <a:r>
              <a:rPr lang="en-US" dirty="0" smtClean="0"/>
              <a:t>branch if &lt;= 0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blez</a:t>
            </a:r>
            <a:r>
              <a:rPr lang="en-US" dirty="0" smtClean="0"/>
              <a:t> </a:t>
            </a:r>
            <a:r>
              <a:rPr lang="en-US" dirty="0"/>
              <a:t>$1,100	</a:t>
            </a:r>
            <a:r>
              <a:rPr lang="en-US" dirty="0" smtClean="0"/>
              <a:t>		if </a:t>
            </a:r>
            <a:r>
              <a:rPr lang="en-US" dirty="0"/>
              <a:t>($1 &lt;= 0</a:t>
            </a:r>
            <a:r>
              <a:rPr lang="en-US" dirty="0" smtClean="0"/>
              <a:t>)  PC </a:t>
            </a:r>
            <a:r>
              <a:rPr lang="en-US" dirty="0"/>
              <a:t>= PC+4+400  </a:t>
            </a:r>
            <a:endParaRPr lang="en-US" dirty="0" smtClean="0"/>
          </a:p>
          <a:p>
            <a:r>
              <a:rPr lang="en-US" dirty="0" smtClean="0"/>
              <a:t>branch if &gt; </a:t>
            </a:r>
            <a:r>
              <a:rPr lang="en-US" dirty="0"/>
              <a:t>0	</a:t>
            </a:r>
            <a:r>
              <a:rPr lang="en-US" dirty="0" smtClean="0"/>
              <a:t>		</a:t>
            </a:r>
            <a:r>
              <a:rPr lang="en-US" dirty="0" err="1" smtClean="0"/>
              <a:t>bgtz</a:t>
            </a:r>
            <a:r>
              <a:rPr lang="en-US" dirty="0" smtClean="0"/>
              <a:t> </a:t>
            </a:r>
            <a:r>
              <a:rPr lang="en-US" dirty="0"/>
              <a:t>$1,100	</a:t>
            </a:r>
            <a:r>
              <a:rPr lang="en-US" dirty="0" smtClean="0"/>
              <a:t>		if </a:t>
            </a:r>
            <a:r>
              <a:rPr lang="en-US" dirty="0"/>
              <a:t>($1 &gt; 0) </a:t>
            </a:r>
            <a:r>
              <a:rPr lang="en-US" dirty="0" smtClean="0"/>
              <a:t> PC </a:t>
            </a:r>
            <a:r>
              <a:rPr lang="en-US" dirty="0"/>
              <a:t>= PC+4+400  </a:t>
            </a:r>
            <a:endParaRPr lang="en-US" dirty="0" smtClean="0"/>
          </a:p>
          <a:p>
            <a:r>
              <a:rPr lang="en-US" dirty="0" smtClean="0"/>
              <a:t>branch if &gt;= 0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bgez</a:t>
            </a:r>
            <a:r>
              <a:rPr lang="en-US" dirty="0" smtClean="0"/>
              <a:t> </a:t>
            </a:r>
            <a:r>
              <a:rPr lang="en-US" dirty="0"/>
              <a:t>$1,100	</a:t>
            </a:r>
            <a:r>
              <a:rPr lang="en-US" dirty="0" smtClean="0"/>
              <a:t>		if </a:t>
            </a:r>
            <a:r>
              <a:rPr lang="en-US" dirty="0"/>
              <a:t>($1 &gt;= 0</a:t>
            </a:r>
            <a:r>
              <a:rPr lang="en-US" dirty="0" smtClean="0"/>
              <a:t>)  PC </a:t>
            </a:r>
            <a:r>
              <a:rPr lang="en-US" dirty="0"/>
              <a:t>= </a:t>
            </a:r>
            <a:r>
              <a:rPr lang="en-US" dirty="0" smtClean="0"/>
              <a:t>PC+4+400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9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Supporting Procedures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Make parameters accessible ($a0-$a3)</a:t>
            </a:r>
          </a:p>
          <a:p>
            <a:pPr eaLnBrk="1" hangingPunct="1"/>
            <a:r>
              <a:rPr lang="en-US" dirty="0" smtClean="0"/>
              <a:t>Transfer control to the procedure (</a:t>
            </a:r>
            <a:r>
              <a:rPr lang="en-US" dirty="0" err="1" smtClean="0"/>
              <a:t>jal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Get resources needed for the procedure</a:t>
            </a:r>
          </a:p>
          <a:p>
            <a:pPr eaLnBrk="1" hangingPunct="1"/>
            <a:r>
              <a:rPr lang="en-US" dirty="0" smtClean="0"/>
              <a:t>Perform the task</a:t>
            </a:r>
          </a:p>
          <a:p>
            <a:pPr eaLnBrk="1" hangingPunct="1"/>
            <a:r>
              <a:rPr lang="en-US" dirty="0" smtClean="0"/>
              <a:t>Make the result accessible ($v0-$v1)</a:t>
            </a:r>
          </a:p>
          <a:p>
            <a:pPr eaLnBrk="1" hangingPunct="1"/>
            <a:r>
              <a:rPr lang="en-US" dirty="0" smtClean="0"/>
              <a:t>Return to the calling program (</a:t>
            </a:r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, where $</a:t>
            </a:r>
            <a:r>
              <a:rPr lang="en-US" dirty="0" err="1" smtClean="0"/>
              <a:t>ra</a:t>
            </a:r>
            <a:r>
              <a:rPr lang="en-US" dirty="0" smtClean="0"/>
              <a:t> = return address)</a:t>
            </a:r>
          </a:p>
        </p:txBody>
      </p:sp>
    </p:spTree>
    <p:extLst>
      <p:ext uri="{BB962C8B-B14F-4D97-AF65-F5344CB8AC3E}">
        <p14:creationId xmlns:p14="http://schemas.microsoft.com/office/powerpoint/2010/main" val="1503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and Returning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/>
              <a:t>To call a procedure: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Place parameters in $a1 - $a3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jal (jump and link)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/>
              <a:t>Stores return address (PC + 4) in $ra (31)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Push register values onto stack (if they will be used)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To return: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Place results in $v0 - $v1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Pop register values off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Jr $ra  (jump register)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1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Pushing onto Stack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$</a:t>
            </a:r>
            <a:r>
              <a:rPr lang="en-US" dirty="0" err="1" smtClean="0"/>
              <a:t>sp</a:t>
            </a:r>
            <a:r>
              <a:rPr lang="en-US" dirty="0" smtClean="0"/>
              <a:t> is top of stack</a:t>
            </a:r>
          </a:p>
          <a:p>
            <a:pPr eaLnBrk="1" hangingPunct="1"/>
            <a:r>
              <a:rPr lang="en-US" dirty="0" smtClean="0"/>
              <a:t>Stack grows from high memory addresses to lower memory addresses</a:t>
            </a:r>
          </a:p>
          <a:p>
            <a:pPr eaLnBrk="1" hangingPunct="1"/>
            <a:r>
              <a:rPr lang="en-US" dirty="0" smtClean="0"/>
              <a:t>Therefore, to put registers $s1 and $s2 on stack:</a:t>
            </a:r>
          </a:p>
          <a:p>
            <a:pPr lvl="1"/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sp</a:t>
            </a:r>
            <a:r>
              <a:rPr lang="en-US" dirty="0" smtClean="0"/>
              <a:t>, $</a:t>
            </a:r>
            <a:r>
              <a:rPr lang="en-US" dirty="0" err="1" smtClean="0"/>
              <a:t>sp</a:t>
            </a:r>
            <a:r>
              <a:rPr lang="en-US" dirty="0" smtClean="0"/>
              <a:t>, -8</a:t>
            </a:r>
          </a:p>
          <a:p>
            <a:pPr lvl="1"/>
            <a:r>
              <a:rPr lang="en-US" dirty="0" err="1" smtClean="0"/>
              <a:t>sw</a:t>
            </a:r>
            <a:r>
              <a:rPr lang="en-US" dirty="0" smtClean="0"/>
              <a:t> $s1, 0($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sw</a:t>
            </a:r>
            <a:r>
              <a:rPr lang="en-US" dirty="0" smtClean="0"/>
              <a:t> $s2, 4($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4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Popping Registers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lw $s1, 0($sp)</a:t>
            </a:r>
          </a:p>
          <a:p>
            <a:pPr eaLnBrk="1" hangingPunct="1"/>
            <a:r>
              <a:rPr lang="en-US" smtClean="0"/>
              <a:t>lw $s2, 4($sp)</a:t>
            </a:r>
          </a:p>
          <a:p>
            <a:pPr eaLnBrk="1" hangingPunct="1"/>
            <a:r>
              <a:rPr lang="en-US" smtClean="0"/>
              <a:t>addi $sp, $sp, 8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301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addfun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 = a + 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res;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 = 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+=2)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 += </a:t>
            </a:r>
            <a:r>
              <a:rPr lang="en-US" dirty="0" err="1" smtClean="0"/>
              <a:t>addfun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], A[i+1])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02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Procedure </a:t>
            </a:r>
            <a:r>
              <a:rPr lang="en-US" dirty="0" err="1" smtClean="0"/>
              <a:t>addfun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addfun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add $v0, $a0, $a1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82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736" y="1519707"/>
            <a:ext cx="10073876" cy="53382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la $s7, A				#load starting location of array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   $s0, 0				#start </a:t>
            </a:r>
            <a:r>
              <a:rPr lang="en-US" dirty="0" err="1" smtClean="0"/>
              <a:t>i</a:t>
            </a:r>
            <a:r>
              <a:rPr lang="en-US" dirty="0" smtClean="0"/>
              <a:t> at zero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  $s1, 0				#start res at zero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 $s6, 9				#for &lt;10 comparison</a:t>
            </a:r>
          </a:p>
          <a:p>
            <a:pPr marL="0" indent="0">
              <a:buNone/>
            </a:pPr>
            <a:r>
              <a:rPr lang="en-US" dirty="0" smtClean="0"/>
              <a:t>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sll</a:t>
            </a:r>
            <a:r>
              <a:rPr lang="en-US" dirty="0" smtClean="0"/>
              <a:t> $t0, $s0, 2			#multiply </a:t>
            </a:r>
            <a:r>
              <a:rPr lang="en-US" dirty="0" err="1" smtClean="0"/>
              <a:t>i</a:t>
            </a:r>
            <a:r>
              <a:rPr lang="en-US" dirty="0" smtClean="0"/>
              <a:t> by 4 for address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add $t0, $t0, $s7		#add base address of array to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$a0, 0($t0</a:t>
            </a:r>
            <a:r>
              <a:rPr lang="en-US" dirty="0" smtClean="0"/>
              <a:t>)		#load the value at </a:t>
            </a:r>
            <a:r>
              <a:rPr lang="en-US" dirty="0" err="1" smtClean="0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$a1, 4($t0</a:t>
            </a:r>
            <a:r>
              <a:rPr lang="en-US" dirty="0" smtClean="0"/>
              <a:t>)		#load the value at i+1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 err="1" smtClean="0"/>
              <a:t>addfun</a:t>
            </a:r>
            <a:r>
              <a:rPr lang="en-US" dirty="0" smtClean="0"/>
              <a:t>			#jump to the add fun 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add $s1, $s1, $</a:t>
            </a:r>
            <a:r>
              <a:rPr lang="en-US" dirty="0" smtClean="0"/>
              <a:t>v0		#add the result to 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$s0, $s0, </a:t>
            </a:r>
            <a:r>
              <a:rPr lang="en-US" dirty="0" smtClean="0"/>
              <a:t>2		#increment </a:t>
            </a:r>
            <a:r>
              <a:rPr lang="en-US" dirty="0" err="1" smtClean="0"/>
              <a:t>i</a:t>
            </a:r>
            <a:r>
              <a:rPr lang="en-US" dirty="0" smtClean="0"/>
              <a:t> by two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bgt</a:t>
            </a:r>
            <a:r>
              <a:rPr lang="en-US" dirty="0" smtClean="0"/>
              <a:t> </a:t>
            </a:r>
            <a:r>
              <a:rPr lang="en-US" dirty="0"/>
              <a:t>$s0, $s6, done	</a:t>
            </a:r>
            <a:r>
              <a:rPr lang="en-US" dirty="0" smtClean="0"/>
              <a:t>#</a:t>
            </a:r>
            <a:r>
              <a:rPr lang="en-US" dirty="0" err="1" smtClean="0"/>
              <a:t>pseudoinstruction</a:t>
            </a:r>
            <a:r>
              <a:rPr lang="en-US" dirty="0" smtClean="0"/>
              <a:t> checks to see if </a:t>
            </a:r>
            <a:r>
              <a:rPr lang="en-US" dirty="0" err="1" smtClean="0"/>
              <a:t>i</a:t>
            </a:r>
            <a:r>
              <a:rPr lang="en-US" dirty="0" smtClean="0"/>
              <a:t> is greater than 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j loop</a:t>
            </a:r>
          </a:p>
          <a:p>
            <a:pPr marL="0" indent="0">
              <a:buNone/>
            </a:pPr>
            <a:r>
              <a:rPr lang="en-US" dirty="0" smtClean="0"/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06994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 of an Object File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Header</a:t>
            </a:r>
          </a:p>
          <a:p>
            <a:pPr eaLnBrk="1" hangingPunct="1"/>
            <a:r>
              <a:rPr lang="en-US" dirty="0" smtClean="0"/>
              <a:t>Text segment (contains code)</a:t>
            </a:r>
          </a:p>
          <a:p>
            <a:pPr eaLnBrk="1" hangingPunct="1"/>
            <a:r>
              <a:rPr lang="en-US" dirty="0" smtClean="0"/>
              <a:t>Static Data segment (contains global static data)</a:t>
            </a:r>
          </a:p>
          <a:p>
            <a:pPr eaLnBrk="1" hangingPunct="1"/>
            <a:r>
              <a:rPr lang="en-US" dirty="0" smtClean="0"/>
              <a:t>Relocation information (internal labels)</a:t>
            </a:r>
          </a:p>
          <a:p>
            <a:pPr lvl="1"/>
            <a:r>
              <a:rPr lang="en-US" dirty="0" smtClean="0"/>
              <a:t>Instructions and data that depends on absolute addresses when the program is loaded into memory.</a:t>
            </a:r>
          </a:p>
          <a:p>
            <a:pPr eaLnBrk="1" hangingPunct="1"/>
            <a:r>
              <a:rPr lang="en-US" dirty="0" smtClean="0"/>
              <a:t>Symbol table (external labels)</a:t>
            </a:r>
          </a:p>
          <a:p>
            <a:pPr lvl="1"/>
            <a:r>
              <a:rPr lang="en-US" dirty="0" smtClean="0"/>
              <a:t>Labels defined in other object files</a:t>
            </a:r>
          </a:p>
          <a:p>
            <a:pPr eaLnBrk="1" hangingPunct="1"/>
            <a:r>
              <a:rPr lang="en-US" dirty="0" smtClean="0"/>
              <a:t>Debugging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40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Simplified Object File in MIPS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.text		#start of text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main:	#use main as label to start code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</a:t>
            </a:r>
            <a:r>
              <a:rPr lang="en-US" i="1" dirty="0" smtClean="0"/>
              <a:t>code goes here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.data	        #beginning of data segment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</a:t>
            </a:r>
            <a:r>
              <a:rPr lang="en-US" i="1" dirty="0" smtClean="0"/>
              <a:t>data goes here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.</a:t>
            </a:r>
            <a:r>
              <a:rPr lang="en-US" dirty="0" smtClean="0"/>
              <a:t>end		#use for SPIM, not for MARS</a:t>
            </a:r>
          </a:p>
        </p:txBody>
      </p:sp>
    </p:spTree>
    <p:extLst>
      <p:ext uri="{BB962C8B-B14F-4D97-AF65-F5344CB8AC3E}">
        <p14:creationId xmlns:p14="http://schemas.microsoft.com/office/powerpoint/2010/main" val="4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Register Conventions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12849"/>
              </p:ext>
            </p:extLst>
          </p:nvPr>
        </p:nvGraphicFramePr>
        <p:xfrm>
          <a:off x="2589213" y="1414463"/>
          <a:ext cx="89154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30"/>
                <a:gridCol w="1767016"/>
                <a:gridCol w="4399006"/>
                <a:gridCol w="14647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Register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Preserved on call?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$zero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constant value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n.a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Reserved for</a:t>
                      </a:r>
                      <a:r>
                        <a:rPr lang="en-US" sz="1200" baseline="0" dirty="0" smtClean="0"/>
                        <a:t> assembler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n.a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$v0-$v1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Values for results and expression evaluations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$a0 -</a:t>
                      </a:r>
                      <a:r>
                        <a:rPr lang="en-US" sz="1200" baseline="0" dirty="0" smtClean="0"/>
                        <a:t> $a3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Arguments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$t0 - $t7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8-15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Temporaries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$s0 - $s7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16-23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St8 - $t9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More temporaries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$k0-$k1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26-27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Reserved</a:t>
                      </a:r>
                      <a:r>
                        <a:rPr lang="en-US" sz="1200" baseline="0" dirty="0" smtClean="0"/>
                        <a:t> for operating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n.a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</a:t>
                      </a:r>
                      <a:r>
                        <a:rPr lang="en-US" sz="1200" dirty="0" err="1" smtClean="0"/>
                        <a:t>gp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Global pointer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</a:t>
                      </a:r>
                      <a:r>
                        <a:rPr lang="en-US" sz="1200" dirty="0" err="1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Stack pointer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</a:t>
                      </a:r>
                      <a:r>
                        <a:rPr lang="en-US" sz="1200" dirty="0" err="1" smtClean="0"/>
                        <a:t>fp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Frame pointer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</a:t>
                      </a:r>
                      <a:r>
                        <a:rPr lang="en-US" sz="1200" dirty="0" err="1" smtClean="0"/>
                        <a:t>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Return address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77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Data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Pseudoinstructions</a:t>
            </a:r>
            <a:r>
              <a:rPr lang="en-US" dirty="0" smtClean="0"/>
              <a:t> make data layout easier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.word  100			#(4 bytes)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.byte  25, 32, 41, 99	#(4 bytes)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.</a:t>
            </a:r>
            <a:r>
              <a:rPr lang="en-US" dirty="0" err="1" smtClean="0"/>
              <a:t>asciiz</a:t>
            </a:r>
            <a:r>
              <a:rPr lang="en-US" dirty="0" smtClean="0"/>
              <a:t> “cat”			#(4 bytes, including ‘\0’)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.space 4				#(4 unspecified bytes)</a:t>
            </a:r>
          </a:p>
        </p:txBody>
      </p:sp>
    </p:spTree>
    <p:extLst>
      <p:ext uri="{BB962C8B-B14F-4D97-AF65-F5344CB8AC3E}">
        <p14:creationId xmlns:p14="http://schemas.microsoft.com/office/powerpoint/2010/main" val="1365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/>
          <p:cNvSpPr txBox="1">
            <a:spLocks noChangeArrowheads="1"/>
          </p:cNvSpPr>
          <p:nvPr/>
        </p:nvSpPr>
        <p:spPr bwMode="auto">
          <a:xfrm>
            <a:off x="1686060" y="1521904"/>
            <a:ext cx="4648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r>
              <a:rPr lang="en-US" dirty="0">
                <a:latin typeface="+mn-lt"/>
              </a:rPr>
              <a:t>	.data</a:t>
            </a:r>
          </a:p>
          <a:p>
            <a:r>
              <a:rPr lang="en-US" dirty="0">
                <a:latin typeface="+mn-lt"/>
              </a:rPr>
              <a:t>A:	.word 12, 34, 67, 1, 45, 90, 11, </a:t>
            </a:r>
            <a:r>
              <a:rPr lang="en-US" dirty="0" smtClean="0">
                <a:latin typeface="+mn-lt"/>
              </a:rPr>
              <a:t>33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</a:t>
            </a:r>
          </a:p>
          <a:p>
            <a:r>
              <a:rPr lang="en-US" dirty="0">
                <a:latin typeface="+mn-lt"/>
              </a:rPr>
              <a:t>	.text</a:t>
            </a:r>
          </a:p>
          <a:p>
            <a:r>
              <a:rPr lang="en-US" dirty="0">
                <a:latin typeface="+mn-lt"/>
              </a:rPr>
              <a:t>	.</a:t>
            </a:r>
            <a:r>
              <a:rPr lang="en-US" dirty="0" err="1">
                <a:latin typeface="+mn-lt"/>
              </a:rPr>
              <a:t>ent</a:t>
            </a:r>
            <a:r>
              <a:rPr lang="en-US" dirty="0">
                <a:latin typeface="+mn-lt"/>
              </a:rPr>
              <a:t> main</a:t>
            </a:r>
          </a:p>
          <a:p>
            <a:r>
              <a:rPr lang="en-US" dirty="0">
                <a:latin typeface="+mn-lt"/>
              </a:rPr>
              <a:t>main: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addiu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$sp,$sp,-</a:t>
            </a:r>
            <a:r>
              <a:rPr lang="en-US" dirty="0">
                <a:latin typeface="+mn-lt"/>
              </a:rPr>
              <a:t>24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sw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$</a:t>
            </a:r>
            <a:r>
              <a:rPr lang="en-US" dirty="0" err="1" smtClean="0">
                <a:latin typeface="+mn-lt"/>
              </a:rPr>
              <a:t>ra</a:t>
            </a:r>
            <a:r>
              <a:rPr lang="en-US" dirty="0" smtClean="0">
                <a:latin typeface="+mn-lt"/>
              </a:rPr>
              <a:t>, </a:t>
            </a:r>
            <a:r>
              <a:rPr lang="en-US" dirty="0">
                <a:latin typeface="+mn-lt"/>
              </a:rPr>
              <a:t>16($</a:t>
            </a:r>
            <a:r>
              <a:rPr lang="en-US" dirty="0" err="1">
                <a:latin typeface="+mn-lt"/>
              </a:rPr>
              <a:t>sp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	la $s7, A</a:t>
            </a:r>
          </a:p>
          <a:p>
            <a:r>
              <a:rPr lang="en-US" dirty="0">
                <a:latin typeface="+mn-lt"/>
              </a:rPr>
              <a:t>	li $s0, 0 #i</a:t>
            </a:r>
          </a:p>
          <a:p>
            <a:r>
              <a:rPr lang="en-US" dirty="0">
                <a:latin typeface="+mn-lt"/>
              </a:rPr>
              <a:t>	li $s1, 0 #res</a:t>
            </a:r>
          </a:p>
          <a:p>
            <a:r>
              <a:rPr lang="en-US" dirty="0">
                <a:latin typeface="+mn-lt"/>
              </a:rPr>
              <a:t>	li $s6, 9</a:t>
            </a:r>
          </a:p>
          <a:p>
            <a:r>
              <a:rPr lang="en-US" dirty="0">
                <a:latin typeface="+mn-lt"/>
              </a:rPr>
              <a:t>	</a:t>
            </a:r>
          </a:p>
          <a:p>
            <a:r>
              <a:rPr lang="en-US" dirty="0">
                <a:latin typeface="+mn-lt"/>
              </a:rPr>
              <a:t>loop: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sll</a:t>
            </a:r>
            <a:r>
              <a:rPr lang="en-US" dirty="0">
                <a:latin typeface="+mn-lt"/>
              </a:rPr>
              <a:t> $t0, $s0, 2</a:t>
            </a:r>
          </a:p>
          <a:p>
            <a:r>
              <a:rPr lang="en-US" dirty="0">
                <a:latin typeface="+mn-lt"/>
              </a:rPr>
              <a:t>	add $t0, $t0, $</a:t>
            </a:r>
            <a:r>
              <a:rPr lang="en-US" dirty="0" smtClean="0">
                <a:latin typeface="+mn-lt"/>
              </a:rPr>
              <a:t>s7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lw</a:t>
            </a:r>
            <a:r>
              <a:rPr lang="en-US" dirty="0">
                <a:latin typeface="+mn-lt"/>
              </a:rPr>
              <a:t> $a0, 0($t0)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0" y="1521904"/>
            <a:ext cx="4646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$a1, 4($t0)</a:t>
            </a:r>
          </a:p>
          <a:p>
            <a:r>
              <a:rPr lang="en-US" dirty="0"/>
              <a:t>	</a:t>
            </a:r>
            <a:r>
              <a:rPr lang="en-US" dirty="0" err="1"/>
              <a:t>jal</a:t>
            </a:r>
            <a:r>
              <a:rPr lang="en-US" dirty="0"/>
              <a:t> </a:t>
            </a:r>
            <a:r>
              <a:rPr lang="en-US" dirty="0" err="1"/>
              <a:t>addfun</a:t>
            </a:r>
            <a:endParaRPr lang="en-US" dirty="0"/>
          </a:p>
          <a:p>
            <a:r>
              <a:rPr lang="en-US" dirty="0"/>
              <a:t>	add $s1, $s1, $v0</a:t>
            </a:r>
          </a:p>
          <a:p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 $s0, $s0, 2</a:t>
            </a:r>
          </a:p>
          <a:p>
            <a:r>
              <a:rPr lang="en-US" dirty="0"/>
              <a:t>	</a:t>
            </a:r>
            <a:r>
              <a:rPr lang="en-US" dirty="0" err="1"/>
              <a:t>bgt</a:t>
            </a:r>
            <a:r>
              <a:rPr lang="en-US" dirty="0"/>
              <a:t> $s0, $s6, done		j loop</a:t>
            </a:r>
          </a:p>
          <a:p>
            <a:endParaRPr lang="en-US" dirty="0"/>
          </a:p>
          <a:p>
            <a:r>
              <a:rPr lang="en-US" dirty="0"/>
              <a:t>done:	</a:t>
            </a:r>
          </a:p>
          <a:p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/>
              <a:t>16</a:t>
            </a:r>
            <a:r>
              <a:rPr lang="en-US" dirty="0" smtClean="0"/>
              <a:t>($</a:t>
            </a:r>
            <a:r>
              <a:rPr lang="en-US" dirty="0" err="1" smtClean="0"/>
              <a:t>sp</a:t>
            </a:r>
            <a:r>
              <a:rPr lang="en-US" dirty="0" smtClean="0"/>
              <a:t>) </a:t>
            </a:r>
          </a:p>
          <a:p>
            <a:r>
              <a:rPr lang="en-US" dirty="0"/>
              <a:t>	</a:t>
            </a:r>
            <a:r>
              <a:rPr lang="en-US" dirty="0" err="1"/>
              <a:t>addiu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sp</a:t>
            </a:r>
            <a:r>
              <a:rPr lang="en-US" dirty="0" smtClean="0"/>
              <a:t>, $</a:t>
            </a:r>
            <a:r>
              <a:rPr lang="en-US" dirty="0" err="1" smtClean="0"/>
              <a:t>sp</a:t>
            </a:r>
            <a:r>
              <a:rPr lang="en-US" dirty="0" smtClean="0"/>
              <a:t>, </a:t>
            </a:r>
            <a:r>
              <a:rPr lang="en-US" dirty="0"/>
              <a:t>24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/>
              <a:t>jr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ra</a:t>
            </a:r>
            <a:endParaRPr lang="en-US" dirty="0"/>
          </a:p>
          <a:p>
            <a:r>
              <a:rPr lang="en-US" dirty="0"/>
              <a:t>.end main	</a:t>
            </a:r>
          </a:p>
          <a:p>
            <a:r>
              <a:rPr lang="en-US" dirty="0"/>
              <a:t>.</a:t>
            </a:r>
            <a:r>
              <a:rPr lang="en-US" dirty="0" err="1"/>
              <a:t>ent</a:t>
            </a:r>
            <a:r>
              <a:rPr lang="en-US" dirty="0"/>
              <a:t> </a:t>
            </a:r>
            <a:r>
              <a:rPr lang="en-US" dirty="0" err="1"/>
              <a:t>addfun</a:t>
            </a:r>
            <a:endParaRPr lang="en-US" dirty="0"/>
          </a:p>
          <a:p>
            <a:r>
              <a:rPr lang="en-US" dirty="0" err="1"/>
              <a:t>addfun</a:t>
            </a:r>
            <a:r>
              <a:rPr lang="en-US" dirty="0"/>
              <a:t>:</a:t>
            </a:r>
          </a:p>
          <a:p>
            <a:r>
              <a:rPr lang="en-US" dirty="0"/>
              <a:t>	add $v0, $a0, $a1</a:t>
            </a:r>
          </a:p>
          <a:p>
            <a:r>
              <a:rPr lang="en-US" dirty="0"/>
              <a:t>	</a:t>
            </a:r>
            <a:r>
              <a:rPr lang="en-US" dirty="0" err="1"/>
              <a:t>jr</a:t>
            </a:r>
            <a:r>
              <a:rPr lang="en-US" dirty="0"/>
              <a:t> $31</a:t>
            </a:r>
          </a:p>
          <a:p>
            <a:r>
              <a:rPr lang="en-US" dirty="0"/>
              <a:t>.end </a:t>
            </a:r>
            <a:r>
              <a:rPr lang="en-US" dirty="0" err="1" smtClean="0"/>
              <a:t>addfun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File (</a:t>
            </a:r>
            <a:r>
              <a:rPr lang="en-US" dirty="0" err="1" smtClean="0"/>
              <a:t>addfun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5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419100" indent="-382588" defTabSz="914400"/>
            <a:r>
              <a:rPr lang="en-US" dirty="0"/>
              <a:t>SYSTEM CALLS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419100" indent="-382588" defTabSz="914400"/>
            <a:endParaRPr lang="en-US" sz="2200" dirty="0"/>
          </a:p>
          <a:p>
            <a:pPr marL="722313" lvl="1" indent="-273050" defTabSz="914400"/>
            <a:r>
              <a:rPr lang="en-US" sz="1800" dirty="0" smtClean="0"/>
              <a:t>To </a:t>
            </a:r>
            <a:r>
              <a:rPr lang="en-US" sz="1800" dirty="0"/>
              <a:t>request a service a program loads the system call code into register $v0 and the arguments into registers $a0 …$a3 (or $f12 for floating point values):</a:t>
            </a:r>
          </a:p>
          <a:p>
            <a:pPr marL="1004888" lvl="2" indent="-255588" defTabSz="914400"/>
            <a:r>
              <a:rPr lang="en-US" sz="1600" dirty="0" err="1" smtClean="0"/>
              <a:t>print_int</a:t>
            </a:r>
            <a:r>
              <a:rPr lang="en-US" sz="1600" dirty="0" smtClean="0"/>
              <a:t>,  </a:t>
            </a:r>
            <a:r>
              <a:rPr lang="en-US" sz="1600" dirty="0"/>
              <a:t>the </a:t>
            </a:r>
            <a:r>
              <a:rPr lang="en-US" sz="1600" dirty="0" smtClean="0"/>
              <a:t>code </a:t>
            </a:r>
            <a:r>
              <a:rPr lang="en-US" sz="1600" dirty="0"/>
              <a:t>is </a:t>
            </a:r>
            <a:r>
              <a:rPr lang="en-US" sz="1600" dirty="0" smtClean="0"/>
              <a:t>1, </a:t>
            </a:r>
            <a:r>
              <a:rPr lang="en-US" sz="1600" dirty="0"/>
              <a:t>the argument goes in $a0 = integer</a:t>
            </a:r>
          </a:p>
          <a:p>
            <a:pPr marL="1004888" lvl="2" indent="-255588" defTabSz="914400"/>
            <a:r>
              <a:rPr lang="en-US" sz="1600" dirty="0" err="1"/>
              <a:t>print_float</a:t>
            </a:r>
            <a:r>
              <a:rPr lang="en-US" sz="1600" dirty="0"/>
              <a:t>, the code </a:t>
            </a:r>
            <a:r>
              <a:rPr lang="en-US" sz="1600" dirty="0" smtClean="0"/>
              <a:t>is 2, </a:t>
            </a:r>
            <a:r>
              <a:rPr lang="en-US" sz="1600" dirty="0"/>
              <a:t>the argument goes to $f12 = float</a:t>
            </a:r>
          </a:p>
          <a:p>
            <a:pPr marL="1004888" lvl="2" indent="-255588" defTabSz="914400"/>
            <a:r>
              <a:rPr lang="en-US" sz="1600" dirty="0" err="1"/>
              <a:t>print_double</a:t>
            </a:r>
            <a:r>
              <a:rPr lang="en-US" sz="1600" dirty="0"/>
              <a:t>, the code </a:t>
            </a:r>
            <a:r>
              <a:rPr lang="en-US" sz="1600" dirty="0" smtClean="0"/>
              <a:t>is </a:t>
            </a:r>
            <a:r>
              <a:rPr lang="en-US" sz="1600" dirty="0"/>
              <a:t>3, the argument goes into $f12=double</a:t>
            </a:r>
          </a:p>
          <a:p>
            <a:pPr marL="1004888" lvl="2" indent="-255588" defTabSz="914400"/>
            <a:r>
              <a:rPr lang="en-US" sz="1600" dirty="0" err="1"/>
              <a:t>print_string</a:t>
            </a:r>
            <a:r>
              <a:rPr lang="en-US" sz="1600" dirty="0"/>
              <a:t>, the code </a:t>
            </a:r>
            <a:r>
              <a:rPr lang="en-US" sz="1600" dirty="0" smtClean="0"/>
              <a:t>is </a:t>
            </a:r>
            <a:r>
              <a:rPr lang="en-US" sz="1600" dirty="0"/>
              <a:t>4, the argument goes into $a0=string</a:t>
            </a:r>
          </a:p>
          <a:p>
            <a:pPr marL="1004888" lvl="2" indent="-255588" defTabSz="914400"/>
            <a:endParaRPr lang="en-US" sz="1600" dirty="0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677400" y="6421439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AD80074-2A9B-42E3-A035-313AD4A20196}" type="slidenum">
              <a:rPr lang="en-US" sz="1000">
                <a:solidFill>
                  <a:srgbClr val="9B9A98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22</a:t>
            </a:fld>
            <a:endParaRPr lang="en-US" sz="1000">
              <a:solidFill>
                <a:srgbClr val="9B9A98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Exercises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value of the sum 1*2 + 2*3 + 3*4 + ... + 10*11, and store in register $</a:t>
            </a:r>
            <a:r>
              <a:rPr lang="en-US" dirty="0" smtClean="0"/>
              <a:t>t1</a:t>
            </a:r>
          </a:p>
          <a:p>
            <a:r>
              <a:rPr lang="en-US" dirty="0" smtClean="0"/>
              <a:t>Additional instructions</a:t>
            </a:r>
          </a:p>
          <a:p>
            <a:pPr lvl="1"/>
            <a:r>
              <a:rPr lang="en-US" dirty="0" err="1" smtClean="0"/>
              <a:t>mult</a:t>
            </a:r>
            <a:r>
              <a:rPr lang="en-US" dirty="0"/>
              <a:t> </a:t>
            </a:r>
            <a:r>
              <a:rPr lang="en-US" dirty="0" smtClean="0"/>
              <a:t>register, register (result is stored in $LO)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flo</a:t>
            </a:r>
            <a:r>
              <a:rPr lang="en-US" dirty="0" smtClean="0"/>
              <a:t> register (move result of $LO to register)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6169" y="1566929"/>
            <a:ext cx="5626988" cy="4962659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n-US" sz="1400" dirty="0" smtClean="0"/>
              <a:t>	.</a:t>
            </a:r>
            <a:r>
              <a:rPr lang="en-US" sz="1400" dirty="0"/>
              <a:t>data # variable declaration section </a:t>
            </a:r>
          </a:p>
          <a:p>
            <a:pPr>
              <a:buFont typeface="Wingdings 2" pitchFamily="18" charset="2"/>
              <a:buNone/>
            </a:pPr>
            <a:r>
              <a:rPr lang="en-US" sz="1400" dirty="0" err="1"/>
              <a:t>out_string</a:t>
            </a:r>
            <a:r>
              <a:rPr lang="en-US" sz="1400" dirty="0"/>
              <a:t>: .</a:t>
            </a:r>
            <a:r>
              <a:rPr lang="en-US" sz="1400" dirty="0" err="1"/>
              <a:t>asciiz</a:t>
            </a:r>
            <a:r>
              <a:rPr lang="en-US" sz="1400" dirty="0"/>
              <a:t> "The result is:\n" </a:t>
            </a:r>
            <a:endParaRPr lang="en-US" sz="1400" dirty="0" smtClean="0"/>
          </a:p>
          <a:p>
            <a:pPr>
              <a:buFont typeface="Wingdings 2" pitchFamily="18" charset="2"/>
              <a:buNone/>
            </a:pPr>
            <a:r>
              <a:rPr lang="en-US" sz="1400" dirty="0"/>
              <a:t>	.text </a:t>
            </a:r>
          </a:p>
          <a:p>
            <a:pPr>
              <a:buFont typeface="Wingdings 2" pitchFamily="18" charset="2"/>
              <a:buNone/>
            </a:pPr>
            <a:r>
              <a:rPr lang="en-US" sz="1400" dirty="0">
                <a:latin typeface="Calibri" pitchFamily="34" charset="0"/>
              </a:rPr>
              <a:t>.</a:t>
            </a:r>
            <a:r>
              <a:rPr lang="en-US" sz="1400" dirty="0" err="1">
                <a:latin typeface="Calibri" pitchFamily="34" charset="0"/>
              </a:rPr>
              <a:t>ent</a:t>
            </a:r>
            <a:r>
              <a:rPr lang="en-US" sz="1400" dirty="0">
                <a:latin typeface="Calibri" pitchFamily="34" charset="0"/>
              </a:rPr>
              <a:t> main</a:t>
            </a:r>
            <a:endParaRPr lang="en-US" sz="1400" dirty="0"/>
          </a:p>
          <a:p>
            <a:pPr>
              <a:buFont typeface="Wingdings 2" pitchFamily="18" charset="2"/>
              <a:buNone/>
            </a:pPr>
            <a:r>
              <a:rPr lang="en-US" sz="1400" dirty="0"/>
              <a:t>main: 	</a:t>
            </a:r>
            <a:r>
              <a:rPr lang="en-US" sz="1400" dirty="0" smtClean="0"/>
              <a:t>			# </a:t>
            </a:r>
            <a:r>
              <a:rPr lang="en-US" sz="1400" dirty="0"/>
              <a:t>indicates start of code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/>
              <a:t>li $t0, 1 </a:t>
            </a:r>
            <a:r>
              <a:rPr lang="en-US" sz="1400" dirty="0" smtClean="0"/>
              <a:t>			# </a:t>
            </a:r>
            <a:r>
              <a:rPr lang="en-US" sz="1400" dirty="0"/>
              <a:t>$t0 will be a counter; initialize to 1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/>
              <a:t>li $t1, 0 </a:t>
            </a:r>
            <a:r>
              <a:rPr lang="en-US" sz="1400" dirty="0" smtClean="0"/>
              <a:t>			# </a:t>
            </a:r>
            <a:r>
              <a:rPr lang="en-US" sz="1400" dirty="0"/>
              <a:t>$t1 will hold the sum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/>
              <a:t>li $t2, 10 </a:t>
            </a:r>
            <a:r>
              <a:rPr lang="en-US" sz="1400" dirty="0" smtClean="0"/>
              <a:t>			# </a:t>
            </a:r>
            <a:r>
              <a:rPr lang="en-US" sz="1400" dirty="0"/>
              <a:t>$t2 will hold loop limit </a:t>
            </a:r>
          </a:p>
          <a:p>
            <a:pPr>
              <a:buFont typeface="Wingdings 2" pitchFamily="18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loop_top</a:t>
            </a:r>
            <a:r>
              <a:rPr lang="en-US" sz="1400" dirty="0"/>
              <a:t>: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err="1"/>
              <a:t>bgt</a:t>
            </a:r>
            <a:r>
              <a:rPr lang="en-US" sz="1400" dirty="0"/>
              <a:t> $t0,$t2,loop_end </a:t>
            </a:r>
            <a:r>
              <a:rPr lang="en-US" sz="1400" dirty="0" smtClean="0"/>
              <a:t>	# </a:t>
            </a:r>
            <a:r>
              <a:rPr lang="en-US" sz="1400" dirty="0"/>
              <a:t>exit loop if $t0 &gt; 10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err="1"/>
              <a:t>addi</a:t>
            </a:r>
            <a:r>
              <a:rPr lang="en-US" sz="1400" dirty="0"/>
              <a:t> $t3,$t0,1 </a:t>
            </a:r>
            <a:r>
              <a:rPr lang="en-US" sz="1400" dirty="0" smtClean="0"/>
              <a:t>		# </a:t>
            </a:r>
            <a:r>
              <a:rPr lang="en-US" sz="1400" dirty="0"/>
              <a:t>$t3 = $t0 + 1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err="1"/>
              <a:t>mult</a:t>
            </a:r>
            <a:r>
              <a:rPr lang="en-US" sz="1400" dirty="0"/>
              <a:t> $t0,$t3 </a:t>
            </a:r>
            <a:r>
              <a:rPr lang="en-US" sz="1400" dirty="0" smtClean="0"/>
              <a:t>			#Lo </a:t>
            </a:r>
            <a:r>
              <a:rPr lang="en-US" sz="1400" dirty="0"/>
              <a:t>= $t0 * $t3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err="1" smtClean="0"/>
              <a:t>mflo</a:t>
            </a:r>
            <a:r>
              <a:rPr lang="en-US" sz="1400" dirty="0" smtClean="0"/>
              <a:t> </a:t>
            </a:r>
            <a:r>
              <a:rPr lang="en-US" sz="1400" dirty="0"/>
              <a:t>$t3 </a:t>
            </a:r>
            <a:r>
              <a:rPr lang="en-US" sz="1400" dirty="0" smtClean="0"/>
              <a:t>			# </a:t>
            </a:r>
            <a:r>
              <a:rPr lang="en-US" sz="1400" dirty="0"/>
              <a:t>$t3 = Lo (= $t0 * $t3)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/>
              <a:t>add $t1,$t1,$t3 </a:t>
            </a:r>
            <a:r>
              <a:rPr lang="en-US" sz="1400" dirty="0" smtClean="0"/>
              <a:t>		# </a:t>
            </a:r>
            <a:r>
              <a:rPr lang="en-US" sz="1400" dirty="0"/>
              <a:t>$t1 = $t1 + $t3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2060" y="1566929"/>
            <a:ext cx="5335139" cy="5052812"/>
          </a:xfrm>
        </p:spPr>
        <p:txBody>
          <a:bodyPr>
            <a:normAutofit/>
          </a:bodyPr>
          <a:lstStyle/>
          <a:p>
            <a:pPr lvl="1">
              <a:buFont typeface="Wingdings 2" pitchFamily="18" charset="2"/>
              <a:buNone/>
            </a:pPr>
            <a:r>
              <a:rPr lang="en-US" sz="1400" dirty="0" err="1"/>
              <a:t>addi</a:t>
            </a:r>
            <a:r>
              <a:rPr lang="en-US" sz="1400" dirty="0"/>
              <a:t> $t0, 1 </a:t>
            </a:r>
            <a:r>
              <a:rPr lang="en-US" sz="1400" dirty="0" smtClean="0"/>
              <a:t>	# </a:t>
            </a:r>
            <a:r>
              <a:rPr lang="en-US" sz="1400" dirty="0"/>
              <a:t>increment counter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/>
              <a:t>b </a:t>
            </a:r>
            <a:r>
              <a:rPr lang="en-US" sz="1400" dirty="0" err="1"/>
              <a:t>loop_top</a:t>
            </a:r>
            <a:r>
              <a:rPr lang="en-US" sz="1400" dirty="0"/>
              <a:t> </a:t>
            </a:r>
            <a:r>
              <a:rPr lang="en-US" sz="1400" dirty="0" smtClean="0"/>
              <a:t>	# </a:t>
            </a:r>
            <a:r>
              <a:rPr lang="en-US" sz="1400" dirty="0"/>
              <a:t>branch to </a:t>
            </a:r>
            <a:r>
              <a:rPr lang="en-US" sz="1400" dirty="0" err="1"/>
              <a:t>loop_top</a:t>
            </a:r>
            <a:r>
              <a:rPr lang="en-US" sz="1400" dirty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loop_end</a:t>
            </a:r>
            <a:r>
              <a:rPr lang="en-US" sz="1400" dirty="0"/>
              <a:t>: </a:t>
            </a:r>
            <a:r>
              <a:rPr lang="en-US" sz="1400" dirty="0" smtClean="0"/>
              <a:t>		# </a:t>
            </a:r>
            <a:r>
              <a:rPr lang="en-US" sz="1400" dirty="0"/>
              <a:t>print out the result string </a:t>
            </a:r>
          </a:p>
          <a:p>
            <a:pPr lvl="1">
              <a:buNone/>
            </a:pPr>
            <a:r>
              <a:rPr lang="en-US" sz="1400" dirty="0"/>
              <a:t>li $v0, 4 </a:t>
            </a:r>
            <a:r>
              <a:rPr lang="en-US" sz="1400" dirty="0" smtClean="0"/>
              <a:t>	# </a:t>
            </a:r>
            <a:r>
              <a:rPr lang="en-US" sz="1400" dirty="0"/>
              <a:t>system call code for printing string = 4 </a:t>
            </a:r>
            <a:endParaRPr lang="en-US" sz="1400" dirty="0" smtClean="0"/>
          </a:p>
          <a:p>
            <a:pPr lvl="1">
              <a:buFont typeface="Wingdings 2" pitchFamily="18" charset="2"/>
              <a:buNone/>
            </a:pPr>
            <a:r>
              <a:rPr lang="en-US" sz="1400" dirty="0" smtClean="0"/>
              <a:t>la $a0, </a:t>
            </a:r>
            <a:r>
              <a:rPr lang="en-US" sz="1400" dirty="0" err="1" smtClean="0"/>
              <a:t>out_string</a:t>
            </a:r>
            <a:r>
              <a:rPr lang="en-US" sz="1400" dirty="0" smtClean="0"/>
              <a:t> # load address of string to be printed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err="1" smtClean="0"/>
              <a:t>syscall</a:t>
            </a:r>
            <a:r>
              <a:rPr lang="en-US" sz="1400" dirty="0" smtClean="0"/>
              <a:t> 			# </a:t>
            </a:r>
            <a:r>
              <a:rPr lang="en-US" sz="1400" dirty="0"/>
              <a:t>call operating system to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		# perform </a:t>
            </a:r>
            <a:r>
              <a:rPr lang="en-US" sz="1400" dirty="0"/>
              <a:t>print operation </a:t>
            </a:r>
            <a:endParaRPr lang="en-US" sz="1400" dirty="0" smtClean="0"/>
          </a:p>
          <a:p>
            <a:pPr lvl="1">
              <a:buFont typeface="Wingdings 2" pitchFamily="18" charset="2"/>
              <a:buNone/>
            </a:pPr>
            <a:r>
              <a:rPr lang="en-US" sz="1400" dirty="0"/>
              <a:t>	</a:t>
            </a:r>
            <a:r>
              <a:rPr lang="en-US" sz="1400" dirty="0" smtClean="0"/>
              <a:t>				# </a:t>
            </a:r>
            <a:r>
              <a:rPr lang="en-US" sz="1400" dirty="0" err="1" smtClean="0"/>
              <a:t>syscall</a:t>
            </a:r>
            <a:r>
              <a:rPr lang="en-US" sz="1400" dirty="0" smtClean="0"/>
              <a:t> will print from $a0</a:t>
            </a:r>
            <a:endParaRPr lang="en-US" sz="1400" dirty="0"/>
          </a:p>
          <a:p>
            <a:pPr lvl="1">
              <a:buFont typeface="Wingdings 2" pitchFamily="18" charset="2"/>
              <a:buNone/>
            </a:pPr>
            <a:r>
              <a:rPr lang="en-US" sz="1400" dirty="0"/>
              <a:t># print out integer value in $t1 </a:t>
            </a:r>
          </a:p>
          <a:p>
            <a:pPr lvl="1">
              <a:buNone/>
            </a:pPr>
            <a:r>
              <a:rPr lang="en-US" sz="1400" dirty="0"/>
              <a:t>li $v0, 1 </a:t>
            </a:r>
            <a:r>
              <a:rPr lang="en-US" sz="1400" dirty="0" smtClean="0"/>
              <a:t>	</a:t>
            </a:r>
            <a:r>
              <a:rPr lang="en-US" sz="1400" dirty="0"/>
              <a:t># system call code for printing integer = 1 </a:t>
            </a:r>
            <a:endParaRPr lang="en-US" sz="1400" dirty="0" smtClean="0"/>
          </a:p>
          <a:p>
            <a:pPr lvl="1">
              <a:buFont typeface="Wingdings 2" pitchFamily="18" charset="2"/>
              <a:buNone/>
            </a:pPr>
            <a:r>
              <a:rPr lang="en-US" sz="1400" dirty="0" smtClean="0"/>
              <a:t>move </a:t>
            </a:r>
            <a:r>
              <a:rPr lang="en-US" sz="1400" dirty="0"/>
              <a:t>$a0, $t1 # move integer to be printed into $a0: </a:t>
            </a:r>
            <a:endParaRPr lang="en-US" sz="1400" dirty="0" smtClean="0"/>
          </a:p>
          <a:p>
            <a:pPr lvl="1">
              <a:buFont typeface="Wingdings 2" pitchFamily="18" charset="2"/>
              <a:buNone/>
            </a:pPr>
            <a:r>
              <a:rPr lang="en-US" sz="1400" dirty="0" err="1" smtClean="0"/>
              <a:t>syscall</a:t>
            </a:r>
            <a:r>
              <a:rPr lang="en-US" sz="1400" dirty="0" smtClean="0"/>
              <a:t> </a:t>
            </a:r>
            <a:r>
              <a:rPr lang="en-US" sz="1400" dirty="0"/>
              <a:t># call operating system to perform print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/>
              <a:t>.end main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5779" y="1550966"/>
            <a:ext cx="4970779" cy="4352878"/>
          </a:xfrm>
        </p:spPr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A:	.word 0,1,2,3,4,5,6,7,8,9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.text</a:t>
            </a:r>
          </a:p>
          <a:p>
            <a:pPr>
              <a:buFont typeface="Wingdings 2" pitchFamily="18" charset="2"/>
              <a:buNone/>
            </a:pPr>
            <a:r>
              <a:rPr lang="en-US" sz="1200" dirty="0">
                <a:latin typeface="Calibri" pitchFamily="34" charset="0"/>
              </a:rPr>
              <a:t>.</a:t>
            </a:r>
            <a:r>
              <a:rPr lang="en-US" sz="1200" dirty="0" err="1">
                <a:latin typeface="Calibri" pitchFamily="34" charset="0"/>
              </a:rPr>
              <a:t>ent</a:t>
            </a:r>
            <a:r>
              <a:rPr lang="en-US" sz="1200" dirty="0">
                <a:latin typeface="Calibri" pitchFamily="34" charset="0"/>
              </a:rPr>
              <a:t> main</a:t>
            </a:r>
            <a:endParaRPr lang="en-US" sz="1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la $s0, A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li $s1, 10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li $s2, 0   # the loop counter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li $s3, 0	# the result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$t0, $s2, 2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add $t0, $t0, $s0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$t0, 0($t0)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$t1, $s2, 1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$t1, $zero, loop_L1</a:t>
            </a:r>
          </a:p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6558" y="1457027"/>
            <a:ext cx="5078053" cy="5188472"/>
          </a:xfrm>
        </p:spPr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add $s3, $s3, $t0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j loop_L2	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loop_L1: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sub $s3, $s3, $t0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loop_L2: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$s2, $s2, 1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$s2, $s1, done		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j loop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li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move $a0,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s3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syscall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.end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1600" dirty="0" smtClean="0"/>
              <a:t>	</a:t>
            </a:r>
            <a:r>
              <a:rPr lang="en-US" sz="1600" b="1" dirty="0" smtClean="0"/>
              <a:t>What </a:t>
            </a:r>
            <a:r>
              <a:rPr lang="en-US" sz="1600" b="1" dirty="0"/>
              <a:t>is the output being produced for </a:t>
            </a:r>
            <a:r>
              <a:rPr lang="en-US" sz="1600" b="1" dirty="0" smtClean="0"/>
              <a:t>this program </a:t>
            </a:r>
            <a:r>
              <a:rPr lang="en-US" sz="1600" b="1" dirty="0"/>
              <a:t>assuming the answer being computed is stored in $s3?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25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Exercise - 2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$t1 = 0 for even number</a:t>
            </a:r>
          </a:p>
          <a:p>
            <a:r>
              <a:rPr lang="en-US" dirty="0" smtClean="0"/>
              <a:t>$t1 = 1 for  odd number</a:t>
            </a:r>
          </a:p>
          <a:p>
            <a:r>
              <a:rPr lang="en-US" dirty="0" smtClean="0"/>
              <a:t>$s3 = 0 – 1 + 2 – 3 + 4 – 5 + 6 – 7 + 8 - 9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76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MIPS and Strings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 far, we’ve seen mostly instructions for manipulating integers</a:t>
            </a:r>
          </a:p>
          <a:p>
            <a:pPr eaLnBrk="1" hangingPunct="1"/>
            <a:r>
              <a:rPr lang="en-US" dirty="0" smtClean="0"/>
              <a:t>Many programs also deal with strings</a:t>
            </a:r>
          </a:p>
          <a:p>
            <a:pPr eaLnBrk="1" hangingPunct="1"/>
            <a:r>
              <a:rPr lang="en-US" dirty="0" smtClean="0"/>
              <a:t>Strings are tricky because they don’t have a fixed length</a:t>
            </a:r>
          </a:p>
          <a:p>
            <a:pPr lvl="1" eaLnBrk="1" hangingPunct="1"/>
            <a:r>
              <a:rPr lang="en-US" dirty="0" err="1" smtClean="0"/>
              <a:t>Ascii</a:t>
            </a:r>
            <a:r>
              <a:rPr lang="en-US" dirty="0" smtClean="0"/>
              <a:t> characters are 1 byte (8 bits)</a:t>
            </a:r>
          </a:p>
          <a:p>
            <a:pPr lvl="1" eaLnBrk="1" hangingPunct="1"/>
            <a:r>
              <a:rPr lang="en-US" dirty="0" smtClean="0"/>
              <a:t>Java characters are 2 bytes (16 bits), also called </a:t>
            </a:r>
            <a:r>
              <a:rPr lang="en-US" dirty="0" err="1" smtClean="0"/>
              <a:t>halfword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Load from memory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load into end of register, pad with 0’s if necessary</a:t>
            </a:r>
          </a:p>
          <a:p>
            <a:pPr eaLnBrk="1" hangingPunct="1"/>
            <a:r>
              <a:rPr lang="en-US" dirty="0" smtClean="0"/>
              <a:t>Load byte (8 bits)</a:t>
            </a:r>
          </a:p>
          <a:p>
            <a:pPr lvl="1" eaLnBrk="1" hangingPunct="1"/>
            <a:r>
              <a:rPr lang="en-US" dirty="0" err="1" smtClean="0"/>
              <a:t>lb</a:t>
            </a:r>
            <a:r>
              <a:rPr lang="en-US" dirty="0" smtClean="0"/>
              <a:t> register, address (all possible) </a:t>
            </a:r>
          </a:p>
          <a:p>
            <a:pPr lvl="2"/>
            <a:r>
              <a:rPr lang="en-US" dirty="0" smtClean="0"/>
              <a:t>treats the byte as signed</a:t>
            </a:r>
          </a:p>
          <a:p>
            <a:pPr lvl="1" eaLnBrk="1" hangingPunct="1"/>
            <a:r>
              <a:rPr lang="en-US" dirty="0" err="1" smtClean="0"/>
              <a:t>lbu</a:t>
            </a:r>
            <a:r>
              <a:rPr lang="en-US" dirty="0" smtClean="0"/>
              <a:t> register, address (all possible) </a:t>
            </a:r>
          </a:p>
          <a:p>
            <a:pPr lvl="2"/>
            <a:r>
              <a:rPr lang="en-US" dirty="0" smtClean="0"/>
              <a:t>treats the byte as unsigned (</a:t>
            </a:r>
            <a:r>
              <a:rPr lang="en-US" dirty="0" err="1" smtClean="0"/>
              <a:t>eg</a:t>
            </a:r>
            <a:r>
              <a:rPr lang="en-US" dirty="0" smtClean="0"/>
              <a:t>. loading </a:t>
            </a:r>
            <a:r>
              <a:rPr lang="en-US" dirty="0" err="1"/>
              <a:t>A</a:t>
            </a:r>
            <a:r>
              <a:rPr lang="en-US" dirty="0" err="1" smtClean="0"/>
              <a:t>scii</a:t>
            </a:r>
            <a:r>
              <a:rPr lang="en-US" dirty="0" smtClean="0"/>
              <a:t> characters)</a:t>
            </a:r>
          </a:p>
          <a:p>
            <a:pPr eaLnBrk="1" hangingPunct="1"/>
            <a:r>
              <a:rPr lang="en-US" dirty="0" smtClean="0"/>
              <a:t>Load </a:t>
            </a:r>
            <a:r>
              <a:rPr lang="en-US" dirty="0" err="1" smtClean="0"/>
              <a:t>halfbyte</a:t>
            </a:r>
            <a:r>
              <a:rPr lang="en-US" dirty="0" smtClean="0"/>
              <a:t> (16 bits)</a:t>
            </a:r>
          </a:p>
          <a:p>
            <a:pPr lvl="1" eaLnBrk="1" hangingPunct="1"/>
            <a:r>
              <a:rPr lang="en-US" dirty="0" err="1" smtClean="0"/>
              <a:t>Lh</a:t>
            </a:r>
            <a:r>
              <a:rPr lang="en-US" dirty="0" smtClean="0"/>
              <a:t> register, address (divisible by 2)</a:t>
            </a:r>
          </a:p>
          <a:p>
            <a:pPr eaLnBrk="1" hangingPunct="1"/>
            <a:r>
              <a:rPr lang="en-US" dirty="0" smtClean="0"/>
              <a:t>Load word (32 bits)</a:t>
            </a:r>
          </a:p>
          <a:p>
            <a:pPr lvl="1" eaLnBrk="1" hangingPunct="1"/>
            <a:r>
              <a:rPr lang="en-US" dirty="0" err="1" smtClean="0"/>
              <a:t>Lw</a:t>
            </a:r>
            <a:r>
              <a:rPr lang="en-US" dirty="0" smtClean="0"/>
              <a:t> register, address (divisible by 4)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6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Store to memory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sb</a:t>
            </a:r>
            <a:r>
              <a:rPr lang="en-US" dirty="0" smtClean="0"/>
              <a:t> register, address </a:t>
            </a:r>
          </a:p>
          <a:p>
            <a:pPr lvl="1" eaLnBrk="1" hangingPunct="1"/>
            <a:r>
              <a:rPr lang="en-US" dirty="0" smtClean="0"/>
              <a:t>Stores last 8 bits of register into address</a:t>
            </a:r>
          </a:p>
          <a:p>
            <a:pPr eaLnBrk="1" hangingPunct="1"/>
            <a:r>
              <a:rPr lang="en-US" dirty="0" err="1" smtClean="0"/>
              <a:t>Sh</a:t>
            </a:r>
            <a:r>
              <a:rPr lang="en-US" dirty="0" smtClean="0"/>
              <a:t> register, address</a:t>
            </a:r>
          </a:p>
          <a:p>
            <a:pPr lvl="1" eaLnBrk="1" hangingPunct="1"/>
            <a:r>
              <a:rPr lang="en-US" dirty="0" smtClean="0"/>
              <a:t>Stores last 16 bits of register into address divisible by 2</a:t>
            </a:r>
          </a:p>
          <a:p>
            <a:pPr eaLnBrk="1" hangingPunct="1"/>
            <a:r>
              <a:rPr lang="en-US" dirty="0" err="1" smtClean="0"/>
              <a:t>Sw</a:t>
            </a:r>
            <a:r>
              <a:rPr lang="en-US" dirty="0" smtClean="0"/>
              <a:t> register, address</a:t>
            </a:r>
          </a:p>
          <a:p>
            <a:pPr lvl="1" eaLnBrk="1" hangingPunct="1"/>
            <a:r>
              <a:rPr lang="en-US" dirty="0" smtClean="0"/>
              <a:t>Stores full register into address divisible by 4</a:t>
            </a:r>
          </a:p>
        </p:txBody>
      </p:sp>
    </p:spTree>
    <p:extLst>
      <p:ext uri="{BB962C8B-B14F-4D97-AF65-F5344CB8AC3E}">
        <p14:creationId xmlns:p14="http://schemas.microsoft.com/office/powerpoint/2010/main" val="15706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Immediate (16 bits or less)</a:t>
            </a:r>
          </a:p>
          <a:p>
            <a:pPr lvl="1"/>
            <a:r>
              <a:rPr lang="en-US" dirty="0" smtClean="0"/>
              <a:t>li </a:t>
            </a:r>
            <a:r>
              <a:rPr lang="en-US" dirty="0"/>
              <a:t>register, </a:t>
            </a:r>
            <a:r>
              <a:rPr lang="en-US" dirty="0" smtClean="0"/>
              <a:t>constant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Load Immediate (greater than 16 bits)</a:t>
            </a:r>
          </a:p>
          <a:p>
            <a:pPr lvl="1"/>
            <a:r>
              <a:rPr lang="en-US" dirty="0" err="1" smtClean="0"/>
              <a:t>lui</a:t>
            </a:r>
            <a:r>
              <a:rPr lang="en-US" dirty="0"/>
              <a:t> </a:t>
            </a:r>
            <a:r>
              <a:rPr lang="en-US" dirty="0" smtClean="0"/>
              <a:t>register, upper half of constant</a:t>
            </a:r>
          </a:p>
          <a:p>
            <a:pPr lvl="1"/>
            <a:r>
              <a:rPr lang="en-US" dirty="0" err="1" smtClean="0"/>
              <a:t>ori</a:t>
            </a:r>
            <a:r>
              <a:rPr lang="en-US" dirty="0" smtClean="0"/>
              <a:t> register, register, lower half of constant</a:t>
            </a:r>
          </a:p>
          <a:p>
            <a:pPr lvl="1"/>
            <a:endParaRPr lang="en-US" dirty="0"/>
          </a:p>
          <a:p>
            <a:r>
              <a:rPr lang="en-US" dirty="0" smtClean="0"/>
              <a:t>Load Address (uses a label that must be resolved by the compiler)</a:t>
            </a:r>
          </a:p>
          <a:p>
            <a:pPr lvl="1"/>
            <a:r>
              <a:rPr lang="en-US" dirty="0" smtClean="0"/>
              <a:t>la register,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1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number of spaces in a string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/* s contains the address of the string */</a:t>
            </a:r>
          </a:p>
          <a:p>
            <a:pPr marL="0" indent="0">
              <a:buNone/>
            </a:pPr>
            <a:r>
              <a:rPr lang="en-US" dirty="0"/>
              <a:t>count = 0;</a:t>
            </a:r>
          </a:p>
          <a:p>
            <a:pPr marL="0" indent="0">
              <a:buNone/>
            </a:pPr>
            <a:r>
              <a:rPr lang="en-US" dirty="0"/>
              <a:t>while (*s) {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(*s++ == ’ ’) count++;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5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it helps to remove the higher-level structure as an intermediate step between a high-level language and assembly: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count </a:t>
            </a:r>
            <a:r>
              <a:rPr lang="en-US" dirty="0"/>
              <a:t>= 0;</a:t>
            </a:r>
          </a:p>
          <a:p>
            <a:pPr marL="0" indent="0">
              <a:buNone/>
            </a:pPr>
            <a:r>
              <a:rPr lang="en-US" dirty="0"/>
              <a:t>start: </a:t>
            </a:r>
            <a:r>
              <a:rPr lang="en-US" dirty="0" smtClean="0"/>
              <a:t>	if </a:t>
            </a:r>
            <a:r>
              <a:rPr lang="en-US" dirty="0"/>
              <a:t>(!(*s)) </a:t>
            </a:r>
            <a:r>
              <a:rPr lang="en-US" dirty="0" err="1"/>
              <a:t>goto</a:t>
            </a:r>
            <a:r>
              <a:rPr lang="en-US" dirty="0"/>
              <a:t> done;</a:t>
            </a:r>
          </a:p>
          <a:p>
            <a:pPr marL="0" indent="0">
              <a:buNone/>
            </a:pPr>
            <a:r>
              <a:rPr lang="en-US" dirty="0" smtClean="0"/>
              <a:t>		if </a:t>
            </a:r>
            <a:r>
              <a:rPr lang="en-US" dirty="0"/>
              <a:t>(!(*s == ’ ’))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skipinc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count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err="1"/>
              <a:t>skipinc</a:t>
            </a:r>
            <a:r>
              <a:rPr lang="en-US" dirty="0"/>
              <a:t>: </a:t>
            </a:r>
            <a:r>
              <a:rPr lang="en-US" dirty="0" smtClean="0"/>
              <a:t>	s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start;</a:t>
            </a:r>
          </a:p>
          <a:p>
            <a:pPr marL="0" indent="0">
              <a:buNone/>
            </a:pPr>
            <a:r>
              <a:rPr lang="en-US" dirty="0"/>
              <a:t>done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7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count is in $s0 and </a:t>
            </a:r>
            <a:r>
              <a:rPr lang="en-US" dirty="0"/>
              <a:t>s </a:t>
            </a:r>
            <a:r>
              <a:rPr lang="en-US" dirty="0" smtClean="0"/>
              <a:t>is in $s1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li $s0,0 				# </a:t>
            </a:r>
            <a:r>
              <a:rPr lang="en-US" dirty="0"/>
              <a:t>count = 0</a:t>
            </a:r>
          </a:p>
          <a:p>
            <a:pPr marL="0" indent="0">
              <a:buNone/>
            </a:pPr>
            <a:r>
              <a:rPr lang="en-US" dirty="0" smtClean="0"/>
              <a:t>start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lbu</a:t>
            </a:r>
            <a:r>
              <a:rPr lang="en-US" dirty="0" smtClean="0"/>
              <a:t> $t0, </a:t>
            </a:r>
            <a:r>
              <a:rPr lang="en-US" dirty="0"/>
              <a:t>0</a:t>
            </a:r>
            <a:r>
              <a:rPr lang="en-US" dirty="0" smtClean="0"/>
              <a:t>($s1) 		# </a:t>
            </a:r>
            <a:r>
              <a:rPr lang="en-US" dirty="0"/>
              <a:t>temp = *s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beq</a:t>
            </a:r>
            <a:r>
              <a:rPr lang="en-US" dirty="0" smtClean="0"/>
              <a:t> $t0,$zero, done 		# </a:t>
            </a:r>
            <a:r>
              <a:rPr lang="en-US" dirty="0"/>
              <a:t>if *s == 0 </a:t>
            </a:r>
            <a:r>
              <a:rPr lang="en-US" dirty="0" err="1"/>
              <a:t>goto</a:t>
            </a:r>
            <a:r>
              <a:rPr lang="en-US" dirty="0"/>
              <a:t> done</a:t>
            </a:r>
          </a:p>
          <a:p>
            <a:pPr marL="0" indent="0">
              <a:buNone/>
            </a:pPr>
            <a:r>
              <a:rPr lang="en-US" dirty="0" smtClean="0"/>
              <a:t>		li $t1,32 				# temp2 </a:t>
            </a:r>
            <a:r>
              <a:rPr lang="en-US" dirty="0"/>
              <a:t>= ’ ’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bne</a:t>
            </a:r>
            <a:r>
              <a:rPr lang="en-US" dirty="0" smtClean="0"/>
              <a:t> $t0,$t1, </a:t>
            </a:r>
            <a:r>
              <a:rPr lang="en-US" dirty="0" err="1" smtClean="0"/>
              <a:t>skipinc</a:t>
            </a:r>
            <a:r>
              <a:rPr lang="en-US" dirty="0" smtClean="0"/>
              <a:t> 	# </a:t>
            </a:r>
            <a:r>
              <a:rPr lang="en-US" dirty="0"/>
              <a:t>if *s != ’ </a:t>
            </a:r>
            <a:r>
              <a:rPr lang="en-US" dirty="0" smtClean="0"/>
              <a:t>’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/>
              <a:t>skipinc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$s0,$s0,1 		# </a:t>
            </a:r>
            <a:r>
              <a:rPr lang="en-US" dirty="0"/>
              <a:t>count++</a:t>
            </a:r>
          </a:p>
          <a:p>
            <a:pPr marL="0" indent="0">
              <a:buNone/>
            </a:pPr>
            <a:r>
              <a:rPr lang="en-US" dirty="0" err="1" smtClean="0"/>
              <a:t>skipinc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$s1,$s1,1 		# </a:t>
            </a:r>
            <a:r>
              <a:rPr lang="en-US" dirty="0"/>
              <a:t>s++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beq</a:t>
            </a:r>
            <a:r>
              <a:rPr lang="en-US" dirty="0" smtClean="0"/>
              <a:t> $</a:t>
            </a:r>
            <a:r>
              <a:rPr lang="en-US" dirty="0" err="1" smtClean="0"/>
              <a:t>zero,$zero</a:t>
            </a:r>
            <a:r>
              <a:rPr lang="en-US" dirty="0" smtClean="0"/>
              <a:t>, start 		# </a:t>
            </a:r>
            <a:r>
              <a:rPr lang="en-US" dirty="0" err="1"/>
              <a:t>goto</a:t>
            </a:r>
            <a:r>
              <a:rPr lang="en-US" dirty="0"/>
              <a:t> start</a:t>
            </a:r>
          </a:p>
          <a:p>
            <a:pPr marL="0" indent="0">
              <a:buNone/>
            </a:pPr>
            <a:r>
              <a:rPr lang="en-US" dirty="0" smtClean="0"/>
              <a:t>done: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65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962</Words>
  <Application>Microsoft Office PowerPoint</Application>
  <PresentationFormat>Custom</PresentationFormat>
  <Paragraphs>325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Wisp</vt:lpstr>
      <vt:lpstr>CDA 3103</vt:lpstr>
      <vt:lpstr>MIPS Register Conventions</vt:lpstr>
      <vt:lpstr>MIPS and Strings</vt:lpstr>
      <vt:lpstr>Load from memory</vt:lpstr>
      <vt:lpstr>Store to memory</vt:lpstr>
      <vt:lpstr>Immediate Values</vt:lpstr>
      <vt:lpstr>String Example</vt:lpstr>
      <vt:lpstr>String Example</vt:lpstr>
      <vt:lpstr>String Example</vt:lpstr>
      <vt:lpstr>Additional Branches</vt:lpstr>
      <vt:lpstr>Supporting Procedures</vt:lpstr>
      <vt:lpstr>Calling and Returning</vt:lpstr>
      <vt:lpstr>Pushing onto Stack</vt:lpstr>
      <vt:lpstr>Popping Registers</vt:lpstr>
      <vt:lpstr>Example</vt:lpstr>
      <vt:lpstr>Example – Procedure addfun</vt:lpstr>
      <vt:lpstr>Example - main</vt:lpstr>
      <vt:lpstr>Contents of an Object File</vt:lpstr>
      <vt:lpstr>Simplified Object File in MIPS</vt:lpstr>
      <vt:lpstr>Specifying Data</vt:lpstr>
      <vt:lpstr>Example Object File (addfun)</vt:lpstr>
      <vt:lpstr>SYSTEM CALLS</vt:lpstr>
      <vt:lpstr>Additional Exercises - 1</vt:lpstr>
      <vt:lpstr>Additional Exercises - 1</vt:lpstr>
      <vt:lpstr>Additional Exercises - 2</vt:lpstr>
      <vt:lpstr>Additional Exercise - 2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CDA 3103</dc:title>
  <dc:creator>Sarah Angell</dc:creator>
  <cp:lastModifiedBy>UCF</cp:lastModifiedBy>
  <cp:revision>28</cp:revision>
  <dcterms:created xsi:type="dcterms:W3CDTF">2013-10-09T19:55:59Z</dcterms:created>
  <dcterms:modified xsi:type="dcterms:W3CDTF">2013-10-25T17:12:02Z</dcterms:modified>
</cp:coreProperties>
</file>