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341" r:id="rId4"/>
    <p:sldId id="327" r:id="rId5"/>
    <p:sldId id="334" r:id="rId6"/>
    <p:sldId id="335" r:id="rId7"/>
    <p:sldId id="336" r:id="rId8"/>
    <p:sldId id="348" r:id="rId9"/>
    <p:sldId id="349" r:id="rId10"/>
    <p:sldId id="351" r:id="rId11"/>
    <p:sldId id="350" r:id="rId12"/>
    <p:sldId id="347" r:id="rId13"/>
    <p:sldId id="330" r:id="rId14"/>
    <p:sldId id="329" r:id="rId15"/>
    <p:sldId id="338" r:id="rId16"/>
    <p:sldId id="344" r:id="rId17"/>
    <p:sldId id="345" r:id="rId18"/>
    <p:sldId id="340" r:id="rId19"/>
    <p:sldId id="325" r:id="rId20"/>
    <p:sldId id="326" r:id="rId21"/>
    <p:sldId id="314" r:id="rId22"/>
  </p:sldIdLst>
  <p:sldSz cx="9144000" cy="6858000" type="screen4x3"/>
  <p:notesSz cx="6858000" cy="9144000"/>
  <p:defaultTextStyle>
    <a:defPPr>
      <a:defRPr lang="de-DE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eneva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eneva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eneva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eneva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eneva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eneva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eneva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eneva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lene" initials="M" lastIdx="1" clrIdx="0">
    <p:extLst>
      <p:ext uri="{19B8F6BF-5375-455C-9EA6-DF929625EA0E}">
        <p15:presenceInfo xmlns:p15="http://schemas.microsoft.com/office/powerpoint/2012/main" userId="Marle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C47"/>
    <a:srgbClr val="993300"/>
    <a:srgbClr val="319831"/>
    <a:srgbClr val="003399"/>
    <a:srgbClr val="333399"/>
    <a:srgbClr val="925F46"/>
    <a:srgbClr val="3333FF"/>
    <a:srgbClr val="0000FF"/>
    <a:srgbClr val="00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8" autoAdjust="0"/>
    <p:restoredTop sz="86735" autoAdjust="0"/>
  </p:normalViewPr>
  <p:slideViewPr>
    <p:cSldViewPr snapToObjects="1">
      <p:cViewPr varScale="1">
        <p:scale>
          <a:sx n="61" d="100"/>
          <a:sy n="61" d="100"/>
        </p:scale>
        <p:origin x="1364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A49CF1F-AF65-427D-B98C-E9FDB680DA40}" type="datetime1">
              <a:rPr lang="de-DE"/>
              <a:pPr>
                <a:defRPr/>
              </a:pPr>
              <a:t>19.12.2016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767B85E-C3C6-4267-B0A8-99755A5DE62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220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BBF3C81-A52D-45F8-B585-E04C3E294D67}" type="datetime1">
              <a:rPr lang="de-DE"/>
              <a:pPr>
                <a:defRPr/>
              </a:pPr>
              <a:t>19.12.2016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862BEF5-1C52-47B1-8D1A-55FF2E4E801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289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400" dirty="0" err="1" smtClean="0"/>
              <a:t>Begrüßung</a:t>
            </a:r>
            <a:endParaRPr lang="en-US" sz="1400" baseline="0" dirty="0" smtClean="0"/>
          </a:p>
          <a:p>
            <a:pPr eaLnBrk="1" hangingPunct="1"/>
            <a:endParaRPr lang="en-US" sz="1400" baseline="0" dirty="0" smtClean="0"/>
          </a:p>
          <a:p>
            <a:pPr eaLnBrk="1" hangingPunct="1"/>
            <a:r>
              <a:rPr lang="en-US" sz="1400" dirty="0" smtClean="0"/>
              <a:t>Name</a:t>
            </a:r>
          </a:p>
          <a:p>
            <a:pPr eaLnBrk="1" hangingPunct="1"/>
            <a:endParaRPr lang="en-US" sz="1400" dirty="0" smtClean="0"/>
          </a:p>
          <a:p>
            <a:pPr eaLnBrk="1" hangingPunct="1"/>
            <a:r>
              <a:rPr lang="en-US" sz="1400" dirty="0" err="1" smtClean="0"/>
              <a:t>Thema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02667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Gyroscope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accelerometer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geomagnetic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sensor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I²C, UART 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62BEF5-1C52-47B1-8D1A-55FF2E4E8015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935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Gyroscope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accelerometer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geomagnetic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sensor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I²C, UART 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62BEF5-1C52-47B1-8D1A-55FF2E4E8015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998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Gyroscope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accelerometer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geomagnetic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sensor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I²C, UART 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62BEF5-1C52-47B1-8D1A-55FF2E4E8015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048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3694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30816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62BEF5-1C52-47B1-8D1A-55FF2E4E8015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981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5627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7957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Arduino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compatible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Microcontroller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With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bluetooth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</a:t>
            </a:r>
            <a:r>
              <a:rPr lang="de-DE" baseline="0" dirty="0" smtClean="0"/>
              <a:t> RF </a:t>
            </a:r>
            <a:r>
              <a:rPr lang="de-DE" baseline="0" dirty="0" err="1" smtClean="0"/>
              <a:t>module</a:t>
            </a:r>
            <a:endParaRPr lang="de-DE" baseline="0" dirty="0" smtClean="0"/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SMD </a:t>
            </a:r>
            <a:r>
              <a:rPr lang="de-DE" baseline="0" dirty="0" err="1" smtClean="0"/>
              <a:t>version</a:t>
            </a:r>
            <a:endParaRPr lang="de-DE" baseline="0" dirty="0" smtClean="0"/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ADC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Interfaces: I²C, UART, SPI</a:t>
            </a:r>
            <a:r>
              <a:rPr lang="en-GB" baseline="0" dirty="0" smtClean="0"/>
              <a:t>, GPIO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GB" baseline="0" dirty="0" smtClean="0"/>
              <a:t>Wireless communication with </a:t>
            </a:r>
            <a:r>
              <a:rPr lang="en-GB" baseline="0" dirty="0" err="1" smtClean="0"/>
              <a:t>iOS</a:t>
            </a:r>
            <a:r>
              <a:rPr lang="en-GB" baseline="0" dirty="0" smtClean="0"/>
              <a:t> and android smartphones</a:t>
            </a:r>
            <a:endParaRPr lang="de-DE" baseline="0" dirty="0" smtClean="0"/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62BEF5-1C52-47B1-8D1A-55FF2E4E8015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505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smtClean="0"/>
              <a:t>I²C 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Ambient</a:t>
            </a:r>
            <a:r>
              <a:rPr lang="de-DE" baseline="0" dirty="0" smtClean="0"/>
              <a:t> light not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right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now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maybe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later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62BEF5-1C52-47B1-8D1A-55FF2E4E8015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176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smtClean="0"/>
              <a:t>optional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Gyroscope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accelerometer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geomagnetic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sensor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I²C, UART 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62BEF5-1C52-47B1-8D1A-55FF2E4E8015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682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Gyroscope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accelerometer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geomagnetic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sensor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I²C, UART 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62BEF5-1C52-47B1-8D1A-55FF2E4E8015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553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Gyroscope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accelerometer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geomagnetic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sensor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I²C, UART 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62BEF5-1C52-47B1-8D1A-55FF2E4E8015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955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Gyroscope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accelerometer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geomagnetic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sensor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I²C, UART 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62BEF5-1C52-47B1-8D1A-55FF2E4E8015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508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Uni_PowerPoint-Titel_E1e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platzhalter 2"/>
          <p:cNvSpPr>
            <a:spLocks noGrp="1"/>
          </p:cNvSpPr>
          <p:nvPr>
            <p:ph type="subTitle" idx="1"/>
          </p:nvPr>
        </p:nvSpPr>
        <p:spPr>
          <a:xfrm>
            <a:off x="466725" y="3068638"/>
            <a:ext cx="7418388" cy="180022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sp>
        <p:nvSpPr>
          <p:cNvPr id="21511" name="Titelplatzhalter 6"/>
          <p:cNvSpPr>
            <a:spLocks noGrp="1"/>
          </p:cNvSpPr>
          <p:nvPr>
            <p:ph type="ctrTitle"/>
          </p:nvPr>
        </p:nvSpPr>
        <p:spPr>
          <a:xfrm>
            <a:off x="466725" y="1268413"/>
            <a:ext cx="7418388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3579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380288" y="6551613"/>
            <a:ext cx="428625" cy="234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A6B0B-0B8E-354C-ADC8-BFD8471E8A4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70663" y="304800"/>
            <a:ext cx="2033587" cy="59309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8313" y="304800"/>
            <a:ext cx="5949950" cy="59309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380288" y="6551613"/>
            <a:ext cx="428625" cy="234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A6B0B-0B8E-354C-ADC8-BFD8471E8A4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4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380288" y="6551613"/>
            <a:ext cx="428625" cy="234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A6B0B-0B8E-354C-ADC8-BFD8471E8A4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1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380288" y="6551613"/>
            <a:ext cx="428625" cy="234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A6B0B-0B8E-354C-ADC8-BFD8471E8A4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6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594100" cy="47513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14813" y="1484313"/>
            <a:ext cx="3594100" cy="47513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380288" y="6551613"/>
            <a:ext cx="428625" cy="234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A6B0B-0B8E-354C-ADC8-BFD8471E8A4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0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380288" y="6551613"/>
            <a:ext cx="428625" cy="234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A6B0B-0B8E-354C-ADC8-BFD8471E8A4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1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  <p:sp>
        <p:nvSpPr>
          <p:cNvPr id="6" name="Slide Number Placeholder 2"/>
          <p:cNvSpPr txBox="1">
            <a:spLocks/>
          </p:cNvSpPr>
          <p:nvPr userDrawn="1"/>
        </p:nvSpPr>
        <p:spPr>
          <a:xfrm>
            <a:off x="7380288" y="6551613"/>
            <a:ext cx="428625" cy="234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Geneva" charset="-128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Geneva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Geneva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Geneva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Geneva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Geneva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Geneva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Geneva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Geneva" charset="-128"/>
                <a:cs typeface="+mn-cs"/>
              </a:defRPr>
            </a:lvl9pPr>
          </a:lstStyle>
          <a:p>
            <a:fld id="{0F6A6B0B-0B8E-354C-ADC8-BFD8471E8A4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6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380288" y="6551613"/>
            <a:ext cx="428625" cy="234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A6B0B-0B8E-354C-ADC8-BFD8471E8A4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3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380288" y="6551613"/>
            <a:ext cx="428625" cy="234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A6B0B-0B8E-354C-ADC8-BFD8471E8A4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4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380288" y="6551613"/>
            <a:ext cx="428625" cy="234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A6B0B-0B8E-354C-ADC8-BFD8471E8A4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5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Uni_PowerPoint-Master_E2_RGB_30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68313" y="1484313"/>
            <a:ext cx="73406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</a:t>
            </a:r>
          </a:p>
          <a:p>
            <a:pPr lvl="2"/>
            <a:r>
              <a:rPr lang="de-DE" dirty="0" smtClean="0"/>
              <a:t> 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68313" y="6551613"/>
            <a:ext cx="598487" cy="23495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defTabSz="914400" eaLnBrk="1" hangingPunct="1">
              <a:defRPr sz="8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79500" y="6551613"/>
            <a:ext cx="6300788" cy="23495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914400" eaLnBrk="1" hangingPunct="1">
              <a:defRPr sz="1400">
                <a:solidFill>
                  <a:srgbClr val="89898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 smtClean="0"/>
              <a:t>Wearable Computing Systems</a:t>
            </a:r>
            <a:endParaRPr lang="de-DE" dirty="0"/>
          </a:p>
        </p:txBody>
      </p:sp>
      <p:sp>
        <p:nvSpPr>
          <p:cNvPr id="1031" name="Titelplatzhalter 6"/>
          <p:cNvSpPr>
            <a:spLocks noGrp="1"/>
          </p:cNvSpPr>
          <p:nvPr>
            <p:ph type="title"/>
          </p:nvPr>
        </p:nvSpPr>
        <p:spPr bwMode="auto">
          <a:xfrm>
            <a:off x="468313" y="304800"/>
            <a:ext cx="8135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380288" y="6551613"/>
            <a:ext cx="428625" cy="234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A6B0B-0B8E-354C-ADC8-BFD8471E8A46}" type="slidenum">
              <a:rPr lang="en-US" smtClean="0"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i="1" kern="1200">
          <a:solidFill>
            <a:srgbClr val="99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rgbClr val="993300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rgbClr val="993300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rgbClr val="993300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rgbClr val="993300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i="1">
          <a:solidFill>
            <a:srgbClr val="993300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i="1">
          <a:solidFill>
            <a:srgbClr val="993300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i="1">
          <a:solidFill>
            <a:srgbClr val="993300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i="1">
          <a:solidFill>
            <a:srgbClr val="993300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50000"/>
        <a:buFont typeface="Wingdings" panose="05000000000000000000" pitchFamily="2" charset="2"/>
        <a:buChar char="n"/>
        <a:defRPr sz="2400" kern="1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50000"/>
        <a:buFont typeface="Wingdings" panose="05000000000000000000" pitchFamily="2" charset="2"/>
        <a:buChar char="n"/>
        <a:defRPr sz="2000" kern="1200">
          <a:solidFill>
            <a:srgbClr val="00339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50000"/>
        <a:buFont typeface="Wingdings" panose="05000000000000000000" pitchFamily="2" charset="2"/>
        <a:buChar char="n"/>
        <a:defRPr sz="2000" kern="1200">
          <a:solidFill>
            <a:srgbClr val="0033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50000"/>
        <a:buFont typeface="Wingdings" panose="05000000000000000000" pitchFamily="2" charset="2"/>
        <a:buChar char="n"/>
        <a:defRPr sz="2000" kern="1200">
          <a:solidFill>
            <a:srgbClr val="00339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50000"/>
        <a:buFont typeface="Wingdings" panose="05000000000000000000" pitchFamily="2" charset="2"/>
        <a:buChar char="n"/>
        <a:defRPr sz="2000" kern="1200">
          <a:solidFill>
            <a:srgbClr val="0033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ctrTitle"/>
          </p:nvPr>
        </p:nvSpPr>
        <p:spPr>
          <a:xfrm>
            <a:off x="466725" y="548680"/>
            <a:ext cx="7418388" cy="1368425"/>
          </a:xfrm>
        </p:spPr>
        <p:txBody>
          <a:bodyPr/>
          <a:lstStyle/>
          <a:p>
            <a:pPr eaLnBrk="1" hangingPunct="1"/>
            <a:r>
              <a:rPr lang="de-DE" dirty="0" err="1" smtClean="0"/>
              <a:t>Wearable</a:t>
            </a:r>
            <a:r>
              <a:rPr lang="de-DE" dirty="0" smtClean="0"/>
              <a:t> Computing Systems</a:t>
            </a:r>
            <a:br>
              <a:rPr lang="de-DE" dirty="0" smtClean="0"/>
            </a:br>
            <a:r>
              <a:rPr lang="de-DE" smtClean="0"/>
              <a:t>eyeDrops</a:t>
            </a:r>
            <a:endParaRPr lang="de-DE" dirty="0" smtClean="0"/>
          </a:p>
        </p:txBody>
      </p:sp>
      <p:sp>
        <p:nvSpPr>
          <p:cNvPr id="5123" name="Rectangle 3"/>
          <p:cNvSpPr>
            <a:spLocks noGrp="1"/>
          </p:cNvSpPr>
          <p:nvPr>
            <p:ph type="subTitle" idx="1"/>
          </p:nvPr>
        </p:nvSpPr>
        <p:spPr>
          <a:xfrm>
            <a:off x="466725" y="2781300"/>
            <a:ext cx="7418388" cy="2132013"/>
          </a:xfrm>
        </p:spPr>
        <p:txBody>
          <a:bodyPr/>
          <a:lstStyle/>
          <a:p>
            <a:pPr eaLnBrk="1" hangingPunct="1"/>
            <a:r>
              <a:rPr lang="de-DE" dirty="0" smtClean="0"/>
              <a:t>Lab </a:t>
            </a:r>
            <a:r>
              <a:rPr lang="de-DE" dirty="0" err="1" smtClean="0"/>
              <a:t>Course</a:t>
            </a:r>
            <a:r>
              <a:rPr lang="de-DE" dirty="0" smtClean="0"/>
              <a:t> 2016 / 2017</a:t>
            </a:r>
            <a:endParaRPr lang="de-DE" dirty="0"/>
          </a:p>
          <a:p>
            <a:pPr eaLnBrk="1" hangingPunct="1"/>
            <a:endParaRPr lang="de-DE" dirty="0" smtClean="0"/>
          </a:p>
          <a:p>
            <a:pPr eaLnBrk="1" hangingPunct="1"/>
            <a:r>
              <a:rPr lang="de-DE" dirty="0" smtClean="0"/>
              <a:t>Marlene Fiedler</a:t>
            </a:r>
          </a:p>
          <a:p>
            <a:pPr eaLnBrk="1" hangingPunct="1"/>
            <a:r>
              <a:rPr lang="de-DE" dirty="0" smtClean="0"/>
              <a:t>Lorenz </a:t>
            </a:r>
            <a:r>
              <a:rPr lang="de-DE" dirty="0" err="1" smtClean="0"/>
              <a:t>Miething</a:t>
            </a:r>
            <a:endParaRPr lang="de-DE" dirty="0" smtClean="0"/>
          </a:p>
          <a:p>
            <a:pPr eaLnBrk="1" hangingPunct="1"/>
            <a:r>
              <a:rPr lang="de-DE" dirty="0" smtClean="0"/>
              <a:t>Benjamin Thiemann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95288" y="4913313"/>
            <a:ext cx="2222083" cy="246221"/>
          </a:xfrm>
          <a:prstGeom prst="rect">
            <a:avLst/>
          </a:prstGeom>
          <a:solidFill>
            <a:srgbClr val="0249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66F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3399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3399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F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3399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6F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3399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3399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3399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3399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3399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3399"/>
                </a:solidFill>
                <a:latin typeface="Microsoft Sans Serif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000" dirty="0" smtClean="0">
                <a:solidFill>
                  <a:schemeClr val="bg1"/>
                </a:solidFill>
              </a:rPr>
              <a:t>Albert-</a:t>
            </a:r>
            <a:r>
              <a:rPr lang="en-US" sz="1000" dirty="0" err="1" smtClean="0">
                <a:solidFill>
                  <a:schemeClr val="bg1"/>
                </a:solidFill>
              </a:rPr>
              <a:t>Ludwigs</a:t>
            </a:r>
            <a:r>
              <a:rPr lang="en-US" sz="1000" dirty="0" smtClean="0">
                <a:solidFill>
                  <a:schemeClr val="bg1"/>
                </a:solidFill>
              </a:rPr>
              <a:t>-</a:t>
            </a:r>
            <a:r>
              <a:rPr lang="en-US" sz="1000" dirty="0" err="1" smtClean="0">
                <a:solidFill>
                  <a:schemeClr val="bg1"/>
                </a:solidFill>
              </a:rPr>
              <a:t>Universität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>
                <a:solidFill>
                  <a:schemeClr val="bg1"/>
                </a:solidFill>
              </a:rPr>
              <a:t>Freiburg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Clip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AutoShape 2" descr="https://evomedia.evothings.com/2014/11/rfduino-chip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3" t="12088" r="21216" b="10552"/>
          <a:stretch/>
        </p:blipFill>
        <p:spPr>
          <a:xfrm>
            <a:off x="617690" y="3713036"/>
            <a:ext cx="3234230" cy="252427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5" t="11712" r="18372" b="4401"/>
          <a:stretch/>
        </p:blipFill>
        <p:spPr>
          <a:xfrm>
            <a:off x="4745387" y="2996952"/>
            <a:ext cx="3384376" cy="279211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15" t="30235" r="37211" b="20682"/>
          <a:stretch/>
        </p:blipFill>
        <p:spPr>
          <a:xfrm>
            <a:off x="2899531" y="1238496"/>
            <a:ext cx="1872208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21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Clip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AutoShape 2" descr="https://evomedia.evothings.com/2014/11/rfduino-chip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3" t="12088" r="21216" b="10552"/>
          <a:stretch/>
        </p:blipFill>
        <p:spPr>
          <a:xfrm>
            <a:off x="617690" y="3713036"/>
            <a:ext cx="3234230" cy="252427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5" t="11712" r="18372" b="4401"/>
          <a:stretch/>
        </p:blipFill>
        <p:spPr>
          <a:xfrm>
            <a:off x="4745387" y="2996952"/>
            <a:ext cx="3384376" cy="279211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15" t="30235" r="37211" b="20682"/>
          <a:stretch/>
        </p:blipFill>
        <p:spPr>
          <a:xfrm>
            <a:off x="2899531" y="1238496"/>
            <a:ext cx="1872208" cy="2160240"/>
          </a:xfrm>
          <a:prstGeom prst="rect">
            <a:avLst/>
          </a:prstGeom>
        </p:spPr>
      </p:pic>
      <p:pic>
        <p:nvPicPr>
          <p:cNvPr id="9" name="Picture 2" descr="http://www.anz-verlag.de/shop/assets_c/2013/08/brille-gelenk-gestell-1-thumb-520xauto-1386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1" t="15294" r="56385" b="43192"/>
          <a:stretch/>
        </p:blipFill>
        <p:spPr bwMode="auto">
          <a:xfrm>
            <a:off x="7308304" y="1382514"/>
            <a:ext cx="1524428" cy="170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/>
          <p:cNvSpPr/>
          <p:nvPr/>
        </p:nvSpPr>
        <p:spPr>
          <a:xfrm>
            <a:off x="7164288" y="3129009"/>
            <a:ext cx="19797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1600" dirty="0" smtClean="0">
                <a:solidFill>
                  <a:schemeClr val="bg1">
                    <a:lumMod val="75000"/>
                  </a:schemeClr>
                </a:solidFill>
              </a:rPr>
              <a:t>www.anz-verlag.de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968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Ball Joint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AutoShape 2" descr="https://evomedia.evothings.com/2014/11/rfduino-chip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5" t="26035" r="27841" b="24773"/>
          <a:stretch/>
        </p:blipFill>
        <p:spPr>
          <a:xfrm>
            <a:off x="26352" y="3613761"/>
            <a:ext cx="2908016" cy="252028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4" t="24774" r="20398" b="7116"/>
          <a:stretch/>
        </p:blipFill>
        <p:spPr>
          <a:xfrm>
            <a:off x="1719570" y="1337303"/>
            <a:ext cx="2774826" cy="230524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8" t="20151" r="30312" b="14960"/>
          <a:stretch/>
        </p:blipFill>
        <p:spPr>
          <a:xfrm>
            <a:off x="4427984" y="2489923"/>
            <a:ext cx="3744416" cy="360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26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Blurry</a:t>
            </a:r>
            <a:r>
              <a:rPr lang="de-DE" dirty="0" smtClean="0"/>
              <a:t> </a:t>
            </a:r>
            <a:r>
              <a:rPr lang="de-DE" dirty="0" err="1" smtClean="0"/>
              <a:t>screen</a:t>
            </a:r>
            <a:r>
              <a:rPr lang="de-DE" dirty="0" smtClean="0"/>
              <a:t/>
            </a:r>
            <a:br>
              <a:rPr lang="de-DE" dirty="0" smtClean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First </a:t>
            </a:r>
            <a:r>
              <a:rPr lang="de-DE" dirty="0" err="1" smtClean="0"/>
              <a:t>trial</a:t>
            </a:r>
            <a:r>
              <a:rPr lang="de-DE" dirty="0" smtClean="0"/>
              <a:t>: </a:t>
            </a:r>
            <a:r>
              <a:rPr lang="de-DE" dirty="0" err="1" smtClean="0"/>
              <a:t>platform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/>
              <a:t> </a:t>
            </a:r>
            <a:r>
              <a:rPr lang="de-DE" dirty="0" smtClean="0"/>
              <a:t>(Java, </a:t>
            </a:r>
            <a:r>
              <a:rPr lang="de-DE" dirty="0"/>
              <a:t>P</a:t>
            </a:r>
            <a:r>
              <a:rPr lang="de-DE" dirty="0" smtClean="0"/>
              <a:t>ython)</a:t>
            </a:r>
          </a:p>
          <a:p>
            <a:r>
              <a:rPr lang="de-DE" dirty="0" smtClean="0"/>
              <a:t>Second </a:t>
            </a:r>
            <a:r>
              <a:rPr lang="de-DE" dirty="0" err="1" smtClean="0"/>
              <a:t>trial</a:t>
            </a:r>
            <a:r>
              <a:rPr lang="de-DE" dirty="0" smtClean="0"/>
              <a:t>: </a:t>
            </a:r>
            <a:r>
              <a:rPr lang="de-DE" dirty="0" err="1" smtClean="0"/>
              <a:t>only</a:t>
            </a:r>
            <a:r>
              <a:rPr lang="de-DE" dirty="0" smtClean="0"/>
              <a:t> Mac OS X (</a:t>
            </a:r>
            <a:r>
              <a:rPr lang="de-DE" dirty="0" err="1" smtClean="0"/>
              <a:t>Objective</a:t>
            </a:r>
            <a:r>
              <a:rPr lang="de-DE" dirty="0" smtClean="0"/>
              <a:t>-C)</a:t>
            </a:r>
          </a:p>
          <a:p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r>
              <a:rPr lang="de-DE" dirty="0" smtClean="0"/>
              <a:t> …. </a:t>
            </a:r>
            <a:r>
              <a:rPr lang="de-DE" dirty="0" err="1" smtClean="0"/>
              <a:t>see</a:t>
            </a:r>
            <a:r>
              <a:rPr lang="de-DE" dirty="0" smtClean="0"/>
              <a:t> Demo: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5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PCB </a:t>
            </a:r>
            <a:r>
              <a:rPr lang="de-DE" dirty="0" err="1" smtClean="0"/>
              <a:t>for</a:t>
            </a:r>
            <a:r>
              <a:rPr lang="de-DE" dirty="0" smtClean="0"/>
              <a:t> VCNL4020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13</a:t>
            </a:fld>
            <a:endParaRPr lang="en-US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4" t="15147" r="7801" b="11609"/>
          <a:stretch/>
        </p:blipFill>
        <p:spPr>
          <a:xfrm>
            <a:off x="464060" y="1556792"/>
            <a:ext cx="7996372" cy="4251235"/>
          </a:xfrm>
        </p:spPr>
      </p:pic>
    </p:spTree>
    <p:extLst>
      <p:ext uri="{BB962C8B-B14F-4D97-AF65-F5344CB8AC3E}">
        <p14:creationId xmlns:p14="http://schemas.microsoft.com/office/powerpoint/2010/main" val="34313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PCB </a:t>
            </a:r>
            <a:r>
              <a:rPr lang="de-DE" dirty="0" err="1" smtClean="0"/>
              <a:t>for</a:t>
            </a:r>
            <a:r>
              <a:rPr lang="de-DE" dirty="0" smtClean="0"/>
              <a:t> VCNL4020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14</a:t>
            </a:fld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6" t="13538" r="21846" b="10863"/>
          <a:stretch/>
        </p:blipFill>
        <p:spPr>
          <a:xfrm>
            <a:off x="1025538" y="1329772"/>
            <a:ext cx="6408712" cy="501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5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PCB </a:t>
            </a:r>
            <a:r>
              <a:rPr lang="de-DE" dirty="0" err="1" smtClean="0"/>
              <a:t>for</a:t>
            </a:r>
            <a:r>
              <a:rPr lang="de-DE" dirty="0" smtClean="0"/>
              <a:t> VCNL4020 – </a:t>
            </a:r>
            <a:r>
              <a:rPr lang="de-DE" dirty="0" err="1" smtClean="0"/>
              <a:t>smaller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15</a:t>
            </a:fld>
            <a:endParaRPr lang="en-US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9" t="16938" r="18059" b="17003"/>
          <a:stretch/>
        </p:blipFill>
        <p:spPr>
          <a:xfrm>
            <a:off x="935980" y="1472311"/>
            <a:ext cx="7200601" cy="5105881"/>
          </a:xfrm>
        </p:spPr>
      </p:pic>
    </p:spTree>
    <p:extLst>
      <p:ext uri="{BB962C8B-B14F-4D97-AF65-F5344CB8AC3E}">
        <p14:creationId xmlns:p14="http://schemas.microsoft.com/office/powerpoint/2010/main" val="267488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PCB </a:t>
            </a:r>
            <a:r>
              <a:rPr lang="de-DE" dirty="0" err="1" smtClean="0"/>
              <a:t>for</a:t>
            </a:r>
            <a:r>
              <a:rPr lang="de-DE" dirty="0" smtClean="0"/>
              <a:t> VCNL4020 – </a:t>
            </a:r>
            <a:r>
              <a:rPr lang="de-DE" dirty="0" err="1" smtClean="0"/>
              <a:t>smaller</a:t>
            </a:r>
            <a:r>
              <a:rPr lang="de-DE" dirty="0" smtClean="0"/>
              <a:t> 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16</a:t>
            </a:fld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16" t="25937" r="29103" b="20039"/>
          <a:stretch/>
        </p:blipFill>
        <p:spPr>
          <a:xfrm>
            <a:off x="1781622" y="1385037"/>
            <a:ext cx="4896544" cy="499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2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3" y="294289"/>
            <a:ext cx="8135937" cy="720725"/>
          </a:xfrm>
        </p:spPr>
        <p:txBody>
          <a:bodyPr/>
          <a:lstStyle/>
          <a:p>
            <a:r>
              <a:rPr lang="de-DE" dirty="0" smtClean="0"/>
              <a:t>PCB </a:t>
            </a:r>
            <a:r>
              <a:rPr lang="de-DE" dirty="0" err="1" smtClean="0"/>
              <a:t>for</a:t>
            </a:r>
            <a:r>
              <a:rPr lang="de-DE" dirty="0" smtClean="0"/>
              <a:t> VCNL4020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17</a:t>
            </a:fld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6" t="17298" r="16006" b="15247"/>
          <a:stretch/>
        </p:blipFill>
        <p:spPr>
          <a:xfrm rot="16200000">
            <a:off x="4590002" y="1847083"/>
            <a:ext cx="3888432" cy="378042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16" t="25937" r="29103" b="20039"/>
          <a:stretch/>
        </p:blipFill>
        <p:spPr>
          <a:xfrm>
            <a:off x="611560" y="1793077"/>
            <a:ext cx="3805394" cy="388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9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Project plan</a:t>
            </a:r>
          </a:p>
        </p:txBody>
      </p:sp>
      <p:pic>
        <p:nvPicPr>
          <p:cNvPr id="10" name="Picture 9" descr="gantt cha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552117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1436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Contents</a:t>
            </a:r>
          </a:p>
        </p:txBody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de-DE" dirty="0">
                <a:solidFill>
                  <a:srgbClr val="333399"/>
                </a:solidFill>
              </a:rPr>
              <a:t>Blink </a:t>
            </a:r>
            <a:r>
              <a:rPr lang="de-DE" dirty="0" err="1">
                <a:solidFill>
                  <a:srgbClr val="333399"/>
                </a:solidFill>
              </a:rPr>
              <a:t>d</a:t>
            </a:r>
            <a:r>
              <a:rPr lang="de-DE" dirty="0" err="1" smtClean="0">
                <a:solidFill>
                  <a:srgbClr val="333399"/>
                </a:solidFill>
              </a:rPr>
              <a:t>etection</a:t>
            </a:r>
            <a:r>
              <a:rPr lang="de-DE" dirty="0" smtClean="0">
                <a:solidFill>
                  <a:srgbClr val="333399"/>
                </a:solidFill>
              </a:rPr>
              <a:t> – </a:t>
            </a:r>
            <a:r>
              <a:rPr lang="de-DE" dirty="0" err="1">
                <a:solidFill>
                  <a:srgbClr val="333399"/>
                </a:solidFill>
              </a:rPr>
              <a:t>p</a:t>
            </a:r>
            <a:r>
              <a:rPr lang="de-DE" dirty="0" err="1" smtClean="0">
                <a:solidFill>
                  <a:srgbClr val="333399"/>
                </a:solidFill>
              </a:rPr>
              <a:t>roof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of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concept</a:t>
            </a:r>
            <a:endParaRPr lang="de-DE" dirty="0" smtClean="0">
              <a:solidFill>
                <a:srgbClr val="333399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de-DE" dirty="0" smtClean="0">
                <a:solidFill>
                  <a:srgbClr val="333399"/>
                </a:solidFill>
              </a:rPr>
              <a:t>Components</a:t>
            </a:r>
          </a:p>
          <a:p>
            <a:pPr eaLnBrk="1" hangingPunct="1">
              <a:lnSpc>
                <a:spcPct val="120000"/>
              </a:lnSpc>
            </a:pPr>
            <a:r>
              <a:rPr lang="de-DE" dirty="0" smtClean="0">
                <a:solidFill>
                  <a:srgbClr val="333399"/>
                </a:solidFill>
              </a:rPr>
              <a:t>Clip design</a:t>
            </a:r>
          </a:p>
          <a:p>
            <a:pPr eaLnBrk="1" hangingPunct="1">
              <a:lnSpc>
                <a:spcPct val="120000"/>
              </a:lnSpc>
            </a:pPr>
            <a:r>
              <a:rPr lang="de-DE" dirty="0" smtClean="0">
                <a:solidFill>
                  <a:srgbClr val="333399"/>
                </a:solidFill>
              </a:rPr>
              <a:t>Platine</a:t>
            </a:r>
            <a:endParaRPr lang="de-DE" dirty="0">
              <a:solidFill>
                <a:srgbClr val="333399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de-DE" dirty="0" err="1" smtClean="0">
                <a:solidFill>
                  <a:srgbClr val="333399"/>
                </a:solidFill>
              </a:rPr>
              <a:t>Blurry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screen</a:t>
            </a:r>
            <a:endParaRPr lang="de-DE" dirty="0" smtClean="0">
              <a:solidFill>
                <a:srgbClr val="333399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de-DE" dirty="0" smtClean="0">
                <a:solidFill>
                  <a:srgbClr val="333399"/>
                </a:solidFill>
              </a:rPr>
              <a:t>Project plan</a:t>
            </a:r>
          </a:p>
          <a:p>
            <a:pPr eaLnBrk="1" hangingPunct="1">
              <a:lnSpc>
                <a:spcPct val="120000"/>
              </a:lnSpc>
            </a:pPr>
            <a:r>
              <a:rPr lang="de-DE" dirty="0" smtClean="0">
                <a:solidFill>
                  <a:srgbClr val="333399"/>
                </a:solidFill>
              </a:rPr>
              <a:t>Summary</a:t>
            </a:r>
          </a:p>
          <a:p>
            <a:pPr eaLnBrk="1" hangingPunct="1">
              <a:lnSpc>
                <a:spcPct val="120000"/>
              </a:lnSpc>
            </a:pPr>
            <a:endParaRPr lang="de-DE" dirty="0" smtClean="0">
              <a:solidFill>
                <a:srgbClr val="333399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de-DE" dirty="0" smtClean="0"/>
          </a:p>
          <a:p>
            <a:pPr eaLnBrk="1" hangingPunct="1">
              <a:lnSpc>
                <a:spcPct val="120000"/>
              </a:lnSpc>
            </a:pP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eyeDrops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Summary</a:t>
            </a:r>
          </a:p>
        </p:txBody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>
          <a:xfrm>
            <a:off x="468313" y="1484313"/>
            <a:ext cx="8135937" cy="496902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de-DE" dirty="0" err="1" smtClean="0">
                <a:solidFill>
                  <a:srgbClr val="333399"/>
                </a:solidFill>
              </a:rPr>
              <a:t>Wearable</a:t>
            </a:r>
            <a:r>
              <a:rPr lang="de-DE" dirty="0" smtClean="0">
                <a:solidFill>
                  <a:srgbClr val="333399"/>
                </a:solidFill>
              </a:rPr>
              <a:t> blink </a:t>
            </a:r>
            <a:r>
              <a:rPr lang="de-DE" dirty="0" err="1" smtClean="0">
                <a:solidFill>
                  <a:srgbClr val="333399"/>
                </a:solidFill>
              </a:rPr>
              <a:t>detection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system</a:t>
            </a:r>
            <a:endParaRPr lang="de-DE" dirty="0" smtClean="0">
              <a:solidFill>
                <a:srgbClr val="333399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de-DE" dirty="0" err="1" smtClean="0">
                <a:solidFill>
                  <a:srgbClr val="333399"/>
                </a:solidFill>
              </a:rPr>
              <a:t>Unconscious</a:t>
            </a:r>
            <a:r>
              <a:rPr lang="de-DE" dirty="0" smtClean="0">
                <a:solidFill>
                  <a:srgbClr val="333399"/>
                </a:solidFill>
              </a:rPr>
              <a:t> blink </a:t>
            </a:r>
            <a:r>
              <a:rPr lang="de-DE" dirty="0" err="1" smtClean="0">
                <a:solidFill>
                  <a:srgbClr val="333399"/>
                </a:solidFill>
              </a:rPr>
              <a:t>triggering</a:t>
            </a:r>
            <a:endParaRPr lang="de-DE" dirty="0" smtClean="0">
              <a:solidFill>
                <a:srgbClr val="333399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de-DE" dirty="0" smtClean="0">
                <a:solidFill>
                  <a:srgbClr val="333399"/>
                </a:solidFill>
              </a:rPr>
              <a:t>Long </a:t>
            </a:r>
            <a:r>
              <a:rPr lang="de-DE" dirty="0" err="1" smtClean="0">
                <a:solidFill>
                  <a:srgbClr val="333399"/>
                </a:solidFill>
              </a:rPr>
              <a:t>term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protection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against</a:t>
            </a:r>
            <a:r>
              <a:rPr lang="de-DE" dirty="0" smtClean="0">
                <a:solidFill>
                  <a:srgbClr val="333399"/>
                </a:solidFill>
              </a:rPr>
              <a:t> dry </a:t>
            </a:r>
            <a:r>
              <a:rPr lang="de-DE" dirty="0" err="1" smtClean="0">
                <a:solidFill>
                  <a:srgbClr val="333399"/>
                </a:solidFill>
              </a:rPr>
              <a:t>eyes</a:t>
            </a:r>
            <a:endParaRPr lang="de-DE" dirty="0" smtClean="0">
              <a:solidFill>
                <a:srgbClr val="333399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de-DE" dirty="0" err="1" smtClean="0">
                <a:solidFill>
                  <a:srgbClr val="333399"/>
                </a:solidFill>
              </a:rPr>
              <a:t>Use</a:t>
            </a:r>
            <a:r>
              <a:rPr lang="de-DE" dirty="0" smtClean="0">
                <a:solidFill>
                  <a:srgbClr val="333399"/>
                </a:solidFill>
              </a:rPr>
              <a:t> blink </a:t>
            </a:r>
            <a:r>
              <a:rPr lang="de-DE" dirty="0" err="1" smtClean="0">
                <a:solidFill>
                  <a:srgbClr val="333399"/>
                </a:solidFill>
              </a:rPr>
              <a:t>as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input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for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various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applications</a:t>
            </a:r>
            <a:endParaRPr lang="de-DE" dirty="0" smtClean="0">
              <a:solidFill>
                <a:srgbClr val="333399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de-DE" dirty="0" smtClean="0"/>
          </a:p>
          <a:p>
            <a:pPr eaLnBrk="1" hangingPunct="1"/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728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Inhaltsplatzhalter 4"/>
          <p:cNvSpPr>
            <a:spLocks noGrp="1"/>
          </p:cNvSpPr>
          <p:nvPr>
            <p:ph idx="1"/>
          </p:nvPr>
        </p:nvSpPr>
        <p:spPr>
          <a:xfrm>
            <a:off x="468312" y="1340768"/>
            <a:ext cx="7632079" cy="5040560"/>
          </a:xfrm>
        </p:spPr>
        <p:txBody>
          <a:bodyPr/>
          <a:lstStyle/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sz="3600" dirty="0"/>
          </a:p>
          <a:p>
            <a:pPr marL="0" indent="0" algn="ctr">
              <a:buNone/>
            </a:pPr>
            <a:r>
              <a:rPr lang="de-DE" sz="4000" dirty="0" err="1" smtClean="0"/>
              <a:t>Thank</a:t>
            </a:r>
            <a:r>
              <a:rPr lang="de-DE" sz="4000" dirty="0" smtClean="0"/>
              <a:t> </a:t>
            </a:r>
            <a:r>
              <a:rPr lang="de-DE" sz="4000" dirty="0" err="1" smtClean="0"/>
              <a:t>you</a:t>
            </a:r>
            <a:r>
              <a:rPr lang="de-DE" sz="4000" dirty="0" smtClean="0"/>
              <a:t> </a:t>
            </a:r>
            <a:r>
              <a:rPr lang="de-DE" sz="4000" dirty="0" err="1" smtClean="0"/>
              <a:t>for</a:t>
            </a:r>
            <a:r>
              <a:rPr lang="de-DE" sz="4000" dirty="0" smtClean="0"/>
              <a:t> </a:t>
            </a:r>
            <a:r>
              <a:rPr lang="de-DE" sz="4000" dirty="0" err="1" smtClean="0"/>
              <a:t>your</a:t>
            </a:r>
            <a:r>
              <a:rPr lang="de-DE" sz="4000" dirty="0" smtClean="0"/>
              <a:t> </a:t>
            </a:r>
            <a:r>
              <a:rPr lang="de-DE" sz="4000" dirty="0" err="1" smtClean="0"/>
              <a:t>attention</a:t>
            </a:r>
            <a:r>
              <a:rPr lang="de-DE" sz="4000" dirty="0" smtClean="0"/>
              <a:t>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808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Blink </a:t>
            </a:r>
            <a:r>
              <a:rPr lang="de-DE" dirty="0" err="1"/>
              <a:t>d</a:t>
            </a:r>
            <a:r>
              <a:rPr lang="de-DE" dirty="0" err="1" smtClean="0"/>
              <a:t>etection</a:t>
            </a:r>
            <a:endParaRPr lang="de-DE" dirty="0" smtClean="0"/>
          </a:p>
        </p:txBody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de-DE" dirty="0" smtClean="0">
                <a:solidFill>
                  <a:srgbClr val="333399"/>
                </a:solidFill>
              </a:rPr>
              <a:t>Lorenz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eyeDrops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2399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Components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RFDuino</a:t>
            </a:r>
            <a:endParaRPr lang="de-DE" dirty="0" smtClean="0"/>
          </a:p>
          <a:p>
            <a:pPr lvl="1"/>
            <a:r>
              <a:rPr lang="de-DE" dirty="0" err="1" smtClean="0"/>
              <a:t>Arduino</a:t>
            </a:r>
            <a:r>
              <a:rPr lang="de-DE" dirty="0" smtClean="0"/>
              <a:t> </a:t>
            </a:r>
            <a:r>
              <a:rPr lang="de-DE" dirty="0" err="1" smtClean="0"/>
              <a:t>compatible</a:t>
            </a:r>
            <a:r>
              <a:rPr lang="de-DE" dirty="0" smtClean="0"/>
              <a:t> </a:t>
            </a:r>
            <a:r>
              <a:rPr lang="de-DE" dirty="0" err="1"/>
              <a:t>m</a:t>
            </a:r>
            <a:r>
              <a:rPr lang="de-DE" dirty="0" err="1" smtClean="0"/>
              <a:t>icrocontroller</a:t>
            </a:r>
            <a:endParaRPr lang="de-DE" dirty="0" smtClean="0"/>
          </a:p>
          <a:p>
            <a:pPr lvl="1"/>
            <a:r>
              <a:rPr lang="de-DE" dirty="0" smtClean="0"/>
              <a:t>Bluetooth </a:t>
            </a:r>
            <a:r>
              <a:rPr lang="de-DE" dirty="0" err="1" smtClean="0"/>
              <a:t>low</a:t>
            </a:r>
            <a:r>
              <a:rPr lang="de-DE" dirty="0" smtClean="0"/>
              <a:t> </a:t>
            </a:r>
            <a:r>
              <a:rPr lang="de-DE" dirty="0" err="1" smtClean="0"/>
              <a:t>energy</a:t>
            </a:r>
            <a:r>
              <a:rPr lang="de-DE" dirty="0" smtClean="0"/>
              <a:t> RF </a:t>
            </a:r>
            <a:r>
              <a:rPr lang="de-DE" dirty="0" err="1" smtClean="0"/>
              <a:t>module</a:t>
            </a:r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eyeDrops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AutoShape 2" descr="https://evomedia.evothings.com/2014/11/rfduino-chip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www.rfduino.com/wp-content/uploads/2014/03/RFD22301.Prospective.Top_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434" y="1776255"/>
            <a:ext cx="4789972" cy="449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/>
        </p:nvSpPr>
        <p:spPr>
          <a:xfrm>
            <a:off x="2699792" y="5566456"/>
            <a:ext cx="55811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http://</a:t>
            </a:r>
            <a:r>
              <a:rPr lang="de-DE" sz="1600" dirty="0" smtClean="0">
                <a:solidFill>
                  <a:schemeClr val="bg1">
                    <a:lumMod val="75000"/>
                  </a:schemeClr>
                </a:solidFill>
              </a:rPr>
              <a:t>www.rfduino.com/wp-content/uploads/2014/03/RFD22301.Prospective.Top</a:t>
            </a:r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_.png </a:t>
            </a:r>
          </a:p>
        </p:txBody>
      </p:sp>
    </p:spTree>
    <p:extLst>
      <p:ext uri="{BB962C8B-B14F-4D97-AF65-F5344CB8AC3E}">
        <p14:creationId xmlns:p14="http://schemas.microsoft.com/office/powerpoint/2010/main" val="395819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Components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RFDuino</a:t>
            </a:r>
            <a:endParaRPr lang="de-DE" dirty="0" smtClean="0"/>
          </a:p>
          <a:p>
            <a:pPr lvl="1"/>
            <a:r>
              <a:rPr lang="de-DE" dirty="0" err="1"/>
              <a:t>Arduino</a:t>
            </a:r>
            <a:r>
              <a:rPr lang="de-DE" dirty="0"/>
              <a:t> </a:t>
            </a:r>
            <a:r>
              <a:rPr lang="de-DE" dirty="0" err="1"/>
              <a:t>compatible</a:t>
            </a:r>
            <a:r>
              <a:rPr lang="de-DE" dirty="0"/>
              <a:t> </a:t>
            </a:r>
            <a:r>
              <a:rPr lang="de-DE" dirty="0" err="1"/>
              <a:t>microcontroller</a:t>
            </a:r>
            <a:endParaRPr lang="de-DE" dirty="0"/>
          </a:p>
          <a:p>
            <a:pPr lvl="1"/>
            <a:r>
              <a:rPr lang="de-DE" dirty="0"/>
              <a:t>Bluetooth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RF </a:t>
            </a:r>
            <a:r>
              <a:rPr lang="de-DE" dirty="0" err="1" smtClean="0"/>
              <a:t>module</a:t>
            </a:r>
            <a:endParaRPr lang="de-DE" dirty="0" smtClean="0"/>
          </a:p>
          <a:p>
            <a:r>
              <a:rPr lang="de-DE" dirty="0" smtClean="0"/>
              <a:t>VCNL4020</a:t>
            </a:r>
          </a:p>
          <a:p>
            <a:pPr lvl="1"/>
            <a:r>
              <a:rPr lang="de-DE" dirty="0" err="1" smtClean="0"/>
              <a:t>Ambient</a:t>
            </a:r>
            <a:r>
              <a:rPr lang="de-DE" dirty="0" smtClean="0"/>
              <a:t> light </a:t>
            </a:r>
            <a:r>
              <a:rPr lang="de-DE" dirty="0" err="1" smtClean="0"/>
              <a:t>sensor</a:t>
            </a:r>
            <a:endParaRPr lang="de-DE" dirty="0" smtClean="0"/>
          </a:p>
          <a:p>
            <a:pPr lvl="1"/>
            <a:r>
              <a:rPr lang="de-DE" dirty="0" err="1" smtClean="0"/>
              <a:t>Proximity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endParaRPr lang="de-DE" dirty="0" smtClean="0"/>
          </a:p>
          <a:p>
            <a:pPr lvl="1"/>
            <a:r>
              <a:rPr lang="de-DE" dirty="0" smtClean="0"/>
              <a:t>Interrupt </a:t>
            </a:r>
            <a:r>
              <a:rPr lang="de-DE" dirty="0" err="1"/>
              <a:t>f</a:t>
            </a:r>
            <a:r>
              <a:rPr lang="de-DE" dirty="0" err="1" smtClean="0"/>
              <a:t>unction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AutoShape 2" descr="https://evomedia.evothings.com/2014/11/rfduino-chip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3635896" y="5768382"/>
            <a:ext cx="46450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http://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www.vishay.com/docs/83476/vcnl4020.pdf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277" y="2996952"/>
            <a:ext cx="4456546" cy="262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4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Components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RFDuino</a:t>
            </a:r>
            <a:endParaRPr lang="de-DE" dirty="0" smtClean="0"/>
          </a:p>
          <a:p>
            <a:pPr lvl="1"/>
            <a:r>
              <a:rPr lang="de-DE" dirty="0" err="1"/>
              <a:t>Arduino</a:t>
            </a:r>
            <a:r>
              <a:rPr lang="de-DE" dirty="0"/>
              <a:t> </a:t>
            </a:r>
            <a:r>
              <a:rPr lang="de-DE" dirty="0" err="1"/>
              <a:t>compatible</a:t>
            </a:r>
            <a:r>
              <a:rPr lang="de-DE" dirty="0"/>
              <a:t> </a:t>
            </a:r>
            <a:r>
              <a:rPr lang="de-DE" dirty="0" err="1"/>
              <a:t>microcontroller</a:t>
            </a:r>
            <a:endParaRPr lang="de-DE" dirty="0"/>
          </a:p>
          <a:p>
            <a:pPr lvl="1"/>
            <a:r>
              <a:rPr lang="de-DE" dirty="0"/>
              <a:t>Bluetooth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RF </a:t>
            </a:r>
            <a:r>
              <a:rPr lang="de-DE" dirty="0" err="1" smtClean="0"/>
              <a:t>module</a:t>
            </a:r>
            <a:endParaRPr lang="de-DE" dirty="0" smtClean="0"/>
          </a:p>
          <a:p>
            <a:r>
              <a:rPr lang="de-DE" dirty="0" smtClean="0"/>
              <a:t>VCNL4020</a:t>
            </a:r>
          </a:p>
          <a:p>
            <a:pPr lvl="1"/>
            <a:r>
              <a:rPr lang="de-DE" dirty="0" err="1" smtClean="0"/>
              <a:t>Ambient</a:t>
            </a:r>
            <a:r>
              <a:rPr lang="de-DE" dirty="0" smtClean="0"/>
              <a:t> light </a:t>
            </a:r>
            <a:r>
              <a:rPr lang="de-DE" dirty="0" err="1" smtClean="0"/>
              <a:t>sensor</a:t>
            </a:r>
            <a:endParaRPr lang="de-DE" dirty="0" smtClean="0"/>
          </a:p>
          <a:p>
            <a:pPr lvl="1"/>
            <a:r>
              <a:rPr lang="de-DE" dirty="0" err="1" smtClean="0"/>
              <a:t>Proximity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endParaRPr lang="de-DE" dirty="0" smtClean="0"/>
          </a:p>
          <a:p>
            <a:pPr lvl="1"/>
            <a:r>
              <a:rPr lang="de-DE" dirty="0" smtClean="0"/>
              <a:t>Interrupt </a:t>
            </a:r>
            <a:r>
              <a:rPr lang="de-DE" dirty="0" err="1" smtClean="0"/>
              <a:t>function</a:t>
            </a:r>
            <a:endParaRPr lang="de-DE" dirty="0" smtClean="0"/>
          </a:p>
          <a:p>
            <a:r>
              <a:rPr lang="de-DE" dirty="0" smtClean="0"/>
              <a:t>BNO055</a:t>
            </a:r>
            <a:endParaRPr lang="de-DE" dirty="0"/>
          </a:p>
          <a:p>
            <a:pPr lvl="1"/>
            <a:r>
              <a:rPr lang="de-DE" dirty="0" smtClean="0"/>
              <a:t>Absolute </a:t>
            </a:r>
            <a:r>
              <a:rPr lang="de-DE" dirty="0" err="1" smtClean="0"/>
              <a:t>orientation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endParaRPr lang="de-DE" dirty="0"/>
          </a:p>
          <a:p>
            <a:pPr lvl="1"/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AutoShape 2" descr="https://evomedia.evothings.com/2014/11/rfduino-chip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2339752" y="5768382"/>
            <a:ext cx="59411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http://www.mouser.com/images/microsites/Bosch_BNO055.jpg</a:t>
            </a:r>
          </a:p>
        </p:txBody>
      </p:sp>
      <p:pic>
        <p:nvPicPr>
          <p:cNvPr id="2050" name="Picture 2" descr="http://www.mouser.com/images/microsites/Bosch_BNO05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357497"/>
            <a:ext cx="2638801" cy="229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616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Assembly</a:t>
            </a:r>
            <a:r>
              <a:rPr lang="de-DE" dirty="0" smtClean="0"/>
              <a:t> on </a:t>
            </a:r>
            <a:r>
              <a:rPr lang="de-DE" dirty="0" err="1" smtClean="0"/>
              <a:t>glasses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AutoShape 2" descr="https://evomedia.evothings.com/2014/11/rfduino-chip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8760"/>
            <a:ext cx="7491862" cy="456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16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Assembly</a:t>
            </a:r>
            <a:r>
              <a:rPr lang="de-DE" dirty="0" smtClean="0"/>
              <a:t> on </a:t>
            </a:r>
            <a:r>
              <a:rPr lang="de-DE" dirty="0" err="1" smtClean="0"/>
              <a:t>glasses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AutoShape 2" descr="https://evomedia.evothings.com/2014/11/rfduino-chip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8760"/>
            <a:ext cx="7491862" cy="456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39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Assembly</a:t>
            </a:r>
            <a:r>
              <a:rPr lang="de-DE" dirty="0" smtClean="0"/>
              <a:t> on </a:t>
            </a:r>
            <a:r>
              <a:rPr lang="de-DE" dirty="0" err="1" smtClean="0"/>
              <a:t>glasses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AutoShape 2" descr="https://evomedia.evothings.com/2014/11/rfduino-chip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" t="17332" r="20224" b="16488"/>
          <a:stretch/>
        </p:blipFill>
        <p:spPr>
          <a:xfrm>
            <a:off x="468313" y="1988056"/>
            <a:ext cx="7340600" cy="390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81595"/>
      </p:ext>
    </p:extLst>
  </p:cSld>
  <p:clrMapOvr>
    <a:masterClrMapping/>
  </p:clrMapOvr>
</p:sld>
</file>

<file path=ppt/theme/theme1.xml><?xml version="1.0" encoding="utf-8"?>
<a:theme xmlns:a="http://schemas.openxmlformats.org/drawingml/2006/main" name="Uni_Praesentation_E1e_RGB">
  <a:themeElements>
    <a:clrScheme name="Uni_Praesentation_E1e_RGB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004A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00428A"/>
      </a:accent6>
      <a:hlink>
        <a:srgbClr val="5781BD"/>
      </a:hlink>
      <a:folHlink>
        <a:srgbClr val="C1002A"/>
      </a:folHlink>
    </a:clrScheme>
    <a:fontScheme name="Uni_Praesentation_E1e_RGB">
      <a:majorFont>
        <a:latin typeface="Arial"/>
        <a:ea typeface=""/>
        <a:cs typeface=""/>
      </a:majorFont>
      <a:minorFont>
        <a:latin typeface="Microsoft Sans Serif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rgbClr val="FF0000"/>
          </a:solidFill>
          <a:tail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Uni_Praesentation_E1e_RG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e_RG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e_RG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e_RG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e_RG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e_RG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e_RG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e_RG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e_RG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e_RG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e_RG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e_RG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e_RGB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CC"/>
        </a:accent1>
        <a:accent2>
          <a:srgbClr val="004A99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428A"/>
        </a:accent6>
        <a:hlink>
          <a:srgbClr val="5781BD"/>
        </a:hlink>
        <a:folHlink>
          <a:srgbClr val="C10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Uni_Praesentation_E1e_RGB</Template>
  <TotalTime>0</TotalTime>
  <Words>344</Words>
  <Application>Microsoft Office PowerPoint</Application>
  <PresentationFormat>Bildschirmpräsentation (4:3)</PresentationFormat>
  <Paragraphs>149</Paragraphs>
  <Slides>21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Geneva</vt:lpstr>
      <vt:lpstr>Microsoft Sans Serif</vt:lpstr>
      <vt:lpstr>Wingdings</vt:lpstr>
      <vt:lpstr>Uni_Praesentation_E1e_RGB</vt:lpstr>
      <vt:lpstr>Wearable Computing Systems eyeDrops</vt:lpstr>
      <vt:lpstr>Contents</vt:lpstr>
      <vt:lpstr>Blink detection</vt:lpstr>
      <vt:lpstr>Components</vt:lpstr>
      <vt:lpstr>Components</vt:lpstr>
      <vt:lpstr>Components</vt:lpstr>
      <vt:lpstr>Assembly on glasses</vt:lpstr>
      <vt:lpstr>Assembly on glasses</vt:lpstr>
      <vt:lpstr>Assembly on glasses</vt:lpstr>
      <vt:lpstr>Clip</vt:lpstr>
      <vt:lpstr>Clip</vt:lpstr>
      <vt:lpstr>Ball Joint</vt:lpstr>
      <vt:lpstr>Blurry screen </vt:lpstr>
      <vt:lpstr>PCB for VCNL4020</vt:lpstr>
      <vt:lpstr>PCB for VCNL4020</vt:lpstr>
      <vt:lpstr>PCB for VCNL4020 – smaller</vt:lpstr>
      <vt:lpstr>PCB for VCNL4020 – smaller </vt:lpstr>
      <vt:lpstr>PCB for VCNL4020</vt:lpstr>
      <vt:lpstr>Project plan</vt:lpstr>
      <vt:lpstr>Summary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markus</dc:creator>
  <cp:lastModifiedBy>Marlene</cp:lastModifiedBy>
  <cp:revision>588</cp:revision>
  <cp:lastPrinted>2016-11-08T11:55:44Z</cp:lastPrinted>
  <dcterms:created xsi:type="dcterms:W3CDTF">2010-09-26T18:22:30Z</dcterms:created>
  <dcterms:modified xsi:type="dcterms:W3CDTF">2016-12-20T08:45:02Z</dcterms:modified>
</cp:coreProperties>
</file>