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15" r:id="rId4"/>
    <p:sldId id="316" r:id="rId5"/>
    <p:sldId id="317" r:id="rId6"/>
    <p:sldId id="319" r:id="rId7"/>
    <p:sldId id="322" r:id="rId8"/>
    <p:sldId id="323" r:id="rId9"/>
    <p:sldId id="324" r:id="rId10"/>
    <p:sldId id="320" r:id="rId11"/>
    <p:sldId id="325" r:id="rId12"/>
    <p:sldId id="287" r:id="rId13"/>
    <p:sldId id="326" r:id="rId14"/>
    <p:sldId id="314" r:id="rId15"/>
  </p:sldIdLst>
  <p:sldSz cx="9144000" cy="6858000" type="screen4x3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ne" initials="M" lastIdx="1" clrIdx="0">
    <p:extLst>
      <p:ext uri="{19B8F6BF-5375-455C-9EA6-DF929625EA0E}">
        <p15:presenceInfo xmlns="" xmlns:p15="http://schemas.microsoft.com/office/powerpoint/2012/main" userId="Marl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C47"/>
    <a:srgbClr val="993300"/>
    <a:srgbClr val="319831"/>
    <a:srgbClr val="003399"/>
    <a:srgbClr val="333399"/>
    <a:srgbClr val="925F46"/>
    <a:srgbClr val="3333FF"/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8" autoAdjust="0"/>
    <p:restoredTop sz="87245" autoAdjust="0"/>
  </p:normalViewPr>
  <p:slideViewPr>
    <p:cSldViewPr snapToObjects="1">
      <p:cViewPr varScale="1">
        <p:scale>
          <a:sx n="126" d="100"/>
          <a:sy n="126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49CF1F-AF65-427D-B98C-E9FDB680DA40}" type="datetime1">
              <a:rPr lang="de-DE"/>
              <a:pPr>
                <a:defRPr/>
              </a:pPr>
              <a:t>08/11/16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67B85E-C3C6-4267-B0A8-99755A5DE6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20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BF3C81-A52D-45F8-B585-E04C3E294D67}" type="datetime1">
              <a:rPr lang="de-DE"/>
              <a:pPr>
                <a:defRPr/>
              </a:pPr>
              <a:t>08/11/16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62BEF5-1C52-47B1-8D1A-55FF2E4E80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8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dirty="0" err="1" smtClean="0"/>
              <a:t>Begrüßung</a:t>
            </a:r>
            <a:endParaRPr lang="en-US" sz="1400" baseline="0" dirty="0" smtClean="0"/>
          </a:p>
          <a:p>
            <a:pPr eaLnBrk="1" hangingPunct="1"/>
            <a:endParaRPr lang="en-US" sz="1400" baseline="0" dirty="0" smtClean="0"/>
          </a:p>
          <a:p>
            <a:pPr eaLnBrk="1" hangingPunct="1"/>
            <a:r>
              <a:rPr lang="en-US" sz="1400" dirty="0" smtClean="0"/>
              <a:t>Name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err="1" smtClean="0"/>
              <a:t>Thema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266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69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69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30816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3081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2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5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http://www.vishay.com/docs/83476/vcnl4020.pdf</a:t>
            </a:r>
          </a:p>
        </p:txBody>
      </p:sp>
    </p:spTree>
    <p:extLst>
      <p:ext uri="{BB962C8B-B14F-4D97-AF65-F5344CB8AC3E}">
        <p14:creationId xmlns:p14="http://schemas.microsoft.com/office/powerpoint/2010/main" val="89540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Explain that we want to attach the</a:t>
            </a:r>
            <a:r>
              <a:rPr lang="en-US" baseline="0" dirty="0" smtClean="0"/>
              <a:t> sensor to the wearers own glasses!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47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07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92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30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73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i_PowerPoint-Titel_E1e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3068638"/>
            <a:ext cx="7418388" cy="18002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1268413"/>
            <a:ext cx="7418388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579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70663" y="304800"/>
            <a:ext cx="203358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94995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148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9pPr>
          </a:lstStyle>
          <a:p>
            <a:fld id="{0F6A6B0B-0B8E-354C-ADC8-BFD8471E8A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Uni_PowerPoint-Master_E2_RGB_3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7340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8313" y="6551613"/>
            <a:ext cx="598487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914400" eaLnBrk="1" hangingPunct="1">
              <a:defRPr sz="8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79500" y="6551613"/>
            <a:ext cx="6300788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4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 dirty="0"/>
          </a:p>
        </p:txBody>
      </p:sp>
      <p:sp>
        <p:nvSpPr>
          <p:cNvPr id="1031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8135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466725" y="548680"/>
            <a:ext cx="7418388" cy="1368425"/>
          </a:xfrm>
        </p:spPr>
        <p:txBody>
          <a:bodyPr/>
          <a:lstStyle/>
          <a:p>
            <a:pPr eaLnBrk="1" hangingPunct="1"/>
            <a:r>
              <a:rPr lang="de-DE" dirty="0" err="1" smtClean="0"/>
              <a:t>Wearable</a:t>
            </a:r>
            <a:r>
              <a:rPr lang="de-DE" dirty="0" smtClean="0"/>
              <a:t> Computing Systems</a:t>
            </a:r>
            <a:br>
              <a:rPr lang="de-DE" dirty="0" smtClean="0"/>
            </a:br>
            <a:r>
              <a:rPr lang="de-DE" dirty="0" err="1" smtClean="0"/>
              <a:t>eye</a:t>
            </a:r>
            <a:r>
              <a:rPr lang="de-DE" dirty="0" err="1" smtClean="0"/>
              <a:t>D</a:t>
            </a:r>
            <a:r>
              <a:rPr lang="de-DE" dirty="0" err="1" smtClean="0"/>
              <a:t>rops</a:t>
            </a:r>
            <a:endParaRPr lang="de-DE" dirty="0" smtClean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466725" y="2781300"/>
            <a:ext cx="7418388" cy="2132013"/>
          </a:xfrm>
        </p:spPr>
        <p:txBody>
          <a:bodyPr/>
          <a:lstStyle/>
          <a:p>
            <a:pPr eaLnBrk="1" hangingPunct="1"/>
            <a:r>
              <a:rPr lang="de-DE" dirty="0" smtClean="0"/>
              <a:t>Lab </a:t>
            </a:r>
            <a:r>
              <a:rPr lang="de-DE" dirty="0" err="1" smtClean="0"/>
              <a:t>Course</a:t>
            </a:r>
            <a:r>
              <a:rPr lang="de-DE" dirty="0" smtClean="0"/>
              <a:t> 2016 / 2017</a:t>
            </a:r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Marlene Fiedler</a:t>
            </a:r>
          </a:p>
          <a:p>
            <a:pPr eaLnBrk="1" hangingPunct="1"/>
            <a:r>
              <a:rPr lang="de-DE" dirty="0" smtClean="0"/>
              <a:t>Lorenz </a:t>
            </a:r>
            <a:r>
              <a:rPr lang="de-DE" dirty="0" err="1" smtClean="0"/>
              <a:t>Miething</a:t>
            </a:r>
            <a:endParaRPr lang="de-DE" dirty="0" smtClean="0"/>
          </a:p>
          <a:p>
            <a:pPr eaLnBrk="1" hangingPunct="1"/>
            <a:r>
              <a:rPr lang="de-DE" dirty="0" smtClean="0"/>
              <a:t>Benjamin Thiemann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4913313"/>
            <a:ext cx="2222083" cy="246221"/>
          </a:xfrm>
          <a:prstGeom prst="rect">
            <a:avLst/>
          </a:prstGeom>
          <a:solidFill>
            <a:srgbClr val="0249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Albert-</a:t>
            </a:r>
            <a:r>
              <a:rPr lang="en-US" sz="1000" dirty="0" err="1" smtClean="0">
                <a:solidFill>
                  <a:schemeClr val="bg1"/>
                </a:solidFill>
              </a:rPr>
              <a:t>Ludwigs</a:t>
            </a:r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Freiburg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Other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microsleep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driving</a:t>
            </a:r>
            <a:endParaRPr lang="de-DE" dirty="0" smtClean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acoustic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signal</a:t>
            </a:r>
            <a:endParaRPr lang="de-DE" dirty="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ym typeface="Wingdings" panose="05000000000000000000" pitchFamily="2" charset="2"/>
              </a:rPr>
              <a:t>Simple </a:t>
            </a:r>
            <a:r>
              <a:rPr lang="de-DE" dirty="0" err="1" smtClean="0">
                <a:sym typeface="Wingdings" panose="05000000000000000000" pitchFamily="2" charset="2"/>
              </a:rPr>
              <a:t>games</a:t>
            </a:r>
            <a:endParaRPr lang="de-DE" dirty="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ym typeface="Wingdings" panose="05000000000000000000" pitchFamily="2" charset="2"/>
              </a:rPr>
              <a:t>Input </a:t>
            </a:r>
            <a:r>
              <a:rPr lang="de-DE" dirty="0" err="1" smtClean="0">
                <a:sym typeface="Wingdings" panose="05000000000000000000" pitchFamily="2" charset="2"/>
              </a:rPr>
              <a:t>device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disabled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people</a:t>
            </a: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358576" y="6075083"/>
            <a:ext cx="7560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http://partner.a-z.ch/partnersite/schweiz/jeder-fuenfte-verkehrsunfall-wegen-sekundenschlaf-100812548</a:t>
            </a:r>
          </a:p>
        </p:txBody>
      </p:sp>
      <p:pic>
        <p:nvPicPr>
          <p:cNvPr id="6146" name="Picture 2" descr="http://www.fr-online.de/image/view/2013/2/27/28225292,18733449,highRes,Tipps+gegen+Sekundenschlaf_Autorepo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89" y="3680036"/>
            <a:ext cx="3315048" cy="234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5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Project plan</a:t>
            </a:r>
          </a:p>
        </p:txBody>
      </p:sp>
      <p:pic>
        <p:nvPicPr>
          <p:cNvPr id="10" name="Picture 9" descr="gantt 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5211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436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Task </a:t>
            </a:r>
            <a:r>
              <a:rPr lang="de-DE" dirty="0" err="1" smtClean="0"/>
              <a:t>distribution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135937" cy="496902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/>
              <a:t>Hardware design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(Marlene, Lorenz)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/>
              <a:t>Case design (Marlene)</a:t>
            </a:r>
            <a:endParaRPr lang="de-DE" dirty="0" smtClean="0"/>
          </a:p>
          <a:p>
            <a:pPr eaLnBrk="1" hangingPunct="1">
              <a:lnSpc>
                <a:spcPct val="120000"/>
              </a:lnSpc>
            </a:pPr>
            <a:r>
              <a:rPr lang="de-DE" dirty="0" smtClean="0"/>
              <a:t>Software design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(</a:t>
            </a:r>
            <a:r>
              <a:rPr lang="de-DE" dirty="0" err="1" smtClean="0"/>
              <a:t>Everybody</a:t>
            </a:r>
            <a:r>
              <a:rPr lang="de-DE" dirty="0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/>
              <a:t>RFDuino</a:t>
            </a:r>
            <a:r>
              <a:rPr lang="de-DE" dirty="0" smtClean="0"/>
              <a:t> (Lorenz)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/>
              <a:t>PC (Benjamin)</a:t>
            </a:r>
            <a:endParaRPr lang="de-DE" dirty="0"/>
          </a:p>
          <a:p>
            <a:pPr eaLnBrk="1" hangingPunct="1">
              <a:lnSpc>
                <a:spcPct val="120000"/>
              </a:lnSpc>
            </a:pPr>
            <a:r>
              <a:rPr lang="de-DE" dirty="0" smtClean="0"/>
              <a:t>Project </a:t>
            </a:r>
            <a:r>
              <a:rPr lang="de-DE" dirty="0" err="1" smtClean="0"/>
              <a:t>management</a:t>
            </a:r>
            <a:r>
              <a:rPr lang="de-DE" dirty="0" smtClean="0"/>
              <a:t> (Benjamin)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/>
              <a:t>Survey (Marlene, Benjamin)</a:t>
            </a: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135937" cy="496902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Wearable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detection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system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Unconscious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triggering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Long </a:t>
            </a:r>
            <a:r>
              <a:rPr lang="de-DE" dirty="0" err="1" smtClean="0">
                <a:solidFill>
                  <a:srgbClr val="333399"/>
                </a:solidFill>
              </a:rPr>
              <a:t>term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protection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against</a:t>
            </a:r>
            <a:r>
              <a:rPr lang="de-DE" dirty="0" smtClean="0">
                <a:solidFill>
                  <a:srgbClr val="333399"/>
                </a:solidFill>
              </a:rPr>
              <a:t> dry </a:t>
            </a:r>
            <a:r>
              <a:rPr lang="de-DE" dirty="0" err="1" smtClean="0">
                <a:solidFill>
                  <a:srgbClr val="333399"/>
                </a:solidFill>
              </a:rPr>
              <a:t>eyes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Use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as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input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for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various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applications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8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Inhaltsplatzhalter 4"/>
          <p:cNvSpPr>
            <a:spLocks noGrp="1"/>
          </p:cNvSpPr>
          <p:nvPr>
            <p:ph idx="1"/>
          </p:nvPr>
        </p:nvSpPr>
        <p:spPr>
          <a:xfrm>
            <a:off x="468312" y="1340768"/>
            <a:ext cx="7632079" cy="5040560"/>
          </a:xfrm>
        </p:spPr>
        <p:txBody>
          <a:bodyPr/>
          <a:lstStyle/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 smtClean="0"/>
              <a:t>your</a:t>
            </a:r>
            <a:r>
              <a:rPr lang="de-DE" sz="4000" dirty="0" smtClean="0"/>
              <a:t> </a:t>
            </a:r>
            <a:r>
              <a:rPr lang="de-DE" sz="4000" dirty="0" err="1" smtClean="0"/>
              <a:t>attention</a:t>
            </a:r>
            <a:r>
              <a:rPr lang="de-DE" sz="40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08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Contents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Motivation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Project </a:t>
            </a:r>
            <a:r>
              <a:rPr lang="de-DE" dirty="0" err="1" smtClean="0">
                <a:solidFill>
                  <a:srgbClr val="333399"/>
                </a:solidFill>
              </a:rPr>
              <a:t>Idea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Plan A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Plan B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Plan C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Other </a:t>
            </a:r>
            <a:r>
              <a:rPr lang="de-DE" dirty="0" err="1" smtClean="0">
                <a:solidFill>
                  <a:srgbClr val="333399"/>
                </a:solidFill>
              </a:rPr>
              <a:t>possible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applications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Project plan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Summary</a:t>
            </a:r>
          </a:p>
          <a:p>
            <a:pPr eaLnBrk="1" hangingPunct="1">
              <a:lnSpc>
                <a:spcPct val="120000"/>
              </a:lnSpc>
            </a:pP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Motivation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Dry </a:t>
            </a:r>
            <a:r>
              <a:rPr lang="de-DE" dirty="0" err="1" smtClean="0">
                <a:solidFill>
                  <a:srgbClr val="333399"/>
                </a:solidFill>
              </a:rPr>
              <a:t>eyes</a:t>
            </a:r>
            <a:r>
              <a:rPr lang="de-DE" dirty="0" smtClean="0">
                <a:solidFill>
                  <a:srgbClr val="333399"/>
                </a:solidFill>
              </a:rPr>
              <a:t> due </a:t>
            </a:r>
            <a:r>
              <a:rPr lang="de-DE" dirty="0" err="1" smtClean="0">
                <a:solidFill>
                  <a:srgbClr val="333399"/>
                </a:solidFill>
              </a:rPr>
              <a:t>to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looking</a:t>
            </a:r>
            <a:r>
              <a:rPr lang="de-DE" dirty="0" smtClean="0">
                <a:solidFill>
                  <a:srgbClr val="333399"/>
                </a:solidFill>
              </a:rPr>
              <a:t> at </a:t>
            </a:r>
            <a:r>
              <a:rPr lang="de-DE" dirty="0" err="1" smtClean="0">
                <a:solidFill>
                  <a:srgbClr val="333399"/>
                </a:solidFill>
              </a:rPr>
              <a:t>computer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monitor</a:t>
            </a:r>
            <a:r>
              <a:rPr lang="de-DE" dirty="0" smtClean="0">
                <a:solidFill>
                  <a:srgbClr val="333399"/>
                </a:solidFill>
              </a:rPr>
              <a:t>	</a:t>
            </a:r>
            <a:endParaRPr lang="de-DE" dirty="0">
              <a:solidFill>
                <a:srgbClr val="333399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de-DE" dirty="0" smtClean="0">
                <a:solidFill>
                  <a:srgbClr val="333399"/>
                </a:solidFill>
              </a:rPr>
              <a:t>     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increased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probability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eye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infections</a:t>
            </a:r>
            <a:endParaRPr lang="de-DE" sz="2000" dirty="0" smtClean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    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damage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corneal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surface</a:t>
            </a:r>
            <a:endParaRPr lang="de-DE" sz="2000" dirty="0" smtClean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    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itchy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rgbClr val="333399"/>
                </a:solidFill>
                <a:sym typeface="Wingdings" panose="05000000000000000000" pitchFamily="2" charset="2"/>
              </a:rPr>
              <a:t>eyes</a:t>
            </a:r>
            <a:r>
              <a:rPr lang="de-DE" sz="2000" dirty="0" smtClean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endParaRPr lang="de-DE" dirty="0" smtClean="0">
              <a:solidFill>
                <a:srgbClr val="333399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de-DE" dirty="0" smtClean="0"/>
          </a:p>
          <a:p>
            <a:pPr eaLnBrk="1" hangingPunct="1"/>
            <a:endParaRPr lang="de-DE" dirty="0" smtClean="0"/>
          </a:p>
        </p:txBody>
      </p:sp>
      <p:pic>
        <p:nvPicPr>
          <p:cNvPr id="1026" name="Picture 2" descr="https://hylo.de/wp-content/uploads/2015/11/pc-arbeit-trockene-aug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876"/>
            <a:ext cx="3956993" cy="29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259632" y="6107358"/>
            <a:ext cx="6712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https://hylo.de/wp-content/uploads/2015/11/pc-arbeit-trockene-augen.jpg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801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Idea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Sensor </a:t>
            </a:r>
            <a:r>
              <a:rPr lang="de-DE" dirty="0" err="1" smtClean="0">
                <a:solidFill>
                  <a:srgbClr val="333399"/>
                </a:solidFill>
              </a:rPr>
              <a:t>that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detects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blinking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Proximity</a:t>
            </a:r>
            <a:r>
              <a:rPr lang="de-DE" dirty="0" smtClean="0">
                <a:solidFill>
                  <a:srgbClr val="333399"/>
                </a:solidFill>
              </a:rPr>
              <a:t> Sensor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Light Sensor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Motion Sensor</a:t>
            </a:r>
          </a:p>
          <a:p>
            <a:pPr marL="0" indent="0" eaLnBrk="1" hangingPunct="1"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1961641" y="6068572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www.vishay.com/docs/83476/vcnl4020.pdf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490" y="3259571"/>
            <a:ext cx="4578806" cy="26968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37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Idea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Sensor </a:t>
            </a:r>
            <a:r>
              <a:rPr lang="de-DE" dirty="0" err="1" smtClean="0">
                <a:solidFill>
                  <a:srgbClr val="333399"/>
                </a:solidFill>
              </a:rPr>
              <a:t>that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detects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blinking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Proximity</a:t>
            </a:r>
            <a:r>
              <a:rPr lang="de-DE" dirty="0" smtClean="0">
                <a:solidFill>
                  <a:srgbClr val="333399"/>
                </a:solidFill>
              </a:rPr>
              <a:t> Sensor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Light Sensor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Motion Sensor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err="1" smtClean="0"/>
              <a:t>Attached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glasses</a:t>
            </a: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703225" y="6066423"/>
            <a:ext cx="7053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https://www.blogcdn.com/www.engadget.com/media/2013/05/glasslead.jpg</a:t>
            </a:r>
          </a:p>
        </p:txBody>
      </p:sp>
      <p:pic>
        <p:nvPicPr>
          <p:cNvPr id="3076" name="Picture 4" descr="https://www.blogcdn.com/www.engadget.com/media/2013/05/glassl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74" y="4005064"/>
            <a:ext cx="3603078" cy="20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283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Idea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Sensor </a:t>
            </a:r>
            <a:r>
              <a:rPr lang="de-DE" dirty="0" err="1" smtClean="0">
                <a:solidFill>
                  <a:srgbClr val="333399"/>
                </a:solidFill>
              </a:rPr>
              <a:t>that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detects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blinking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Proximity</a:t>
            </a:r>
            <a:r>
              <a:rPr lang="de-DE" dirty="0" smtClean="0">
                <a:solidFill>
                  <a:srgbClr val="333399"/>
                </a:solidFill>
              </a:rPr>
              <a:t> Sensor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Light Sensor</a:t>
            </a: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Motion Sensor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err="1" smtClean="0"/>
              <a:t>Attached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glasses</a:t>
            </a:r>
            <a:endParaRPr lang="de-DE" dirty="0" smtClean="0"/>
          </a:p>
          <a:p>
            <a:pPr eaLnBrk="1" hangingPunct="1">
              <a:lnSpc>
                <a:spcPct val="120000"/>
              </a:lnSpc>
            </a:pPr>
            <a:r>
              <a:rPr lang="de-DE" dirty="0" err="1" smtClean="0"/>
              <a:t>Blurring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monitor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blinking</a:t>
            </a: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868145" y="3818086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http://www.chip.de/ii/770454642_c0a8e0f884.jpg</a:t>
            </a:r>
          </a:p>
        </p:txBody>
      </p:sp>
      <p:pic>
        <p:nvPicPr>
          <p:cNvPr id="5124" name="Picture 4" descr="http://www.chip.de/ii/770454642_c0a8e0f8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8800"/>
            <a:ext cx="2730624" cy="215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84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Plan A -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Build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reliable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detection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system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Distance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or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ambient</a:t>
            </a:r>
            <a:r>
              <a:rPr lang="de-DE" dirty="0" smtClean="0">
                <a:solidFill>
                  <a:srgbClr val="333399"/>
                </a:solidFill>
              </a:rPr>
              <a:t> light </a:t>
            </a:r>
            <a:r>
              <a:rPr lang="de-DE" dirty="0" err="1" smtClean="0">
                <a:solidFill>
                  <a:srgbClr val="333399"/>
                </a:solidFill>
              </a:rPr>
              <a:t>sensor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Proof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concept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Bluetooth </a:t>
            </a:r>
            <a:r>
              <a:rPr lang="de-DE" dirty="0" err="1" smtClean="0">
                <a:solidFill>
                  <a:srgbClr val="333399"/>
                </a:solidFill>
              </a:rPr>
              <a:t>communication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3D-printed </a:t>
            </a:r>
            <a:r>
              <a:rPr lang="de-DE" dirty="0" err="1" smtClean="0">
                <a:solidFill>
                  <a:srgbClr val="333399"/>
                </a:solidFill>
              </a:rPr>
              <a:t>casing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Software </a:t>
            </a:r>
            <a:r>
              <a:rPr lang="de-DE" dirty="0" err="1" smtClean="0">
                <a:solidFill>
                  <a:srgbClr val="333399"/>
                </a:solidFill>
              </a:rPr>
              <a:t>for</a:t>
            </a:r>
            <a:r>
              <a:rPr lang="de-DE" dirty="0" smtClean="0">
                <a:solidFill>
                  <a:srgbClr val="333399"/>
                </a:solidFill>
              </a:rPr>
              <a:t> all </a:t>
            </a:r>
            <a:r>
              <a:rPr lang="de-DE" dirty="0" err="1" smtClean="0">
                <a:solidFill>
                  <a:srgbClr val="333399"/>
                </a:solidFill>
              </a:rPr>
              <a:t>operating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systems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to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blurr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full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screen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Power </a:t>
            </a:r>
            <a:r>
              <a:rPr lang="de-DE" dirty="0" err="1" smtClean="0">
                <a:solidFill>
                  <a:srgbClr val="333399"/>
                </a:solidFill>
              </a:rPr>
              <a:t>with</a:t>
            </a:r>
            <a:r>
              <a:rPr lang="de-DE" dirty="0" smtClean="0">
                <a:solidFill>
                  <a:srgbClr val="333399"/>
                </a:solidFill>
              </a:rPr>
              <a:t> solar </a:t>
            </a:r>
            <a:r>
              <a:rPr lang="de-DE" dirty="0" err="1" smtClean="0">
                <a:solidFill>
                  <a:srgbClr val="333399"/>
                </a:solidFill>
              </a:rPr>
              <a:t>cell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Survey </a:t>
            </a:r>
            <a:r>
              <a:rPr lang="de-DE" dirty="0" err="1" smtClean="0">
                <a:solidFill>
                  <a:srgbClr val="333399"/>
                </a:solidFill>
              </a:rPr>
              <a:t>to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test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system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performance</a:t>
            </a:r>
            <a:endParaRPr lang="de-DE" dirty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Develop</a:t>
            </a:r>
            <a:r>
              <a:rPr lang="de-DE" dirty="0" smtClean="0">
                <a:solidFill>
                  <a:srgbClr val="333399"/>
                </a:solidFill>
              </a:rPr>
              <a:t> additional </a:t>
            </a:r>
            <a:r>
              <a:rPr lang="de-DE" dirty="0" err="1" smtClean="0">
                <a:solidFill>
                  <a:srgbClr val="333399"/>
                </a:solidFill>
              </a:rPr>
              <a:t>applications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with</a:t>
            </a:r>
            <a:r>
              <a:rPr lang="de-DE" dirty="0" smtClean="0">
                <a:solidFill>
                  <a:srgbClr val="333399"/>
                </a:solidFill>
              </a:rPr>
              <a:t> „blink“ </a:t>
            </a:r>
            <a:r>
              <a:rPr lang="de-DE" dirty="0" err="1" smtClean="0">
                <a:solidFill>
                  <a:srgbClr val="333399"/>
                </a:solidFill>
              </a:rPr>
              <a:t>as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input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/>
            <a:endParaRPr lang="de-DE" dirty="0" smtClean="0">
              <a:solidFill>
                <a:srgbClr val="33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472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Plan B – alternative </a:t>
            </a:r>
            <a:r>
              <a:rPr lang="de-DE" dirty="0" err="1" smtClean="0"/>
              <a:t>scenario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Use</a:t>
            </a:r>
            <a:r>
              <a:rPr lang="de-DE" dirty="0" smtClean="0">
                <a:solidFill>
                  <a:srgbClr val="333399"/>
                </a:solidFill>
              </a:rPr>
              <a:t> Google Glass </a:t>
            </a:r>
            <a:r>
              <a:rPr lang="de-DE" dirty="0" err="1" smtClean="0">
                <a:solidFill>
                  <a:srgbClr val="333399"/>
                </a:solidFill>
              </a:rPr>
              <a:t>instead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self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built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detector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>
                <a:solidFill>
                  <a:srgbClr val="333399"/>
                </a:solidFill>
              </a:rPr>
              <a:t>Software </a:t>
            </a:r>
            <a:r>
              <a:rPr lang="de-DE" dirty="0" err="1">
                <a:solidFill>
                  <a:srgbClr val="333399"/>
                </a:solidFill>
              </a:rPr>
              <a:t>for</a:t>
            </a:r>
            <a:r>
              <a:rPr lang="de-DE" dirty="0">
                <a:solidFill>
                  <a:srgbClr val="333399"/>
                </a:solidFill>
              </a:rPr>
              <a:t> all </a:t>
            </a:r>
            <a:r>
              <a:rPr lang="de-DE" dirty="0" err="1">
                <a:solidFill>
                  <a:srgbClr val="333399"/>
                </a:solidFill>
              </a:rPr>
              <a:t>operating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systems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to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blurr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screen</a:t>
            </a:r>
            <a:endParaRPr lang="de-DE" dirty="0" smtClean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Focus on </a:t>
            </a:r>
            <a:r>
              <a:rPr lang="de-DE" dirty="0" err="1" smtClean="0">
                <a:solidFill>
                  <a:srgbClr val="333399"/>
                </a:solidFill>
              </a:rPr>
              <a:t>software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and</a:t>
            </a:r>
            <a:r>
              <a:rPr lang="de-DE" dirty="0" smtClean="0">
                <a:solidFill>
                  <a:srgbClr val="333399"/>
                </a:solidFill>
              </a:rPr>
              <a:t> additional </a:t>
            </a:r>
            <a:r>
              <a:rPr lang="de-DE" dirty="0" err="1" smtClean="0">
                <a:solidFill>
                  <a:srgbClr val="333399"/>
                </a:solidFill>
              </a:rPr>
              <a:t>applications</a:t>
            </a:r>
            <a:endParaRPr lang="de-DE" dirty="0" smtClean="0"/>
          </a:p>
        </p:txBody>
      </p:sp>
      <p:pic>
        <p:nvPicPr>
          <p:cNvPr id="5" name="Picture 4" descr="google_glass-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" y="3164537"/>
            <a:ext cx="3960440" cy="177407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8577" y="5013176"/>
            <a:ext cx="3941866" cy="59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betanews.com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wp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-content/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uploads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/2015/01/google_glass-800x450.jpg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4482377" y="2924944"/>
            <a:ext cx="3762031" cy="32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sz="2000" dirty="0" smtClean="0"/>
              <a:t>Communication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/>
              <a:t>G</a:t>
            </a:r>
            <a:r>
              <a:rPr lang="de-DE" sz="2000" dirty="0" smtClean="0"/>
              <a:t>oogle Glass </a:t>
            </a:r>
            <a:r>
              <a:rPr lang="de-DE" sz="2000" dirty="0" err="1" smtClean="0"/>
              <a:t>and</a:t>
            </a:r>
            <a:r>
              <a:rPr lang="de-DE" sz="2000" dirty="0" smtClean="0"/>
              <a:t> PC</a:t>
            </a:r>
          </a:p>
          <a:p>
            <a:pPr eaLnBrk="1" hangingPunct="1">
              <a:lnSpc>
                <a:spcPct val="120000"/>
              </a:lnSpc>
            </a:pPr>
            <a:r>
              <a:rPr lang="de-DE" sz="2000" dirty="0" err="1" smtClean="0"/>
              <a:t>Blurr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screen</a:t>
            </a:r>
            <a:endParaRPr lang="de-DE" sz="2000" dirty="0" smtClean="0"/>
          </a:p>
          <a:p>
            <a:pPr eaLnBrk="1" hangingPunct="1">
              <a:lnSpc>
                <a:spcPct val="120000"/>
              </a:lnSpc>
            </a:pPr>
            <a:r>
              <a:rPr lang="de-DE" sz="2000" dirty="0" smtClean="0"/>
              <a:t>Additional  </a:t>
            </a:r>
            <a:r>
              <a:rPr lang="de-DE" sz="2000" dirty="0" err="1" smtClean="0"/>
              <a:t>applications</a:t>
            </a:r>
            <a:endParaRPr lang="de-DE" sz="2000" dirty="0" smtClean="0"/>
          </a:p>
          <a:p>
            <a:pPr eaLnBrk="1" hangingPunct="1">
              <a:lnSpc>
                <a:spcPct val="120000"/>
              </a:lnSpc>
            </a:pPr>
            <a:r>
              <a:rPr lang="de-DE" sz="2000" dirty="0" smtClean="0"/>
              <a:t>Survey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performance</a:t>
            </a:r>
            <a:endParaRPr lang="de-DE" sz="2000" dirty="0"/>
          </a:p>
          <a:p>
            <a:pPr eaLnBrk="1" hangingPunct="1">
              <a:lnSpc>
                <a:spcPct val="120000"/>
              </a:lnSpc>
            </a:pP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90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Plan C –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>
                <a:solidFill>
                  <a:srgbClr val="333399"/>
                </a:solidFill>
              </a:rPr>
              <a:t>Use</a:t>
            </a:r>
            <a:r>
              <a:rPr lang="de-DE" dirty="0">
                <a:solidFill>
                  <a:srgbClr val="333399"/>
                </a:solidFill>
              </a:rPr>
              <a:t> Google Glass </a:t>
            </a:r>
            <a:r>
              <a:rPr lang="de-DE" dirty="0" err="1">
                <a:solidFill>
                  <a:srgbClr val="333399"/>
                </a:solidFill>
              </a:rPr>
              <a:t>instead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of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self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built</a:t>
            </a:r>
            <a:r>
              <a:rPr lang="de-DE" dirty="0">
                <a:solidFill>
                  <a:srgbClr val="333399"/>
                </a:solidFill>
              </a:rPr>
              <a:t> blink </a:t>
            </a:r>
            <a:r>
              <a:rPr lang="de-DE" dirty="0" err="1">
                <a:solidFill>
                  <a:srgbClr val="333399"/>
                </a:solidFill>
              </a:rPr>
              <a:t>detector</a:t>
            </a:r>
            <a:endParaRPr lang="de-DE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Simplified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software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for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one</a:t>
            </a:r>
            <a:r>
              <a:rPr lang="de-DE" dirty="0" smtClean="0">
                <a:solidFill>
                  <a:srgbClr val="333399"/>
                </a:solidFill>
              </a:rPr>
              <a:t> OS</a:t>
            </a:r>
            <a:endParaRPr lang="de-DE" dirty="0">
              <a:solidFill>
                <a:srgbClr val="333399"/>
              </a:solidFill>
            </a:endParaRPr>
          </a:p>
        </p:txBody>
      </p:sp>
      <p:pic>
        <p:nvPicPr>
          <p:cNvPr id="2" name="Picture 1" descr="google_glass-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" y="3164537"/>
            <a:ext cx="3960440" cy="1774077"/>
          </a:xfrm>
          <a:prstGeom prst="rect">
            <a:avLst/>
          </a:prstGeom>
        </p:spPr>
      </p:pic>
      <p:sp>
        <p:nvSpPr>
          <p:cNvPr id="8" name="Rechteck 6"/>
          <p:cNvSpPr/>
          <p:nvPr/>
        </p:nvSpPr>
        <p:spPr>
          <a:xfrm>
            <a:off x="358577" y="5957336"/>
            <a:ext cx="3941866" cy="59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betanews.com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wp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-content/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uploads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/2015/01/google_glass-800x450.jpg</a:t>
            </a:r>
          </a:p>
        </p:txBody>
      </p:sp>
      <p:pic>
        <p:nvPicPr>
          <p:cNvPr id="5" name="Picture 4" descr="moni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36912"/>
            <a:ext cx="4341123" cy="306432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326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i_Praesentation_E1e_RGB">
  <a:themeElements>
    <a:clrScheme name="Uni_Praesentation_E1e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e_RGB">
      <a:majorFont>
        <a:latin typeface="Arial"/>
        <a:ea typeface=""/>
        <a:cs typeface=""/>
      </a:majorFont>
      <a:minorFont>
        <a:latin typeface="Microsoft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Uni_Praesentation_E1e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Uni_Praesentation_E1e_RGB</Template>
  <TotalTime>230</TotalTime>
  <Words>508</Words>
  <Application>Microsoft Macintosh PowerPoint</Application>
  <PresentationFormat>On-screen Show (4:3)</PresentationFormat>
  <Paragraphs>126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Uni_Praesentation_E1e_RGB</vt:lpstr>
      <vt:lpstr>Wearable Computing Systems eyeDrops</vt:lpstr>
      <vt:lpstr>Contents</vt:lpstr>
      <vt:lpstr>Motivation</vt:lpstr>
      <vt:lpstr>Idea</vt:lpstr>
      <vt:lpstr>Idea</vt:lpstr>
      <vt:lpstr>Idea</vt:lpstr>
      <vt:lpstr>Plan A - best case scenario</vt:lpstr>
      <vt:lpstr>Plan B – alternative scenario</vt:lpstr>
      <vt:lpstr>Plan C – worst case scenario</vt:lpstr>
      <vt:lpstr>Other possible applications</vt:lpstr>
      <vt:lpstr>Project plan</vt:lpstr>
      <vt:lpstr>Task distribution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ML</cp:lastModifiedBy>
  <cp:revision>553</cp:revision>
  <cp:lastPrinted>2016-11-08T11:55:44Z</cp:lastPrinted>
  <dcterms:created xsi:type="dcterms:W3CDTF">2010-09-26T18:22:30Z</dcterms:created>
  <dcterms:modified xsi:type="dcterms:W3CDTF">2016-11-08T14:08:55Z</dcterms:modified>
</cp:coreProperties>
</file>