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52" r:id="rId4"/>
    <p:sldId id="353" r:id="rId5"/>
    <p:sldId id="354" r:id="rId6"/>
    <p:sldId id="355" r:id="rId7"/>
    <p:sldId id="356" r:id="rId8"/>
    <p:sldId id="327" r:id="rId9"/>
    <p:sldId id="334" r:id="rId10"/>
    <p:sldId id="335" r:id="rId11"/>
    <p:sldId id="336" r:id="rId12"/>
    <p:sldId id="348" r:id="rId13"/>
    <p:sldId id="349" r:id="rId14"/>
    <p:sldId id="351" r:id="rId15"/>
    <p:sldId id="350" r:id="rId16"/>
    <p:sldId id="329" r:id="rId17"/>
    <p:sldId id="338" r:id="rId18"/>
    <p:sldId id="344" r:id="rId19"/>
    <p:sldId id="345" r:id="rId20"/>
    <p:sldId id="340" r:id="rId21"/>
    <p:sldId id="361" r:id="rId22"/>
    <p:sldId id="357" r:id="rId23"/>
    <p:sldId id="358" r:id="rId24"/>
    <p:sldId id="359" r:id="rId25"/>
    <p:sldId id="360" r:id="rId26"/>
    <p:sldId id="314" r:id="rId27"/>
    <p:sldId id="347" r:id="rId28"/>
  </p:sldIdLst>
  <p:sldSz cx="9144000" cy="6858000" type="screen4x3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ene" initials="M" lastIdx="1" clrIdx="0">
    <p:extLst>
      <p:ext uri="{19B8F6BF-5375-455C-9EA6-DF929625EA0E}">
        <p15:presenceInfo xmlns:p15="http://schemas.microsoft.com/office/powerpoint/2012/main" xmlns="" userId="Marle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47"/>
    <a:srgbClr val="993300"/>
    <a:srgbClr val="319831"/>
    <a:srgbClr val="003399"/>
    <a:srgbClr val="333399"/>
    <a:srgbClr val="925F46"/>
    <a:srgbClr val="3333FF"/>
    <a:srgbClr val="0000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8" autoAdjust="0"/>
    <p:restoredTop sz="86735" autoAdjust="0"/>
  </p:normalViewPr>
  <p:slideViewPr>
    <p:cSldViewPr snapToObjects="1">
      <p:cViewPr varScale="1">
        <p:scale>
          <a:sx n="122" d="100"/>
          <a:sy n="122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49CF1F-AF65-427D-B98C-E9FDB680DA40}" type="datetime1">
              <a:rPr lang="de-DE"/>
              <a:pPr>
                <a:defRPr/>
              </a:pPr>
              <a:t>20/12/16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67B85E-C3C6-4267-B0A8-99755A5DE6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20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BF3C81-A52D-45F8-B585-E04C3E294D67}" type="datetime1">
              <a:rPr lang="de-DE"/>
              <a:pPr>
                <a:defRPr/>
              </a:pPr>
              <a:t>20/12/16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62BEF5-1C52-47B1-8D1A-55FF2E4E80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8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dirty="0" err="1" smtClean="0"/>
              <a:t>Begrüßung</a:t>
            </a:r>
            <a:endParaRPr lang="en-US" sz="1400" baseline="0" dirty="0" smtClean="0"/>
          </a:p>
          <a:p>
            <a:pPr eaLnBrk="1" hangingPunct="1"/>
            <a:endParaRPr lang="en-US" sz="1400" baseline="0" dirty="0" smtClean="0"/>
          </a:p>
          <a:p>
            <a:pPr eaLnBrk="1" hangingPunct="1"/>
            <a:r>
              <a:rPr lang="en-US" sz="1400" dirty="0" smtClean="0"/>
              <a:t>Name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err="1" smtClean="0"/>
              <a:t>Thema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266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optional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682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5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55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50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35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9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694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1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Gyroscope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accelerometer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geomagnetic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I²C, UART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4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2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5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5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5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5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5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Arduino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Microcontroller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bluetooth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 RF </a:t>
            </a:r>
            <a:r>
              <a:rPr lang="de-DE" baseline="0" dirty="0" err="1" smtClean="0"/>
              <a:t>module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SMD </a:t>
            </a:r>
            <a:r>
              <a:rPr lang="de-DE" baseline="0" dirty="0" err="1" smtClean="0"/>
              <a:t>version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ADC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Interfaces: I²C, UART, SPI</a:t>
            </a:r>
            <a:r>
              <a:rPr lang="en-GB" baseline="0" dirty="0" smtClean="0"/>
              <a:t>, GPIO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Wireless communication with </a:t>
            </a:r>
            <a:r>
              <a:rPr lang="en-GB" baseline="0" dirty="0" err="1" smtClean="0"/>
              <a:t>iOS</a:t>
            </a:r>
            <a:r>
              <a:rPr lang="en-GB" baseline="0" dirty="0" smtClean="0"/>
              <a:t> and android smartphones</a:t>
            </a:r>
            <a:endParaRPr lang="de-DE" baseline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50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I²C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Ambient</a:t>
            </a:r>
            <a:r>
              <a:rPr lang="de-DE" baseline="0" dirty="0" smtClean="0"/>
              <a:t> light not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2BEF5-1C52-47B1-8D1A-55FF2E4E801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7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i_PowerPoint-Titel_E1e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3068638"/>
            <a:ext cx="7418388" cy="18002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1268413"/>
            <a:ext cx="7418388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579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70663" y="304800"/>
            <a:ext cx="203358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94995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14813" y="1484313"/>
            <a:ext cx="3594100" cy="47513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1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+mn-cs"/>
              </a:defRPr>
            </a:lvl9pPr>
          </a:lstStyle>
          <a:p>
            <a:fld id="{0F6A6B0B-0B8E-354C-ADC8-BFD8471E8A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Uni_PowerPoint-Master_E2_RGB_3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7340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68313" y="6551613"/>
            <a:ext cx="598487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914400" eaLnBrk="1" hangingPunct="1">
              <a:defRPr sz="8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79500" y="6551613"/>
            <a:ext cx="6300788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4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smtClean="0"/>
              <a:t>Wearable Computing Systems</a:t>
            </a:r>
            <a:endParaRPr lang="de-DE" dirty="0"/>
          </a:p>
        </p:txBody>
      </p:sp>
      <p:sp>
        <p:nvSpPr>
          <p:cNvPr id="1031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8135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380288" y="6551613"/>
            <a:ext cx="428625" cy="234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A6B0B-0B8E-354C-ADC8-BFD8471E8A4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rgbClr val="9933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400" kern="1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50000"/>
        <a:buFont typeface="Wingdings" panose="05000000000000000000" pitchFamily="2" charset="2"/>
        <a:buChar char="n"/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466725" y="548680"/>
            <a:ext cx="7418388" cy="1368425"/>
          </a:xfrm>
        </p:spPr>
        <p:txBody>
          <a:bodyPr/>
          <a:lstStyle/>
          <a:p>
            <a:pPr eaLnBrk="1" hangingPunct="1"/>
            <a:r>
              <a:rPr lang="de-DE" dirty="0" err="1" smtClean="0"/>
              <a:t>Wearable</a:t>
            </a:r>
            <a:r>
              <a:rPr lang="de-DE" dirty="0" smtClean="0"/>
              <a:t> Computing Systems</a:t>
            </a:r>
            <a:br>
              <a:rPr lang="de-DE" dirty="0" smtClean="0"/>
            </a:br>
            <a:r>
              <a:rPr lang="de-DE" dirty="0" err="1" smtClean="0"/>
              <a:t>eyeDrops</a:t>
            </a:r>
            <a:endParaRPr lang="de-DE" dirty="0" smtClean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466725" y="2781300"/>
            <a:ext cx="7418388" cy="2132013"/>
          </a:xfrm>
        </p:spPr>
        <p:txBody>
          <a:bodyPr/>
          <a:lstStyle/>
          <a:p>
            <a:pPr eaLnBrk="1" hangingPunct="1"/>
            <a:r>
              <a:rPr lang="de-DE" dirty="0" smtClean="0"/>
              <a:t>Lab </a:t>
            </a:r>
            <a:r>
              <a:rPr lang="de-DE" dirty="0" err="1" smtClean="0"/>
              <a:t>Course</a:t>
            </a:r>
            <a:r>
              <a:rPr lang="de-DE" dirty="0" smtClean="0"/>
              <a:t> 2016 / 2017</a:t>
            </a:r>
            <a:endParaRPr lang="de-DE" dirty="0"/>
          </a:p>
          <a:p>
            <a:pPr eaLnBrk="1" hangingPunct="1"/>
            <a:endParaRPr lang="de-DE" dirty="0" smtClean="0"/>
          </a:p>
          <a:p>
            <a:pPr eaLnBrk="1" hangingPunct="1"/>
            <a:r>
              <a:rPr lang="de-DE" dirty="0" smtClean="0"/>
              <a:t>Marlene Fiedler</a:t>
            </a:r>
          </a:p>
          <a:p>
            <a:pPr eaLnBrk="1" hangingPunct="1"/>
            <a:r>
              <a:rPr lang="de-DE" dirty="0" smtClean="0"/>
              <a:t>Lorenz </a:t>
            </a:r>
            <a:r>
              <a:rPr lang="de-DE" dirty="0" err="1" smtClean="0"/>
              <a:t>Miething</a:t>
            </a:r>
            <a:endParaRPr lang="de-DE" dirty="0" smtClean="0"/>
          </a:p>
          <a:p>
            <a:pPr eaLnBrk="1" hangingPunct="1"/>
            <a:r>
              <a:rPr lang="de-DE" dirty="0" smtClean="0"/>
              <a:t>Benjamin Thiemann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4913313"/>
            <a:ext cx="2222083" cy="246221"/>
          </a:xfrm>
          <a:prstGeom prst="rect">
            <a:avLst/>
          </a:prstGeom>
          <a:solidFill>
            <a:srgbClr val="0249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3399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3399"/>
                </a:solidFill>
                <a:latin typeface="Microsoft Sans Serif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Albert-</a:t>
            </a:r>
            <a:r>
              <a:rPr lang="en-US" sz="1000" dirty="0" err="1" smtClean="0">
                <a:solidFill>
                  <a:schemeClr val="bg1"/>
                </a:solidFill>
              </a:rPr>
              <a:t>Ludwigs</a:t>
            </a:r>
            <a:r>
              <a:rPr lang="en-US" sz="1000" dirty="0" smtClean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Universität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Freiburg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endParaRPr lang="de-DE" dirty="0"/>
          </a:p>
          <a:p>
            <a:pPr lvl="1"/>
            <a:r>
              <a:rPr lang="de-DE" dirty="0"/>
              <a:t>Bluetooth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VCNL4020</a:t>
            </a:r>
          </a:p>
          <a:p>
            <a:pPr lvl="1"/>
            <a:r>
              <a:rPr lang="de-DE" dirty="0" err="1" smtClean="0"/>
              <a:t>Ambient</a:t>
            </a:r>
            <a:r>
              <a:rPr lang="de-DE" dirty="0" smtClean="0"/>
              <a:t> light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smtClean="0"/>
              <a:t>Interrupt </a:t>
            </a:r>
            <a:r>
              <a:rPr lang="de-DE" dirty="0" err="1" smtClean="0"/>
              <a:t>function</a:t>
            </a:r>
            <a:endParaRPr lang="de-DE" dirty="0" smtClean="0"/>
          </a:p>
          <a:p>
            <a:r>
              <a:rPr lang="de-DE" dirty="0" smtClean="0"/>
              <a:t>BNO055</a:t>
            </a:r>
            <a:endParaRPr lang="de-DE" dirty="0"/>
          </a:p>
          <a:p>
            <a:pPr lvl="1"/>
            <a:r>
              <a:rPr lang="de-DE" dirty="0" smtClean="0"/>
              <a:t>Absolute </a:t>
            </a:r>
            <a:r>
              <a:rPr lang="de-DE" dirty="0" err="1" smtClean="0"/>
              <a:t>orientation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339752" y="5768382"/>
            <a:ext cx="5941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http://www.mouser.com/images/microsites/Bosch_BNO055.jpg</a:t>
            </a:r>
          </a:p>
        </p:txBody>
      </p:sp>
      <p:pic>
        <p:nvPicPr>
          <p:cNvPr id="2050" name="Picture 2" descr="http://www.mouser.com/images/microsites/Bosch_BNO0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7497"/>
            <a:ext cx="2638801" cy="22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1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491862" cy="45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1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491862" cy="45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Assembly</a:t>
            </a:r>
            <a:r>
              <a:rPr lang="de-DE" dirty="0" smtClean="0"/>
              <a:t> on </a:t>
            </a:r>
            <a:r>
              <a:rPr lang="de-DE" dirty="0" err="1" smtClean="0"/>
              <a:t>glasses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" t="17332" r="20224" b="16488"/>
          <a:stretch/>
        </p:blipFill>
        <p:spPr>
          <a:xfrm>
            <a:off x="468313" y="1988056"/>
            <a:ext cx="7340600" cy="39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8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3" t="12088" r="21216" b="10552"/>
          <a:stretch/>
        </p:blipFill>
        <p:spPr>
          <a:xfrm>
            <a:off x="617690" y="3713036"/>
            <a:ext cx="3234230" cy="25242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11712" r="18372" b="4401"/>
          <a:stretch/>
        </p:blipFill>
        <p:spPr>
          <a:xfrm>
            <a:off x="4745387" y="2996952"/>
            <a:ext cx="3384376" cy="2792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5" t="30235" r="37211" b="20682"/>
          <a:stretch/>
        </p:blipFill>
        <p:spPr>
          <a:xfrm>
            <a:off x="2899531" y="1238496"/>
            <a:ext cx="187220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3" t="12088" r="21216" b="10552"/>
          <a:stretch/>
        </p:blipFill>
        <p:spPr>
          <a:xfrm>
            <a:off x="617690" y="3713036"/>
            <a:ext cx="3234230" cy="25242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5" t="11712" r="18372" b="4401"/>
          <a:stretch/>
        </p:blipFill>
        <p:spPr>
          <a:xfrm>
            <a:off x="4745387" y="2996952"/>
            <a:ext cx="3384376" cy="27921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5" t="30235" r="37211" b="20682"/>
          <a:stretch/>
        </p:blipFill>
        <p:spPr>
          <a:xfrm>
            <a:off x="2899531" y="1238496"/>
            <a:ext cx="1872208" cy="2160240"/>
          </a:xfrm>
          <a:prstGeom prst="rect">
            <a:avLst/>
          </a:prstGeom>
        </p:spPr>
      </p:pic>
      <p:pic>
        <p:nvPicPr>
          <p:cNvPr id="9" name="Picture 2" descr="http://www.anz-verlag.de/shop/assets_c/2013/08/brille-gelenk-gestell-1-thumb-520xauto-138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1" t="15294" r="56385" b="43192"/>
          <a:stretch/>
        </p:blipFill>
        <p:spPr bwMode="auto">
          <a:xfrm>
            <a:off x="7308304" y="1382514"/>
            <a:ext cx="1524428" cy="170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7164288" y="3129009"/>
            <a:ext cx="1979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www.anz-verlag.de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4" t="15147" r="7801" b="11609"/>
          <a:stretch/>
        </p:blipFill>
        <p:spPr>
          <a:xfrm>
            <a:off x="464060" y="1556792"/>
            <a:ext cx="7996372" cy="4251235"/>
          </a:xfrm>
        </p:spPr>
      </p:pic>
    </p:spTree>
    <p:extLst>
      <p:ext uri="{BB962C8B-B14F-4D97-AF65-F5344CB8AC3E}">
        <p14:creationId xmlns:p14="http://schemas.microsoft.com/office/powerpoint/2010/main" val="343130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13538" r="21846" b="10863"/>
          <a:stretch/>
        </p:blipFill>
        <p:spPr>
          <a:xfrm>
            <a:off x="1025538" y="1329772"/>
            <a:ext cx="6408712" cy="50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 – </a:t>
            </a:r>
            <a:r>
              <a:rPr lang="de-DE" dirty="0" err="1" smtClean="0"/>
              <a:t>smaller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16938" r="18059" b="17003"/>
          <a:stretch/>
        </p:blipFill>
        <p:spPr>
          <a:xfrm>
            <a:off x="935980" y="1472311"/>
            <a:ext cx="7200601" cy="5105881"/>
          </a:xfrm>
        </p:spPr>
      </p:pic>
    </p:spTree>
    <p:extLst>
      <p:ext uri="{BB962C8B-B14F-4D97-AF65-F5344CB8AC3E}">
        <p14:creationId xmlns:p14="http://schemas.microsoft.com/office/powerpoint/2010/main" val="267488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 –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6" t="25937" r="29103" b="20039"/>
          <a:stretch/>
        </p:blipFill>
        <p:spPr>
          <a:xfrm>
            <a:off x="1781622" y="1385037"/>
            <a:ext cx="4896544" cy="49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2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Contents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de-DE" dirty="0">
                <a:solidFill>
                  <a:srgbClr val="333399"/>
                </a:solidFill>
              </a:rPr>
              <a:t>Eye blink </a:t>
            </a:r>
            <a:r>
              <a:rPr lang="de-DE" dirty="0" err="1">
                <a:solidFill>
                  <a:srgbClr val="333399"/>
                </a:solidFill>
              </a:rPr>
              <a:t>detection</a:t>
            </a:r>
            <a:r>
              <a:rPr lang="de-DE" dirty="0">
                <a:solidFill>
                  <a:srgbClr val="333399"/>
                </a:solidFill>
              </a:rPr>
              <a:t> – </a:t>
            </a:r>
            <a:r>
              <a:rPr lang="de-DE" dirty="0" err="1">
                <a:solidFill>
                  <a:srgbClr val="333399"/>
                </a:solidFill>
              </a:rPr>
              <a:t>proof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of</a:t>
            </a:r>
            <a:r>
              <a:rPr lang="de-DE" dirty="0">
                <a:solidFill>
                  <a:srgbClr val="333399"/>
                </a:solidFill>
              </a:rPr>
              <a:t> </a:t>
            </a:r>
            <a:r>
              <a:rPr lang="de-DE" dirty="0" err="1">
                <a:solidFill>
                  <a:srgbClr val="333399"/>
                </a:solidFill>
              </a:rPr>
              <a:t>concept</a:t>
            </a:r>
            <a:endParaRPr lang="de-DE" dirty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Components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Clip design</a:t>
            </a: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Printed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circuit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board</a:t>
            </a:r>
            <a:endParaRPr lang="de-DE" dirty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err="1" smtClean="0">
                <a:solidFill>
                  <a:srgbClr val="333399"/>
                </a:solidFill>
              </a:rPr>
              <a:t>Blurry</a:t>
            </a:r>
            <a:r>
              <a:rPr lang="de-DE" dirty="0" smtClean="0">
                <a:solidFill>
                  <a:srgbClr val="333399"/>
                </a:solidFill>
              </a:rPr>
              <a:t> </a:t>
            </a:r>
            <a:r>
              <a:rPr lang="de-DE" dirty="0" err="1" smtClean="0">
                <a:solidFill>
                  <a:srgbClr val="333399"/>
                </a:solidFill>
              </a:rPr>
              <a:t>screen</a:t>
            </a: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de-DE" dirty="0" smtClean="0">
                <a:solidFill>
                  <a:srgbClr val="333399"/>
                </a:solidFill>
              </a:rPr>
              <a:t>Project plan</a:t>
            </a:r>
          </a:p>
          <a:p>
            <a:pPr eaLnBrk="1" hangingPunct="1">
              <a:lnSpc>
                <a:spcPct val="120000"/>
              </a:lnSpc>
            </a:pP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  <a:p>
            <a:pPr eaLnBrk="1" hangingPunct="1">
              <a:lnSpc>
                <a:spcPct val="120000"/>
              </a:lnSpc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294289"/>
            <a:ext cx="8135937" cy="720725"/>
          </a:xfrm>
        </p:spPr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VCNL4020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17298" r="16006" b="15247"/>
          <a:stretch/>
        </p:blipFill>
        <p:spPr>
          <a:xfrm rot="16200000">
            <a:off x="4590002" y="1847083"/>
            <a:ext cx="3888432" cy="3780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6" t="25937" r="29103" b="20039"/>
          <a:stretch/>
        </p:blipFill>
        <p:spPr>
          <a:xfrm>
            <a:off x="611560" y="1793077"/>
            <a:ext cx="3805394" cy="388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294289"/>
            <a:ext cx="8135937" cy="720725"/>
          </a:xfrm>
        </p:spPr>
        <p:txBody>
          <a:bodyPr/>
          <a:lstStyle/>
          <a:p>
            <a:r>
              <a:rPr lang="de-DE" dirty="0" smtClean="0"/>
              <a:t>PCB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RFDuino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" y="1438960"/>
            <a:ext cx="9118139" cy="42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Blurry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trial</a:t>
            </a:r>
            <a:r>
              <a:rPr lang="de-DE" dirty="0" smtClean="0"/>
              <a:t>: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/>
              <a:t> </a:t>
            </a:r>
            <a:r>
              <a:rPr lang="de-DE" dirty="0" smtClean="0"/>
              <a:t>(Java, </a:t>
            </a:r>
            <a:r>
              <a:rPr lang="de-DE" dirty="0"/>
              <a:t>P</a:t>
            </a:r>
            <a:r>
              <a:rPr lang="de-DE" dirty="0" smtClean="0"/>
              <a:t>ython)</a:t>
            </a:r>
          </a:p>
          <a:p>
            <a:r>
              <a:rPr lang="de-DE" dirty="0" smtClean="0"/>
              <a:t>Second </a:t>
            </a:r>
            <a:r>
              <a:rPr lang="de-DE" dirty="0" err="1" smtClean="0"/>
              <a:t>trial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Mac OS X (</a:t>
            </a:r>
            <a:r>
              <a:rPr lang="de-DE" dirty="0" err="1" smtClean="0"/>
              <a:t>Objective</a:t>
            </a:r>
            <a:r>
              <a:rPr lang="de-DE" dirty="0" smtClean="0"/>
              <a:t>-C)</a:t>
            </a:r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CoreGraphics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Menubar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  <a:p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will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blurring</a:t>
            </a:r>
            <a:endParaRPr lang="de-DE" dirty="0" smtClean="0"/>
          </a:p>
          <a:p>
            <a:r>
              <a:rPr lang="de-DE" dirty="0" smtClean="0"/>
              <a:t>Version </a:t>
            </a:r>
            <a:r>
              <a:rPr lang="de-DE" dirty="0" err="1" smtClean="0"/>
              <a:t>for</a:t>
            </a:r>
            <a:r>
              <a:rPr lang="de-DE" dirty="0" smtClean="0"/>
              <a:t> Linux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Windows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time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2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3140968"/>
            <a:ext cx="7340600" cy="309473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1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Project plan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5211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2698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 blink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3140968"/>
            <a:ext cx="7340600" cy="309473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Wearable Computing Systems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Inhaltsplatzhalter 4"/>
          <p:cNvSpPr>
            <a:spLocks noGrp="1"/>
          </p:cNvSpPr>
          <p:nvPr>
            <p:ph idx="1"/>
          </p:nvPr>
        </p:nvSpPr>
        <p:spPr>
          <a:xfrm>
            <a:off x="468312" y="1340768"/>
            <a:ext cx="7632079" cy="5040560"/>
          </a:xfrm>
        </p:spPr>
        <p:txBody>
          <a:bodyPr/>
          <a:lstStyle/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4000" dirty="0" err="1" smtClean="0"/>
              <a:t>Thank</a:t>
            </a:r>
            <a:r>
              <a:rPr lang="de-DE" sz="4000" dirty="0" smtClean="0"/>
              <a:t>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for</a:t>
            </a:r>
            <a:r>
              <a:rPr lang="de-DE" sz="4000" dirty="0" smtClean="0"/>
              <a:t> </a:t>
            </a:r>
            <a:r>
              <a:rPr lang="de-DE" sz="4000" dirty="0" err="1" smtClean="0"/>
              <a:t>your</a:t>
            </a:r>
            <a:r>
              <a:rPr lang="de-DE" sz="4000" dirty="0" smtClean="0"/>
              <a:t> </a:t>
            </a:r>
            <a:r>
              <a:rPr lang="de-DE" sz="4000" dirty="0" err="1" smtClean="0"/>
              <a:t>attention</a:t>
            </a:r>
            <a:r>
              <a:rPr lang="de-DE" sz="4000" dirty="0" smtClean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08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Ball Joint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5" t="26035" r="27841" b="24773"/>
          <a:stretch/>
        </p:blipFill>
        <p:spPr>
          <a:xfrm>
            <a:off x="26352" y="3613761"/>
            <a:ext cx="2908016" cy="25202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24774" r="20398" b="7116"/>
          <a:stretch/>
        </p:blipFill>
        <p:spPr>
          <a:xfrm>
            <a:off x="1719570" y="1337303"/>
            <a:ext cx="2774826" cy="23052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20151" r="30312" b="14960"/>
          <a:stretch/>
        </p:blipFill>
        <p:spPr>
          <a:xfrm>
            <a:off x="4427984" y="2489923"/>
            <a:ext cx="3744416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2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Eye blink detection – Sensors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Ambient light sensor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APDS 9600 RGB ambient light and gesture sensor</a:t>
            </a:r>
          </a:p>
          <a:p>
            <a:pPr lvl="2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First success but slow and not robust (active)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eyeDrops</a:t>
            </a:r>
            <a:endParaRPr lang="en-GB"/>
          </a:p>
        </p:txBody>
      </p:sp>
      <p:pic>
        <p:nvPicPr>
          <p:cNvPr id="2" name="Picture 1" descr="APDS 99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081704"/>
            <a:ext cx="2160240" cy="286757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979736" y="5868560"/>
            <a:ext cx="45364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cdn.sparkfun.com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assets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parts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/9/6/0/3/12787-02.jpg</a:t>
            </a:r>
          </a:p>
        </p:txBody>
      </p:sp>
    </p:spTree>
    <p:extLst>
      <p:ext uri="{BB962C8B-B14F-4D97-AF65-F5344CB8AC3E}">
        <p14:creationId xmlns:p14="http://schemas.microsoft.com/office/powerpoint/2010/main" val="1966771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Eye blink detection – Sensors</a:t>
            </a:r>
            <a:endParaRPr lang="en-GB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Ambient light sensor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APDS 9600 RGB ambient light and gesture sensor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Self built alternative using photodiode and analogue signal</a:t>
            </a:r>
          </a:p>
          <a:p>
            <a:pPr lvl="2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Very fast but not robust (passive)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eyeDrops</a:t>
            </a:r>
            <a:endParaRPr lang="en-GB"/>
          </a:p>
        </p:txBody>
      </p:sp>
      <p:pic>
        <p:nvPicPr>
          <p:cNvPr id="3" name="Picture 2" descr="self_built_po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01008"/>
            <a:ext cx="3888432" cy="27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Eye blink detection – Sensors</a:t>
            </a:r>
            <a:endParaRPr lang="en-GB" dirty="0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Ambient light sensor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APDS 9600 RGB ambient light and gesture sensor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Self built alternative using photodiode and analogue signal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Proximity sensor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VCNL 4010 ambient light and</a:t>
            </a:r>
            <a:br>
              <a:rPr lang="en-GB" dirty="0" smtClean="0">
                <a:solidFill>
                  <a:srgbClr val="333399"/>
                </a:solidFill>
              </a:rPr>
            </a:br>
            <a:r>
              <a:rPr lang="en-GB" dirty="0" smtClean="0">
                <a:solidFill>
                  <a:srgbClr val="333399"/>
                </a:solidFill>
              </a:rPr>
              <a:t>proximity sensor (active)</a:t>
            </a:r>
          </a:p>
          <a:p>
            <a:pPr lvl="2"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Fast enough and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eyeDrops</a:t>
            </a:r>
            <a:endParaRPr lang="en-GB"/>
          </a:p>
        </p:txBody>
      </p:sp>
      <p:pic>
        <p:nvPicPr>
          <p:cNvPr id="2" name="Picture 1" descr="vcnl40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96951"/>
            <a:ext cx="2880320" cy="3098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923928" y="5949280"/>
            <a:ext cx="45364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cdn-shop.adafruit.com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/1200x900/466-05.jpg</a:t>
            </a:r>
          </a:p>
        </p:txBody>
      </p:sp>
    </p:spTree>
    <p:extLst>
      <p:ext uri="{BB962C8B-B14F-4D97-AF65-F5344CB8AC3E}">
        <p14:creationId xmlns:p14="http://schemas.microsoft.com/office/powerpoint/2010/main" val="4026724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Eye blink detection – </a:t>
            </a:r>
            <a:r>
              <a:rPr lang="en-GB" dirty="0" smtClean="0"/>
              <a:t>Software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Capture record and visualize data using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eyeDrops</a:t>
            </a:r>
            <a:endParaRPr lang="en-GB"/>
          </a:p>
        </p:txBody>
      </p:sp>
      <p:pic>
        <p:nvPicPr>
          <p:cNvPr id="3" name="Picture 2" descr="data-acquisi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9" y="2132856"/>
            <a:ext cx="6839991" cy="36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57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Eye blink detection – </a:t>
            </a:r>
            <a:r>
              <a:rPr lang="en-GB" dirty="0" smtClean="0"/>
              <a:t>Software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Capture and visualize data using Processing</a:t>
            </a:r>
          </a:p>
          <a:p>
            <a:pPr eaLnBrk="1" hangingPunct="1">
              <a:lnSpc>
                <a:spcPct val="120000"/>
              </a:lnSpc>
            </a:pPr>
            <a:r>
              <a:rPr lang="en-GB" dirty="0" smtClean="0">
                <a:solidFill>
                  <a:srgbClr val="333399"/>
                </a:solidFill>
              </a:rPr>
              <a:t>Analyse and develop algorithm using MATLAB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eyeDrops</a:t>
            </a:r>
            <a:endParaRPr lang="en-GB"/>
          </a:p>
        </p:txBody>
      </p:sp>
      <p:pic>
        <p:nvPicPr>
          <p:cNvPr id="7" name="Picture 6" descr="all-blin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80928"/>
            <a:ext cx="3688706" cy="3187905"/>
          </a:xfrm>
          <a:prstGeom prst="rect">
            <a:avLst/>
          </a:prstGeom>
        </p:spPr>
      </p:pic>
      <p:pic>
        <p:nvPicPr>
          <p:cNvPr id="9" name="Picture 8" descr="blink_detect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5" y="2592288"/>
            <a:ext cx="3857839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768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icrocontroller</a:t>
            </a:r>
            <a:endParaRPr lang="de-DE" dirty="0" smtClean="0"/>
          </a:p>
          <a:p>
            <a:pPr lvl="1"/>
            <a:r>
              <a:rPr lang="de-DE" dirty="0" smtClean="0"/>
              <a:t>Bluetooth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rfduino.com/wp-content/uploads/2014/03/RFD22301.Prospective.Top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34" y="1776255"/>
            <a:ext cx="4789972" cy="44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2699792" y="5566456"/>
            <a:ext cx="5581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www.rfduino.com/wp-content/uploads/2014/03/RFD22301.Prospective.Top</a:t>
            </a: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_.png </a:t>
            </a:r>
          </a:p>
        </p:txBody>
      </p:sp>
    </p:spTree>
    <p:extLst>
      <p:ext uri="{BB962C8B-B14F-4D97-AF65-F5344CB8AC3E}">
        <p14:creationId xmlns:p14="http://schemas.microsoft.com/office/powerpoint/2010/main" val="395819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RFDuino</a:t>
            </a:r>
            <a:endParaRPr lang="de-DE" dirty="0" smtClean="0"/>
          </a:p>
          <a:p>
            <a:pPr lvl="1"/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endParaRPr lang="de-DE" dirty="0"/>
          </a:p>
          <a:p>
            <a:pPr lvl="1"/>
            <a:r>
              <a:rPr lang="de-DE" dirty="0"/>
              <a:t>Bluetooth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RF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VCNL4020</a:t>
            </a:r>
          </a:p>
          <a:p>
            <a:pPr lvl="1"/>
            <a:r>
              <a:rPr lang="de-DE" dirty="0" err="1" smtClean="0"/>
              <a:t>Ambient</a:t>
            </a:r>
            <a:r>
              <a:rPr lang="de-DE" dirty="0" smtClean="0"/>
              <a:t> light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 smtClean="0"/>
          </a:p>
          <a:p>
            <a:pPr lvl="1"/>
            <a:r>
              <a:rPr lang="de-DE" dirty="0" smtClean="0"/>
              <a:t>Interrupt </a:t>
            </a:r>
            <a:r>
              <a:rPr lang="de-DE" dirty="0" err="1"/>
              <a:t>f</a:t>
            </a:r>
            <a:r>
              <a:rPr lang="de-DE" dirty="0" err="1" smtClean="0"/>
              <a:t>unction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eyeDrops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A6B0B-0B8E-354C-ADC8-BFD8471E8A4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AutoShape 2" descr="https://evomedia.evothings.com/2014/11/rfduino-chi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635896" y="5768382"/>
            <a:ext cx="4645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www.vishay.com/docs/83476/vcnl4020.pdf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77" y="2996952"/>
            <a:ext cx="4456546" cy="26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ni_Praesentation_E1e_RGB">
  <a:themeElements>
    <a:clrScheme name="Uni_Praesentation_E1e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e_RGB">
      <a:majorFont>
        <a:latin typeface="Arial"/>
        <a:ea typeface=""/>
        <a:cs typeface=""/>
      </a:majorFont>
      <a:minorFont>
        <a:latin typeface="Microsoft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Uni_Praesentation_E1e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e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e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Uni_Praesentation_E1e_RGB</Template>
  <TotalTime>332</TotalTime>
  <Words>584</Words>
  <Application>Microsoft Macintosh PowerPoint</Application>
  <PresentationFormat>On-screen Show (4:3)</PresentationFormat>
  <Paragraphs>185</Paragraphs>
  <Slides>27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Uni_Praesentation_E1e_RGB</vt:lpstr>
      <vt:lpstr>Wearable Computing Systems eyeDrops</vt:lpstr>
      <vt:lpstr>Contents</vt:lpstr>
      <vt:lpstr>Eye blink detection – Sensors</vt:lpstr>
      <vt:lpstr>Eye blink detection – Sensors</vt:lpstr>
      <vt:lpstr>Eye blink detection – Sensors</vt:lpstr>
      <vt:lpstr>Eye blink detection – Software</vt:lpstr>
      <vt:lpstr>Eye blink detection – Software</vt:lpstr>
      <vt:lpstr>Components</vt:lpstr>
      <vt:lpstr>Components</vt:lpstr>
      <vt:lpstr>Components</vt:lpstr>
      <vt:lpstr>Assembly on glasses</vt:lpstr>
      <vt:lpstr>Assembly on glasses</vt:lpstr>
      <vt:lpstr>Assembly on glasses</vt:lpstr>
      <vt:lpstr>Clip</vt:lpstr>
      <vt:lpstr>Clip</vt:lpstr>
      <vt:lpstr>PCB for VCNL4020</vt:lpstr>
      <vt:lpstr>PCB for VCNL4020</vt:lpstr>
      <vt:lpstr>PCB for VCNL4020 – smaller</vt:lpstr>
      <vt:lpstr>PCB for VCNL4020 – smaller </vt:lpstr>
      <vt:lpstr>PCB for VCNL4020</vt:lpstr>
      <vt:lpstr>PCB for RFDuino</vt:lpstr>
      <vt:lpstr>Blurry screen </vt:lpstr>
      <vt:lpstr>Blurry screen</vt:lpstr>
      <vt:lpstr>Project plan</vt:lpstr>
      <vt:lpstr>Eye blink detection</vt:lpstr>
      <vt:lpstr>PowerPoint Presentation</vt:lpstr>
      <vt:lpstr>Ball Joint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ML</cp:lastModifiedBy>
  <cp:revision>596</cp:revision>
  <cp:lastPrinted>2016-11-08T11:55:44Z</cp:lastPrinted>
  <dcterms:created xsi:type="dcterms:W3CDTF">2010-09-26T18:22:30Z</dcterms:created>
  <dcterms:modified xsi:type="dcterms:W3CDTF">2016-12-20T17:32:18Z</dcterms:modified>
</cp:coreProperties>
</file>