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9144000" cy="3475038"/>
  <p:notesSz cx="6858000" cy="9144000"/>
  <p:defaultTextStyle>
    <a:defPPr>
      <a:defRPr lang="en-US"/>
    </a:defPPr>
    <a:lvl1pPr marL="0" algn="l" defTabSz="583652" rtl="0" eaLnBrk="1" latinLnBrk="0" hangingPunct="1">
      <a:defRPr sz="1149" kern="1200">
        <a:solidFill>
          <a:schemeClr val="tx1"/>
        </a:solidFill>
        <a:latin typeface="+mn-lt"/>
        <a:ea typeface="+mn-ea"/>
        <a:cs typeface="+mn-cs"/>
      </a:defRPr>
    </a:lvl1pPr>
    <a:lvl2pPr marL="291826" algn="l" defTabSz="583652" rtl="0" eaLnBrk="1" latinLnBrk="0" hangingPunct="1">
      <a:defRPr sz="1149" kern="1200">
        <a:solidFill>
          <a:schemeClr val="tx1"/>
        </a:solidFill>
        <a:latin typeface="+mn-lt"/>
        <a:ea typeface="+mn-ea"/>
        <a:cs typeface="+mn-cs"/>
      </a:defRPr>
    </a:lvl2pPr>
    <a:lvl3pPr marL="583652" algn="l" defTabSz="583652" rtl="0" eaLnBrk="1" latinLnBrk="0" hangingPunct="1">
      <a:defRPr sz="1149" kern="1200">
        <a:solidFill>
          <a:schemeClr val="tx1"/>
        </a:solidFill>
        <a:latin typeface="+mn-lt"/>
        <a:ea typeface="+mn-ea"/>
        <a:cs typeface="+mn-cs"/>
      </a:defRPr>
    </a:lvl3pPr>
    <a:lvl4pPr marL="875479" algn="l" defTabSz="583652" rtl="0" eaLnBrk="1" latinLnBrk="0" hangingPunct="1">
      <a:defRPr sz="1149" kern="1200">
        <a:solidFill>
          <a:schemeClr val="tx1"/>
        </a:solidFill>
        <a:latin typeface="+mn-lt"/>
        <a:ea typeface="+mn-ea"/>
        <a:cs typeface="+mn-cs"/>
      </a:defRPr>
    </a:lvl4pPr>
    <a:lvl5pPr marL="1167305" algn="l" defTabSz="583652" rtl="0" eaLnBrk="1" latinLnBrk="0" hangingPunct="1">
      <a:defRPr sz="1149" kern="1200">
        <a:solidFill>
          <a:schemeClr val="tx1"/>
        </a:solidFill>
        <a:latin typeface="+mn-lt"/>
        <a:ea typeface="+mn-ea"/>
        <a:cs typeface="+mn-cs"/>
      </a:defRPr>
    </a:lvl5pPr>
    <a:lvl6pPr marL="1459131" algn="l" defTabSz="583652" rtl="0" eaLnBrk="1" latinLnBrk="0" hangingPunct="1">
      <a:defRPr sz="1149" kern="1200">
        <a:solidFill>
          <a:schemeClr val="tx1"/>
        </a:solidFill>
        <a:latin typeface="+mn-lt"/>
        <a:ea typeface="+mn-ea"/>
        <a:cs typeface="+mn-cs"/>
      </a:defRPr>
    </a:lvl6pPr>
    <a:lvl7pPr marL="1750957" algn="l" defTabSz="583652" rtl="0" eaLnBrk="1" latinLnBrk="0" hangingPunct="1">
      <a:defRPr sz="1149" kern="1200">
        <a:solidFill>
          <a:schemeClr val="tx1"/>
        </a:solidFill>
        <a:latin typeface="+mn-lt"/>
        <a:ea typeface="+mn-ea"/>
        <a:cs typeface="+mn-cs"/>
      </a:defRPr>
    </a:lvl7pPr>
    <a:lvl8pPr marL="2042782" algn="l" defTabSz="583652" rtl="0" eaLnBrk="1" latinLnBrk="0" hangingPunct="1">
      <a:defRPr sz="1149" kern="1200">
        <a:solidFill>
          <a:schemeClr val="tx1"/>
        </a:solidFill>
        <a:latin typeface="+mn-lt"/>
        <a:ea typeface="+mn-ea"/>
        <a:cs typeface="+mn-cs"/>
      </a:defRPr>
    </a:lvl8pPr>
    <a:lvl9pPr marL="2334609" algn="l" defTabSz="583652" rtl="0" eaLnBrk="1" latinLnBrk="0" hangingPunct="1">
      <a:defRPr sz="11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Grid="0" snapToObjects="1">
      <p:cViewPr>
        <p:scale>
          <a:sx n="136" d="100"/>
          <a:sy n="136" d="100"/>
        </p:scale>
        <p:origin x="424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68716"/>
            <a:ext cx="6858000" cy="1209828"/>
          </a:xfrm>
        </p:spPr>
        <p:txBody>
          <a:bodyPr anchor="b"/>
          <a:lstStyle>
            <a:lvl1pPr algn="ctr">
              <a:defRPr sz="3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825200"/>
            <a:ext cx="6858000" cy="838996"/>
          </a:xfrm>
        </p:spPr>
        <p:txBody>
          <a:bodyPr/>
          <a:lstStyle>
            <a:lvl1pPr marL="0" indent="0" algn="ctr">
              <a:buNone/>
              <a:defRPr sz="1216"/>
            </a:lvl1pPr>
            <a:lvl2pPr marL="231663" indent="0" algn="ctr">
              <a:buNone/>
              <a:defRPr sz="1013"/>
            </a:lvl2pPr>
            <a:lvl3pPr marL="463326" indent="0" algn="ctr">
              <a:buNone/>
              <a:defRPr sz="912"/>
            </a:lvl3pPr>
            <a:lvl4pPr marL="694990" indent="0" algn="ctr">
              <a:buNone/>
              <a:defRPr sz="811"/>
            </a:lvl4pPr>
            <a:lvl5pPr marL="926653" indent="0" algn="ctr">
              <a:buNone/>
              <a:defRPr sz="811"/>
            </a:lvl5pPr>
            <a:lvl6pPr marL="1158316" indent="0" algn="ctr">
              <a:buNone/>
              <a:defRPr sz="811"/>
            </a:lvl6pPr>
            <a:lvl7pPr marL="1389979" indent="0" algn="ctr">
              <a:buNone/>
              <a:defRPr sz="811"/>
            </a:lvl7pPr>
            <a:lvl8pPr marL="1621643" indent="0" algn="ctr">
              <a:buNone/>
              <a:defRPr sz="811"/>
            </a:lvl8pPr>
            <a:lvl9pPr marL="1853306" indent="0" algn="ctr">
              <a:buNone/>
              <a:defRPr sz="81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7556-7671-BB4A-BF87-B86970ED51FB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85F2-E3CC-2C41-A445-D5C26C20C7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3C8C-2D13-4148-9547-EB11F957720F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85F2-E3CC-2C41-A445-D5C26C20C7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85014"/>
            <a:ext cx="1971675" cy="29449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5014"/>
            <a:ext cx="5800725" cy="29449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3C8C-2D13-4148-9547-EB11F957720F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85F2-E3CC-2C41-A445-D5C26C20C7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7556-7671-BB4A-BF87-B86970ED51FB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85F2-E3CC-2C41-A445-D5C26C20C7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866347"/>
            <a:ext cx="7886700" cy="1445519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325541"/>
            <a:ext cx="7886700" cy="760164"/>
          </a:xfrm>
        </p:spPr>
        <p:txBody>
          <a:bodyPr/>
          <a:lstStyle>
            <a:lvl1pPr marL="0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1pPr>
            <a:lvl2pPr marL="231663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463326" indent="0">
              <a:buNone/>
              <a:defRPr sz="912">
                <a:solidFill>
                  <a:schemeClr val="tx1">
                    <a:tint val="75000"/>
                  </a:schemeClr>
                </a:solidFill>
              </a:defRPr>
            </a:lvl3pPr>
            <a:lvl4pPr marL="694990" indent="0">
              <a:buNone/>
              <a:defRPr sz="811">
                <a:solidFill>
                  <a:schemeClr val="tx1">
                    <a:tint val="75000"/>
                  </a:schemeClr>
                </a:solidFill>
              </a:defRPr>
            </a:lvl4pPr>
            <a:lvl5pPr marL="926653" indent="0">
              <a:buNone/>
              <a:defRPr sz="811">
                <a:solidFill>
                  <a:schemeClr val="tx1">
                    <a:tint val="75000"/>
                  </a:schemeClr>
                </a:solidFill>
              </a:defRPr>
            </a:lvl5pPr>
            <a:lvl6pPr marL="1158316" indent="0">
              <a:buNone/>
              <a:defRPr sz="811">
                <a:solidFill>
                  <a:schemeClr val="tx1">
                    <a:tint val="75000"/>
                  </a:schemeClr>
                </a:solidFill>
              </a:defRPr>
            </a:lvl6pPr>
            <a:lvl7pPr marL="1389979" indent="0">
              <a:buNone/>
              <a:defRPr sz="811">
                <a:solidFill>
                  <a:schemeClr val="tx1">
                    <a:tint val="75000"/>
                  </a:schemeClr>
                </a:solidFill>
              </a:defRPr>
            </a:lvl7pPr>
            <a:lvl8pPr marL="1621643" indent="0">
              <a:buNone/>
              <a:defRPr sz="811">
                <a:solidFill>
                  <a:schemeClr val="tx1">
                    <a:tint val="75000"/>
                  </a:schemeClr>
                </a:solidFill>
              </a:defRPr>
            </a:lvl8pPr>
            <a:lvl9pPr marL="1853306" indent="0">
              <a:buNone/>
              <a:defRPr sz="8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7556-7671-BB4A-BF87-B86970ED51FB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85F2-E3CC-2C41-A445-D5C26C20C7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25068"/>
            <a:ext cx="3886200" cy="2204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25068"/>
            <a:ext cx="3886200" cy="2204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3C8C-2D13-4148-9547-EB11F957720F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85F2-E3CC-2C41-A445-D5C26C20C7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85014"/>
            <a:ext cx="7886700" cy="6716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51867"/>
            <a:ext cx="3868340" cy="417487"/>
          </a:xfrm>
        </p:spPr>
        <p:txBody>
          <a:bodyPr anchor="b"/>
          <a:lstStyle>
            <a:lvl1pPr marL="0" indent="0">
              <a:buNone/>
              <a:defRPr sz="1216" b="1"/>
            </a:lvl1pPr>
            <a:lvl2pPr marL="231663" indent="0">
              <a:buNone/>
              <a:defRPr sz="1013" b="1"/>
            </a:lvl2pPr>
            <a:lvl3pPr marL="463326" indent="0">
              <a:buNone/>
              <a:defRPr sz="912" b="1"/>
            </a:lvl3pPr>
            <a:lvl4pPr marL="694990" indent="0">
              <a:buNone/>
              <a:defRPr sz="811" b="1"/>
            </a:lvl4pPr>
            <a:lvl5pPr marL="926653" indent="0">
              <a:buNone/>
              <a:defRPr sz="811" b="1"/>
            </a:lvl5pPr>
            <a:lvl6pPr marL="1158316" indent="0">
              <a:buNone/>
              <a:defRPr sz="811" b="1"/>
            </a:lvl6pPr>
            <a:lvl7pPr marL="1389979" indent="0">
              <a:buNone/>
              <a:defRPr sz="811" b="1"/>
            </a:lvl7pPr>
            <a:lvl8pPr marL="1621643" indent="0">
              <a:buNone/>
              <a:defRPr sz="811" b="1"/>
            </a:lvl8pPr>
            <a:lvl9pPr marL="1853306" indent="0">
              <a:buNone/>
              <a:defRPr sz="81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269354"/>
            <a:ext cx="3868340" cy="18670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51867"/>
            <a:ext cx="3887391" cy="417487"/>
          </a:xfrm>
        </p:spPr>
        <p:txBody>
          <a:bodyPr anchor="b"/>
          <a:lstStyle>
            <a:lvl1pPr marL="0" indent="0">
              <a:buNone/>
              <a:defRPr sz="1216" b="1"/>
            </a:lvl1pPr>
            <a:lvl2pPr marL="231663" indent="0">
              <a:buNone/>
              <a:defRPr sz="1013" b="1"/>
            </a:lvl2pPr>
            <a:lvl3pPr marL="463326" indent="0">
              <a:buNone/>
              <a:defRPr sz="912" b="1"/>
            </a:lvl3pPr>
            <a:lvl4pPr marL="694990" indent="0">
              <a:buNone/>
              <a:defRPr sz="811" b="1"/>
            </a:lvl4pPr>
            <a:lvl5pPr marL="926653" indent="0">
              <a:buNone/>
              <a:defRPr sz="811" b="1"/>
            </a:lvl5pPr>
            <a:lvl6pPr marL="1158316" indent="0">
              <a:buNone/>
              <a:defRPr sz="811" b="1"/>
            </a:lvl6pPr>
            <a:lvl7pPr marL="1389979" indent="0">
              <a:buNone/>
              <a:defRPr sz="811" b="1"/>
            </a:lvl7pPr>
            <a:lvl8pPr marL="1621643" indent="0">
              <a:buNone/>
              <a:defRPr sz="811" b="1"/>
            </a:lvl8pPr>
            <a:lvl9pPr marL="1853306" indent="0">
              <a:buNone/>
              <a:defRPr sz="81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269354"/>
            <a:ext cx="3887391" cy="18670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3C8C-2D13-4148-9547-EB11F957720F}" type="datetimeFigureOut">
              <a:rPr lang="en-US" smtClean="0"/>
              <a:t>5/8/17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85F2-E3CC-2C41-A445-D5C26C20C7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3C8C-2D13-4148-9547-EB11F957720F}" type="datetimeFigureOut">
              <a:rPr lang="en-US" smtClean="0"/>
              <a:t>5/8/17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85F2-E3CC-2C41-A445-D5C26C20C7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3C8C-2D13-4148-9547-EB11F957720F}" type="datetimeFigureOut">
              <a:rPr lang="en-US" smtClean="0"/>
              <a:t>5/8/17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85F2-E3CC-2C41-A445-D5C26C20C7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1669"/>
            <a:ext cx="2949178" cy="810842"/>
          </a:xfrm>
        </p:spPr>
        <p:txBody>
          <a:bodyPr anchor="b"/>
          <a:lstStyle>
            <a:lvl1pPr>
              <a:defRPr sz="162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00342"/>
            <a:ext cx="4629150" cy="2469529"/>
          </a:xfrm>
        </p:spPr>
        <p:txBody>
          <a:bodyPr/>
          <a:lstStyle>
            <a:lvl1pPr>
              <a:defRPr sz="1621"/>
            </a:lvl1pPr>
            <a:lvl2pPr>
              <a:defRPr sz="1419"/>
            </a:lvl2pPr>
            <a:lvl3pPr>
              <a:defRPr sz="1216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42512"/>
            <a:ext cx="2949178" cy="1931381"/>
          </a:xfrm>
        </p:spPr>
        <p:txBody>
          <a:bodyPr/>
          <a:lstStyle>
            <a:lvl1pPr marL="0" indent="0">
              <a:buNone/>
              <a:defRPr sz="811"/>
            </a:lvl1pPr>
            <a:lvl2pPr marL="231663" indent="0">
              <a:buNone/>
              <a:defRPr sz="709"/>
            </a:lvl2pPr>
            <a:lvl3pPr marL="463326" indent="0">
              <a:buNone/>
              <a:defRPr sz="608"/>
            </a:lvl3pPr>
            <a:lvl4pPr marL="694990" indent="0">
              <a:buNone/>
              <a:defRPr sz="507"/>
            </a:lvl4pPr>
            <a:lvl5pPr marL="926653" indent="0">
              <a:buNone/>
              <a:defRPr sz="507"/>
            </a:lvl5pPr>
            <a:lvl6pPr marL="1158316" indent="0">
              <a:buNone/>
              <a:defRPr sz="507"/>
            </a:lvl6pPr>
            <a:lvl7pPr marL="1389979" indent="0">
              <a:buNone/>
              <a:defRPr sz="507"/>
            </a:lvl7pPr>
            <a:lvl8pPr marL="1621643" indent="0">
              <a:buNone/>
              <a:defRPr sz="507"/>
            </a:lvl8pPr>
            <a:lvl9pPr marL="1853306" indent="0">
              <a:buNone/>
              <a:defRPr sz="50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3C8C-2D13-4148-9547-EB11F957720F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85F2-E3CC-2C41-A445-D5C26C20C7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1669"/>
            <a:ext cx="2949178" cy="810842"/>
          </a:xfrm>
        </p:spPr>
        <p:txBody>
          <a:bodyPr anchor="b"/>
          <a:lstStyle>
            <a:lvl1pPr>
              <a:defRPr sz="162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00342"/>
            <a:ext cx="4629150" cy="2469529"/>
          </a:xfrm>
        </p:spPr>
        <p:txBody>
          <a:bodyPr anchor="t"/>
          <a:lstStyle>
            <a:lvl1pPr marL="0" indent="0">
              <a:buNone/>
              <a:defRPr sz="1621"/>
            </a:lvl1pPr>
            <a:lvl2pPr marL="231663" indent="0">
              <a:buNone/>
              <a:defRPr sz="1419"/>
            </a:lvl2pPr>
            <a:lvl3pPr marL="463326" indent="0">
              <a:buNone/>
              <a:defRPr sz="1216"/>
            </a:lvl3pPr>
            <a:lvl4pPr marL="694990" indent="0">
              <a:buNone/>
              <a:defRPr sz="1013"/>
            </a:lvl4pPr>
            <a:lvl5pPr marL="926653" indent="0">
              <a:buNone/>
              <a:defRPr sz="1013"/>
            </a:lvl5pPr>
            <a:lvl6pPr marL="1158316" indent="0">
              <a:buNone/>
              <a:defRPr sz="1013"/>
            </a:lvl6pPr>
            <a:lvl7pPr marL="1389979" indent="0">
              <a:buNone/>
              <a:defRPr sz="1013"/>
            </a:lvl7pPr>
            <a:lvl8pPr marL="1621643" indent="0">
              <a:buNone/>
              <a:defRPr sz="1013"/>
            </a:lvl8pPr>
            <a:lvl9pPr marL="1853306" indent="0">
              <a:buNone/>
              <a:defRPr sz="101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42512"/>
            <a:ext cx="2949178" cy="1931381"/>
          </a:xfrm>
        </p:spPr>
        <p:txBody>
          <a:bodyPr/>
          <a:lstStyle>
            <a:lvl1pPr marL="0" indent="0">
              <a:buNone/>
              <a:defRPr sz="811"/>
            </a:lvl1pPr>
            <a:lvl2pPr marL="231663" indent="0">
              <a:buNone/>
              <a:defRPr sz="709"/>
            </a:lvl2pPr>
            <a:lvl3pPr marL="463326" indent="0">
              <a:buNone/>
              <a:defRPr sz="608"/>
            </a:lvl3pPr>
            <a:lvl4pPr marL="694990" indent="0">
              <a:buNone/>
              <a:defRPr sz="507"/>
            </a:lvl4pPr>
            <a:lvl5pPr marL="926653" indent="0">
              <a:buNone/>
              <a:defRPr sz="507"/>
            </a:lvl5pPr>
            <a:lvl6pPr marL="1158316" indent="0">
              <a:buNone/>
              <a:defRPr sz="507"/>
            </a:lvl6pPr>
            <a:lvl7pPr marL="1389979" indent="0">
              <a:buNone/>
              <a:defRPr sz="507"/>
            </a:lvl7pPr>
            <a:lvl8pPr marL="1621643" indent="0">
              <a:buNone/>
              <a:defRPr sz="507"/>
            </a:lvl8pPr>
            <a:lvl9pPr marL="1853306" indent="0">
              <a:buNone/>
              <a:defRPr sz="50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3C8C-2D13-4148-9547-EB11F957720F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85F2-E3CC-2C41-A445-D5C26C20C7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85014"/>
            <a:ext cx="7886700" cy="67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25068"/>
            <a:ext cx="7886700" cy="220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220845"/>
            <a:ext cx="205740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07556-7671-BB4A-BF87-B86970ED51FB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220845"/>
            <a:ext cx="308610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220845"/>
            <a:ext cx="205740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A85F2-E3CC-2C41-A445-D5C26C20C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2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63326" rtl="0" eaLnBrk="1" latinLnBrk="0" hangingPunct="1">
        <a:lnSpc>
          <a:spcPct val="90000"/>
        </a:lnSpc>
        <a:spcBef>
          <a:spcPct val="0"/>
        </a:spcBef>
        <a:buNone/>
        <a:defRPr sz="22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832" indent="-115832" algn="l" defTabSz="463326" rtl="0" eaLnBrk="1" latinLnBrk="0" hangingPunct="1">
        <a:lnSpc>
          <a:spcPct val="90000"/>
        </a:lnSpc>
        <a:spcBef>
          <a:spcPts val="507"/>
        </a:spcBef>
        <a:buFont typeface="Arial" panose="020B0604020202020204" pitchFamily="34" charset="0"/>
        <a:buChar char="•"/>
        <a:defRPr sz="1419" kern="1200">
          <a:solidFill>
            <a:schemeClr val="tx1"/>
          </a:solidFill>
          <a:latin typeface="+mn-lt"/>
          <a:ea typeface="+mn-ea"/>
          <a:cs typeface="+mn-cs"/>
        </a:defRPr>
      </a:lvl1pPr>
      <a:lvl2pPr marL="347495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1216" kern="1200">
          <a:solidFill>
            <a:schemeClr val="tx1"/>
          </a:solidFill>
          <a:latin typeface="+mn-lt"/>
          <a:ea typeface="+mn-ea"/>
          <a:cs typeface="+mn-cs"/>
        </a:defRPr>
      </a:lvl2pPr>
      <a:lvl3pPr marL="579158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810821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4pPr>
      <a:lvl5pPr marL="1042485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5pPr>
      <a:lvl6pPr marL="1274148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6pPr>
      <a:lvl7pPr marL="1505811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7pPr>
      <a:lvl8pPr marL="1737474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8pPr>
      <a:lvl9pPr marL="1969138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1pPr>
      <a:lvl2pPr marL="231663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2pPr>
      <a:lvl3pPr marL="463326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3pPr>
      <a:lvl4pPr marL="694990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4pPr>
      <a:lvl5pPr marL="926653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5pPr>
      <a:lvl6pPr marL="1158316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6pPr>
      <a:lvl7pPr marL="1389979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7pPr>
      <a:lvl8pPr marL="1621643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8pPr>
      <a:lvl9pPr marL="1853306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Elbow Connector 61"/>
          <p:cNvCxnSpPr/>
          <p:nvPr/>
        </p:nvCxnSpPr>
        <p:spPr>
          <a:xfrm rot="16200000" flipH="1">
            <a:off x="2158766" y="550709"/>
            <a:ext cx="930753" cy="866633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07662" y="1446082"/>
            <a:ext cx="430404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</p:cNvCxnSpPr>
          <p:nvPr/>
        </p:nvCxnSpPr>
        <p:spPr>
          <a:xfrm>
            <a:off x="3507659" y="1770077"/>
            <a:ext cx="2224932" cy="310896"/>
          </a:xfrm>
          <a:prstGeom prst="bentConnector3">
            <a:avLst>
              <a:gd name="adj1" fmla="val 6826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>
            <a:spLocks noChangeAspect="1"/>
          </p:cNvSpPr>
          <p:nvPr/>
        </p:nvSpPr>
        <p:spPr>
          <a:xfrm>
            <a:off x="125682" y="317554"/>
            <a:ext cx="89539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Online estimates of dynamics</a:t>
            </a: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7823850" y="569823"/>
            <a:ext cx="986204" cy="24388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5732594" y="1672430"/>
            <a:ext cx="1495233" cy="10465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Adaptive Sliding</a:t>
            </a:r>
          </a:p>
          <a:p>
            <a:pPr algn="ctr"/>
            <a:r>
              <a:rPr lang="en-US" sz="1400" dirty="0" smtClean="0"/>
              <a:t>Moment Control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>
                <a:spLocks noChangeAspect="1"/>
              </p:cNvSpPr>
              <p:nvPr/>
            </p:nvSpPr>
            <p:spPr>
              <a:xfrm>
                <a:off x="5104880" y="1784162"/>
                <a:ext cx="449376" cy="257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sz="1600" i="1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880" y="1784162"/>
                <a:ext cx="449376" cy="257699"/>
              </a:xfrm>
              <a:prstGeom prst="rect">
                <a:avLst/>
              </a:prstGeom>
              <a:blipFill rotWithShape="0">
                <a:blip r:embed="rId2"/>
                <a:stretch>
                  <a:fillRect l="-16216" t="-16667" r="-2162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>
                <a:spLocks noChangeAspect="1"/>
              </p:cNvSpPr>
              <p:nvPr/>
            </p:nvSpPr>
            <p:spPr>
              <a:xfrm>
                <a:off x="6725185" y="1068215"/>
                <a:ext cx="1188595" cy="349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𝑅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185" y="1068215"/>
                <a:ext cx="1188595" cy="349326"/>
              </a:xfrm>
              <a:prstGeom prst="rect">
                <a:avLst/>
              </a:prstGeom>
              <a:blipFill rotWithShape="0">
                <a:blip r:embed="rId3"/>
                <a:stretch>
                  <a:fillRect t="-82759" b="-10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>
                <a:spLocks noChangeAspect="1"/>
              </p:cNvSpPr>
              <p:nvPr/>
            </p:nvSpPr>
            <p:spPr>
              <a:xfrm>
                <a:off x="7264963" y="2260656"/>
                <a:ext cx="521746" cy="5139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−</m:t>
                      </m:r>
                    </m:oMath>
                  </m:oMathPara>
                </a14:m>
                <a:endParaRPr lang="en-US" sz="1600" b="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𝑅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963" y="2260656"/>
                <a:ext cx="521746" cy="513987"/>
              </a:xfrm>
              <a:prstGeom prst="rect">
                <a:avLst/>
              </a:prstGeom>
              <a:blipFill rotWithShape="0">
                <a:blip r:embed="rId4"/>
                <a:stretch>
                  <a:fillRect l="-14118" r="-7059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lbow Connector 15"/>
          <p:cNvCxnSpPr>
            <a:cxnSpLocks noChangeAspect="1"/>
            <a:stCxn id="4" idx="3"/>
          </p:cNvCxnSpPr>
          <p:nvPr/>
        </p:nvCxnSpPr>
        <p:spPr>
          <a:xfrm flipH="1">
            <a:off x="5732592" y="1789224"/>
            <a:ext cx="3077462" cy="609701"/>
          </a:xfrm>
          <a:prstGeom prst="bentConnector5">
            <a:avLst>
              <a:gd name="adj1" fmla="val -7428"/>
              <a:gd name="adj2" fmla="val 237494"/>
              <a:gd name="adj3" fmla="val 122973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>
                <a:spLocks noChangeAspect="1"/>
              </p:cNvSpPr>
              <p:nvPr/>
            </p:nvSpPr>
            <p:spPr>
              <a:xfrm>
                <a:off x="5082814" y="2434518"/>
                <a:ext cx="471442" cy="257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𝜃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, </m:t>
                          </m:r>
                          <m:acc>
                            <m:accPr>
                              <m:chr m:val="̇"/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1600" b="0" i="1" smtClean="0">
                              <a:latin typeface="Cambria Math" charset="0"/>
                            </a:rPr>
                            <m:t>, </m:t>
                          </m:r>
                          <m:acc>
                            <m:accPr>
                              <m:chr m:val="̈"/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814" y="2434518"/>
                <a:ext cx="471442" cy="257699"/>
              </a:xfrm>
              <a:prstGeom prst="rect">
                <a:avLst/>
              </a:prstGeom>
              <a:blipFill rotWithShape="0">
                <a:blip r:embed="rId5"/>
                <a:stretch>
                  <a:fillRect l="-15584" t="-55814" r="-67532" b="-1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>
            <a:spLocks noChangeAspect="1"/>
          </p:cNvSpPr>
          <p:nvPr/>
        </p:nvSpPr>
        <p:spPr>
          <a:xfrm>
            <a:off x="7913780" y="1600044"/>
            <a:ext cx="83869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UAV </a:t>
            </a:r>
            <a:endParaRPr lang="en-US" dirty="0"/>
          </a:p>
          <a:p>
            <a:pPr algn="ctr"/>
            <a:r>
              <a:rPr lang="en-US" sz="1100" dirty="0"/>
              <a:t>(including</a:t>
            </a:r>
          </a:p>
          <a:p>
            <a:pPr algn="ctr"/>
            <a:r>
              <a:rPr lang="en-US" sz="1100" dirty="0" err="1"/>
              <a:t>unmodeled</a:t>
            </a:r>
            <a:endParaRPr lang="en-US" sz="1100" dirty="0"/>
          </a:p>
          <a:p>
            <a:pPr algn="ctr"/>
            <a:r>
              <a:rPr lang="en-US" sz="1100" dirty="0"/>
              <a:t>actuator</a:t>
            </a:r>
          </a:p>
          <a:p>
            <a:pPr algn="ctr"/>
            <a:r>
              <a:rPr lang="en-US" sz="1100" dirty="0"/>
              <a:t>dynamics)</a:t>
            </a:r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1172604" y="165327"/>
            <a:ext cx="2004706" cy="676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Kinodynamic</a:t>
            </a:r>
            <a:r>
              <a:rPr lang="en-US" sz="1400" dirty="0"/>
              <a:t> Motion Planner</a:t>
            </a:r>
          </a:p>
        </p:txBody>
      </p:sp>
      <p:sp>
        <p:nvSpPr>
          <p:cNvPr id="32" name="Rectangle 31"/>
          <p:cNvSpPr>
            <a:spLocks noChangeAspect="1"/>
          </p:cNvSpPr>
          <p:nvPr/>
        </p:nvSpPr>
        <p:spPr>
          <a:xfrm>
            <a:off x="3057459" y="1099732"/>
            <a:ext cx="1495233" cy="10465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Adaptive Sliding </a:t>
            </a:r>
            <a:r>
              <a:rPr lang="en-US" sz="1400" dirty="0" smtClean="0"/>
              <a:t>Force Control</a:t>
            </a:r>
            <a:endParaRPr lang="en-US" sz="1400" dirty="0"/>
          </a:p>
        </p:txBody>
      </p:sp>
      <p:cxnSp>
        <p:nvCxnSpPr>
          <p:cNvPr id="38" name="Straight Arrow Connector 37"/>
          <p:cNvCxnSpPr>
            <a:stCxn id="5" idx="3"/>
          </p:cNvCxnSpPr>
          <p:nvPr/>
        </p:nvCxnSpPr>
        <p:spPr>
          <a:xfrm flipV="1">
            <a:off x="7227824" y="2192785"/>
            <a:ext cx="596024" cy="293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flipH="1">
            <a:off x="3057459" y="1789222"/>
            <a:ext cx="5752597" cy="81634"/>
          </a:xfrm>
          <a:prstGeom prst="bentConnector5">
            <a:avLst>
              <a:gd name="adj1" fmla="val -3974"/>
              <a:gd name="adj2" fmla="val 1773771"/>
              <a:gd name="adj3" fmla="val 114819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>
                <a:spLocks noChangeAspect="1"/>
              </p:cNvSpPr>
              <p:nvPr/>
            </p:nvSpPr>
            <p:spPr>
              <a:xfrm>
                <a:off x="1172604" y="1843983"/>
                <a:ext cx="128246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charset="0"/>
                        </a:rPr>
                        <m:t>𝑥</m:t>
                      </m:r>
                      <m:r>
                        <a:rPr lang="en-US" sz="1600" i="1" smtClean="0">
                          <a:latin typeface="Cambria Math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𝑥</m:t>
                          </m:r>
                        </m:e>
                      </m:acc>
                      <m:r>
                        <a:rPr lang="en-US" sz="1600" i="1">
                          <a:latin typeface="Cambria Math" charset="0"/>
                        </a:rPr>
                        <m:t>, </m:t>
                      </m:r>
                      <m:acc>
                        <m:accPr>
                          <m:chr m:val="̈"/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𝑥</m:t>
                          </m:r>
                        </m:e>
                      </m:acc>
                      <m:r>
                        <a:rPr lang="en-US" sz="1600" b="0" i="1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lang="en-US" sz="1600" b="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𝑧</m:t>
                      </m:r>
                      <m:r>
                        <a:rPr lang="en-US" sz="1600" i="1">
                          <a:latin typeface="Cambria Math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𝑧</m:t>
                          </m:r>
                        </m:e>
                      </m:acc>
                      <m:r>
                        <a:rPr lang="en-US" sz="1600" b="0" i="1" smtClean="0">
                          <a:latin typeface="Cambria Math" charset="0"/>
                        </a:rPr>
                        <m:t>, </m:t>
                      </m:r>
                      <m:acc>
                        <m:accPr>
                          <m:chr m:val="̈"/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𝑧</m:t>
                          </m:r>
                        </m:e>
                      </m:acc>
                      <m:r>
                        <a:rPr lang="en-US" sz="1600" b="0" i="1" smtClean="0">
                          <a:latin typeface="Cambria Math" charset="0"/>
                        </a:rPr>
                        <m:t> 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604" y="1843983"/>
                <a:ext cx="1282462" cy="492443"/>
              </a:xfrm>
              <a:prstGeom prst="rect">
                <a:avLst/>
              </a:prstGeom>
              <a:blipFill rotWithShape="0">
                <a:blip r:embed="rId6"/>
                <a:stretch>
                  <a:fillRect t="-19753" b="-86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>
                <a:spLocks noChangeAspect="1"/>
              </p:cNvSpPr>
              <p:nvPr/>
            </p:nvSpPr>
            <p:spPr>
              <a:xfrm>
                <a:off x="1124679" y="897326"/>
                <a:ext cx="118205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sz="1600" i="1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sz="1600" i="1">
                          <a:latin typeface="Cambria Math" charset="0"/>
                        </a:rPr>
                        <m:t>, </m:t>
                      </m:r>
                      <m:acc>
                        <m:accPr>
                          <m:chr m:val="̈"/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sz="1600" b="0" i="1" smtClean="0">
                          <a:latin typeface="Cambria Math" charset="0"/>
                        </a:rPr>
                        <m:t>, </m:t>
                      </m:r>
                    </m:oMath>
                  </m:oMathPara>
                </a14:m>
                <a:endParaRPr lang="en-US" sz="1600" b="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sz="1600" i="1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  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679" y="897326"/>
                <a:ext cx="1182050" cy="492443"/>
              </a:xfrm>
              <a:prstGeom prst="rect">
                <a:avLst/>
              </a:prstGeom>
              <a:blipFill rotWithShape="0">
                <a:blip r:embed="rId7"/>
                <a:stretch>
                  <a:fillRect t="-69136" b="-86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Picture 6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742" y="871558"/>
            <a:ext cx="940767" cy="617889"/>
          </a:xfrm>
          <a:prstGeom prst="rect">
            <a:avLst/>
          </a:prstGeom>
        </p:spPr>
      </p:pic>
      <p:cxnSp>
        <p:nvCxnSpPr>
          <p:cNvPr id="71" name="Straight Arrow Connector 70"/>
          <p:cNvCxnSpPr/>
          <p:nvPr/>
        </p:nvCxnSpPr>
        <p:spPr>
          <a:xfrm>
            <a:off x="5940" y="505959"/>
            <a:ext cx="1145849" cy="181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96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116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Thomsen</dc:creator>
  <cp:lastModifiedBy>Benjamin Thomsen</cp:lastModifiedBy>
  <cp:revision>16</cp:revision>
  <cp:lastPrinted>2017-05-02T19:00:48Z</cp:lastPrinted>
  <dcterms:created xsi:type="dcterms:W3CDTF">2017-04-24T20:35:54Z</dcterms:created>
  <dcterms:modified xsi:type="dcterms:W3CDTF">2017-05-08T19:46:17Z</dcterms:modified>
</cp:coreProperties>
</file>