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8229600" cy="5943600"/>
  <p:notesSz cx="6858000" cy="9144000"/>
  <p:defaultTextStyle>
    <a:defPPr>
      <a:defRPr lang="en-US"/>
    </a:defPPr>
    <a:lvl1pPr marL="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5"/>
    <p:restoredTop sz="94673"/>
  </p:normalViewPr>
  <p:slideViewPr>
    <p:cSldViewPr snapToGrid="0" snapToObjects="1">
      <p:cViewPr>
        <p:scale>
          <a:sx n="109" d="100"/>
          <a:sy n="109" d="100"/>
        </p:scale>
        <p:origin x="189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6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ABA8-9BF2-1C46-BAA8-DBDE76C8B00D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3ABE2905-4801-BC40-9392-A8DF1533F96A}"/>
              </a:ext>
            </a:extLst>
          </p:cNvPr>
          <p:cNvSpPr/>
          <p:nvPr/>
        </p:nvSpPr>
        <p:spPr>
          <a:xfrm rot="20048712">
            <a:off x="6777925" y="885475"/>
            <a:ext cx="451422" cy="708797"/>
          </a:xfrm>
          <a:prstGeom prst="lightningBol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72BC06-C253-844E-BA6E-7BF9B362CE66}"/>
              </a:ext>
            </a:extLst>
          </p:cNvPr>
          <p:cNvCxnSpPr>
            <a:cxnSpLocks/>
          </p:cNvCxnSpPr>
          <p:nvPr/>
        </p:nvCxnSpPr>
        <p:spPr>
          <a:xfrm>
            <a:off x="2563717" y="2347209"/>
            <a:ext cx="0" cy="445980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7D50D3-3285-7F43-A62A-B8BD7F462BDF}"/>
              </a:ext>
            </a:extLst>
          </p:cNvPr>
          <p:cNvCxnSpPr>
            <a:cxnSpLocks/>
          </p:cNvCxnSpPr>
          <p:nvPr/>
        </p:nvCxnSpPr>
        <p:spPr>
          <a:xfrm flipV="1">
            <a:off x="5285745" y="2347210"/>
            <a:ext cx="0" cy="444853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EACEC2-C2FB-EC4A-A414-F3AC9AAAE6ED}"/>
              </a:ext>
            </a:extLst>
          </p:cNvPr>
          <p:cNvCxnSpPr>
            <a:cxnSpLocks/>
          </p:cNvCxnSpPr>
          <p:nvPr/>
        </p:nvCxnSpPr>
        <p:spPr>
          <a:xfrm>
            <a:off x="3862982" y="1178210"/>
            <a:ext cx="0" cy="485918"/>
          </a:xfrm>
          <a:prstGeom prst="straightConnector1">
            <a:avLst/>
          </a:prstGeom>
          <a:ln w="38100" cmpd="dbl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59BE6F4-7FCA-D944-BD4A-1B91A546FEAC}"/>
              </a:ext>
            </a:extLst>
          </p:cNvPr>
          <p:cNvSpPr/>
          <p:nvPr/>
        </p:nvSpPr>
        <p:spPr>
          <a:xfrm>
            <a:off x="1837765" y="1675296"/>
            <a:ext cx="4099836" cy="65343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 w="38100" cmpd="thickThin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" pitchFamily="2" charset="-128"/>
                <a:cs typeface="Calibri" panose="020F0502020204030204" pitchFamily="34" charset="0"/>
              </a:rPr>
              <a:t>Onboard Human Pilot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C9A5DC-78C0-2F45-8E79-EA9E99579408}"/>
              </a:ext>
            </a:extLst>
          </p:cNvPr>
          <p:cNvSpPr/>
          <p:nvPr/>
        </p:nvSpPr>
        <p:spPr>
          <a:xfrm>
            <a:off x="1831332" y="2809815"/>
            <a:ext cx="4099836" cy="653438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 w="38100" cmpd="thickThin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" pitchFamily="2" charset="-128"/>
                <a:cs typeface="Calibri" panose="020F0502020204030204" pitchFamily="34" charset="0"/>
              </a:rPr>
              <a:t>Adaptive Autopilot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F296326-C990-8148-99CB-5ADD98C5C332}"/>
              </a:ext>
            </a:extLst>
          </p:cNvPr>
          <p:cNvSpPr/>
          <p:nvPr/>
        </p:nvSpPr>
        <p:spPr>
          <a:xfrm>
            <a:off x="1148862" y="437976"/>
            <a:ext cx="5287546" cy="74023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 w="38100" cmpd="thickThin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" pitchFamily="2" charset="-128"/>
                <a:cs typeface="Calibri" panose="020F0502020204030204" pitchFamily="34" charset="0"/>
              </a:rPr>
              <a:t> Dynamical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8A6E5-E197-8E40-93C6-148E5C60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828" y="384416"/>
            <a:ext cx="847354" cy="847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913CB2-0E79-E947-942F-5BA70B6331EF}"/>
                  </a:ext>
                </a:extLst>
              </p:cNvPr>
              <p:cNvSpPr/>
              <p:nvPr/>
            </p:nvSpPr>
            <p:spPr>
              <a:xfrm>
                <a:off x="6370163" y="1318876"/>
                <a:ext cx="1798414" cy="426828"/>
              </a:xfrm>
              <a:prstGeom prst="roundRect">
                <a:avLst/>
              </a:prstGeom>
              <a:noFill/>
              <a:ln w="38100" cmpd="thickThin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</m:ctrlPr>
                        </m:sSubPr>
                        <m:e>
                          <m:r>
                            <a:rPr lang="en-US" sz="16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𝑥</m:t>
                          </m:r>
                        </m:e>
                        <m:sub>
                          <m:r>
                            <a:rPr lang="en-US" sz="16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sz="16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</m:ctrlPr>
                        </m:dPr>
                        <m:e>
                          <m:r>
                            <a:rPr lang="en-US" sz="16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𝑡</m:t>
                          </m:r>
                        </m:e>
                      </m:d>
                      <m:r>
                        <a:rPr lang="en-US" sz="1600" i="1" cap="small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=</m:t>
                      </m:r>
                      <m:sSub>
                        <m:sSubPr>
                          <m:ctrlPr>
                            <a:rPr lang="en-US" sz="16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</m:ctrlPr>
                        </m:sSubPr>
                        <m:e>
                          <m:r>
                            <a:rPr lang="en-US" sz="16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𝑥</m:t>
                          </m:r>
                        </m:e>
                        <m:sub>
                          <m:r>
                            <a:rPr lang="en-US" sz="16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𝑝</m:t>
                          </m:r>
                        </m:sub>
                      </m:sSub>
                      <m:r>
                        <a:rPr lang="en-US" sz="1600" i="1" cap="small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(</m:t>
                      </m:r>
                      <m:r>
                        <a:rPr lang="en-US" sz="1600" i="1" cap="small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𝑡</m:t>
                      </m:r>
                      <m:r>
                        <a:rPr lang="en-US" sz="1600" i="1" cap="small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−</m:t>
                      </m:r>
                      <m:r>
                        <a:rPr lang="en-US" sz="1600" i="1" cap="small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𝜏</m:t>
                      </m:r>
                      <m:r>
                        <a:rPr lang="en-US" sz="1600" i="1" cap="small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)</m:t>
                      </m:r>
                    </m:oMath>
                  </m:oMathPara>
                </a14:m>
                <a:endParaRPr lang="en-US" sz="2400" cap="small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itchFamily="2" charset="-128"/>
                  <a:ea typeface="Lato" pitchFamily="2" charset="-128"/>
                  <a:cs typeface="Lato" pitchFamily="2" charset="-128"/>
                </a:endParaRPr>
              </a:p>
            </p:txBody>
          </p:sp>
        </mc:Choice>
        <mc:Fallback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913CB2-0E79-E947-942F-5BA70B633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63" y="1318876"/>
                <a:ext cx="1798414" cy="4268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mpd="thickThin">
                <a:noFill/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60180B2-6B8A-0D41-931A-8A020B9F2A39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6436408" y="808093"/>
            <a:ext cx="832962" cy="510783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8BB8A4-7208-4341-9F16-EADF93116D31}"/>
              </a:ext>
            </a:extLst>
          </p:cNvPr>
          <p:cNvCxnSpPr>
            <a:cxnSpLocks/>
            <a:stCxn id="21" idx="2"/>
            <a:endCxn id="18" idx="3"/>
          </p:cNvCxnSpPr>
          <p:nvPr/>
        </p:nvCxnSpPr>
        <p:spPr>
          <a:xfrm rot="5400000">
            <a:off x="5904854" y="1772018"/>
            <a:ext cx="1390830" cy="133820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C5258B0-E88E-344D-8DDE-278D44F2D757}"/>
              </a:ext>
            </a:extLst>
          </p:cNvPr>
          <p:cNvCxnSpPr>
            <a:cxnSpLocks/>
            <a:stCxn id="18" idx="1"/>
            <a:endCxn id="19" idx="1"/>
          </p:cNvCxnSpPr>
          <p:nvPr/>
        </p:nvCxnSpPr>
        <p:spPr>
          <a:xfrm rot="10800000">
            <a:off x="1148862" y="808094"/>
            <a:ext cx="682470" cy="2328441"/>
          </a:xfrm>
          <a:prstGeom prst="bentConnector3">
            <a:avLst>
              <a:gd name="adj1" fmla="val 185028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1E11D9F-AB88-6345-8AC9-A50877719C2D}"/>
                  </a:ext>
                </a:extLst>
              </p:cNvPr>
              <p:cNvSpPr/>
              <p:nvPr/>
            </p:nvSpPr>
            <p:spPr>
              <a:xfrm>
                <a:off x="695533" y="2809815"/>
                <a:ext cx="5542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cap="small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𝑢</m:t>
                      </m:r>
                      <m:r>
                        <a:rPr lang="en-US" sz="1400" b="0" i="1" cap="small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(</m:t>
                      </m:r>
                      <m:r>
                        <a:rPr lang="en-US" sz="1400" b="0" i="1" cap="small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𝑡</m:t>
                      </m:r>
                      <m:r>
                        <a:rPr lang="en-US" sz="1400" b="0" i="1" cap="small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Lato" pitchFamily="2" charset="-128"/>
                          <a:cs typeface="Lato" pitchFamily="2" charset="-128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1E11D9F-AB88-6345-8AC9-A50877719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33" y="2809815"/>
                <a:ext cx="554254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9CC13E-61A5-624E-A660-A7242FE00DC3}"/>
                  </a:ext>
                </a:extLst>
              </p:cNvPr>
              <p:cNvSpPr/>
              <p:nvPr/>
            </p:nvSpPr>
            <p:spPr>
              <a:xfrm>
                <a:off x="6292984" y="2792063"/>
                <a:ext cx="6396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</m:ctrlPr>
                        </m:sSubPr>
                        <m:e>
                          <m:r>
                            <a:rPr lang="en-US" sz="14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𝑥</m:t>
                          </m:r>
                        </m:e>
                        <m:sub>
                          <m:r>
                            <a:rPr lang="en-US" sz="14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sz="14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</m:ctrlPr>
                        </m:dPr>
                        <m:e>
                          <m:r>
                            <a:rPr lang="en-US" sz="14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9CC13E-61A5-624E-A660-A7242FE0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984" y="2792063"/>
                <a:ext cx="63966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95DF7C1-7527-DB4F-A175-3BBDB13ED4B0}"/>
                  </a:ext>
                </a:extLst>
              </p:cNvPr>
              <p:cNvSpPr/>
              <p:nvPr/>
            </p:nvSpPr>
            <p:spPr>
              <a:xfrm>
                <a:off x="6533058" y="444408"/>
                <a:ext cx="633891" cy="324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cap="small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</m:ctrlPr>
                        </m:sSubPr>
                        <m:e>
                          <m:r>
                            <a:rPr lang="en-US" sz="14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cap="small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4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</m:ctrlPr>
                        </m:dPr>
                        <m:e>
                          <m:r>
                            <a:rPr lang="en-US" sz="1400" i="1" cap="small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Lato" pitchFamily="2" charset="-128"/>
                              <a:cs typeface="Lato" pitchFamily="2" charset="-128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95DF7C1-7527-DB4F-A175-3BBDB13ED4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058" y="444408"/>
                <a:ext cx="633891" cy="324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0A86B26-9A31-E94B-B207-C3EC62113296}"/>
              </a:ext>
            </a:extLst>
          </p:cNvPr>
          <p:cNvSpPr/>
          <p:nvPr/>
        </p:nvSpPr>
        <p:spPr>
          <a:xfrm>
            <a:off x="465505" y="4331321"/>
            <a:ext cx="7197412" cy="53035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 w="381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chemeClr val="tx1"/>
                </a:solidFill>
              </a:rPr>
              <a:t>Human to autopilot</a:t>
            </a:r>
            <a:r>
              <a:rPr lang="en-US" sz="1600" dirty="0">
                <a:solidFill>
                  <a:schemeClr val="tx1"/>
                </a:solidFill>
              </a:rPr>
              <a:t>: control interfaces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ED02ABE-0AB4-8E4F-8D39-8A2DD78E4280}"/>
              </a:ext>
            </a:extLst>
          </p:cNvPr>
          <p:cNvSpPr/>
          <p:nvPr/>
        </p:nvSpPr>
        <p:spPr>
          <a:xfrm>
            <a:off x="465505" y="4985356"/>
            <a:ext cx="7197412" cy="530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8100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chemeClr val="tx1"/>
                </a:solidFill>
              </a:rPr>
              <a:t>Autopilot to human</a:t>
            </a:r>
            <a:r>
              <a:rPr lang="en-US" sz="1600" dirty="0">
                <a:solidFill>
                  <a:schemeClr val="tx1"/>
                </a:solidFill>
              </a:rPr>
              <a:t>: measurements, health monitoring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DD2B98-6A8C-3642-BCC7-12108506876B}"/>
              </a:ext>
            </a:extLst>
          </p:cNvPr>
          <p:cNvCxnSpPr>
            <a:cxnSpLocks/>
          </p:cNvCxnSpPr>
          <p:nvPr/>
        </p:nvCxnSpPr>
        <p:spPr>
          <a:xfrm>
            <a:off x="731364" y="4428262"/>
            <a:ext cx="0" cy="336470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84939EB-26E8-124B-B784-168346DD6271}"/>
              </a:ext>
            </a:extLst>
          </p:cNvPr>
          <p:cNvCxnSpPr>
            <a:cxnSpLocks/>
          </p:cNvCxnSpPr>
          <p:nvPr/>
        </p:nvCxnSpPr>
        <p:spPr>
          <a:xfrm flipV="1">
            <a:off x="731364" y="5076267"/>
            <a:ext cx="0" cy="348530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0930438-0E43-E142-AC22-48ECAF2105EF}"/>
              </a:ext>
            </a:extLst>
          </p:cNvPr>
          <p:cNvSpPr/>
          <p:nvPr/>
        </p:nvSpPr>
        <p:spPr>
          <a:xfrm>
            <a:off x="465505" y="3704028"/>
            <a:ext cx="7197412" cy="530352"/>
          </a:xfrm>
          <a:prstGeom prst="roundRect">
            <a:avLst/>
          </a:prstGeom>
          <a:solidFill>
            <a:srgbClr val="FF0000">
              <a:alpha val="5000"/>
            </a:srgbClr>
          </a:solidFill>
          <a:ln w="38100" cmpd="thickThin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chemeClr val="tx1"/>
                </a:solidFill>
              </a:rPr>
              <a:t>Dynamical system to human</a:t>
            </a:r>
            <a:r>
              <a:rPr lang="en-US" sz="1600" dirty="0">
                <a:solidFill>
                  <a:schemeClr val="tx1"/>
                </a:solidFill>
              </a:rPr>
              <a:t>: sensed vehicle state and environment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2C5A26A-C6F2-4F4C-9CAD-D26FFC049CD3}"/>
              </a:ext>
            </a:extLst>
          </p:cNvPr>
          <p:cNvCxnSpPr>
            <a:cxnSpLocks/>
          </p:cNvCxnSpPr>
          <p:nvPr/>
        </p:nvCxnSpPr>
        <p:spPr>
          <a:xfrm>
            <a:off x="731197" y="3814230"/>
            <a:ext cx="0" cy="310961"/>
          </a:xfrm>
          <a:prstGeom prst="straightConnector1">
            <a:avLst/>
          </a:prstGeom>
          <a:ln w="38100" cmpd="dbl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8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25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Lato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Thomsen</dc:creator>
  <cp:lastModifiedBy>Benjamin Thomsen</cp:lastModifiedBy>
  <cp:revision>20</cp:revision>
  <cp:lastPrinted>2018-02-27T14:52:05Z</cp:lastPrinted>
  <dcterms:created xsi:type="dcterms:W3CDTF">2018-02-27T02:24:03Z</dcterms:created>
  <dcterms:modified xsi:type="dcterms:W3CDTF">2018-04-23T19:40:11Z</dcterms:modified>
</cp:coreProperties>
</file>