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fd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34282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160" cy="4089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fd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160" cy="4089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c7c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11760" y="598320"/>
            <a:ext cx="8519760" cy="26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212121"/>
                </a:solidFill>
                <a:latin typeface="Amatic SC"/>
                <a:ea typeface="Amatic SC"/>
              </a:rPr>
              <a:t>Criptografia de Dados GPS em uma Plataforma de Coleta de Dados (PCD)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11760" y="3890520"/>
            <a:ext cx="851976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212121"/>
                </a:solidFill>
                <a:latin typeface="Amatic SC"/>
                <a:ea typeface="Amatic SC"/>
              </a:rPr>
              <a:t>Segurança de Redes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93" name="Google Shape;58;p13" descr=""/>
          <p:cNvPicPr/>
          <p:nvPr/>
        </p:nvPicPr>
        <p:blipFill>
          <a:blip r:embed="rId1"/>
          <a:stretch/>
        </p:blipFill>
        <p:spPr>
          <a:xfrm>
            <a:off x="8101800" y="64800"/>
            <a:ext cx="729720" cy="66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11760" y="757080"/>
            <a:ext cx="8519760" cy="39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A implementação da segurança segue os seguintes passos:</a:t>
            </a:r>
            <a:endParaRPr b="0" lang="pt-BR" sz="1800" spc="-1" strike="noStrike">
              <a:latin typeface="Arial"/>
            </a:endParaRPr>
          </a:p>
          <a:p>
            <a:pPr marL="457200" indent="-342360" algn="just">
              <a:lnSpc>
                <a:spcPct val="115000"/>
              </a:lnSpc>
              <a:spcBef>
                <a:spcPts val="1599"/>
              </a:spcBef>
              <a:buClr>
                <a:srgbClr val="666666"/>
              </a:buClr>
              <a:buFont typeface="Source Code Pro"/>
              <a:buAutoNum type="arabicPeriod"/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Coleta dos dados pelo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PCD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(Plataforma de Coleta de Dados).</a:t>
            </a:r>
            <a:endParaRPr b="0" lang="pt-BR" sz="1800" spc="-1" strike="noStrike">
              <a:latin typeface="Arial"/>
            </a:endParaRPr>
          </a:p>
          <a:p>
            <a:pPr marL="457200" indent="-342360" algn="just">
              <a:lnSpc>
                <a:spcPct val="115000"/>
              </a:lnSpc>
              <a:buClr>
                <a:srgbClr val="666666"/>
              </a:buClr>
              <a:buFont typeface="Source Code Pro"/>
              <a:buAutoNum type="arabicPeriod"/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Os dados são capturados com o auxílio do dispositivo GPS que envia os mesmos para uma unidade de processamento e criptografia de dados, onde estes são processados por um microcontrolador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PIC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.</a:t>
            </a:r>
            <a:endParaRPr b="0" lang="pt-BR" sz="1800" spc="-1" strike="noStrike">
              <a:latin typeface="Arial"/>
            </a:endParaRPr>
          </a:p>
          <a:p>
            <a:pPr marL="457200" indent="-342360" algn="just">
              <a:lnSpc>
                <a:spcPct val="115000"/>
              </a:lnSpc>
              <a:buClr>
                <a:srgbClr val="666666"/>
              </a:buClr>
              <a:buFont typeface="Source Code Pro"/>
              <a:buAutoNum type="arabicPeriod"/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O GPS utiliza o protocolo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NMEA-0183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e o microcontrolador escolhido foi o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PIC18F4550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1" name="Google Shape;106;p21" descr=""/>
          <p:cNvPicPr/>
          <p:nvPr/>
        </p:nvPicPr>
        <p:blipFill>
          <a:blip r:embed="rId1"/>
          <a:stretch/>
        </p:blipFill>
        <p:spPr>
          <a:xfrm>
            <a:off x="8193600" y="96480"/>
            <a:ext cx="638280" cy="65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11760" y="698760"/>
            <a:ext cx="8519760" cy="40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O PIC18F4550 realiza o processamento e criptografia dos dados de posição geográfica (linguagem C). O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PIC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recebe a mensagem completa (estabelecida pelo protocolo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NMEA-0183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) armazenando somente os dados necessários para a criação do campo final da mensagem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“header 0”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. Aplicando sobre este campo o algoritmo de criptografia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AES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(Rijndael) para então transmitir os dados aos satélites do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SBCDA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. O formato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“header 0”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provê a cada pacote uma posição absoluta (Última posição na qual foi realizada a aquisição de dados pelo receptor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GPS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) e três posições relativas, estabelecendo um campo final de 160 bits.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13" name="Google Shape;112;p22" descr=""/>
          <p:cNvPicPr/>
          <p:nvPr/>
        </p:nvPicPr>
        <p:blipFill>
          <a:blip r:embed="rId1"/>
          <a:stretch/>
        </p:blipFill>
        <p:spPr>
          <a:xfrm>
            <a:off x="8193600" y="96480"/>
            <a:ext cx="638280" cy="65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Table 1"/>
          <p:cNvGraphicFramePr/>
          <p:nvPr/>
        </p:nvGraphicFramePr>
        <p:xfrm>
          <a:off x="1692000" y="294480"/>
          <a:ext cx="5759280" cy="697680"/>
        </p:xfrm>
        <a:graphic>
          <a:graphicData uri="http://schemas.openxmlformats.org/drawingml/2006/table">
            <a:tbl>
              <a:tblPr/>
              <a:tblGrid>
                <a:gridCol w="822600"/>
                <a:gridCol w="616680"/>
                <a:gridCol w="1105200"/>
                <a:gridCol w="745920"/>
                <a:gridCol w="822600"/>
                <a:gridCol w="822600"/>
                <a:gridCol w="824040"/>
              </a:tblGrid>
              <a:tr h="423000"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Header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CRC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Longitude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Latitude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Horas 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Minutos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Segundos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74680"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4 bits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8 bits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19 bits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18 bits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5 bits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6 bits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4 bits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5" name="Table 2"/>
          <p:cNvGraphicFramePr/>
          <p:nvPr/>
        </p:nvGraphicFramePr>
        <p:xfrm>
          <a:off x="1692000" y="1309680"/>
          <a:ext cx="5759640" cy="671400"/>
        </p:xfrm>
        <a:graphic>
          <a:graphicData uri="http://schemas.openxmlformats.org/drawingml/2006/table">
            <a:tbl>
              <a:tblPr/>
              <a:tblGrid>
                <a:gridCol w="1440000"/>
                <a:gridCol w="1440000"/>
                <a:gridCol w="1440000"/>
                <a:gridCol w="1440000"/>
              </a:tblGrid>
              <a:tr h="335880"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545454"/>
                          </a:solidFill>
                          <a:latin typeface="Amatic SC"/>
                          <a:ea typeface="Amatic SC"/>
                        </a:rPr>
                        <a:t>Δ </a:t>
                      </a: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Latitude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545454"/>
                          </a:solidFill>
                          <a:latin typeface="Amatic SC"/>
                          <a:ea typeface="Amatic SC"/>
                        </a:rPr>
                        <a:t>Δ </a:t>
                      </a: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Longitude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Delay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Time Index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35520"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13 bits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13 bits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4 bits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matic SC"/>
                          <a:ea typeface="Amatic SC"/>
                        </a:rPr>
                        <a:t>2 bits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6" name="CustomShape 3"/>
          <p:cNvSpPr/>
          <p:nvPr/>
        </p:nvSpPr>
        <p:spPr>
          <a:xfrm>
            <a:off x="311760" y="2247120"/>
            <a:ext cx="8519760" cy="25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As posições relativas são juntamente transmitidas com a absoluta com o intuito de oferecer um “histórico” da posição ao usuário, porque nem sempre os satélites do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SBCDA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serão visíveis pela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PCD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, podendo ocasionar períodos sem recepção de dados. Deste modo, as posições relativas devem sempre ser referidas a posição absoluta, contendo somente a variação entre as coordenadas latitude e longitude (deltas), e o tempo de atraso entre cada transmissão (delays).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17" name="Google Shape;120;p23" descr=""/>
          <p:cNvPicPr/>
          <p:nvPr/>
        </p:nvPicPr>
        <p:blipFill>
          <a:blip r:embed="rId1"/>
          <a:stretch/>
        </p:blipFill>
        <p:spPr>
          <a:xfrm>
            <a:off x="8193600" y="96480"/>
            <a:ext cx="638280" cy="65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802600" y="802440"/>
            <a:ext cx="3537720" cy="3537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212121"/>
                </a:solidFill>
                <a:latin typeface="Amatic SC"/>
                <a:ea typeface="Amatic SC"/>
              </a:rPr>
              <a:t>Discussão Crítica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11760" y="834120"/>
            <a:ext cx="8519760" cy="37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Tanto a chave quanto os blocos de mensagem podem assumir três tamanhos: 16 bytes, 24 bytes e 32 bytes, sendo que  número de iterações de transformação da mensagem é variável em função dos tamanhos da chave e mensagem.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O projeto foi utilizada uma chave de 16 bytes junta a blocos de mensagens também de 16 bytes. Logo, serão necessárias 10 iterações de transformação da mensagem. A chave e cada bloco da mensagem devem ser constituídos matricialmente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20" name="Google Shape;131;p25" descr=""/>
          <p:cNvPicPr/>
          <p:nvPr/>
        </p:nvPicPr>
        <p:blipFill>
          <a:blip r:embed="rId1"/>
          <a:stretch/>
        </p:blipFill>
        <p:spPr>
          <a:xfrm>
            <a:off x="8138880" y="129960"/>
            <a:ext cx="692640" cy="60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11760" y="1954080"/>
            <a:ext cx="851976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/>
            <a:r>
              <a:rPr b="0" lang="pt-BR" sz="16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Cada campo </a:t>
            </a:r>
            <a:r>
              <a:rPr b="0" i="1" lang="pt-BR" sz="16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Bloco[n]</a:t>
            </a:r>
            <a:r>
              <a:rPr b="0" lang="pt-BR" sz="16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representa um byte da mensagem a ser criptografada, e cada campo </a:t>
            </a:r>
            <a:r>
              <a:rPr b="0" i="1" lang="pt-BR" sz="16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Chave[n]</a:t>
            </a:r>
            <a:r>
              <a:rPr b="0" lang="pt-BR" sz="16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representa </a:t>
            </a:r>
            <a:r>
              <a:rPr b="0" lang="pt-BR" sz="16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um byte  que é uma chave derivada da chave secreta de criptografia e em</a:t>
            </a:r>
            <a:r>
              <a:rPr b="0" lang="pt-BR" sz="16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cada iteração, não se usa a chave original de criptografia, mas sim uma série de chaves derivada da mesma. Essa derivação usa um algoritmo chamado </a:t>
            </a:r>
            <a:r>
              <a:rPr b="0" i="1" lang="pt-BR" sz="16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Rijndael Key Schedule</a:t>
            </a:r>
            <a:r>
              <a:rPr b="0" lang="pt-BR" sz="16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6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Para se iniciar um processo de criptografia, primeiramente deve-se escolher uma chave “forte” para o sistema. Tanto a chave quanto os blocos de mensagem podem assumir três tamanhos: 16 bytes, 24 bytes e 32 bytes, sendo que  número de iterações de transformação da mensagem é variável em função dos tamanhos da chave e mensagem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2" name="Google Shape;137;p26" descr=""/>
          <p:cNvPicPr/>
          <p:nvPr/>
        </p:nvPicPr>
        <p:blipFill>
          <a:blip r:embed="rId1"/>
          <a:stretch/>
        </p:blipFill>
        <p:spPr>
          <a:xfrm>
            <a:off x="8138880" y="129960"/>
            <a:ext cx="692640" cy="606240"/>
          </a:xfrm>
          <a:prstGeom prst="rect">
            <a:avLst/>
          </a:prstGeom>
          <a:ln>
            <a:noFill/>
          </a:ln>
        </p:spPr>
      </p:pic>
      <p:graphicFrame>
        <p:nvGraphicFramePr>
          <p:cNvPr id="223" name="Table 2"/>
          <p:cNvGraphicFramePr/>
          <p:nvPr/>
        </p:nvGraphicFramePr>
        <p:xfrm>
          <a:off x="226080" y="736560"/>
          <a:ext cx="3714120" cy="1099800"/>
        </p:xfrm>
        <a:graphic>
          <a:graphicData uri="http://schemas.openxmlformats.org/drawingml/2006/table">
            <a:tbl>
              <a:tblPr/>
              <a:tblGrid>
                <a:gridCol w="819000"/>
                <a:gridCol w="971280"/>
                <a:gridCol w="895320"/>
                <a:gridCol w="1028880"/>
              </a:tblGrid>
              <a:tr h="284040"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Bloco [0]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Bloco [4]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Bloco [8]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Bloco [12]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4040"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Bloco [1]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Bloco [5]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Bloco [9]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Bloco [13]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4040"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Bloco [2]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Bloco [6]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Bloco [10]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Bloco [14]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4040"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Bloco [3]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Bloco [7]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Bloco [11]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Bloco [15]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4" name="Table 3"/>
          <p:cNvGraphicFramePr/>
          <p:nvPr/>
        </p:nvGraphicFramePr>
        <p:xfrm>
          <a:off x="4041360" y="736560"/>
          <a:ext cx="3723480" cy="1099800"/>
        </p:xfrm>
        <a:graphic>
          <a:graphicData uri="http://schemas.openxmlformats.org/drawingml/2006/table">
            <a:tbl>
              <a:tblPr/>
              <a:tblGrid>
                <a:gridCol w="847440"/>
                <a:gridCol w="961920"/>
                <a:gridCol w="914400"/>
                <a:gridCol w="1000080"/>
              </a:tblGrid>
              <a:tr h="284040"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Chave [0]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Chave [4]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Chave [8]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Chave [12]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4040"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Chave [1]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Chave [5]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Chave [9]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Chave [13]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4040"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Chave [2]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Chave [6]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Chave [10]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Chave [14]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4040"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Chave [3]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Chave [7]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Chave [11]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Spectral"/>
                          <a:ea typeface="Spectral"/>
                        </a:rPr>
                        <a:t>Chave [15]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144;p27" descr=""/>
          <p:cNvPicPr/>
          <p:nvPr/>
        </p:nvPicPr>
        <p:blipFill>
          <a:blip r:embed="rId1"/>
          <a:stretch/>
        </p:blipFill>
        <p:spPr>
          <a:xfrm>
            <a:off x="2295360" y="376560"/>
            <a:ext cx="4552560" cy="2594520"/>
          </a:xfrm>
          <a:prstGeom prst="rect">
            <a:avLst/>
          </a:prstGeom>
          <a:ln>
            <a:noFill/>
          </a:ln>
        </p:spPr>
      </p:pic>
      <p:pic>
        <p:nvPicPr>
          <p:cNvPr id="226" name="Google Shape;145;p27" descr=""/>
          <p:cNvPicPr/>
          <p:nvPr/>
        </p:nvPicPr>
        <p:blipFill>
          <a:blip r:embed="rId2"/>
          <a:stretch/>
        </p:blipFill>
        <p:spPr>
          <a:xfrm>
            <a:off x="8138880" y="129960"/>
            <a:ext cx="692640" cy="606240"/>
          </a:xfrm>
          <a:prstGeom prst="rect">
            <a:avLst/>
          </a:prstGeom>
          <a:ln>
            <a:noFill/>
          </a:ln>
        </p:spPr>
      </p:pic>
      <p:sp>
        <p:nvSpPr>
          <p:cNvPr id="227" name="CustomShape 1"/>
          <p:cNvSpPr/>
          <p:nvPr/>
        </p:nvSpPr>
        <p:spPr>
          <a:xfrm>
            <a:off x="229320" y="3187080"/>
            <a:ext cx="851976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00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Os algoritmos de chave simétrica não podem ser usados para finalidades de autenticação. Para finalidades de autenticação, geralmente são usadas funções de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hash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, por exemplo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MD5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11760" y="834120"/>
            <a:ext cx="8519760" cy="37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A desvantagem dos algoritmos de chave simétrica é a exigência de uma única chave secreta compartilhada, com uma cópia em cada extremidade. As chaves estão sujeitas à descoberta potencial por um adversário criptográfico, por isso necessitam ser mudadas frequentemente e mantidas seguras durante a distribuição e no serviço. Essa exigência de escolher, distribuir e armazenar chaves sem erro e sem perda, é conhecida como “gerenciamento de chave”.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9" name="Google Shape;152;p28" descr=""/>
          <p:cNvPicPr/>
          <p:nvPr/>
        </p:nvPicPr>
        <p:blipFill>
          <a:blip r:embed="rId1"/>
          <a:stretch/>
        </p:blipFill>
        <p:spPr>
          <a:xfrm>
            <a:off x="8138880" y="129960"/>
            <a:ext cx="692640" cy="60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90320" y="526320"/>
            <a:ext cx="3694680" cy="40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matic SC"/>
                <a:ea typeface="Amatic SC"/>
              </a:rPr>
              <a:t>Obrigado!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5040000" y="3665880"/>
            <a:ext cx="4103640" cy="14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matic SC"/>
                <a:ea typeface="Amatic SC"/>
              </a:rPr>
              <a:t>Contato: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matic SC"/>
                <a:ea typeface="Amatic SC"/>
              </a:rPr>
              <a:t>(54) 99176-3745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matic SC"/>
                <a:ea typeface="Amatic SC"/>
              </a:rPr>
              <a:t>Victor Dallagnol Bento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matic SC"/>
                <a:ea typeface="Amatic SC"/>
              </a:rPr>
              <a:t>victor.bento@ecomp.ufsm.br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802600" y="802440"/>
            <a:ext cx="3537720" cy="3537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212121"/>
                </a:solidFill>
                <a:latin typeface="Amatic SC"/>
                <a:ea typeface="Amatic SC"/>
              </a:rPr>
              <a:t>Introdução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11760" y="857520"/>
            <a:ext cx="8519760" cy="36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O Instituto Nacional de Pesquisas Espaciais (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INPE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) desenvolve satélites que em conjunto com o Sistema Brasileiro de Coleta de Dados Ambientais (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SBCDA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) são utilizados para comunicação com ênfase em aplicações de coletas de dados ambientais.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Os satélites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(INPE + SBCDA)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são utilizados pelas Plataformas de Coleta de Dados (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PCD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) como meio de comunicação para transmissão dos dados até as estações de recepção. Estes dados recebidos são posteriormente enviados ao Centro de Missão Coleta de Dados que processa, o armazena e a difunde desses dados aos seus usuários.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96" name="Google Shape;69;p15" descr=""/>
          <p:cNvPicPr/>
          <p:nvPr/>
        </p:nvPicPr>
        <p:blipFill>
          <a:blip r:embed="rId1"/>
          <a:stretch/>
        </p:blipFill>
        <p:spPr>
          <a:xfrm>
            <a:off x="8142480" y="77400"/>
            <a:ext cx="689040" cy="64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11760" y="918360"/>
            <a:ext cx="8519760" cy="31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Novas demandas de coleta de dados necessitam adquirir as posições geográficas de uma dada plataforma e ao mesmo tempo garantir a proteção dos dados contra acesso não permitido. 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Com ênfase nestas necessidades foi desenvolvido um sistema de localização acoplado a uma 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PCD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já existente, onde um localizador oferece o serviço de localização geográfica através de um receptor do Sistema de Posicionamento Global (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GPS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), aplicando sobre os dados de posição um algoritmo de criptografia. 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98" name="Google Shape;75;p16" descr=""/>
          <p:cNvPicPr/>
          <p:nvPr/>
        </p:nvPicPr>
        <p:blipFill>
          <a:blip r:embed="rId1"/>
          <a:stretch/>
        </p:blipFill>
        <p:spPr>
          <a:xfrm>
            <a:off x="8142480" y="77400"/>
            <a:ext cx="689040" cy="64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80;p17" descr=""/>
          <p:cNvPicPr/>
          <p:nvPr/>
        </p:nvPicPr>
        <p:blipFill>
          <a:blip r:embed="rId1"/>
          <a:stretch/>
        </p:blipFill>
        <p:spPr>
          <a:xfrm>
            <a:off x="1117440" y="723600"/>
            <a:ext cx="6908040" cy="3927600"/>
          </a:xfrm>
          <a:prstGeom prst="rect">
            <a:avLst/>
          </a:prstGeom>
          <a:ln>
            <a:noFill/>
          </a:ln>
        </p:spPr>
      </p:pic>
      <p:pic>
        <p:nvPicPr>
          <p:cNvPr id="200" name="Google Shape;81;p17" descr=""/>
          <p:cNvPicPr/>
          <p:nvPr/>
        </p:nvPicPr>
        <p:blipFill>
          <a:blip r:embed="rId2"/>
          <a:stretch/>
        </p:blipFill>
        <p:spPr>
          <a:xfrm>
            <a:off x="8142480" y="77400"/>
            <a:ext cx="689040" cy="645480"/>
          </a:xfrm>
          <a:prstGeom prst="rect">
            <a:avLst/>
          </a:prstGeom>
          <a:ln>
            <a:noFill/>
          </a:ln>
        </p:spPr>
      </p:pic>
      <p:sp>
        <p:nvSpPr>
          <p:cNvPr id="201" name="CustomShape 1"/>
          <p:cNvSpPr/>
          <p:nvPr/>
        </p:nvSpPr>
        <p:spPr>
          <a:xfrm rot="1035600">
            <a:off x="3959640" y="968040"/>
            <a:ext cx="313560" cy="4939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 rot="19529400">
            <a:off x="2070000" y="1611720"/>
            <a:ext cx="313920" cy="49356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"/>
          <p:cNvSpPr/>
          <p:nvPr/>
        </p:nvSpPr>
        <p:spPr>
          <a:xfrm rot="2124000">
            <a:off x="7383240" y="1977480"/>
            <a:ext cx="355680" cy="54432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802600" y="802440"/>
            <a:ext cx="3537720" cy="3537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212121"/>
                </a:solidFill>
                <a:latin typeface="Amatic SC"/>
                <a:ea typeface="Amatic SC"/>
              </a:rPr>
              <a:t>Ameaças e Requisitos de Segurança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11760" y="750600"/>
            <a:ext cx="8519760" cy="39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Os dados coletados pelos satélites (</a:t>
            </a:r>
            <a:r>
              <a:rPr b="0" i="1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INPE + SBCDA</a:t>
            </a: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) devem ser de interesse científico ou de monitoramento ambiental ou de proteção ambiental.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Um possível problema seria obtenção/interceptação dos dados por terceiros, podendo assim ocorrer uma alteração ou modificação dos dados, ocasionando um resultado diferente da realidade, podendo assim mudar a qualificação do ambiente.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A obtenção de dados modificados pode alterar totalmente o estudo científico sobre a área estudada, ocasionar um monitoramento ambiental errado podendo desproteger um ambiente que precisa de cuidados.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6" name="Google Shape;95;p19" descr=""/>
          <p:cNvPicPr/>
          <p:nvPr/>
        </p:nvPicPr>
        <p:blipFill>
          <a:blip r:embed="rId1"/>
          <a:stretch/>
        </p:blipFill>
        <p:spPr>
          <a:xfrm>
            <a:off x="8142480" y="77400"/>
            <a:ext cx="689040" cy="58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11760" y="750600"/>
            <a:ext cx="8519760" cy="39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50000"/>
              </a:lnSpc>
            </a:pPr>
            <a:r>
              <a:rPr b="0" lang="pt-BR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Outro exemplo seria uma empresa que modifica os dados para continuar aproveitando de um pedaço de terra para o desmatamento, ou para obtenção de recursos. Empresas motivadas por poder e ganância.</a:t>
            </a:r>
            <a:endParaRPr b="0" lang="pt-BR" sz="1800" spc="-1" strike="noStrike">
              <a:latin typeface="Spectral"/>
              <a:ea typeface="Spectral"/>
            </a:endParaRPr>
          </a:p>
        </p:txBody>
      </p:sp>
      <p:pic>
        <p:nvPicPr>
          <p:cNvPr id="208" name="Google Shape;95;p19" descr=""/>
          <p:cNvPicPr/>
          <p:nvPr/>
        </p:nvPicPr>
        <p:blipFill>
          <a:blip r:embed="rId1"/>
          <a:stretch/>
        </p:blipFill>
        <p:spPr>
          <a:xfrm>
            <a:off x="8142480" y="77400"/>
            <a:ext cx="689040" cy="58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592000" y="781920"/>
            <a:ext cx="4325040" cy="3537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212121"/>
                </a:solidFill>
                <a:latin typeface="Amatic SC"/>
                <a:ea typeface="Amatic SC"/>
              </a:rPr>
              <a:t>Implementação de Segurança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2019-07-09T21:53:00Z</dcterms:modified>
  <cp:revision>3</cp:revision>
  <dc:subject/>
  <dc:title/>
</cp:coreProperties>
</file>