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8"/>
  </p:notesMasterIdLst>
  <p:handoutMasterIdLst>
    <p:handoutMasterId r:id="rId9"/>
  </p:handoutMasterIdLst>
  <p:sldIdLst>
    <p:sldId id="696" r:id="rId2"/>
    <p:sldId id="699" r:id="rId3"/>
    <p:sldId id="705" r:id="rId4"/>
    <p:sldId id="698" r:id="rId5"/>
    <p:sldId id="704" r:id="rId6"/>
    <p:sldId id="700" r:id="rId7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AAF4B6"/>
    <a:srgbClr val="FFFFCC"/>
    <a:srgbClr val="00CCFF"/>
    <a:srgbClr val="9FF3AD"/>
    <a:srgbClr val="7DEF90"/>
    <a:srgbClr val="72E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9" autoAdjust="0"/>
    <p:restoredTop sz="94660"/>
  </p:normalViewPr>
  <p:slideViewPr>
    <p:cSldViewPr snapToGrid="0">
      <p:cViewPr>
        <p:scale>
          <a:sx n="80" d="100"/>
          <a:sy n="80" d="100"/>
        </p:scale>
        <p:origin x="-110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44B2025E-19B1-498E-93C8-5A17877228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4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0C73D57A-E55C-41F7-8272-92348F35ED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7B0DD-6B4E-4F78-8E62-40D7C37881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3F4E-96D2-4DBE-AD6E-1BD292CA13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9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60785-B783-465B-95F8-BD78381BA2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71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11CFB-12FE-4FBA-AB35-11913C63C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3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1F150-D342-4C15-BAE6-4C302C03BE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79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8B0DF-02DB-4C5D-9226-F2B98508FB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2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FAEBB-304E-4592-BD9A-D9558BAF36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038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6C01F-6303-48E5-AB12-04DB12DF92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C009-27C2-4FF3-A001-8E6CD49BD7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44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A33CF-5968-4C76-AAF2-8FC8A79710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196A9-3657-4D35-AEDE-575FDBB429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54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38BE3-F404-4D51-815B-1D4D37921A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5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A256F-1BE2-4A5F-940F-C68420FD7C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C397-2B39-4863-BA2B-A90B551AAB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88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E5F3-7B71-4463-B3D4-9AAD9B6616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1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6C32D-155E-463A-950D-47D24B5CA9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6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2B90DC4A-1A53-41F5-BACC-948367684D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71" r:id="rId3"/>
    <p:sldLayoutId id="2147484872" r:id="rId4"/>
    <p:sldLayoutId id="2147484873" r:id="rId5"/>
    <p:sldLayoutId id="2147484874" r:id="rId6"/>
    <p:sldLayoutId id="2147484875" r:id="rId7"/>
    <p:sldLayoutId id="2147484876" r:id="rId8"/>
    <p:sldLayoutId id="2147484877" r:id="rId9"/>
    <p:sldLayoutId id="2147484878" r:id="rId10"/>
    <p:sldLayoutId id="2147484879" r:id="rId11"/>
    <p:sldLayoutId id="2147484880" r:id="rId12"/>
    <p:sldLayoutId id="2147484881" r:id="rId13"/>
    <p:sldLayoutId id="2147484882" r:id="rId14"/>
    <p:sldLayoutId id="2147484883" r:id="rId15"/>
    <p:sldLayoutId id="2147484884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zzi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3518813" y="4488873"/>
            <a:ext cx="3226371" cy="1919873"/>
            <a:chOff x="3518813" y="4251883"/>
            <a:chExt cx="3361968" cy="215686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813" y="4251883"/>
              <a:ext cx="3361968" cy="2156863"/>
            </a:xfrm>
            <a:prstGeom prst="rect">
              <a:avLst/>
            </a:prstGeom>
          </p:spPr>
        </p:pic>
        <p:sp>
          <p:nvSpPr>
            <p:cNvPr id="5" name="CaixaDeTexto 4"/>
            <p:cNvSpPr txBox="1"/>
            <p:nvPr/>
          </p:nvSpPr>
          <p:spPr>
            <a:xfrm>
              <a:off x="5319640" y="5574332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b="1" dirty="0" smtClean="0"/>
                <a:t>x32</a:t>
              </a:r>
              <a:endParaRPr lang="en-US" sz="700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325990" y="5777532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b="1" dirty="0" smtClean="0"/>
                <a:t>x32</a:t>
              </a:r>
              <a:endParaRPr lang="en-US" sz="700" b="1" dirty="0"/>
            </a:p>
          </p:txBody>
        </p:sp>
      </p:grp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31783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dirty="0" err="1" smtClean="0"/>
              <a:t>cordic</a:t>
            </a:r>
            <a:r>
              <a:rPr lang="pt-BR" sz="2000" dirty="0" smtClean="0"/>
              <a:t>(</a:t>
            </a:r>
            <a:r>
              <a:rPr lang="en-US" sz="2000" dirty="0" err="1"/>
              <a:t>int</a:t>
            </a:r>
            <a:r>
              <a:rPr lang="en-US" sz="2000" dirty="0"/>
              <a:t> angle, </a:t>
            </a:r>
            <a:r>
              <a:rPr lang="en-US" sz="2000" dirty="0" err="1"/>
              <a:t>int</a:t>
            </a:r>
            <a:r>
              <a:rPr lang="en-US" sz="2000" dirty="0"/>
              <a:t> it, </a:t>
            </a:r>
            <a:r>
              <a:rPr lang="en-US" sz="2000" dirty="0" err="1"/>
              <a:t>int</a:t>
            </a:r>
            <a:r>
              <a:rPr lang="en-US" sz="2000" dirty="0"/>
              <a:t> *sin, 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cos</a:t>
            </a:r>
            <a:r>
              <a:rPr lang="pt-BR" sz="20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Projetar um processador </a:t>
            </a:r>
            <a:r>
              <a:rPr lang="pt-BR" sz="2000" dirty="0" smtClean="0"/>
              <a:t>para calcular </a:t>
            </a:r>
            <a:r>
              <a:rPr lang="pt-BR" sz="2000" dirty="0" smtClean="0"/>
              <a:t>simultaneamente o seno e o cosseno de um ângulo através do algoritmo CORDIC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O ângulo e o número de iterações a serem executadas devem ser especificados na entrada </a:t>
            </a:r>
            <a:r>
              <a:rPr lang="pt-BR" sz="1600" i="1" dirty="0" smtClean="0"/>
              <a:t>data </a:t>
            </a:r>
            <a:r>
              <a:rPr lang="pt-BR" sz="1600" dirty="0" smtClean="0"/>
              <a:t>nesta ordem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A entrada </a:t>
            </a:r>
            <a:r>
              <a:rPr lang="pt-BR" sz="1600" i="1" dirty="0" err="1" smtClean="0"/>
              <a:t>data_av</a:t>
            </a:r>
            <a:r>
              <a:rPr lang="pt-BR" sz="1600" dirty="0" smtClean="0"/>
              <a:t> indica que a entrada </a:t>
            </a:r>
            <a:r>
              <a:rPr lang="pt-BR" sz="1600" i="1" dirty="0" smtClean="0"/>
              <a:t>data</a:t>
            </a:r>
            <a:r>
              <a:rPr lang="pt-BR" sz="1600" dirty="0" smtClean="0"/>
              <a:t> é valida</a:t>
            </a:r>
          </a:p>
          <a:p>
            <a:pPr lvl="3" eaLnBrk="1" hangingPunct="1">
              <a:lnSpc>
                <a:spcPct val="90000"/>
              </a:lnSpc>
            </a:pPr>
            <a:r>
              <a:rPr lang="pt-BR" sz="1400" dirty="0" smtClean="0"/>
              <a:t>Para cada valor válido, deve ficar ativa por um ciclo de </a:t>
            </a:r>
            <a:r>
              <a:rPr lang="pt-BR" sz="1400" i="1" dirty="0" err="1" smtClean="0"/>
              <a:t>clock</a:t>
            </a:r>
            <a:endParaRPr lang="pt-BR" sz="1400" i="1" dirty="0" smtClean="0"/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Quando </a:t>
            </a:r>
            <a:r>
              <a:rPr lang="pt-BR" sz="1600" i="1" dirty="0" smtClean="0"/>
              <a:t>Start</a:t>
            </a:r>
            <a:r>
              <a:rPr lang="pt-BR" sz="1600" dirty="0" smtClean="0"/>
              <a:t> = 1, o processador começa o ordenamento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O fim do cálculo deve ser indicado ativando a saída </a:t>
            </a:r>
            <a:r>
              <a:rPr lang="pt-BR" sz="1600" i="1" dirty="0" smtClean="0"/>
              <a:t>Done</a:t>
            </a:r>
            <a:r>
              <a:rPr lang="pt-BR" sz="1600" dirty="0" smtClean="0"/>
              <a:t> por 1 ciclo de </a:t>
            </a:r>
            <a:r>
              <a:rPr lang="pt-BR" sz="1600" i="1" dirty="0" err="1" smtClean="0"/>
              <a:t>clock</a:t>
            </a:r>
            <a:endParaRPr lang="pt-BR" sz="1600" i="1" dirty="0" smtClean="0"/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As saídas </a:t>
            </a:r>
            <a:r>
              <a:rPr lang="pt-BR" sz="1600" i="1" dirty="0" err="1" smtClean="0"/>
              <a:t>sin</a:t>
            </a:r>
            <a:r>
              <a:rPr lang="pt-BR" sz="1600" dirty="0" smtClean="0"/>
              <a:t> e </a:t>
            </a:r>
            <a:r>
              <a:rPr lang="pt-BR" sz="1600" i="1" dirty="0" smtClean="0"/>
              <a:t>cos</a:t>
            </a:r>
            <a:r>
              <a:rPr lang="pt-BR" sz="1600" dirty="0" smtClean="0"/>
              <a:t> apresentam os valores calculados</a:t>
            </a:r>
          </a:p>
        </p:txBody>
      </p:sp>
    </p:spTree>
    <p:extLst>
      <p:ext uri="{BB962C8B-B14F-4D97-AF65-F5344CB8AC3E}">
        <p14:creationId xmlns:p14="http://schemas.microsoft.com/office/powerpoint/2010/main" val="9281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2"/>
            <a:ext cx="8414424" cy="29834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dirty="0" err="1"/>
              <a:t>cordic</a:t>
            </a:r>
            <a:r>
              <a:rPr lang="pt-BR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angle, </a:t>
            </a:r>
            <a:r>
              <a:rPr lang="en-US" sz="2000" dirty="0" err="1"/>
              <a:t>int</a:t>
            </a:r>
            <a:r>
              <a:rPr lang="en-US" sz="2000" dirty="0"/>
              <a:t> it, </a:t>
            </a:r>
            <a:r>
              <a:rPr lang="en-US" sz="2000" dirty="0" err="1"/>
              <a:t>int</a:t>
            </a:r>
            <a:r>
              <a:rPr lang="en-US" sz="2000" dirty="0"/>
              <a:t> *sin, 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cos</a:t>
            </a:r>
            <a:r>
              <a:rPr lang="pt-BR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600" dirty="0" smtClean="0"/>
              <a:t>Os valores válidos de ângulos são de 0 </a:t>
            </a:r>
            <a:r>
              <a:rPr lang="pt-BR" sz="1600" dirty="0" smtClean="0"/>
              <a:t>a 90 graus (</a:t>
            </a:r>
            <a:r>
              <a:rPr lang="pt-BR" sz="1600" i="1" dirty="0" err="1" smtClean="0"/>
              <a:t>int</a:t>
            </a:r>
            <a:r>
              <a:rPr lang="pt-BR" sz="1600" i="1" dirty="0" smtClean="0"/>
              <a:t> </a:t>
            </a:r>
            <a:r>
              <a:rPr lang="pt-BR" sz="1600" i="1" dirty="0" err="1" smtClean="0"/>
              <a:t>angle</a:t>
            </a:r>
            <a:r>
              <a:rPr lang="pt-BR" sz="1600" dirty="0" smtClean="0"/>
              <a:t>)</a:t>
            </a:r>
            <a:endParaRPr lang="pt-BR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1600" dirty="0" smtClean="0"/>
              <a:t>O número máximo de iterações é </a:t>
            </a:r>
            <a:r>
              <a:rPr lang="pt-BR" sz="1600" dirty="0" smtClean="0"/>
              <a:t>32 (</a:t>
            </a:r>
            <a:r>
              <a:rPr lang="pt-BR" sz="1600" i="1" dirty="0" err="1" smtClean="0"/>
              <a:t>int</a:t>
            </a:r>
            <a:r>
              <a:rPr lang="pt-BR" sz="1600" i="1" dirty="0" smtClean="0"/>
              <a:t> it</a:t>
            </a:r>
            <a:r>
              <a:rPr lang="pt-BR" sz="1600" dirty="0" smtClean="0"/>
              <a:t>)</a:t>
            </a:r>
            <a:endParaRPr lang="pt-BR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1600" dirty="0" smtClean="0"/>
              <a:t>O </a:t>
            </a:r>
            <a:r>
              <a:rPr lang="pt-BR" sz="1600" i="1" dirty="0" err="1" smtClean="0"/>
              <a:t>datapath</a:t>
            </a:r>
            <a:r>
              <a:rPr lang="pt-BR" sz="1600" dirty="0" smtClean="0"/>
              <a:t> deve operar com dados de 32 bits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00" dirty="0" smtClean="0"/>
              <a:t>Os dados de entrada </a:t>
            </a:r>
            <a:r>
              <a:rPr lang="pt-BR" sz="1400" dirty="0" smtClean="0"/>
              <a:t>devem ser </a:t>
            </a:r>
            <a:r>
              <a:rPr lang="pt-BR" sz="1400" dirty="0" smtClean="0"/>
              <a:t>expandidos para 32 bits internamente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1600" dirty="0" smtClean="0"/>
              <a:t>Devido ao fato do algoritmo utilizar aritmética de inteiros para operar com números reais, o resultado calculado nas saídas </a:t>
            </a:r>
            <a:r>
              <a:rPr lang="pt-BR" sz="1600" i="1" dirty="0" err="1" smtClean="0"/>
              <a:t>sin</a:t>
            </a:r>
            <a:r>
              <a:rPr lang="pt-BR" sz="1600" dirty="0" smtClean="0"/>
              <a:t> e </a:t>
            </a:r>
            <a:r>
              <a:rPr lang="pt-BR" sz="1600" i="1" dirty="0" smtClean="0"/>
              <a:t>cos</a:t>
            </a:r>
            <a:r>
              <a:rPr lang="pt-BR" sz="1600" dirty="0" smtClean="0"/>
              <a:t> está deslocado 24 bits para a esquerda (multiplicado por 2</a:t>
            </a:r>
            <a:r>
              <a:rPr lang="pt-BR" sz="1600" baseline="30000" dirty="0" smtClean="0"/>
              <a:t>24</a:t>
            </a:r>
            <a:r>
              <a:rPr lang="pt-BR" sz="1600" dirty="0" smtClean="0"/>
              <a:t>) e deve ser interpretado como um número com a vírgula entre os bits 24 e 23 (ponto fixo)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00" dirty="0" smtClean="0"/>
              <a:t>A implementação C fornecida foi implementada desta maneira (</a:t>
            </a:r>
            <a:r>
              <a:rPr lang="pt-BR" sz="1400" i="1" dirty="0" err="1" smtClean="0"/>
              <a:t>moodle</a:t>
            </a:r>
            <a:r>
              <a:rPr lang="pt-BR" sz="14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400" dirty="0" smtClean="0"/>
              <a:t>Ler documentação no </a:t>
            </a:r>
            <a:r>
              <a:rPr lang="pt-BR" sz="1400" i="1" dirty="0" err="1" smtClean="0"/>
              <a:t>moodle</a:t>
            </a:r>
            <a:r>
              <a:rPr lang="pt-BR" sz="1400" dirty="0" smtClean="0"/>
              <a:t> sobre o algoritmo (CORIDC for </a:t>
            </a:r>
            <a:r>
              <a:rPr lang="pt-BR" sz="1400" dirty="0" err="1"/>
              <a:t>D</a:t>
            </a:r>
            <a:r>
              <a:rPr lang="pt-BR" sz="1400" dirty="0" err="1" smtClean="0"/>
              <a:t>ummies</a:t>
            </a:r>
            <a:r>
              <a:rPr lang="pt-BR" sz="1400" dirty="0" smtClean="0"/>
              <a:t>)</a:t>
            </a:r>
            <a:endParaRPr lang="pt-BR" sz="1400" dirty="0" smtClean="0"/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  <p:grpSp>
        <p:nvGrpSpPr>
          <p:cNvPr id="14" name="Grupo 13"/>
          <p:cNvGrpSpPr/>
          <p:nvPr/>
        </p:nvGrpSpPr>
        <p:grpSpPr>
          <a:xfrm>
            <a:off x="3518813" y="4251883"/>
            <a:ext cx="3361968" cy="2156863"/>
            <a:chOff x="3518813" y="4251883"/>
            <a:chExt cx="3361968" cy="2156863"/>
          </a:xfrm>
        </p:grpSpPr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8813" y="4251883"/>
              <a:ext cx="3361968" cy="2156863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5319640" y="5568722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b="1" dirty="0" smtClean="0"/>
                <a:t>x32</a:t>
              </a:r>
              <a:endParaRPr lang="en-US" sz="700" b="1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325990" y="5771922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700" b="1" dirty="0" smtClean="0"/>
                <a:t>x32</a:t>
              </a:r>
              <a:endParaRPr lang="en-US" sz="700" b="1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395605" y="4730149"/>
            <a:ext cx="305195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valores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calculados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devem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ser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idênticos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fornecidos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pela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implementação</a:t>
            </a:r>
            <a:r>
              <a:rPr lang="en-US" dirty="0" smtClean="0">
                <a:solidFill>
                  <a:srgbClr val="0000FF"/>
                </a:solidFill>
              </a:rPr>
              <a:t> C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414424" cy="24082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dirty="0" err="1"/>
              <a:t>cordic</a:t>
            </a:r>
            <a:r>
              <a:rPr lang="pt-BR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angle, </a:t>
            </a:r>
            <a:r>
              <a:rPr lang="en-US" sz="2000" dirty="0" err="1"/>
              <a:t>int</a:t>
            </a:r>
            <a:r>
              <a:rPr lang="en-US" sz="2000" dirty="0"/>
              <a:t> it, </a:t>
            </a:r>
            <a:r>
              <a:rPr lang="en-US" sz="2000" dirty="0" err="1"/>
              <a:t>int</a:t>
            </a:r>
            <a:r>
              <a:rPr lang="en-US" sz="2000" dirty="0"/>
              <a:t> *sin, 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cos</a:t>
            </a:r>
            <a:r>
              <a:rPr lang="pt-BR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A memória utilizada é do tipo ROM e deve ser preenchida manualmente com os valores da tabela de ângulos da implementação </a:t>
            </a:r>
            <a:r>
              <a:rPr lang="pt-BR" sz="2000" dirty="0" smtClean="0"/>
              <a:t>C (</a:t>
            </a:r>
            <a:r>
              <a:rPr lang="pt-BR" sz="2000" i="1" dirty="0" err="1" smtClean="0"/>
              <a:t>anglesTable</a:t>
            </a:r>
            <a:r>
              <a:rPr lang="pt-BR" sz="2000" dirty="0" smtClean="0"/>
              <a:t>)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Foi adicionado um registrador na saída da </a:t>
            </a:r>
            <a:r>
              <a:rPr lang="pt-BR" sz="2000" dirty="0" smtClean="0"/>
              <a:t>dados da mem</a:t>
            </a:r>
            <a:r>
              <a:rPr lang="pt-BR" sz="2000" dirty="0" smtClean="0"/>
              <a:t>ória</a:t>
            </a:r>
            <a:r>
              <a:rPr lang="pt-BR" sz="2000" dirty="0" smtClean="0"/>
              <a:t> </a:t>
            </a:r>
            <a:r>
              <a:rPr lang="pt-BR" sz="2000" dirty="0" smtClean="0"/>
              <a:t>a fim de emular uma memória com leitura síncrona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Restrição de projeto: deve-se utilizar um único somador para realizar todas operações aritméticas e comparações</a:t>
            </a:r>
            <a:endParaRPr lang="pt-BR" sz="1600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13" y="4251883"/>
            <a:ext cx="3361968" cy="21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49319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Trabalho a ser feito em trios</a:t>
            </a:r>
          </a:p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Entrega dia 12/9 (todos trios)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Bloco operativo (impresso)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Diagrama </a:t>
            </a:r>
            <a:r>
              <a:rPr lang="pt-BR" sz="1600" b="1" dirty="0" smtClean="0">
                <a:solidFill>
                  <a:srgbClr val="0000FF"/>
                </a:solidFill>
              </a:rPr>
              <a:t>claro e </a:t>
            </a:r>
            <a:r>
              <a:rPr lang="pt-BR" sz="1600" b="1" dirty="0" smtClean="0">
                <a:solidFill>
                  <a:srgbClr val="0000FF"/>
                </a:solidFill>
              </a:rPr>
              <a:t>legível </a:t>
            </a:r>
            <a:r>
              <a:rPr lang="pt-BR" sz="1600" b="1" dirty="0" smtClean="0">
                <a:solidFill>
                  <a:srgbClr val="FF0000"/>
                </a:solidFill>
              </a:rPr>
              <a:t>(sem teias de aranha!)</a:t>
            </a:r>
            <a:endParaRPr lang="pt-BR" sz="1600" b="1" dirty="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Utilizem túneis para o </a:t>
            </a:r>
            <a:r>
              <a:rPr lang="pt-BR" sz="1600" i="1" dirty="0" err="1" smtClean="0"/>
              <a:t>clock</a:t>
            </a:r>
            <a:r>
              <a:rPr lang="pt-BR" sz="1600" dirty="0" smtClean="0"/>
              <a:t> e </a:t>
            </a:r>
            <a:r>
              <a:rPr lang="pt-BR" sz="1600" i="1" dirty="0" smtClean="0"/>
              <a:t>reset</a:t>
            </a:r>
            <a:r>
              <a:rPr lang="pt-BR" sz="1600" dirty="0" smtClean="0"/>
              <a:t> no </a:t>
            </a:r>
            <a:r>
              <a:rPr lang="pt-BR" sz="1600" i="1" dirty="0" err="1" smtClean="0"/>
              <a:t>datapath</a:t>
            </a:r>
            <a:r>
              <a:rPr lang="pt-BR" sz="1600" dirty="0" smtClean="0"/>
              <a:t> a fim de deixar o diagrama claro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Não utilizar túneis para os barramentos de dados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Grafo da FSM com sinais de controle (impresso)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Sugestão de </a:t>
            </a:r>
            <a:r>
              <a:rPr lang="pt-BR" sz="1600" dirty="0" smtClean="0"/>
              <a:t>softwares</a:t>
            </a:r>
          </a:p>
          <a:p>
            <a:pPr lvl="3" eaLnBrk="1" hangingPunct="1">
              <a:lnSpc>
                <a:spcPct val="90000"/>
              </a:lnSpc>
            </a:pPr>
            <a:r>
              <a:rPr lang="pt-BR" sz="1400" dirty="0" smtClean="0">
                <a:hlinkClick r:id="rId2"/>
              </a:rPr>
              <a:t>http</a:t>
            </a:r>
            <a:r>
              <a:rPr lang="pt-BR" sz="1400" dirty="0">
                <a:hlinkClick r:id="rId2"/>
              </a:rPr>
              <a:t>://</a:t>
            </a:r>
            <a:r>
              <a:rPr lang="pt-BR" sz="1400" dirty="0" smtClean="0">
                <a:hlinkClick r:id="rId2"/>
              </a:rPr>
              <a:t>www.fizzim.com</a:t>
            </a:r>
            <a:endParaRPr lang="pt-BR" sz="1400" dirty="0" smtClean="0"/>
          </a:p>
          <a:p>
            <a:pPr lvl="3" eaLnBrk="1" hangingPunct="1">
              <a:lnSpc>
                <a:spcPct val="90000"/>
              </a:lnSpc>
            </a:pPr>
            <a:r>
              <a:rPr lang="pt-BR" sz="1400" dirty="0"/>
              <a:t>https://www.yworks.com/products/yed</a:t>
            </a:r>
            <a:endParaRPr lang="pt-BR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Pode ser feito a mão desde que seja </a:t>
            </a:r>
            <a:r>
              <a:rPr lang="pt-BR" sz="1600" b="1" dirty="0" smtClean="0">
                <a:solidFill>
                  <a:srgbClr val="0000FF"/>
                </a:solidFill>
              </a:rPr>
              <a:t>claro e legível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>
                <a:solidFill>
                  <a:srgbClr val="0000FF"/>
                </a:solidFill>
              </a:rPr>
              <a:t>Atenção às notações Mealy/Moore e condições de transição</a:t>
            </a:r>
          </a:p>
          <a:p>
            <a:pPr lvl="3" eaLnBrk="1" hangingPunct="1">
              <a:lnSpc>
                <a:spcPct val="90000"/>
              </a:lnSpc>
            </a:pPr>
            <a:r>
              <a:rPr lang="pt-BR" sz="1400" dirty="0" smtClean="0">
                <a:solidFill>
                  <a:srgbClr val="0000FF"/>
                </a:solidFill>
              </a:rPr>
              <a:t>Apresentar somente os sinais relevantes em cada estado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>
                <a:solidFill>
                  <a:srgbClr val="FF0000"/>
                </a:solidFill>
              </a:rPr>
              <a:t>Indicar em cada </a:t>
            </a:r>
            <a:r>
              <a:rPr lang="pt-BR" sz="1600" dirty="0" smtClean="0">
                <a:solidFill>
                  <a:srgbClr val="FF0000"/>
                </a:solidFill>
              </a:rPr>
              <a:t>estado (fora do estado) </a:t>
            </a:r>
            <a:r>
              <a:rPr lang="pt-BR" sz="1600" dirty="0" smtClean="0">
                <a:solidFill>
                  <a:srgbClr val="FF0000"/>
                </a:solidFill>
              </a:rPr>
              <a:t>a </a:t>
            </a:r>
            <a:r>
              <a:rPr lang="pt-BR" sz="1600" dirty="0" smtClean="0">
                <a:solidFill>
                  <a:srgbClr val="FF0000"/>
                </a:solidFill>
              </a:rPr>
              <a:t>ação </a:t>
            </a:r>
            <a:r>
              <a:rPr lang="pt-BR" sz="1600" dirty="0" smtClean="0">
                <a:solidFill>
                  <a:srgbClr val="FF0000"/>
                </a:solidFill>
              </a:rPr>
              <a:t>realizada pelo </a:t>
            </a:r>
            <a:r>
              <a:rPr lang="pt-BR" sz="1600" i="1" dirty="0" err="1" smtClean="0">
                <a:solidFill>
                  <a:srgbClr val="FF0000"/>
                </a:solidFill>
              </a:rPr>
              <a:t>datapath</a:t>
            </a:r>
            <a:endParaRPr lang="pt-BR" sz="1600" i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Arquivo do </a:t>
            </a:r>
            <a:r>
              <a:rPr lang="pt-BR" sz="2000" dirty="0" err="1" smtClean="0"/>
              <a:t>logisim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Cada grupo terá em torno de 15 minutos para apresentar</a:t>
            </a:r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724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414424" cy="49319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/>
              <a:t>Apresentação dias </a:t>
            </a:r>
            <a:r>
              <a:rPr lang="pt-BR" sz="2400" dirty="0" smtClean="0"/>
              <a:t>12/9 </a:t>
            </a:r>
            <a:r>
              <a:rPr lang="pt-BR" sz="2400" dirty="0"/>
              <a:t>e </a:t>
            </a:r>
            <a:r>
              <a:rPr lang="pt-BR" sz="2400" dirty="0" smtClean="0"/>
              <a:t>14/9</a:t>
            </a:r>
            <a:endParaRPr lang="pt-BR" sz="2400" dirty="0"/>
          </a:p>
          <a:p>
            <a:pPr eaLnBrk="1" hangingPunct="1">
              <a:lnSpc>
                <a:spcPct val="90000"/>
              </a:lnSpc>
            </a:pPr>
            <a:r>
              <a:rPr lang="pt-BR" sz="2400" dirty="0"/>
              <a:t>Para a parte 2 do trabalho, </a:t>
            </a:r>
            <a:r>
              <a:rPr lang="pt-BR" sz="2400" dirty="0" smtClean="0"/>
              <a:t>os mesmos grupos deverão </a:t>
            </a:r>
            <a:r>
              <a:rPr lang="pt-BR" sz="2400" dirty="0"/>
              <a:t>ser </a:t>
            </a:r>
            <a:r>
              <a:rPr lang="pt-BR" sz="2400" dirty="0" smtClean="0"/>
              <a:t>mantidos</a:t>
            </a:r>
            <a:endParaRPr lang="pt-BR" sz="2400" dirty="0"/>
          </a:p>
          <a:p>
            <a:pPr lvl="1" eaLnBrk="1" hangingPunct="1">
              <a:lnSpc>
                <a:spcPct val="90000"/>
              </a:lnSpc>
            </a:pPr>
            <a:r>
              <a:rPr lang="pt-BR" sz="2000" dirty="0">
                <a:solidFill>
                  <a:srgbClr val="FF0000"/>
                </a:solidFill>
              </a:rPr>
              <a:t>Só estarão </a:t>
            </a:r>
            <a:r>
              <a:rPr lang="pt-BR" sz="2000" dirty="0" smtClean="0">
                <a:solidFill>
                  <a:srgbClr val="FF0000"/>
                </a:solidFill>
              </a:rPr>
              <a:t>habilitados </a:t>
            </a:r>
            <a:r>
              <a:rPr lang="pt-BR" sz="2000" dirty="0">
                <a:solidFill>
                  <a:srgbClr val="FF0000"/>
                </a:solidFill>
              </a:rPr>
              <a:t>a realizar a parte 2 do trabalho </a:t>
            </a:r>
            <a:r>
              <a:rPr lang="pt-BR" sz="2000" dirty="0" smtClean="0">
                <a:solidFill>
                  <a:srgbClr val="FF0000"/>
                </a:solidFill>
              </a:rPr>
              <a:t>os grupos que </a:t>
            </a:r>
            <a:r>
              <a:rPr lang="pt-BR" sz="2000" dirty="0">
                <a:solidFill>
                  <a:srgbClr val="FF0000"/>
                </a:solidFill>
              </a:rPr>
              <a:t>entregarem a parte 1</a:t>
            </a:r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7234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1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414424" cy="23265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Cronograma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5</a:t>
            </a:r>
            <a:r>
              <a:rPr lang="pt-BR" sz="2000" dirty="0" smtClean="0"/>
              <a:t>/9 (segunda) – Definição do trabalho 1 parte 1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>
                <a:solidFill>
                  <a:srgbClr val="0000FF"/>
                </a:solidFill>
              </a:rPr>
              <a:t>Divisão dos grupos nos dois dias de apresentação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12/9 </a:t>
            </a:r>
            <a:r>
              <a:rPr lang="pt-BR" sz="2000" dirty="0"/>
              <a:t>(segunda) </a:t>
            </a:r>
            <a:r>
              <a:rPr lang="pt-BR" sz="2000" dirty="0" smtClean="0"/>
              <a:t>– Entrega/Apresentação </a:t>
            </a:r>
            <a:r>
              <a:rPr lang="pt-BR" sz="2000" dirty="0"/>
              <a:t>de trabalho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14/9 (quarta) - </a:t>
            </a:r>
            <a:r>
              <a:rPr lang="pt-BR" sz="2000" dirty="0"/>
              <a:t>Apresentação de trabalho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19/9 (segunda) – Feriado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21/9 </a:t>
            </a:r>
            <a:r>
              <a:rPr lang="pt-BR" sz="2000" dirty="0" smtClean="0"/>
              <a:t>(quarta) </a:t>
            </a:r>
            <a:r>
              <a:rPr lang="pt-BR" sz="2000" dirty="0" smtClean="0"/>
              <a:t>– Prova 1</a:t>
            </a:r>
          </a:p>
          <a:p>
            <a:pPr lvl="1" eaLnBrk="1" hangingPunct="1">
              <a:lnSpc>
                <a:spcPct val="90000"/>
              </a:lnSpc>
            </a:pPr>
            <a:endParaRPr lang="pt-BR" sz="2000" dirty="0" smtClean="0"/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94272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12000</TotalTime>
  <Words>577</Words>
  <Application>Microsoft Office PowerPoint</Application>
  <PresentationFormat>Apresentação na tela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Perfil</vt:lpstr>
      <vt:lpstr>Trabalho 1 – parte 1</vt:lpstr>
      <vt:lpstr>Trabalho 1 – parte 1</vt:lpstr>
      <vt:lpstr>Trabalho 1 – parte 1</vt:lpstr>
      <vt:lpstr>Trabalho 1 – parte 1</vt:lpstr>
      <vt:lpstr>Trabalho 1 – parte 1</vt:lpstr>
      <vt:lpstr>Trabalho 1 – parte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Everton Carara</cp:lastModifiedBy>
  <cp:revision>1161</cp:revision>
  <cp:lastPrinted>2013-09-24T12:23:37Z</cp:lastPrinted>
  <dcterms:created xsi:type="dcterms:W3CDTF">2004-05-12T09:18:39Z</dcterms:created>
  <dcterms:modified xsi:type="dcterms:W3CDTF">2016-09-05T18:11:24Z</dcterms:modified>
</cp:coreProperties>
</file>