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696" r:id="rId2"/>
    <p:sldId id="705" r:id="rId3"/>
    <p:sldId id="715" r:id="rId4"/>
    <p:sldId id="709" r:id="rId5"/>
    <p:sldId id="706" r:id="rId6"/>
    <p:sldId id="707" r:id="rId7"/>
    <p:sldId id="710" r:id="rId8"/>
    <p:sldId id="716" r:id="rId9"/>
    <p:sldId id="717" r:id="rId10"/>
    <p:sldId id="708" r:id="rId11"/>
    <p:sldId id="714" r:id="rId12"/>
    <p:sldId id="698" r:id="rId13"/>
    <p:sldId id="704" r:id="rId14"/>
    <p:sldId id="700" r:id="rId15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FF"/>
    <a:srgbClr val="FFFFCC"/>
    <a:srgbClr val="AAF4B6"/>
    <a:srgbClr val="FFFFFF"/>
    <a:srgbClr val="9FF3AD"/>
    <a:srgbClr val="7DEF90"/>
    <a:srgbClr val="72E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44B2025E-19B1-498E-93C8-5A17877228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4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0C73D57A-E55C-41F7-8272-92348F35ED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7B0DD-6B4E-4F78-8E62-40D7C37881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3F4E-96D2-4DBE-AD6E-1BD292CA13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9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60785-B783-465B-95F8-BD78381BA2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71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11CFB-12FE-4FBA-AB35-11913C63C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3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1F150-D342-4C15-BAE6-4C302C03BE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79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8B0DF-02DB-4C5D-9226-F2B98508FB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2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FAEBB-304E-4592-BD9A-D9558BAF36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038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6C01F-6303-48E5-AB12-04DB12DF92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C009-27C2-4FF3-A001-8E6CD49BD7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44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A33CF-5968-4C76-AAF2-8FC8A79710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196A9-3657-4D35-AEDE-575FDBB429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54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38BE3-F404-4D51-815B-1D4D37921A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5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A256F-1BE2-4A5F-940F-C68420FD7C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C397-2B39-4863-BA2B-A90B551AAB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88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E5F3-7B71-4463-B3D4-9AAD9B6616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1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6C32D-155E-463A-950D-47D24B5CA9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6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2B90DC4A-1A53-41F5-BACC-948367684D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71" r:id="rId3"/>
    <p:sldLayoutId id="2147484872" r:id="rId4"/>
    <p:sldLayoutId id="2147484873" r:id="rId5"/>
    <p:sldLayoutId id="2147484874" r:id="rId6"/>
    <p:sldLayoutId id="2147484875" r:id="rId7"/>
    <p:sldLayoutId id="2147484876" r:id="rId8"/>
    <p:sldLayoutId id="2147484877" r:id="rId9"/>
    <p:sldLayoutId id="2147484878" r:id="rId10"/>
    <p:sldLayoutId id="2147484879" r:id="rId11"/>
    <p:sldLayoutId id="2147484880" r:id="rId12"/>
    <p:sldLayoutId id="2147484881" r:id="rId13"/>
    <p:sldLayoutId id="2147484882" r:id="rId14"/>
    <p:sldLayoutId id="2147484883" r:id="rId15"/>
    <p:sldLayoutId id="2147484884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2"/>
            <a:ext cx="8326741" cy="47566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Implementar em VHDL duas </a:t>
            </a:r>
            <a:r>
              <a:rPr lang="pt-BR" sz="2400" i="1" dirty="0" err="1" smtClean="0"/>
              <a:t>architectures</a:t>
            </a:r>
            <a:r>
              <a:rPr lang="pt-BR" sz="2400" dirty="0" smtClean="0"/>
              <a:t> </a:t>
            </a:r>
            <a:r>
              <a:rPr lang="pt-BR" sz="2400" dirty="0"/>
              <a:t>para </a:t>
            </a:r>
            <a:r>
              <a:rPr lang="pt-BR" sz="2400" dirty="0" smtClean="0"/>
              <a:t>o processador CORDIC</a:t>
            </a:r>
          </a:p>
          <a:p>
            <a:pPr marL="928687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t-BR" sz="2000" dirty="0"/>
              <a:t>Comportamental + estrutural (</a:t>
            </a:r>
            <a:r>
              <a:rPr lang="pt-BR" sz="2000" i="1" dirty="0" err="1"/>
              <a:t>ControlPath</a:t>
            </a:r>
            <a:r>
              <a:rPr lang="pt-BR" sz="2000" i="1" dirty="0"/>
              <a:t> + </a:t>
            </a:r>
            <a:r>
              <a:rPr lang="pt-BR" sz="2000" i="1" dirty="0" err="1"/>
              <a:t>DataPath</a:t>
            </a:r>
            <a:r>
              <a:rPr lang="pt-BR" sz="20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A descrição VHDL deve ser baseada no projeto implementado </a:t>
            </a:r>
            <a:r>
              <a:rPr lang="pt-BR" sz="1600" dirty="0"/>
              <a:t>n</a:t>
            </a:r>
            <a:r>
              <a:rPr lang="pt-BR" sz="1600" dirty="0" smtClean="0"/>
              <a:t>a parte 1 do trabalho com a restrição de um único somador para operações aritméticas e comparações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>
                <a:solidFill>
                  <a:srgbClr val="0000FF"/>
                </a:solidFill>
              </a:rPr>
              <a:t>Removam todo o hardware </a:t>
            </a:r>
            <a:r>
              <a:rPr lang="pt-BR" sz="1600" dirty="0" smtClean="0">
                <a:solidFill>
                  <a:srgbClr val="0000FF"/>
                </a:solidFill>
              </a:rPr>
              <a:t>desnecessário do projeto da parte 1 (e.g. </a:t>
            </a:r>
            <a:r>
              <a:rPr lang="pt-BR" sz="1600" dirty="0" err="1" smtClean="0">
                <a:solidFill>
                  <a:srgbClr val="0000FF"/>
                </a:solidFill>
              </a:rPr>
              <a:t>demux</a:t>
            </a:r>
            <a:r>
              <a:rPr lang="pt-BR" sz="1600" dirty="0" smtClean="0">
                <a:solidFill>
                  <a:srgbClr val="0000FF"/>
                </a:solidFill>
              </a:rPr>
              <a:t>, </a:t>
            </a:r>
            <a:r>
              <a:rPr lang="pt-BR" sz="1600" dirty="0" err="1" smtClean="0">
                <a:solidFill>
                  <a:srgbClr val="0000FF"/>
                </a:solidFill>
              </a:rPr>
              <a:t>barrel-shifter</a:t>
            </a:r>
            <a:r>
              <a:rPr lang="pt-BR" sz="1600" dirty="0" smtClean="0">
                <a:solidFill>
                  <a:srgbClr val="0000FF"/>
                </a:solidFill>
              </a:rPr>
              <a:t>)</a:t>
            </a:r>
            <a:endParaRPr lang="pt-BR" sz="16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t-BR" sz="2000" dirty="0" smtClean="0"/>
              <a:t>Totalmente comportamental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Deve-se explorar o paralelismo a partir da replicação consciente de hardware a fim de aumentar o desempenho em relação ao projeto da parte 1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Espera-se que o tempo de processamento caia para em torno de 1/6 do tempo do projeto da parte 1 </a:t>
            </a:r>
            <a:endParaRPr lang="pt-BR" sz="1600" dirty="0"/>
          </a:p>
          <a:p>
            <a:pPr marL="471487" lvl="1" indent="0" eaLnBrk="1" hangingPunct="1">
              <a:lnSpc>
                <a:spcPct val="90000"/>
              </a:lnSpc>
              <a:buNone/>
            </a:pPr>
            <a:endParaRPr lang="pt-BR" sz="1400" dirty="0" smtClean="0"/>
          </a:p>
          <a:p>
            <a:pPr lvl="3" eaLnBrk="1" hangingPunct="1">
              <a:lnSpc>
                <a:spcPct val="90000"/>
              </a:lnSpc>
            </a:pPr>
            <a:endParaRPr lang="pt-BR" sz="1400" i="1" dirty="0" smtClean="0"/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9281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2"/>
            <a:ext cx="8577262" cy="2288979"/>
          </a:xfrm>
        </p:spPr>
        <p:txBody>
          <a:bodyPr/>
          <a:lstStyle/>
          <a:p>
            <a:pPr marL="469900" lvl="1" indent="-469900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pt-BR" sz="2400" i="1" dirty="0" smtClean="0"/>
              <a:t>Test </a:t>
            </a:r>
            <a:r>
              <a:rPr lang="pt-BR" sz="2400" i="1" dirty="0" err="1" smtClean="0"/>
              <a:t>bench</a:t>
            </a:r>
            <a:r>
              <a:rPr lang="pt-BR" sz="2400" i="1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/>
              <a:t>CORDIC_tb.vhd</a:t>
            </a:r>
            <a:r>
              <a:rPr lang="pt-BR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existir</a:t>
            </a:r>
            <a:r>
              <a:rPr lang="en-US" sz="2000" dirty="0"/>
              <a:t> um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i="1" dirty="0"/>
              <a:t>test bench</a:t>
            </a:r>
            <a:r>
              <a:rPr lang="en-US" sz="2000" dirty="0"/>
              <a:t> no </a:t>
            </a:r>
            <a:r>
              <a:rPr lang="en-US" sz="2000" dirty="0" err="1"/>
              <a:t>qual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instanciado</a:t>
            </a:r>
            <a:r>
              <a:rPr lang="en-US" sz="2000" dirty="0"/>
              <a:t> as </a:t>
            </a:r>
            <a:r>
              <a:rPr lang="en-US" sz="2000" dirty="0" err="1"/>
              <a:t>duas</a:t>
            </a:r>
            <a:r>
              <a:rPr lang="en-US" sz="2000" dirty="0"/>
              <a:t> </a:t>
            </a:r>
            <a:r>
              <a:rPr lang="en-US" sz="2000" dirty="0" err="1"/>
              <a:t>descrições</a:t>
            </a:r>
            <a:r>
              <a:rPr lang="en-US" sz="2000" dirty="0"/>
              <a:t> do CORDIC e </a:t>
            </a:r>
            <a:r>
              <a:rPr lang="en-US" sz="2000" dirty="0" err="1"/>
              <a:t>duas</a:t>
            </a:r>
            <a:r>
              <a:rPr lang="en-US" sz="2000" dirty="0"/>
              <a:t> </a:t>
            </a:r>
            <a:r>
              <a:rPr lang="en-US" sz="2000" dirty="0" err="1" smtClean="0"/>
              <a:t>memórias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mesmos</a:t>
            </a:r>
            <a:r>
              <a:rPr lang="en-US" sz="2000" dirty="0" smtClean="0"/>
              <a:t> </a:t>
            </a:r>
            <a:r>
              <a:rPr lang="en-US" sz="2000" dirty="0" err="1" smtClean="0"/>
              <a:t>sinais</a:t>
            </a:r>
            <a:r>
              <a:rPr lang="en-US" sz="2000" dirty="0" smtClean="0"/>
              <a:t> de </a:t>
            </a:r>
            <a:r>
              <a:rPr lang="en-US" sz="2000" dirty="0" err="1" smtClean="0"/>
              <a:t>estímulos</a:t>
            </a:r>
            <a:r>
              <a:rPr lang="en-US" sz="2000" dirty="0" smtClean="0"/>
              <a:t> </a:t>
            </a:r>
            <a:r>
              <a:rPr lang="en-US" sz="2000" dirty="0" err="1" smtClean="0"/>
              <a:t>devem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fornecidos</a:t>
            </a:r>
            <a:r>
              <a:rPr lang="en-US" sz="2000" dirty="0" smtClean="0"/>
              <a:t> </a:t>
            </a:r>
            <a:r>
              <a:rPr lang="en-US" sz="2000" dirty="0" err="1" smtClean="0"/>
              <a:t>aos</a:t>
            </a:r>
            <a:r>
              <a:rPr lang="en-US" sz="2000" dirty="0" smtClean="0"/>
              <a:t>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processadores</a:t>
            </a:r>
            <a:r>
              <a:rPr lang="en-US" sz="2000" dirty="0" smtClean="0"/>
              <a:t> (</a:t>
            </a:r>
            <a:r>
              <a:rPr lang="en-US" sz="2000" i="1" dirty="0" smtClean="0"/>
              <a:t>clock, reset, angle…)</a:t>
            </a:r>
            <a:endParaRPr lang="en-US" sz="2000" i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Na </a:t>
            </a:r>
            <a:r>
              <a:rPr lang="en-US" sz="2000" dirty="0" err="1" smtClean="0"/>
              <a:t>apresentação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devem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simulados</a:t>
            </a:r>
            <a:r>
              <a:rPr lang="en-US" sz="2000" dirty="0" smtClean="0"/>
              <a:t> </a:t>
            </a:r>
            <a:r>
              <a:rPr lang="en-US" sz="2000" dirty="0" err="1" smtClean="0"/>
              <a:t>simultaneamente</a:t>
            </a:r>
            <a:r>
              <a:rPr lang="en-US" sz="2000" dirty="0" smtClean="0"/>
              <a:t> a </a:t>
            </a:r>
            <a:r>
              <a:rPr lang="en-US" sz="2000" dirty="0" err="1" smtClean="0"/>
              <a:t>fim</a:t>
            </a:r>
            <a:r>
              <a:rPr lang="en-US" sz="2000" dirty="0" smtClean="0"/>
              <a:t> de </a:t>
            </a:r>
            <a:r>
              <a:rPr lang="en-US" sz="2000" dirty="0" err="1" smtClean="0"/>
              <a:t>comparar</a:t>
            </a:r>
            <a:r>
              <a:rPr lang="en-US" sz="2000" dirty="0" smtClean="0"/>
              <a:t> o </a:t>
            </a:r>
            <a:r>
              <a:rPr lang="en-US" sz="2000" dirty="0" err="1" smtClean="0"/>
              <a:t>desempenho</a:t>
            </a:r>
            <a:endParaRPr lang="pt-BR" sz="1200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655803" y="3789553"/>
            <a:ext cx="6489432" cy="218597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tângulo 30"/>
          <p:cNvSpPr/>
          <p:nvPr/>
        </p:nvSpPr>
        <p:spPr bwMode="auto">
          <a:xfrm>
            <a:off x="3936490" y="4246940"/>
            <a:ext cx="1866378" cy="50920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936490" y="431687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CORIDC (arch1)</a:t>
            </a:r>
            <a:endParaRPr lang="en-US" dirty="0"/>
          </a:p>
        </p:txBody>
      </p:sp>
      <p:sp>
        <p:nvSpPr>
          <p:cNvPr id="39" name="Retângulo 38"/>
          <p:cNvSpPr/>
          <p:nvPr/>
        </p:nvSpPr>
        <p:spPr bwMode="auto">
          <a:xfrm>
            <a:off x="6566956" y="4159258"/>
            <a:ext cx="1089764" cy="638826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600915" y="431412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1655803" y="379600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CORDIC_tb</a:t>
            </a:r>
            <a:endParaRPr lang="en-US" dirty="0"/>
          </a:p>
        </p:txBody>
      </p:sp>
      <p:cxnSp>
        <p:nvCxnSpPr>
          <p:cNvPr id="10" name="Conector de seta reta 9"/>
          <p:cNvCxnSpPr>
            <a:stCxn id="31" idx="3"/>
          </p:cNvCxnSpPr>
          <p:nvPr/>
        </p:nvCxnSpPr>
        <p:spPr bwMode="auto">
          <a:xfrm flipV="1">
            <a:off x="5802868" y="4501541"/>
            <a:ext cx="76408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3" name="Retângulo 42"/>
          <p:cNvSpPr/>
          <p:nvPr/>
        </p:nvSpPr>
        <p:spPr bwMode="auto">
          <a:xfrm>
            <a:off x="3960373" y="5259270"/>
            <a:ext cx="1866378" cy="50920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960373" y="532920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CORIDC (arch2)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 bwMode="auto">
          <a:xfrm>
            <a:off x="6590839" y="5171588"/>
            <a:ext cx="1089764" cy="638826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624798" y="532645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7" name="Conector de seta reta 46"/>
          <p:cNvCxnSpPr>
            <a:stCxn id="43" idx="3"/>
          </p:cNvCxnSpPr>
          <p:nvPr/>
        </p:nvCxnSpPr>
        <p:spPr bwMode="auto">
          <a:xfrm flipV="1">
            <a:off x="5826751" y="5513871"/>
            <a:ext cx="76408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" name="Retângulo 11"/>
          <p:cNvSpPr/>
          <p:nvPr/>
        </p:nvSpPr>
        <p:spPr bwMode="auto">
          <a:xfrm>
            <a:off x="1818642" y="4683458"/>
            <a:ext cx="1453019" cy="645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946269" y="48216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Estímulos</a:t>
            </a:r>
            <a:endParaRPr lang="en-US" dirty="0"/>
          </a:p>
        </p:txBody>
      </p:sp>
      <p:cxnSp>
        <p:nvCxnSpPr>
          <p:cNvPr id="14" name="Conector angulado 13"/>
          <p:cNvCxnSpPr/>
          <p:nvPr/>
        </p:nvCxnSpPr>
        <p:spPr bwMode="auto">
          <a:xfrm>
            <a:off x="3271661" y="5006332"/>
            <a:ext cx="664829" cy="4846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angulado 15"/>
          <p:cNvCxnSpPr>
            <a:stCxn id="12" idx="3"/>
            <a:endCxn id="38" idx="1"/>
          </p:cNvCxnSpPr>
          <p:nvPr/>
        </p:nvCxnSpPr>
        <p:spPr bwMode="auto">
          <a:xfrm flipV="1">
            <a:off x="3271661" y="4501542"/>
            <a:ext cx="664829" cy="50479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58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 bwMode="auto">
          <a:xfrm>
            <a:off x="2288150" y="2729536"/>
            <a:ext cx="4396636" cy="353233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4246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dirty="0" smtClean="0"/>
              <a:t>Será fornecido um processador que implementa o algoritmo </a:t>
            </a:r>
            <a:r>
              <a:rPr lang="pt-BR" sz="2000" i="1" dirty="0" smtClean="0"/>
              <a:t>BubbleSort</a:t>
            </a:r>
            <a:r>
              <a:rPr lang="pt-BR" sz="2000" dirty="0" smtClean="0"/>
              <a:t>, o qual apresenta algumas características em comum com o trabalho a ser feito</a:t>
            </a:r>
          </a:p>
          <a:p>
            <a:pPr eaLnBrk="1" hangingPunct="1">
              <a:lnSpc>
                <a:spcPct val="90000"/>
              </a:lnSpc>
            </a:pPr>
            <a:r>
              <a:rPr lang="pt-BR" sz="2000" dirty="0" smtClean="0"/>
              <a:t>A memória de exemplo é a deste projeto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304542" y="272953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BubbleSort_tb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2476041" y="329320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2686019" y="387870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21" name="Retângulo 20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686019" y="5058240"/>
            <a:ext cx="1443489" cy="801665"/>
            <a:chOff x="2787377" y="3767110"/>
            <a:chExt cx="1443489" cy="801665"/>
          </a:xfrm>
        </p:grpSpPr>
        <p:sp>
          <p:nvSpPr>
            <p:cNvPr id="24" name="Retângulo 23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2476041" y="32932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BubbleSort</a:t>
            </a:r>
            <a:endParaRPr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5357027" y="380241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0986" y="450026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9" name="Conector de seta reta 28"/>
          <p:cNvCxnSpPr>
            <a:stCxn id="19" idx="3"/>
            <a:endCxn id="27" idx="1"/>
          </p:cNvCxnSpPr>
          <p:nvPr/>
        </p:nvCxnSpPr>
        <p:spPr bwMode="auto">
          <a:xfrm>
            <a:off x="4342419" y="468359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834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414424" cy="49319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/>
              <a:t>Entrega dia </a:t>
            </a:r>
            <a:r>
              <a:rPr lang="pt-BR" sz="2400" dirty="0" smtClean="0"/>
              <a:t>21/11 </a:t>
            </a:r>
            <a:r>
              <a:rPr lang="pt-BR" sz="2400" dirty="0"/>
              <a:t>(todos grupos)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Em relação </a:t>
            </a:r>
            <a:r>
              <a:rPr lang="pt-BR" sz="2000" dirty="0" smtClean="0"/>
              <a:t>à </a:t>
            </a:r>
            <a:r>
              <a:rPr lang="pt-BR" sz="2000" dirty="0" smtClean="0"/>
              <a:t>descrição baseada no projeto da parte 1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Diagrama do </a:t>
            </a:r>
            <a:r>
              <a:rPr lang="pt-BR" sz="1600" i="1" dirty="0" smtClean="0"/>
              <a:t>data path </a:t>
            </a:r>
            <a:r>
              <a:rPr lang="pt-BR" sz="1600" dirty="0" smtClean="0"/>
              <a:t>(impresso</a:t>
            </a:r>
            <a:r>
              <a:rPr lang="pt-BR" sz="1600" dirty="0"/>
              <a:t>) </a:t>
            </a:r>
            <a:r>
              <a:rPr lang="pt-BR" sz="1600" dirty="0">
                <a:solidFill>
                  <a:srgbClr val="0000FF"/>
                </a:solidFill>
              </a:rPr>
              <a:t>indicando as </a:t>
            </a:r>
            <a:r>
              <a:rPr lang="pt-BR" sz="1600" i="1" dirty="0">
                <a:solidFill>
                  <a:srgbClr val="0000FF"/>
                </a:solidFill>
              </a:rPr>
              <a:t>nets/signals</a:t>
            </a:r>
            <a:r>
              <a:rPr lang="pt-BR" sz="1600" dirty="0">
                <a:solidFill>
                  <a:srgbClr val="0000FF"/>
                </a:solidFill>
              </a:rPr>
              <a:t> criados no </a:t>
            </a:r>
            <a:r>
              <a:rPr lang="pt-BR" sz="1600" dirty="0" smtClean="0">
                <a:solidFill>
                  <a:srgbClr val="0000FF"/>
                </a:solidFill>
              </a:rPr>
              <a:t>VHDL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As </a:t>
            </a:r>
            <a:r>
              <a:rPr lang="pt-BR" sz="1600" i="1" dirty="0" smtClean="0"/>
              <a:t>nets/signals</a:t>
            </a:r>
            <a:r>
              <a:rPr lang="pt-BR" sz="1600" dirty="0" smtClean="0"/>
              <a:t> podem ser escritas a mão sobre o esquemático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Grafo unido FSM+FSMD utilizado para implementação do </a:t>
            </a:r>
            <a:r>
              <a:rPr lang="pt-BR" sz="1600" i="1" dirty="0" err="1" smtClean="0"/>
              <a:t>ControlPath</a:t>
            </a:r>
            <a:r>
              <a:rPr lang="pt-BR" sz="1600" i="1" dirty="0" smtClean="0"/>
              <a:t> </a:t>
            </a:r>
            <a:r>
              <a:rPr lang="pt-BR" sz="1600" dirty="0" smtClean="0"/>
              <a:t>(</a:t>
            </a:r>
            <a:r>
              <a:rPr lang="pt-BR" sz="1600" dirty="0"/>
              <a:t>impresso) </a:t>
            </a:r>
            <a:endParaRPr lang="pt-BR" sz="16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Em relação à descrição totalmente comportamental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Diagrama do </a:t>
            </a:r>
            <a:r>
              <a:rPr lang="pt-BR" sz="1600" i="1" dirty="0" smtClean="0"/>
              <a:t>data path </a:t>
            </a:r>
            <a:r>
              <a:rPr lang="pt-BR" sz="1600" dirty="0" smtClean="0"/>
              <a:t>(impresso)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Arquivos VHDL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Apresentação dias 21/11 e 23/11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Para a parte 2 do trabalho, os mesmos grupos deverão ser mantidos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Só estarão habilitados a realizar a parte 2 dos trabalho os grupos que fizeram a parte 1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72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2"/>
            <a:ext cx="8414424" cy="519501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Será avaliada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C</a:t>
            </a:r>
            <a:r>
              <a:rPr lang="pt-BR" sz="2000" dirty="0" smtClean="0"/>
              <a:t>oerência entre os diagramas e os códigos VHDL</a:t>
            </a:r>
            <a:endParaRPr 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Clareza do </a:t>
            </a:r>
            <a:r>
              <a:rPr lang="pt-BR" sz="2000" dirty="0" smtClean="0"/>
              <a:t>código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Comentários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Domínio do </a:t>
            </a:r>
            <a:r>
              <a:rPr lang="pt-BR" sz="2000" dirty="0" smtClean="0"/>
              <a:t>trabalho durante a apresentação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Ganho de desempenho da versão totalmente </a:t>
            </a:r>
            <a:r>
              <a:rPr lang="pt-BR" sz="2000" dirty="0" smtClean="0"/>
              <a:t>comportamental</a:t>
            </a:r>
            <a:endParaRPr lang="pt-BR" sz="2000" dirty="0"/>
          </a:p>
          <a:p>
            <a:pPr eaLnBrk="1" hangingPunct="1">
              <a:lnSpc>
                <a:spcPct val="90000"/>
              </a:lnSpc>
            </a:pPr>
            <a:r>
              <a:rPr lang="pt-BR" sz="2400" dirty="0">
                <a:solidFill>
                  <a:srgbClr val="0000FF"/>
                </a:solidFill>
              </a:rPr>
              <a:t>Especificações incompletas </a:t>
            </a:r>
            <a:r>
              <a:rPr lang="pt-BR" sz="2400" dirty="0" smtClean="0">
                <a:solidFill>
                  <a:srgbClr val="0000FF"/>
                </a:solidFill>
              </a:rPr>
              <a:t>não propositais serão descontadas</a:t>
            </a:r>
            <a:endParaRPr lang="pt-BR" sz="2400" dirty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6388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414424" cy="2702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Cronograma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7</a:t>
            </a:r>
            <a:r>
              <a:rPr lang="pt-BR" sz="2000" dirty="0" smtClean="0"/>
              <a:t>/11 – Divisão dos grupos nos 2 dias de apresentação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9</a:t>
            </a:r>
            <a:r>
              <a:rPr lang="pt-BR" sz="2000" dirty="0" smtClean="0"/>
              <a:t>/11 </a:t>
            </a:r>
            <a:r>
              <a:rPr lang="pt-BR" sz="2000" dirty="0"/>
              <a:t>- Dúvidas do trabalho/prova </a:t>
            </a:r>
            <a:r>
              <a:rPr lang="pt-BR" sz="2000" dirty="0" smtClean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14/11 </a:t>
            </a:r>
            <a:r>
              <a:rPr lang="pt-BR" sz="2000" dirty="0"/>
              <a:t>- </a:t>
            </a:r>
            <a:r>
              <a:rPr lang="pt-BR" sz="2000" dirty="0" smtClean="0"/>
              <a:t>Feriado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16/11 </a:t>
            </a:r>
            <a:r>
              <a:rPr lang="pt-BR" sz="2000" dirty="0"/>
              <a:t>– Prova </a:t>
            </a:r>
            <a:r>
              <a:rPr lang="pt-BR" sz="2000" dirty="0" smtClean="0"/>
              <a:t>2</a:t>
            </a:r>
            <a:endParaRPr lang="pt-BR" sz="20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21/11 </a:t>
            </a:r>
            <a:r>
              <a:rPr lang="pt-BR" sz="2000" dirty="0"/>
              <a:t>– </a:t>
            </a:r>
            <a:r>
              <a:rPr lang="pt-BR" sz="2000" dirty="0" smtClean="0"/>
              <a:t>Entrega/Apresentação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23/11 – </a:t>
            </a:r>
            <a:r>
              <a:rPr lang="pt-BR" sz="2000" dirty="0"/>
              <a:t>Apresentação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endParaRPr lang="pt-BR" sz="2000" dirty="0" smtClean="0"/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9427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61257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Estrutura da descrição</a:t>
            </a:r>
            <a:endParaRPr lang="pt-BR" sz="2000" dirty="0"/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4</a:t>
            </a:r>
            <a:r>
              <a:rPr lang="pt-BR" sz="1600" dirty="0" smtClean="0"/>
              <a:t> entidades: </a:t>
            </a:r>
            <a:r>
              <a:rPr lang="pt-BR" sz="1600" i="1" dirty="0" smtClean="0"/>
              <a:t>CORDIC</a:t>
            </a:r>
            <a:r>
              <a:rPr lang="pt-BR" sz="1600" dirty="0" smtClean="0"/>
              <a:t>, </a:t>
            </a:r>
            <a:r>
              <a:rPr lang="pt-BR" sz="1600" i="1" dirty="0" smtClean="0"/>
              <a:t>ControlPath</a:t>
            </a:r>
            <a:r>
              <a:rPr lang="pt-BR" sz="1600" dirty="0" smtClean="0"/>
              <a:t>, </a:t>
            </a:r>
            <a:r>
              <a:rPr lang="pt-BR" sz="1600" i="1" dirty="0" smtClean="0"/>
              <a:t>DataPath</a:t>
            </a:r>
            <a:r>
              <a:rPr lang="pt-BR" sz="1600" dirty="0" smtClean="0"/>
              <a:t> e </a:t>
            </a:r>
            <a:r>
              <a:rPr lang="pt-BR" sz="1600" i="1" dirty="0" smtClean="0"/>
              <a:t>Memory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Cada entidade corresponde a um arquivo .vhd de mesmo nome</a:t>
            </a:r>
          </a:p>
          <a:p>
            <a:pPr lvl="3" eaLnBrk="1" hangingPunct="1">
              <a:lnSpc>
                <a:spcPct val="90000"/>
              </a:lnSpc>
            </a:pP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2" name="Retângulo 1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9" name="Retângulo 8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2833001" y="34446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CORDIC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3" name="Conector de seta reta 12"/>
          <p:cNvCxnSpPr>
            <a:stCxn id="6" idx="3"/>
            <a:endCxn id="7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952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61257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Estrutura da descrição</a:t>
            </a:r>
            <a:endParaRPr lang="pt-BR" sz="2000" dirty="0"/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Criar </a:t>
            </a:r>
            <a:r>
              <a:rPr lang="pt-BR" sz="1600" i="1" dirty="0" err="1" smtClean="0"/>
              <a:t>package</a:t>
            </a:r>
            <a:r>
              <a:rPr lang="pt-BR" sz="1600" dirty="0" smtClean="0"/>
              <a:t> </a:t>
            </a:r>
            <a:r>
              <a:rPr lang="pt-BR" sz="1600" dirty="0" err="1" smtClean="0"/>
              <a:t>CORDIC_pkg</a:t>
            </a:r>
            <a:r>
              <a:rPr lang="pt-BR" sz="1600" dirty="0" smtClean="0"/>
              <a:t> contendo a definição de uma </a:t>
            </a:r>
            <a:r>
              <a:rPr lang="pt-BR" sz="1600" i="1" dirty="0" err="1" smtClean="0"/>
              <a:t>record</a:t>
            </a:r>
            <a:r>
              <a:rPr lang="pt-BR" sz="1600" dirty="0" smtClean="0"/>
              <a:t> </a:t>
            </a:r>
            <a:r>
              <a:rPr lang="pt-BR" sz="1600" dirty="0" smtClean="0"/>
              <a:t>com todos </a:t>
            </a:r>
            <a:r>
              <a:rPr lang="pt-BR" sz="1600" dirty="0" smtClean="0"/>
              <a:t>sinais de controle do </a:t>
            </a:r>
            <a:r>
              <a:rPr lang="pt-BR" sz="1600" i="1" dirty="0" err="1" smtClean="0"/>
              <a:t>ControlPath</a:t>
            </a:r>
            <a:r>
              <a:rPr lang="pt-BR" sz="1600" dirty="0" smtClean="0"/>
              <a:t> para o </a:t>
            </a:r>
            <a:r>
              <a:rPr lang="pt-BR" sz="1600" i="1" dirty="0" err="1" smtClean="0"/>
              <a:t>DataPath</a:t>
            </a:r>
            <a:endParaRPr lang="pt-BR" sz="1600" i="1" dirty="0" smtClean="0"/>
          </a:p>
        </p:txBody>
      </p:sp>
      <p:sp>
        <p:nvSpPr>
          <p:cNvPr id="19" name="Retângulo 18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21" name="Retângulo 20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24" name="Retângulo 23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2833001" y="34446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CORDIC</a:t>
            </a:r>
            <a:endParaRPr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9" name="Conector de seta reta 28"/>
          <p:cNvCxnSpPr>
            <a:stCxn id="19" idx="3"/>
            <a:endCxn id="27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15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4"/>
            <a:ext cx="8577262" cy="16125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i="1" dirty="0"/>
              <a:t>DataPath</a:t>
            </a:r>
            <a:r>
              <a:rPr lang="pt-BR" sz="2000" dirty="0"/>
              <a:t> (DataPath.vhd)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E</a:t>
            </a:r>
            <a:r>
              <a:rPr lang="pt-BR" sz="1600" dirty="0" smtClean="0"/>
              <a:t>strutural </a:t>
            </a:r>
            <a:r>
              <a:rPr lang="pt-BR" sz="1600" dirty="0"/>
              <a:t>+ comportamental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Registradores devem </a:t>
            </a:r>
            <a:r>
              <a:rPr lang="pt-BR" sz="1600" dirty="0" smtClean="0"/>
              <a:t>ser </a:t>
            </a:r>
            <a:r>
              <a:rPr lang="pt-BR" sz="1600" dirty="0"/>
              <a:t>instâncias do registrador genérico RegisterNbits (RegisterNbits.vhd</a:t>
            </a:r>
            <a:r>
              <a:rPr lang="pt-BR" sz="1600" dirty="0" smtClean="0"/>
              <a:t>)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33" name="Retângulo 32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38" name="CaixaDeTexto 37"/>
          <p:cNvSpPr txBox="1"/>
          <p:nvPr/>
        </p:nvSpPr>
        <p:spPr>
          <a:xfrm>
            <a:off x="2833001" y="34446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CORDIC</a:t>
            </a:r>
            <a:endParaRPr lang="en-US" dirty="0"/>
          </a:p>
        </p:txBody>
      </p:sp>
      <p:sp>
        <p:nvSpPr>
          <p:cNvPr id="39" name="Retângulo 38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1" name="Conector de seta reta 40"/>
          <p:cNvCxnSpPr>
            <a:stCxn id="31" idx="3"/>
            <a:endCxn id="39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092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3871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i="1" dirty="0"/>
              <a:t>ControlPath</a:t>
            </a:r>
            <a:r>
              <a:rPr lang="pt-BR" sz="2000" dirty="0"/>
              <a:t> (ControlPath.vhd)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Totalmente </a:t>
            </a:r>
            <a:r>
              <a:rPr lang="pt-BR" sz="1600" dirty="0" smtClean="0"/>
              <a:t>comportamental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Registrador de estados + circuitos de saídas e próximo estado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33" name="Retângulo 32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38" name="CaixaDeTexto 37"/>
          <p:cNvSpPr txBox="1"/>
          <p:nvPr/>
        </p:nvSpPr>
        <p:spPr>
          <a:xfrm>
            <a:off x="2833001" y="34446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CORDIC</a:t>
            </a:r>
            <a:endParaRPr lang="en-US" dirty="0"/>
          </a:p>
        </p:txBody>
      </p:sp>
      <p:sp>
        <p:nvSpPr>
          <p:cNvPr id="39" name="Retângulo 38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1" name="Conector de seta reta 40"/>
          <p:cNvCxnSpPr>
            <a:stCxn id="31" idx="3"/>
            <a:endCxn id="39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86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4246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CORDIC</a:t>
            </a:r>
            <a:r>
              <a:rPr lang="pt-BR" sz="2000" i="1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CORDIC.vhd</a:t>
            </a:r>
            <a:r>
              <a:rPr lang="pt-B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Totalmente estrutural (ligação entre </a:t>
            </a:r>
            <a:r>
              <a:rPr lang="pt-BR" sz="1600" i="1" dirty="0"/>
              <a:t>DataPath</a:t>
            </a:r>
            <a:r>
              <a:rPr lang="pt-BR" sz="1600" dirty="0"/>
              <a:t> e </a:t>
            </a:r>
            <a:r>
              <a:rPr lang="pt-BR" sz="1600" i="1" dirty="0" err="1"/>
              <a:t>ControlPath</a:t>
            </a:r>
            <a:r>
              <a:rPr lang="pt-BR" sz="16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Utilizar a </a:t>
            </a:r>
            <a:r>
              <a:rPr lang="pt-BR" sz="1600" i="1" dirty="0" err="1"/>
              <a:t>record</a:t>
            </a:r>
            <a:r>
              <a:rPr lang="pt-BR" sz="1600" dirty="0"/>
              <a:t> definida no </a:t>
            </a:r>
            <a:r>
              <a:rPr lang="pt-BR" sz="1600" dirty="0" err="1" smtClean="0"/>
              <a:t>CORDIC_pkg</a:t>
            </a:r>
            <a:r>
              <a:rPr lang="pt-BR" sz="1600" i="1" dirty="0" smtClean="0"/>
              <a:t> </a:t>
            </a:r>
            <a:r>
              <a:rPr lang="pt-BR" sz="1600" dirty="0" smtClean="0"/>
              <a:t>na </a:t>
            </a:r>
            <a:r>
              <a:rPr lang="pt-BR" sz="1600" dirty="0"/>
              <a:t>c</a:t>
            </a:r>
            <a:r>
              <a:rPr lang="pt-BR" sz="1600" dirty="0" smtClean="0"/>
              <a:t>onexão dos blocos</a:t>
            </a:r>
            <a:endParaRPr lang="pt-BR" i="1" dirty="0"/>
          </a:p>
        </p:txBody>
      </p:sp>
      <p:sp>
        <p:nvSpPr>
          <p:cNvPr id="31" name="Retângulo 30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33" name="Retângulo 32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38" name="CaixaDeTexto 37"/>
          <p:cNvSpPr txBox="1"/>
          <p:nvPr/>
        </p:nvSpPr>
        <p:spPr>
          <a:xfrm>
            <a:off x="2833001" y="34446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CORDIC</a:t>
            </a:r>
            <a:endParaRPr lang="en-US" dirty="0"/>
          </a:p>
        </p:txBody>
      </p:sp>
      <p:sp>
        <p:nvSpPr>
          <p:cNvPr id="39" name="Retângulo 38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1" name="Conector de seta reta 40"/>
          <p:cNvCxnSpPr>
            <a:stCxn id="31" idx="3"/>
            <a:endCxn id="39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771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7628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Totalmente comportamental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CORDIC</a:t>
            </a:r>
            <a:r>
              <a:rPr lang="pt-BR" sz="2000" i="1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CORDIC.vhd</a:t>
            </a:r>
            <a:r>
              <a:rPr lang="pt-B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Totalmente </a:t>
            </a:r>
            <a:r>
              <a:rPr lang="pt-BR" sz="1600" dirty="0" smtClean="0"/>
              <a:t>comportamental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b="1" dirty="0" smtClean="0">
                <a:solidFill>
                  <a:srgbClr val="0000FF"/>
                </a:solidFill>
              </a:rPr>
              <a:t>Deve ser entregue o esquemático </a:t>
            </a:r>
            <a:r>
              <a:rPr lang="pt-BR" sz="1600" b="1" smtClean="0">
                <a:solidFill>
                  <a:srgbClr val="0000FF"/>
                </a:solidFill>
              </a:rPr>
              <a:t>correspondente apenas ao </a:t>
            </a:r>
            <a:r>
              <a:rPr lang="pt-BR" sz="1600" b="1" i="1" dirty="0" smtClean="0">
                <a:solidFill>
                  <a:srgbClr val="0000FF"/>
                </a:solidFill>
              </a:rPr>
              <a:t>data path d</a:t>
            </a:r>
            <a:r>
              <a:rPr lang="pt-BR" sz="1600" b="1" dirty="0" smtClean="0">
                <a:solidFill>
                  <a:srgbClr val="0000FF"/>
                </a:solidFill>
              </a:rPr>
              <a:t>a descrição implementada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33001" y="34446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CORDIC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3" name="Conector de seta reta 12"/>
          <p:cNvCxnSpPr>
            <a:stCxn id="6" idx="3"/>
            <a:endCxn id="7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541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24208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Memória (</a:t>
            </a:r>
            <a:r>
              <a:rPr lang="pt-BR" sz="2400" dirty="0" err="1" smtClean="0"/>
              <a:t>Memory.vhd</a:t>
            </a:r>
            <a:r>
              <a:rPr lang="pt-BR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Deve ter a mesma interface da memória ROM do </a:t>
            </a:r>
            <a:r>
              <a:rPr lang="pt-BR" sz="2000" dirty="0" err="1" smtClean="0"/>
              <a:t>Logisim</a:t>
            </a:r>
            <a:r>
              <a:rPr lang="pt-BR" sz="2000" dirty="0" smtClean="0"/>
              <a:t> com a adição de uma entrada de </a:t>
            </a:r>
            <a:r>
              <a:rPr lang="pt-BR" sz="2000" i="1" dirty="0" err="1" smtClean="0"/>
              <a:t>clock</a:t>
            </a:r>
            <a:endParaRPr lang="pt-BR" sz="20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>
                <a:solidFill>
                  <a:srgbClr val="0000FF"/>
                </a:solidFill>
              </a:rPr>
              <a:t>A leitura deve ser </a:t>
            </a:r>
            <a:r>
              <a:rPr lang="pt-BR" sz="2000" dirty="0" smtClean="0">
                <a:solidFill>
                  <a:srgbClr val="0000FF"/>
                </a:solidFill>
              </a:rPr>
              <a:t>síncrona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Deve estar habilitada (</a:t>
            </a:r>
            <a:r>
              <a:rPr lang="pt-BR" sz="2000" i="1" dirty="0" err="1" smtClean="0"/>
              <a:t>sel</a:t>
            </a:r>
            <a:r>
              <a:rPr lang="pt-BR" sz="2000" i="1" dirty="0" smtClean="0"/>
              <a:t>=1</a:t>
            </a:r>
            <a:r>
              <a:rPr lang="pt-BR" sz="2000" dirty="0" smtClean="0"/>
              <a:t>) apenas quando for utilizada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Quando </a:t>
            </a:r>
            <a:r>
              <a:rPr lang="pt-BR" sz="2000" i="1" dirty="0" err="1" smtClean="0"/>
              <a:t>sel</a:t>
            </a:r>
            <a:r>
              <a:rPr lang="pt-BR" sz="2000" i="1" dirty="0" smtClean="0"/>
              <a:t>=0</a:t>
            </a:r>
            <a:r>
              <a:rPr lang="pt-BR" sz="2000" dirty="0" smtClean="0"/>
              <a:t> a saída deve ficar em alta impedância (Z)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Os barramentos devem ser parametrizáveis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47" y="4077614"/>
            <a:ext cx="2530650" cy="15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23641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Memória (</a:t>
            </a:r>
            <a:r>
              <a:rPr lang="pt-BR" sz="2400" dirty="0" err="1" smtClean="0"/>
              <a:t>Memory.vhd</a:t>
            </a:r>
            <a:r>
              <a:rPr lang="pt-BR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A memória deve ser inicializada a partir de um arquivo texto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Será fornecida uma memória de exemplo contendo um procedimento que faz inicialização a partir de um </a:t>
            </a:r>
            <a:r>
              <a:rPr lang="pt-BR" sz="2000" dirty="0" smtClean="0"/>
              <a:t>arquivo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O arquivo deve ter o seguinte formato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344448" y="4101347"/>
            <a:ext cx="1954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20003042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AB435555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63936" y="43783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Endereços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155119" y="437834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Dados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 bwMode="auto">
          <a:xfrm>
            <a:off x="3344448" y="4101348"/>
            <a:ext cx="400833" cy="923330"/>
          </a:xfrm>
          <a:prstGeom prst="round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3822524" y="4101346"/>
            <a:ext cx="1237991" cy="923331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11962</TotalTime>
  <Words>710</Words>
  <Application>Microsoft Office PowerPoint</Application>
  <PresentationFormat>Apresentação na tela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Perfil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Everton Carara</cp:lastModifiedBy>
  <cp:revision>1183</cp:revision>
  <cp:lastPrinted>2013-09-24T12:23:37Z</cp:lastPrinted>
  <dcterms:created xsi:type="dcterms:W3CDTF">2004-05-12T09:18:39Z</dcterms:created>
  <dcterms:modified xsi:type="dcterms:W3CDTF">2016-11-07T11:09:21Z</dcterms:modified>
</cp:coreProperties>
</file>