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A7DED0-3940-4279-8B15-700375CD514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6F4435-8505-496A-BA52-98401817000E}">
      <dgm:prSet/>
      <dgm:spPr/>
      <dgm:t>
        <a:bodyPr/>
        <a:lstStyle/>
        <a:p>
          <a:r>
            <a:rPr lang="en-US"/>
            <a:t>764 matches from 1962 to 2018</a:t>
          </a:r>
        </a:p>
      </dgm:t>
    </dgm:pt>
    <dgm:pt modelId="{7B63A44C-9451-47E9-AA82-AFF1247FA4D5}" type="parTrans" cxnId="{C52E4A90-4526-4002-9DAE-B148A033CFF8}">
      <dgm:prSet/>
      <dgm:spPr/>
      <dgm:t>
        <a:bodyPr/>
        <a:lstStyle/>
        <a:p>
          <a:endParaRPr lang="en-US"/>
        </a:p>
      </dgm:t>
    </dgm:pt>
    <dgm:pt modelId="{807793B3-1781-4C30-8015-EF1D384543DC}" type="sibTrans" cxnId="{C52E4A90-4526-4002-9DAE-B148A033CFF8}">
      <dgm:prSet/>
      <dgm:spPr/>
      <dgm:t>
        <a:bodyPr/>
        <a:lstStyle/>
        <a:p>
          <a:endParaRPr lang="en-US"/>
        </a:p>
      </dgm:t>
    </dgm:pt>
    <dgm:pt modelId="{52655088-5DDE-4733-86A5-A6D202FF1739}">
      <dgm:prSet/>
      <dgm:spPr/>
      <dgm:t>
        <a:bodyPr/>
        <a:lstStyle/>
        <a:p>
          <a:r>
            <a:rPr lang="en-US"/>
            <a:t>75 unique teams </a:t>
          </a:r>
        </a:p>
      </dgm:t>
    </dgm:pt>
    <dgm:pt modelId="{644089D6-A89C-443C-92EC-1C730D66ECC7}" type="parTrans" cxnId="{E0B617C6-2599-4D44-9360-8E8BD3925FE1}">
      <dgm:prSet/>
      <dgm:spPr/>
      <dgm:t>
        <a:bodyPr/>
        <a:lstStyle/>
        <a:p>
          <a:endParaRPr lang="en-US"/>
        </a:p>
      </dgm:t>
    </dgm:pt>
    <dgm:pt modelId="{285A23C1-A058-40BF-9800-B7752689D918}" type="sibTrans" cxnId="{E0B617C6-2599-4D44-9360-8E8BD3925FE1}">
      <dgm:prSet/>
      <dgm:spPr/>
      <dgm:t>
        <a:bodyPr/>
        <a:lstStyle/>
        <a:p>
          <a:endParaRPr lang="en-US"/>
        </a:p>
      </dgm:t>
    </dgm:pt>
    <dgm:pt modelId="{F1CFD349-F7DA-4EAB-991E-09D468289B6A}">
      <dgm:prSet/>
      <dgm:spPr/>
      <dgm:t>
        <a:bodyPr/>
        <a:lstStyle/>
        <a:p>
          <a:r>
            <a:rPr lang="en-US"/>
            <a:t>Split match into individual outcomes (1,528 observations)</a:t>
          </a:r>
        </a:p>
      </dgm:t>
    </dgm:pt>
    <dgm:pt modelId="{AE6254D6-C8F0-4D2A-B731-8155E5A0CFB1}" type="parTrans" cxnId="{5468CB54-9973-4DB2-BA08-C0A5855D3A61}">
      <dgm:prSet/>
      <dgm:spPr/>
      <dgm:t>
        <a:bodyPr/>
        <a:lstStyle/>
        <a:p>
          <a:endParaRPr lang="en-US"/>
        </a:p>
      </dgm:t>
    </dgm:pt>
    <dgm:pt modelId="{A987FFB9-25CC-4822-8CF2-0F87F5B5436C}" type="sibTrans" cxnId="{5468CB54-9973-4DB2-BA08-C0A5855D3A61}">
      <dgm:prSet/>
      <dgm:spPr/>
      <dgm:t>
        <a:bodyPr/>
        <a:lstStyle/>
        <a:p>
          <a:endParaRPr lang="en-US"/>
        </a:p>
      </dgm:t>
    </dgm:pt>
    <dgm:pt modelId="{2D5218EB-4DB3-4439-86EB-18D19F2CBFBF}">
      <dgm:prSet/>
      <dgm:spPr/>
      <dgm:t>
        <a:bodyPr/>
        <a:lstStyle/>
        <a:p>
          <a:r>
            <a:rPr lang="en-US"/>
            <a:t>Excluded ties </a:t>
          </a:r>
        </a:p>
      </dgm:t>
    </dgm:pt>
    <dgm:pt modelId="{84C69817-CCCC-4AC6-AC14-CBC683D13C0D}" type="parTrans" cxnId="{143CA9C3-6C05-4B8A-BF4A-66D01B287A52}">
      <dgm:prSet/>
      <dgm:spPr/>
      <dgm:t>
        <a:bodyPr/>
        <a:lstStyle/>
        <a:p>
          <a:endParaRPr lang="en-US"/>
        </a:p>
      </dgm:t>
    </dgm:pt>
    <dgm:pt modelId="{ED32AEDE-565E-4DFC-BD15-CA889BE5EB26}" type="sibTrans" cxnId="{143CA9C3-6C05-4B8A-BF4A-66D01B287A52}">
      <dgm:prSet/>
      <dgm:spPr/>
      <dgm:t>
        <a:bodyPr/>
        <a:lstStyle/>
        <a:p>
          <a:endParaRPr lang="en-US"/>
        </a:p>
      </dgm:t>
    </dgm:pt>
    <dgm:pt modelId="{268FBA16-84BB-48E7-B5CE-1E1C6DC99130}">
      <dgm:prSet/>
      <dgm:spPr/>
      <dgm:t>
        <a:bodyPr/>
        <a:lstStyle/>
        <a:p>
          <a:r>
            <a:rPr lang="en-US"/>
            <a:t>Filled missing economic variables with the minimum value</a:t>
          </a:r>
        </a:p>
      </dgm:t>
    </dgm:pt>
    <dgm:pt modelId="{07EE6AC5-B776-4E35-9C84-FC8C79AC35C3}" type="parTrans" cxnId="{44975AB6-9025-4041-AEE2-9EE6EF49B942}">
      <dgm:prSet/>
      <dgm:spPr/>
      <dgm:t>
        <a:bodyPr/>
        <a:lstStyle/>
        <a:p>
          <a:endParaRPr lang="en-US"/>
        </a:p>
      </dgm:t>
    </dgm:pt>
    <dgm:pt modelId="{FAAEF403-038B-465F-B125-7EC3B824F76D}" type="sibTrans" cxnId="{44975AB6-9025-4041-AEE2-9EE6EF49B942}">
      <dgm:prSet/>
      <dgm:spPr/>
      <dgm:t>
        <a:bodyPr/>
        <a:lstStyle/>
        <a:p>
          <a:endParaRPr lang="en-US"/>
        </a:p>
      </dgm:t>
    </dgm:pt>
    <dgm:pt modelId="{0F595D6E-F3D1-4392-A29B-05AB0DA4938E}">
      <dgm:prSet/>
      <dgm:spPr/>
      <dgm:t>
        <a:bodyPr/>
        <a:lstStyle/>
        <a:p>
          <a:r>
            <a:rPr lang="en-US"/>
            <a:t>Final regression observations: 868</a:t>
          </a:r>
        </a:p>
      </dgm:t>
    </dgm:pt>
    <dgm:pt modelId="{93901215-C820-45E4-B944-449C7D1F5FAF}" type="parTrans" cxnId="{41C58620-E69E-4F7C-8535-1AAAE9094919}">
      <dgm:prSet/>
      <dgm:spPr/>
      <dgm:t>
        <a:bodyPr/>
        <a:lstStyle/>
        <a:p>
          <a:endParaRPr lang="en-US"/>
        </a:p>
      </dgm:t>
    </dgm:pt>
    <dgm:pt modelId="{5C3A1B7F-50D3-4164-AC88-BEA51F0360F2}" type="sibTrans" cxnId="{41C58620-E69E-4F7C-8535-1AAAE9094919}">
      <dgm:prSet/>
      <dgm:spPr/>
      <dgm:t>
        <a:bodyPr/>
        <a:lstStyle/>
        <a:p>
          <a:endParaRPr lang="en-US"/>
        </a:p>
      </dgm:t>
    </dgm:pt>
    <dgm:pt modelId="{DB86E13E-80E0-4BF9-8668-9303100CECDB}" type="pres">
      <dgm:prSet presAssocID="{9BA7DED0-3940-4279-8B15-700375CD5143}" presName="root" presStyleCnt="0">
        <dgm:presLayoutVars>
          <dgm:dir/>
          <dgm:resizeHandles val="exact"/>
        </dgm:presLayoutVars>
      </dgm:prSet>
      <dgm:spPr/>
    </dgm:pt>
    <dgm:pt modelId="{991C04E9-E998-4336-8303-4EC6A462E77F}" type="pres">
      <dgm:prSet presAssocID="{9BA7DED0-3940-4279-8B15-700375CD5143}" presName="container" presStyleCnt="0">
        <dgm:presLayoutVars>
          <dgm:dir/>
          <dgm:resizeHandles val="exact"/>
        </dgm:presLayoutVars>
      </dgm:prSet>
      <dgm:spPr/>
    </dgm:pt>
    <dgm:pt modelId="{75DC587B-4D3E-4FD6-8F32-585E509A1842}" type="pres">
      <dgm:prSet presAssocID="{A36F4435-8505-496A-BA52-98401817000E}" presName="compNode" presStyleCnt="0"/>
      <dgm:spPr/>
    </dgm:pt>
    <dgm:pt modelId="{38ED5507-72DF-4CC4-8C06-59110477AA85}" type="pres">
      <dgm:prSet presAssocID="{A36F4435-8505-496A-BA52-98401817000E}" presName="iconBgRect" presStyleLbl="bgShp" presStyleIdx="0" presStyleCnt="6"/>
      <dgm:spPr/>
    </dgm:pt>
    <dgm:pt modelId="{904578EC-7B15-41B4-9A64-5AFF02981B57}" type="pres">
      <dgm:prSet presAssocID="{A36F4435-8505-496A-BA52-98401817000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"/>
        </a:ext>
      </dgm:extLst>
    </dgm:pt>
    <dgm:pt modelId="{5B9ADE05-9563-4B87-AB3B-25CF18DCE542}" type="pres">
      <dgm:prSet presAssocID="{A36F4435-8505-496A-BA52-98401817000E}" presName="spaceRect" presStyleCnt="0"/>
      <dgm:spPr/>
    </dgm:pt>
    <dgm:pt modelId="{01A35397-C7B5-400B-AB3B-32401D882392}" type="pres">
      <dgm:prSet presAssocID="{A36F4435-8505-496A-BA52-98401817000E}" presName="textRect" presStyleLbl="revTx" presStyleIdx="0" presStyleCnt="6">
        <dgm:presLayoutVars>
          <dgm:chMax val="1"/>
          <dgm:chPref val="1"/>
        </dgm:presLayoutVars>
      </dgm:prSet>
      <dgm:spPr/>
    </dgm:pt>
    <dgm:pt modelId="{E81974D1-0B2C-4BF5-808D-D5D11AF1FF49}" type="pres">
      <dgm:prSet presAssocID="{807793B3-1781-4C30-8015-EF1D384543DC}" presName="sibTrans" presStyleLbl="sibTrans2D1" presStyleIdx="0" presStyleCnt="0"/>
      <dgm:spPr/>
    </dgm:pt>
    <dgm:pt modelId="{CC3DB819-5A65-4516-B6F3-D69173392205}" type="pres">
      <dgm:prSet presAssocID="{52655088-5DDE-4733-86A5-A6D202FF1739}" presName="compNode" presStyleCnt="0"/>
      <dgm:spPr/>
    </dgm:pt>
    <dgm:pt modelId="{7D2AF56C-74E3-4585-B05A-DF41DE533974}" type="pres">
      <dgm:prSet presAssocID="{52655088-5DDE-4733-86A5-A6D202FF1739}" presName="iconBgRect" presStyleLbl="bgShp" presStyleIdx="1" presStyleCnt="6"/>
      <dgm:spPr/>
    </dgm:pt>
    <dgm:pt modelId="{0DEFEC37-4A84-4371-82F5-6C22F8347B7E}" type="pres">
      <dgm:prSet presAssocID="{52655088-5DDE-4733-86A5-A6D202FF173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work"/>
        </a:ext>
      </dgm:extLst>
    </dgm:pt>
    <dgm:pt modelId="{FBCF7389-B4E4-4CBD-8C7A-25D8F599BF0A}" type="pres">
      <dgm:prSet presAssocID="{52655088-5DDE-4733-86A5-A6D202FF1739}" presName="spaceRect" presStyleCnt="0"/>
      <dgm:spPr/>
    </dgm:pt>
    <dgm:pt modelId="{C18EED9D-C99F-4748-86A1-C0A507AC8C3F}" type="pres">
      <dgm:prSet presAssocID="{52655088-5DDE-4733-86A5-A6D202FF1739}" presName="textRect" presStyleLbl="revTx" presStyleIdx="1" presStyleCnt="6">
        <dgm:presLayoutVars>
          <dgm:chMax val="1"/>
          <dgm:chPref val="1"/>
        </dgm:presLayoutVars>
      </dgm:prSet>
      <dgm:spPr/>
    </dgm:pt>
    <dgm:pt modelId="{C7EA0F04-5297-4DC7-B697-8BF4E20ABFE2}" type="pres">
      <dgm:prSet presAssocID="{285A23C1-A058-40BF-9800-B7752689D918}" presName="sibTrans" presStyleLbl="sibTrans2D1" presStyleIdx="0" presStyleCnt="0"/>
      <dgm:spPr/>
    </dgm:pt>
    <dgm:pt modelId="{D777ED0B-031D-4704-B79E-8BA908332F1E}" type="pres">
      <dgm:prSet presAssocID="{F1CFD349-F7DA-4EAB-991E-09D468289B6A}" presName="compNode" presStyleCnt="0"/>
      <dgm:spPr/>
    </dgm:pt>
    <dgm:pt modelId="{CBF29C0D-0024-41A4-B251-D25E680EA5A7}" type="pres">
      <dgm:prSet presAssocID="{F1CFD349-F7DA-4EAB-991E-09D468289B6A}" presName="iconBgRect" presStyleLbl="bgShp" presStyleIdx="2" presStyleCnt="6"/>
      <dgm:spPr/>
    </dgm:pt>
    <dgm:pt modelId="{DC19AD15-558A-47D6-91A0-E219AA3F2D76}" type="pres">
      <dgm:prSet presAssocID="{F1CFD349-F7DA-4EAB-991E-09D468289B6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99980855-8BFF-4CC5-A513-401433D27E5C}" type="pres">
      <dgm:prSet presAssocID="{F1CFD349-F7DA-4EAB-991E-09D468289B6A}" presName="spaceRect" presStyleCnt="0"/>
      <dgm:spPr/>
    </dgm:pt>
    <dgm:pt modelId="{7750042C-83F4-4FC5-8FA9-F4AAEF4B0694}" type="pres">
      <dgm:prSet presAssocID="{F1CFD349-F7DA-4EAB-991E-09D468289B6A}" presName="textRect" presStyleLbl="revTx" presStyleIdx="2" presStyleCnt="6">
        <dgm:presLayoutVars>
          <dgm:chMax val="1"/>
          <dgm:chPref val="1"/>
        </dgm:presLayoutVars>
      </dgm:prSet>
      <dgm:spPr/>
    </dgm:pt>
    <dgm:pt modelId="{0CAC1BFA-5FF6-4776-B3DE-320378C97185}" type="pres">
      <dgm:prSet presAssocID="{A987FFB9-25CC-4822-8CF2-0F87F5B5436C}" presName="sibTrans" presStyleLbl="sibTrans2D1" presStyleIdx="0" presStyleCnt="0"/>
      <dgm:spPr/>
    </dgm:pt>
    <dgm:pt modelId="{3151F09A-1172-421F-93D2-178302EC78EB}" type="pres">
      <dgm:prSet presAssocID="{2D5218EB-4DB3-4439-86EB-18D19F2CBFBF}" presName="compNode" presStyleCnt="0"/>
      <dgm:spPr/>
    </dgm:pt>
    <dgm:pt modelId="{4AED5D1F-6A88-47A9-BBBD-039F09306A0A}" type="pres">
      <dgm:prSet presAssocID="{2D5218EB-4DB3-4439-86EB-18D19F2CBFBF}" presName="iconBgRect" presStyleLbl="bgShp" presStyleIdx="3" presStyleCnt="6"/>
      <dgm:spPr/>
    </dgm:pt>
    <dgm:pt modelId="{AC046D09-0F19-4E16-9DFC-76D4CCFC18A7}" type="pres">
      <dgm:prSet presAssocID="{2D5218EB-4DB3-4439-86EB-18D19F2CBFB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f Ball"/>
        </a:ext>
      </dgm:extLst>
    </dgm:pt>
    <dgm:pt modelId="{87B1C452-AB92-48C0-8946-907A04C263C0}" type="pres">
      <dgm:prSet presAssocID="{2D5218EB-4DB3-4439-86EB-18D19F2CBFBF}" presName="spaceRect" presStyleCnt="0"/>
      <dgm:spPr/>
    </dgm:pt>
    <dgm:pt modelId="{B85E94B3-58CF-44DB-8D0B-C394102BDF3A}" type="pres">
      <dgm:prSet presAssocID="{2D5218EB-4DB3-4439-86EB-18D19F2CBFBF}" presName="textRect" presStyleLbl="revTx" presStyleIdx="3" presStyleCnt="6">
        <dgm:presLayoutVars>
          <dgm:chMax val="1"/>
          <dgm:chPref val="1"/>
        </dgm:presLayoutVars>
      </dgm:prSet>
      <dgm:spPr/>
    </dgm:pt>
    <dgm:pt modelId="{0E3AA9EB-52E0-4C66-9117-7D4728087FAA}" type="pres">
      <dgm:prSet presAssocID="{ED32AEDE-565E-4DFC-BD15-CA889BE5EB26}" presName="sibTrans" presStyleLbl="sibTrans2D1" presStyleIdx="0" presStyleCnt="0"/>
      <dgm:spPr/>
    </dgm:pt>
    <dgm:pt modelId="{CCD008C0-F005-4A90-BB0D-6DD7D83FE9EE}" type="pres">
      <dgm:prSet presAssocID="{268FBA16-84BB-48E7-B5CE-1E1C6DC99130}" presName="compNode" presStyleCnt="0"/>
      <dgm:spPr/>
    </dgm:pt>
    <dgm:pt modelId="{51F5B40B-D749-453D-9AE1-BA1CC61F290A}" type="pres">
      <dgm:prSet presAssocID="{268FBA16-84BB-48E7-B5CE-1E1C6DC99130}" presName="iconBgRect" presStyleLbl="bgShp" presStyleIdx="4" presStyleCnt="6"/>
      <dgm:spPr/>
    </dgm:pt>
    <dgm:pt modelId="{58B8CDB4-A9B1-4BE1-856D-813A6629EF9E}" type="pres">
      <dgm:prSet presAssocID="{268FBA16-84BB-48E7-B5CE-1E1C6DC9913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ancial"/>
        </a:ext>
      </dgm:extLst>
    </dgm:pt>
    <dgm:pt modelId="{08034A09-EC1E-45C1-A3A9-65A3B22B8554}" type="pres">
      <dgm:prSet presAssocID="{268FBA16-84BB-48E7-B5CE-1E1C6DC99130}" presName="spaceRect" presStyleCnt="0"/>
      <dgm:spPr/>
    </dgm:pt>
    <dgm:pt modelId="{97CF6821-DBF2-4A2C-B5C0-C8B6578DD946}" type="pres">
      <dgm:prSet presAssocID="{268FBA16-84BB-48E7-B5CE-1E1C6DC99130}" presName="textRect" presStyleLbl="revTx" presStyleIdx="4" presStyleCnt="6">
        <dgm:presLayoutVars>
          <dgm:chMax val="1"/>
          <dgm:chPref val="1"/>
        </dgm:presLayoutVars>
      </dgm:prSet>
      <dgm:spPr/>
    </dgm:pt>
    <dgm:pt modelId="{E490CAE2-E6EE-4901-A62C-9183AFB52110}" type="pres">
      <dgm:prSet presAssocID="{FAAEF403-038B-465F-B125-7EC3B824F76D}" presName="sibTrans" presStyleLbl="sibTrans2D1" presStyleIdx="0" presStyleCnt="0"/>
      <dgm:spPr/>
    </dgm:pt>
    <dgm:pt modelId="{4C033E7E-D174-4B15-A2A1-D338A2065851}" type="pres">
      <dgm:prSet presAssocID="{0F595D6E-F3D1-4392-A29B-05AB0DA4938E}" presName="compNode" presStyleCnt="0"/>
      <dgm:spPr/>
    </dgm:pt>
    <dgm:pt modelId="{81063C0B-6DEB-4086-B24D-708E1940B40A}" type="pres">
      <dgm:prSet presAssocID="{0F595D6E-F3D1-4392-A29B-05AB0DA4938E}" presName="iconBgRect" presStyleLbl="bgShp" presStyleIdx="5" presStyleCnt="6"/>
      <dgm:spPr/>
    </dgm:pt>
    <dgm:pt modelId="{B8810CCD-6D19-4CE8-928F-63BF2141290E}" type="pres">
      <dgm:prSet presAssocID="{0F595D6E-F3D1-4392-A29B-05AB0DA4938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0485B9F3-5FF1-4947-A13F-8A49783050F1}" type="pres">
      <dgm:prSet presAssocID="{0F595D6E-F3D1-4392-A29B-05AB0DA4938E}" presName="spaceRect" presStyleCnt="0"/>
      <dgm:spPr/>
    </dgm:pt>
    <dgm:pt modelId="{BBC0C190-6A46-4648-AB66-26C9F65891D8}" type="pres">
      <dgm:prSet presAssocID="{0F595D6E-F3D1-4392-A29B-05AB0DA4938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F01670E-E7C6-4845-B48A-8A8C60ACB486}" type="presOf" srcId="{A987FFB9-25CC-4822-8CF2-0F87F5B5436C}" destId="{0CAC1BFA-5FF6-4776-B3DE-320378C97185}" srcOrd="0" destOrd="0" presId="urn:microsoft.com/office/officeart/2018/2/layout/IconCircleList"/>
    <dgm:cxn modelId="{41C58620-E69E-4F7C-8535-1AAAE9094919}" srcId="{9BA7DED0-3940-4279-8B15-700375CD5143}" destId="{0F595D6E-F3D1-4392-A29B-05AB0DA4938E}" srcOrd="5" destOrd="0" parTransId="{93901215-C820-45E4-B944-449C7D1F5FAF}" sibTransId="{5C3A1B7F-50D3-4164-AC88-BEA51F0360F2}"/>
    <dgm:cxn modelId="{7FB6046C-FBEE-4F8E-8B87-66508D7685F9}" type="presOf" srcId="{268FBA16-84BB-48E7-B5CE-1E1C6DC99130}" destId="{97CF6821-DBF2-4A2C-B5C0-C8B6578DD946}" srcOrd="0" destOrd="0" presId="urn:microsoft.com/office/officeart/2018/2/layout/IconCircleList"/>
    <dgm:cxn modelId="{5468CB54-9973-4DB2-BA08-C0A5855D3A61}" srcId="{9BA7DED0-3940-4279-8B15-700375CD5143}" destId="{F1CFD349-F7DA-4EAB-991E-09D468289B6A}" srcOrd="2" destOrd="0" parTransId="{AE6254D6-C8F0-4D2A-B731-8155E5A0CFB1}" sibTransId="{A987FFB9-25CC-4822-8CF2-0F87F5B5436C}"/>
    <dgm:cxn modelId="{33BBD054-0404-4A36-B660-C9734A1ACDF6}" type="presOf" srcId="{2D5218EB-4DB3-4439-86EB-18D19F2CBFBF}" destId="{B85E94B3-58CF-44DB-8D0B-C394102BDF3A}" srcOrd="0" destOrd="0" presId="urn:microsoft.com/office/officeart/2018/2/layout/IconCircleList"/>
    <dgm:cxn modelId="{98E2C458-9008-417F-AB24-A479C7F90518}" type="presOf" srcId="{ED32AEDE-565E-4DFC-BD15-CA889BE5EB26}" destId="{0E3AA9EB-52E0-4C66-9117-7D4728087FAA}" srcOrd="0" destOrd="0" presId="urn:microsoft.com/office/officeart/2018/2/layout/IconCircleList"/>
    <dgm:cxn modelId="{0924D680-A1C0-4A53-BC4F-2DB043E83BBC}" type="presOf" srcId="{9BA7DED0-3940-4279-8B15-700375CD5143}" destId="{DB86E13E-80E0-4BF9-8668-9303100CECDB}" srcOrd="0" destOrd="0" presId="urn:microsoft.com/office/officeart/2018/2/layout/IconCircleList"/>
    <dgm:cxn modelId="{8CFE4286-EAD1-4C71-952F-4137A3C016F6}" type="presOf" srcId="{FAAEF403-038B-465F-B125-7EC3B824F76D}" destId="{E490CAE2-E6EE-4901-A62C-9183AFB52110}" srcOrd="0" destOrd="0" presId="urn:microsoft.com/office/officeart/2018/2/layout/IconCircleList"/>
    <dgm:cxn modelId="{1C5BDE8F-D3A9-4E46-B397-8384D58CD798}" type="presOf" srcId="{807793B3-1781-4C30-8015-EF1D384543DC}" destId="{E81974D1-0B2C-4BF5-808D-D5D11AF1FF49}" srcOrd="0" destOrd="0" presId="urn:microsoft.com/office/officeart/2018/2/layout/IconCircleList"/>
    <dgm:cxn modelId="{C52E4A90-4526-4002-9DAE-B148A033CFF8}" srcId="{9BA7DED0-3940-4279-8B15-700375CD5143}" destId="{A36F4435-8505-496A-BA52-98401817000E}" srcOrd="0" destOrd="0" parTransId="{7B63A44C-9451-47E9-AA82-AFF1247FA4D5}" sibTransId="{807793B3-1781-4C30-8015-EF1D384543DC}"/>
    <dgm:cxn modelId="{B1958BB0-E7D3-4641-813F-F7A7BE6D30DD}" type="presOf" srcId="{A36F4435-8505-496A-BA52-98401817000E}" destId="{01A35397-C7B5-400B-AB3B-32401D882392}" srcOrd="0" destOrd="0" presId="urn:microsoft.com/office/officeart/2018/2/layout/IconCircleList"/>
    <dgm:cxn modelId="{44975AB6-9025-4041-AEE2-9EE6EF49B942}" srcId="{9BA7DED0-3940-4279-8B15-700375CD5143}" destId="{268FBA16-84BB-48E7-B5CE-1E1C6DC99130}" srcOrd="4" destOrd="0" parTransId="{07EE6AC5-B776-4E35-9C84-FC8C79AC35C3}" sibTransId="{FAAEF403-038B-465F-B125-7EC3B824F76D}"/>
    <dgm:cxn modelId="{143CA9C3-6C05-4B8A-BF4A-66D01B287A52}" srcId="{9BA7DED0-3940-4279-8B15-700375CD5143}" destId="{2D5218EB-4DB3-4439-86EB-18D19F2CBFBF}" srcOrd="3" destOrd="0" parTransId="{84C69817-CCCC-4AC6-AC14-CBC683D13C0D}" sibTransId="{ED32AEDE-565E-4DFC-BD15-CA889BE5EB26}"/>
    <dgm:cxn modelId="{E0B617C6-2599-4D44-9360-8E8BD3925FE1}" srcId="{9BA7DED0-3940-4279-8B15-700375CD5143}" destId="{52655088-5DDE-4733-86A5-A6D202FF1739}" srcOrd="1" destOrd="0" parTransId="{644089D6-A89C-443C-92EC-1C730D66ECC7}" sibTransId="{285A23C1-A058-40BF-9800-B7752689D918}"/>
    <dgm:cxn modelId="{E90EA6D5-D8D7-4992-B90A-7AF4EA026F8A}" type="presOf" srcId="{F1CFD349-F7DA-4EAB-991E-09D468289B6A}" destId="{7750042C-83F4-4FC5-8FA9-F4AAEF4B0694}" srcOrd="0" destOrd="0" presId="urn:microsoft.com/office/officeart/2018/2/layout/IconCircleList"/>
    <dgm:cxn modelId="{BF64D7D6-3B07-4540-A576-F43DB9F6ADDC}" type="presOf" srcId="{285A23C1-A058-40BF-9800-B7752689D918}" destId="{C7EA0F04-5297-4DC7-B697-8BF4E20ABFE2}" srcOrd="0" destOrd="0" presId="urn:microsoft.com/office/officeart/2018/2/layout/IconCircleList"/>
    <dgm:cxn modelId="{CDCE5FDB-D20A-47DC-9BE5-0A21704AE7BC}" type="presOf" srcId="{52655088-5DDE-4733-86A5-A6D202FF1739}" destId="{C18EED9D-C99F-4748-86A1-C0A507AC8C3F}" srcOrd="0" destOrd="0" presId="urn:microsoft.com/office/officeart/2018/2/layout/IconCircleList"/>
    <dgm:cxn modelId="{2783EEF0-F211-43A1-9485-F395B33DA885}" type="presOf" srcId="{0F595D6E-F3D1-4392-A29B-05AB0DA4938E}" destId="{BBC0C190-6A46-4648-AB66-26C9F65891D8}" srcOrd="0" destOrd="0" presId="urn:microsoft.com/office/officeart/2018/2/layout/IconCircleList"/>
    <dgm:cxn modelId="{08A3B10C-2E6C-48E7-879C-4B3E46BC9EB3}" type="presParOf" srcId="{DB86E13E-80E0-4BF9-8668-9303100CECDB}" destId="{991C04E9-E998-4336-8303-4EC6A462E77F}" srcOrd="0" destOrd="0" presId="urn:microsoft.com/office/officeart/2018/2/layout/IconCircleList"/>
    <dgm:cxn modelId="{49A8C4EE-E459-49CF-BF61-1A81911FC347}" type="presParOf" srcId="{991C04E9-E998-4336-8303-4EC6A462E77F}" destId="{75DC587B-4D3E-4FD6-8F32-585E509A1842}" srcOrd="0" destOrd="0" presId="urn:microsoft.com/office/officeart/2018/2/layout/IconCircleList"/>
    <dgm:cxn modelId="{6963BBA6-1A3C-4C74-9F2A-DFB373A8B8F9}" type="presParOf" srcId="{75DC587B-4D3E-4FD6-8F32-585E509A1842}" destId="{38ED5507-72DF-4CC4-8C06-59110477AA85}" srcOrd="0" destOrd="0" presId="urn:microsoft.com/office/officeart/2018/2/layout/IconCircleList"/>
    <dgm:cxn modelId="{3DA82E51-4294-45E4-80C7-934A3583F8BE}" type="presParOf" srcId="{75DC587B-4D3E-4FD6-8F32-585E509A1842}" destId="{904578EC-7B15-41B4-9A64-5AFF02981B57}" srcOrd="1" destOrd="0" presId="urn:microsoft.com/office/officeart/2018/2/layout/IconCircleList"/>
    <dgm:cxn modelId="{DD071CC7-AC3C-440E-BD7C-E1237778714B}" type="presParOf" srcId="{75DC587B-4D3E-4FD6-8F32-585E509A1842}" destId="{5B9ADE05-9563-4B87-AB3B-25CF18DCE542}" srcOrd="2" destOrd="0" presId="urn:microsoft.com/office/officeart/2018/2/layout/IconCircleList"/>
    <dgm:cxn modelId="{2991DC30-5F96-4EA8-B05B-7626952D2069}" type="presParOf" srcId="{75DC587B-4D3E-4FD6-8F32-585E509A1842}" destId="{01A35397-C7B5-400B-AB3B-32401D882392}" srcOrd="3" destOrd="0" presId="urn:microsoft.com/office/officeart/2018/2/layout/IconCircleList"/>
    <dgm:cxn modelId="{5604D39F-856C-4762-B154-4BE42CD23407}" type="presParOf" srcId="{991C04E9-E998-4336-8303-4EC6A462E77F}" destId="{E81974D1-0B2C-4BF5-808D-D5D11AF1FF49}" srcOrd="1" destOrd="0" presId="urn:microsoft.com/office/officeart/2018/2/layout/IconCircleList"/>
    <dgm:cxn modelId="{5CB900CD-2350-46B5-83D9-CB7D701404D4}" type="presParOf" srcId="{991C04E9-E998-4336-8303-4EC6A462E77F}" destId="{CC3DB819-5A65-4516-B6F3-D69173392205}" srcOrd="2" destOrd="0" presId="urn:microsoft.com/office/officeart/2018/2/layout/IconCircleList"/>
    <dgm:cxn modelId="{8707794F-3A2C-4A99-A403-1325A0E1BD1C}" type="presParOf" srcId="{CC3DB819-5A65-4516-B6F3-D69173392205}" destId="{7D2AF56C-74E3-4585-B05A-DF41DE533974}" srcOrd="0" destOrd="0" presId="urn:microsoft.com/office/officeart/2018/2/layout/IconCircleList"/>
    <dgm:cxn modelId="{0D462398-9146-4229-8EF4-05A1562C1339}" type="presParOf" srcId="{CC3DB819-5A65-4516-B6F3-D69173392205}" destId="{0DEFEC37-4A84-4371-82F5-6C22F8347B7E}" srcOrd="1" destOrd="0" presId="urn:microsoft.com/office/officeart/2018/2/layout/IconCircleList"/>
    <dgm:cxn modelId="{DC8D6FB6-FF51-4196-856E-F4590D735DE5}" type="presParOf" srcId="{CC3DB819-5A65-4516-B6F3-D69173392205}" destId="{FBCF7389-B4E4-4CBD-8C7A-25D8F599BF0A}" srcOrd="2" destOrd="0" presId="urn:microsoft.com/office/officeart/2018/2/layout/IconCircleList"/>
    <dgm:cxn modelId="{6759CCE3-77BF-4B49-8705-A5E78AE308BE}" type="presParOf" srcId="{CC3DB819-5A65-4516-B6F3-D69173392205}" destId="{C18EED9D-C99F-4748-86A1-C0A507AC8C3F}" srcOrd="3" destOrd="0" presId="urn:microsoft.com/office/officeart/2018/2/layout/IconCircleList"/>
    <dgm:cxn modelId="{C33EB542-1699-4809-894D-CB1AB77E4C05}" type="presParOf" srcId="{991C04E9-E998-4336-8303-4EC6A462E77F}" destId="{C7EA0F04-5297-4DC7-B697-8BF4E20ABFE2}" srcOrd="3" destOrd="0" presId="urn:microsoft.com/office/officeart/2018/2/layout/IconCircleList"/>
    <dgm:cxn modelId="{8487001A-9E65-43B7-8FFA-BCF8F99FC64C}" type="presParOf" srcId="{991C04E9-E998-4336-8303-4EC6A462E77F}" destId="{D777ED0B-031D-4704-B79E-8BA908332F1E}" srcOrd="4" destOrd="0" presId="urn:microsoft.com/office/officeart/2018/2/layout/IconCircleList"/>
    <dgm:cxn modelId="{16BC84B5-1573-4089-97DE-467F38379BF1}" type="presParOf" srcId="{D777ED0B-031D-4704-B79E-8BA908332F1E}" destId="{CBF29C0D-0024-41A4-B251-D25E680EA5A7}" srcOrd="0" destOrd="0" presId="urn:microsoft.com/office/officeart/2018/2/layout/IconCircleList"/>
    <dgm:cxn modelId="{E462D9CC-73A2-49D3-BD7E-154B3B0639D6}" type="presParOf" srcId="{D777ED0B-031D-4704-B79E-8BA908332F1E}" destId="{DC19AD15-558A-47D6-91A0-E219AA3F2D76}" srcOrd="1" destOrd="0" presId="urn:microsoft.com/office/officeart/2018/2/layout/IconCircleList"/>
    <dgm:cxn modelId="{250775DC-8435-4C42-B9E9-19C8164FACA6}" type="presParOf" srcId="{D777ED0B-031D-4704-B79E-8BA908332F1E}" destId="{99980855-8BFF-4CC5-A513-401433D27E5C}" srcOrd="2" destOrd="0" presId="urn:microsoft.com/office/officeart/2018/2/layout/IconCircleList"/>
    <dgm:cxn modelId="{187F664D-D0F9-4B7D-BA2E-F31A66A3A51C}" type="presParOf" srcId="{D777ED0B-031D-4704-B79E-8BA908332F1E}" destId="{7750042C-83F4-4FC5-8FA9-F4AAEF4B0694}" srcOrd="3" destOrd="0" presId="urn:microsoft.com/office/officeart/2018/2/layout/IconCircleList"/>
    <dgm:cxn modelId="{3203E570-F440-42E6-B093-4DB7BFDD9BF2}" type="presParOf" srcId="{991C04E9-E998-4336-8303-4EC6A462E77F}" destId="{0CAC1BFA-5FF6-4776-B3DE-320378C97185}" srcOrd="5" destOrd="0" presId="urn:microsoft.com/office/officeart/2018/2/layout/IconCircleList"/>
    <dgm:cxn modelId="{8DB49299-0527-4DA7-B2F6-3EA9D4585B05}" type="presParOf" srcId="{991C04E9-E998-4336-8303-4EC6A462E77F}" destId="{3151F09A-1172-421F-93D2-178302EC78EB}" srcOrd="6" destOrd="0" presId="urn:microsoft.com/office/officeart/2018/2/layout/IconCircleList"/>
    <dgm:cxn modelId="{CE7C6764-C09E-4A0F-B4BD-3DEC34903313}" type="presParOf" srcId="{3151F09A-1172-421F-93D2-178302EC78EB}" destId="{4AED5D1F-6A88-47A9-BBBD-039F09306A0A}" srcOrd="0" destOrd="0" presId="urn:microsoft.com/office/officeart/2018/2/layout/IconCircleList"/>
    <dgm:cxn modelId="{EE7A88A0-EE80-42D7-B5CE-79A74913A57D}" type="presParOf" srcId="{3151F09A-1172-421F-93D2-178302EC78EB}" destId="{AC046D09-0F19-4E16-9DFC-76D4CCFC18A7}" srcOrd="1" destOrd="0" presId="urn:microsoft.com/office/officeart/2018/2/layout/IconCircleList"/>
    <dgm:cxn modelId="{AE9CCE43-FBEA-4BF9-9ECD-36215049E9AB}" type="presParOf" srcId="{3151F09A-1172-421F-93D2-178302EC78EB}" destId="{87B1C452-AB92-48C0-8946-907A04C263C0}" srcOrd="2" destOrd="0" presId="urn:microsoft.com/office/officeart/2018/2/layout/IconCircleList"/>
    <dgm:cxn modelId="{FB6BEED0-67D7-4714-9288-DB7866F4C9D6}" type="presParOf" srcId="{3151F09A-1172-421F-93D2-178302EC78EB}" destId="{B85E94B3-58CF-44DB-8D0B-C394102BDF3A}" srcOrd="3" destOrd="0" presId="urn:microsoft.com/office/officeart/2018/2/layout/IconCircleList"/>
    <dgm:cxn modelId="{55A59746-AC8F-4ED0-8080-092278CB128A}" type="presParOf" srcId="{991C04E9-E998-4336-8303-4EC6A462E77F}" destId="{0E3AA9EB-52E0-4C66-9117-7D4728087FAA}" srcOrd="7" destOrd="0" presId="urn:microsoft.com/office/officeart/2018/2/layout/IconCircleList"/>
    <dgm:cxn modelId="{88B79835-198B-4013-9D40-E19159C47DBC}" type="presParOf" srcId="{991C04E9-E998-4336-8303-4EC6A462E77F}" destId="{CCD008C0-F005-4A90-BB0D-6DD7D83FE9EE}" srcOrd="8" destOrd="0" presId="urn:microsoft.com/office/officeart/2018/2/layout/IconCircleList"/>
    <dgm:cxn modelId="{0E5345B8-5FCB-4B10-8118-3EED418CBF79}" type="presParOf" srcId="{CCD008C0-F005-4A90-BB0D-6DD7D83FE9EE}" destId="{51F5B40B-D749-453D-9AE1-BA1CC61F290A}" srcOrd="0" destOrd="0" presId="urn:microsoft.com/office/officeart/2018/2/layout/IconCircleList"/>
    <dgm:cxn modelId="{92CB65D4-6AE5-4D5C-A8F1-12411C0566BC}" type="presParOf" srcId="{CCD008C0-F005-4A90-BB0D-6DD7D83FE9EE}" destId="{58B8CDB4-A9B1-4BE1-856D-813A6629EF9E}" srcOrd="1" destOrd="0" presId="urn:microsoft.com/office/officeart/2018/2/layout/IconCircleList"/>
    <dgm:cxn modelId="{00476D44-A4A1-4F61-A1BD-5E1E6B26F350}" type="presParOf" srcId="{CCD008C0-F005-4A90-BB0D-6DD7D83FE9EE}" destId="{08034A09-EC1E-45C1-A3A9-65A3B22B8554}" srcOrd="2" destOrd="0" presId="urn:microsoft.com/office/officeart/2018/2/layout/IconCircleList"/>
    <dgm:cxn modelId="{170966A5-DD67-4D99-AD56-573947B8EA90}" type="presParOf" srcId="{CCD008C0-F005-4A90-BB0D-6DD7D83FE9EE}" destId="{97CF6821-DBF2-4A2C-B5C0-C8B6578DD946}" srcOrd="3" destOrd="0" presId="urn:microsoft.com/office/officeart/2018/2/layout/IconCircleList"/>
    <dgm:cxn modelId="{9464AC83-BBDC-4D26-949F-9D01DD30C804}" type="presParOf" srcId="{991C04E9-E998-4336-8303-4EC6A462E77F}" destId="{E490CAE2-E6EE-4901-A62C-9183AFB52110}" srcOrd="9" destOrd="0" presId="urn:microsoft.com/office/officeart/2018/2/layout/IconCircleList"/>
    <dgm:cxn modelId="{17EA63D3-7E54-437A-8162-8A105301E258}" type="presParOf" srcId="{991C04E9-E998-4336-8303-4EC6A462E77F}" destId="{4C033E7E-D174-4B15-A2A1-D338A2065851}" srcOrd="10" destOrd="0" presId="urn:microsoft.com/office/officeart/2018/2/layout/IconCircleList"/>
    <dgm:cxn modelId="{CAD69C86-14E0-40AA-86AF-457932301FDC}" type="presParOf" srcId="{4C033E7E-D174-4B15-A2A1-D338A2065851}" destId="{81063C0B-6DEB-4086-B24D-708E1940B40A}" srcOrd="0" destOrd="0" presId="urn:microsoft.com/office/officeart/2018/2/layout/IconCircleList"/>
    <dgm:cxn modelId="{B515AC36-FBFE-4B1D-935F-00E5ADA0C157}" type="presParOf" srcId="{4C033E7E-D174-4B15-A2A1-D338A2065851}" destId="{B8810CCD-6D19-4CE8-928F-63BF2141290E}" srcOrd="1" destOrd="0" presId="urn:microsoft.com/office/officeart/2018/2/layout/IconCircleList"/>
    <dgm:cxn modelId="{A6815561-9C1F-447B-95C2-1A23F865CC6E}" type="presParOf" srcId="{4C033E7E-D174-4B15-A2A1-D338A2065851}" destId="{0485B9F3-5FF1-4947-A13F-8A49783050F1}" srcOrd="2" destOrd="0" presId="urn:microsoft.com/office/officeart/2018/2/layout/IconCircleList"/>
    <dgm:cxn modelId="{1D1E390A-504D-4D42-89B7-5B457CE3031D}" type="presParOf" srcId="{4C033E7E-D174-4B15-A2A1-D338A2065851}" destId="{BBC0C190-6A46-4648-AB66-26C9F65891D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C0F9E2-F946-418D-90DD-911F5712286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716A2E0-AC91-4288-AEF9-BF67AEA31A8F}">
      <dgm:prSet/>
      <dgm:spPr/>
      <dgm:t>
        <a:bodyPr/>
        <a:lstStyle/>
        <a:p>
          <a:r>
            <a:rPr lang="en-US"/>
            <a:t>How does a country’s economic development affect the outcome of their world cup games?</a:t>
          </a:r>
        </a:p>
      </dgm:t>
    </dgm:pt>
    <dgm:pt modelId="{A4AA3A35-D9E3-4250-9719-7FD612DE0AB0}" type="parTrans" cxnId="{9B3F0B98-1543-451C-8A1E-400D5C691C72}">
      <dgm:prSet/>
      <dgm:spPr/>
      <dgm:t>
        <a:bodyPr/>
        <a:lstStyle/>
        <a:p>
          <a:endParaRPr lang="en-US"/>
        </a:p>
      </dgm:t>
    </dgm:pt>
    <dgm:pt modelId="{C5792EA7-5B8F-4284-A3C0-B34751D42802}" type="sibTrans" cxnId="{9B3F0B98-1543-451C-8A1E-400D5C691C72}">
      <dgm:prSet/>
      <dgm:spPr/>
      <dgm:t>
        <a:bodyPr/>
        <a:lstStyle/>
        <a:p>
          <a:endParaRPr lang="en-US"/>
        </a:p>
      </dgm:t>
    </dgm:pt>
    <dgm:pt modelId="{F504A832-DCB3-4772-9EBF-E046DC3D77DD}">
      <dgm:prSet/>
      <dgm:spPr/>
      <dgm:t>
        <a:bodyPr/>
        <a:lstStyle/>
        <a:p>
          <a:r>
            <a:rPr lang="en-US" dirty="0"/>
            <a:t>Why have countries like the US, China, and Japan, who have the resources, not perform well in the world cup?</a:t>
          </a:r>
        </a:p>
      </dgm:t>
    </dgm:pt>
    <dgm:pt modelId="{69DB836B-D398-4EA6-A245-75062E916121}" type="parTrans" cxnId="{4DA30AB7-39F5-49B7-B1A7-4D55D498B231}">
      <dgm:prSet/>
      <dgm:spPr/>
      <dgm:t>
        <a:bodyPr/>
        <a:lstStyle/>
        <a:p>
          <a:endParaRPr lang="en-US"/>
        </a:p>
      </dgm:t>
    </dgm:pt>
    <dgm:pt modelId="{AD6EBF2A-29B4-45FF-9098-6EB22412D757}" type="sibTrans" cxnId="{4DA30AB7-39F5-49B7-B1A7-4D55D498B231}">
      <dgm:prSet/>
      <dgm:spPr/>
      <dgm:t>
        <a:bodyPr/>
        <a:lstStyle/>
        <a:p>
          <a:endParaRPr lang="en-US"/>
        </a:p>
      </dgm:t>
    </dgm:pt>
    <dgm:pt modelId="{1FCE4D3E-EDEE-4513-BA5E-AA9F2D5EFAF7}">
      <dgm:prSet/>
      <dgm:spPr/>
      <dgm:t>
        <a:bodyPr/>
        <a:lstStyle/>
        <a:p>
          <a:r>
            <a:rPr lang="en-US" dirty="0"/>
            <a:t>Previous research done on Olympic performance and economic development </a:t>
          </a:r>
        </a:p>
      </dgm:t>
    </dgm:pt>
    <dgm:pt modelId="{A8B4053E-3905-4824-802A-0E7029DA1629}" type="parTrans" cxnId="{C6BF314E-66AF-47B6-8BC9-522C35F5E8F5}">
      <dgm:prSet/>
      <dgm:spPr/>
      <dgm:t>
        <a:bodyPr/>
        <a:lstStyle/>
        <a:p>
          <a:endParaRPr lang="en-US"/>
        </a:p>
      </dgm:t>
    </dgm:pt>
    <dgm:pt modelId="{9C033196-6136-4CEA-9B88-090D74025F79}" type="sibTrans" cxnId="{C6BF314E-66AF-47B6-8BC9-522C35F5E8F5}">
      <dgm:prSet/>
      <dgm:spPr/>
      <dgm:t>
        <a:bodyPr/>
        <a:lstStyle/>
        <a:p>
          <a:endParaRPr lang="en-US"/>
        </a:p>
      </dgm:t>
    </dgm:pt>
    <dgm:pt modelId="{6417391D-7E22-4C24-96B7-D4B764EC1376}" type="pres">
      <dgm:prSet presAssocID="{5FC0F9E2-F946-418D-90DD-911F5712286B}" presName="vert0" presStyleCnt="0">
        <dgm:presLayoutVars>
          <dgm:dir/>
          <dgm:animOne val="branch"/>
          <dgm:animLvl val="lvl"/>
        </dgm:presLayoutVars>
      </dgm:prSet>
      <dgm:spPr/>
    </dgm:pt>
    <dgm:pt modelId="{22E8F820-628B-4082-ACC4-C9D795CE3F4D}" type="pres">
      <dgm:prSet presAssocID="{B716A2E0-AC91-4288-AEF9-BF67AEA31A8F}" presName="thickLine" presStyleLbl="alignNode1" presStyleIdx="0" presStyleCnt="3"/>
      <dgm:spPr/>
    </dgm:pt>
    <dgm:pt modelId="{C60B3958-8EA3-47DA-BC31-0C4A4B90E607}" type="pres">
      <dgm:prSet presAssocID="{B716A2E0-AC91-4288-AEF9-BF67AEA31A8F}" presName="horz1" presStyleCnt="0"/>
      <dgm:spPr/>
    </dgm:pt>
    <dgm:pt modelId="{17863F4A-BC36-47DC-88BF-E4FBD9B96FCA}" type="pres">
      <dgm:prSet presAssocID="{B716A2E0-AC91-4288-AEF9-BF67AEA31A8F}" presName="tx1" presStyleLbl="revTx" presStyleIdx="0" presStyleCnt="3"/>
      <dgm:spPr/>
    </dgm:pt>
    <dgm:pt modelId="{38223555-6D9C-419A-8BC1-2E292526B0C9}" type="pres">
      <dgm:prSet presAssocID="{B716A2E0-AC91-4288-AEF9-BF67AEA31A8F}" presName="vert1" presStyleCnt="0"/>
      <dgm:spPr/>
    </dgm:pt>
    <dgm:pt modelId="{6128D6FA-790E-4970-B0D1-9BE3C1B12C94}" type="pres">
      <dgm:prSet presAssocID="{F504A832-DCB3-4772-9EBF-E046DC3D77DD}" presName="thickLine" presStyleLbl="alignNode1" presStyleIdx="1" presStyleCnt="3"/>
      <dgm:spPr/>
    </dgm:pt>
    <dgm:pt modelId="{A2FF7673-17A5-4A62-9D4C-8B44049C9965}" type="pres">
      <dgm:prSet presAssocID="{F504A832-DCB3-4772-9EBF-E046DC3D77DD}" presName="horz1" presStyleCnt="0"/>
      <dgm:spPr/>
    </dgm:pt>
    <dgm:pt modelId="{71B88ACA-5831-4FFD-80E3-00F7EC5CC42A}" type="pres">
      <dgm:prSet presAssocID="{F504A832-DCB3-4772-9EBF-E046DC3D77DD}" presName="tx1" presStyleLbl="revTx" presStyleIdx="1" presStyleCnt="3"/>
      <dgm:spPr/>
    </dgm:pt>
    <dgm:pt modelId="{0D795100-24FC-4060-9CBB-3C5D193256AD}" type="pres">
      <dgm:prSet presAssocID="{F504A832-DCB3-4772-9EBF-E046DC3D77DD}" presName="vert1" presStyleCnt="0"/>
      <dgm:spPr/>
    </dgm:pt>
    <dgm:pt modelId="{7BABA263-82C1-48A6-B42A-9D0700466F59}" type="pres">
      <dgm:prSet presAssocID="{1FCE4D3E-EDEE-4513-BA5E-AA9F2D5EFAF7}" presName="thickLine" presStyleLbl="alignNode1" presStyleIdx="2" presStyleCnt="3"/>
      <dgm:spPr/>
    </dgm:pt>
    <dgm:pt modelId="{5CD17E8E-4D2A-4A18-A34D-A5E51B475854}" type="pres">
      <dgm:prSet presAssocID="{1FCE4D3E-EDEE-4513-BA5E-AA9F2D5EFAF7}" presName="horz1" presStyleCnt="0"/>
      <dgm:spPr/>
    </dgm:pt>
    <dgm:pt modelId="{C11D8DB5-97BB-489F-B71E-317138535D36}" type="pres">
      <dgm:prSet presAssocID="{1FCE4D3E-EDEE-4513-BA5E-AA9F2D5EFAF7}" presName="tx1" presStyleLbl="revTx" presStyleIdx="2" presStyleCnt="3"/>
      <dgm:spPr/>
    </dgm:pt>
    <dgm:pt modelId="{5D4AC57D-2255-4008-A6CA-F451531B31DF}" type="pres">
      <dgm:prSet presAssocID="{1FCE4D3E-EDEE-4513-BA5E-AA9F2D5EFAF7}" presName="vert1" presStyleCnt="0"/>
      <dgm:spPr/>
    </dgm:pt>
  </dgm:ptLst>
  <dgm:cxnLst>
    <dgm:cxn modelId="{8C1FCD35-8A33-49F0-B705-810047021B2D}" type="presOf" srcId="{F504A832-DCB3-4772-9EBF-E046DC3D77DD}" destId="{71B88ACA-5831-4FFD-80E3-00F7EC5CC42A}" srcOrd="0" destOrd="0" presId="urn:microsoft.com/office/officeart/2008/layout/LinedList"/>
    <dgm:cxn modelId="{C6BF314E-66AF-47B6-8BC9-522C35F5E8F5}" srcId="{5FC0F9E2-F946-418D-90DD-911F5712286B}" destId="{1FCE4D3E-EDEE-4513-BA5E-AA9F2D5EFAF7}" srcOrd="2" destOrd="0" parTransId="{A8B4053E-3905-4824-802A-0E7029DA1629}" sibTransId="{9C033196-6136-4CEA-9B88-090D74025F79}"/>
    <dgm:cxn modelId="{D8789487-2F0A-4D64-A99B-8A676E678BAC}" type="presOf" srcId="{B716A2E0-AC91-4288-AEF9-BF67AEA31A8F}" destId="{17863F4A-BC36-47DC-88BF-E4FBD9B96FCA}" srcOrd="0" destOrd="0" presId="urn:microsoft.com/office/officeart/2008/layout/LinedList"/>
    <dgm:cxn modelId="{9B3F0B98-1543-451C-8A1E-400D5C691C72}" srcId="{5FC0F9E2-F946-418D-90DD-911F5712286B}" destId="{B716A2E0-AC91-4288-AEF9-BF67AEA31A8F}" srcOrd="0" destOrd="0" parTransId="{A4AA3A35-D9E3-4250-9719-7FD612DE0AB0}" sibTransId="{C5792EA7-5B8F-4284-A3C0-B34751D42802}"/>
    <dgm:cxn modelId="{8F41E9A8-83BD-4B32-9E3F-47B148A540A0}" type="presOf" srcId="{1FCE4D3E-EDEE-4513-BA5E-AA9F2D5EFAF7}" destId="{C11D8DB5-97BB-489F-B71E-317138535D36}" srcOrd="0" destOrd="0" presId="urn:microsoft.com/office/officeart/2008/layout/LinedList"/>
    <dgm:cxn modelId="{4DA30AB7-39F5-49B7-B1A7-4D55D498B231}" srcId="{5FC0F9E2-F946-418D-90DD-911F5712286B}" destId="{F504A832-DCB3-4772-9EBF-E046DC3D77DD}" srcOrd="1" destOrd="0" parTransId="{69DB836B-D398-4EA6-A245-75062E916121}" sibTransId="{AD6EBF2A-29B4-45FF-9098-6EB22412D757}"/>
    <dgm:cxn modelId="{0CFDC0C4-2819-4968-A3AA-5288422395F7}" type="presOf" srcId="{5FC0F9E2-F946-418D-90DD-911F5712286B}" destId="{6417391D-7E22-4C24-96B7-D4B764EC1376}" srcOrd="0" destOrd="0" presId="urn:microsoft.com/office/officeart/2008/layout/LinedList"/>
    <dgm:cxn modelId="{DF33A831-1D3D-4E12-882D-E06F8430E86D}" type="presParOf" srcId="{6417391D-7E22-4C24-96B7-D4B764EC1376}" destId="{22E8F820-628B-4082-ACC4-C9D795CE3F4D}" srcOrd="0" destOrd="0" presId="urn:microsoft.com/office/officeart/2008/layout/LinedList"/>
    <dgm:cxn modelId="{675994EB-4B9D-4C1A-9D91-257C748EC4D0}" type="presParOf" srcId="{6417391D-7E22-4C24-96B7-D4B764EC1376}" destId="{C60B3958-8EA3-47DA-BC31-0C4A4B90E607}" srcOrd="1" destOrd="0" presId="urn:microsoft.com/office/officeart/2008/layout/LinedList"/>
    <dgm:cxn modelId="{49F25698-7D4C-4B92-A115-3896AE8DC3D5}" type="presParOf" srcId="{C60B3958-8EA3-47DA-BC31-0C4A4B90E607}" destId="{17863F4A-BC36-47DC-88BF-E4FBD9B96FCA}" srcOrd="0" destOrd="0" presId="urn:microsoft.com/office/officeart/2008/layout/LinedList"/>
    <dgm:cxn modelId="{F3571B39-D6FD-414E-BAEF-EC7483D80C91}" type="presParOf" srcId="{C60B3958-8EA3-47DA-BC31-0C4A4B90E607}" destId="{38223555-6D9C-419A-8BC1-2E292526B0C9}" srcOrd="1" destOrd="0" presId="urn:microsoft.com/office/officeart/2008/layout/LinedList"/>
    <dgm:cxn modelId="{3370FFDD-878F-4CAF-BB14-CB3A2042899B}" type="presParOf" srcId="{6417391D-7E22-4C24-96B7-D4B764EC1376}" destId="{6128D6FA-790E-4970-B0D1-9BE3C1B12C94}" srcOrd="2" destOrd="0" presId="urn:microsoft.com/office/officeart/2008/layout/LinedList"/>
    <dgm:cxn modelId="{8D7E35A9-61ED-4037-86FE-A22147B277F1}" type="presParOf" srcId="{6417391D-7E22-4C24-96B7-D4B764EC1376}" destId="{A2FF7673-17A5-4A62-9D4C-8B44049C9965}" srcOrd="3" destOrd="0" presId="urn:microsoft.com/office/officeart/2008/layout/LinedList"/>
    <dgm:cxn modelId="{A3915860-D587-4A43-B7D4-B26AA874A3DE}" type="presParOf" srcId="{A2FF7673-17A5-4A62-9D4C-8B44049C9965}" destId="{71B88ACA-5831-4FFD-80E3-00F7EC5CC42A}" srcOrd="0" destOrd="0" presId="urn:microsoft.com/office/officeart/2008/layout/LinedList"/>
    <dgm:cxn modelId="{88DA3811-25BC-4947-9861-FC813A3A9FFD}" type="presParOf" srcId="{A2FF7673-17A5-4A62-9D4C-8B44049C9965}" destId="{0D795100-24FC-4060-9CBB-3C5D193256AD}" srcOrd="1" destOrd="0" presId="urn:microsoft.com/office/officeart/2008/layout/LinedList"/>
    <dgm:cxn modelId="{B8059BA9-1641-4AD5-A8C9-C61CB062CF09}" type="presParOf" srcId="{6417391D-7E22-4C24-96B7-D4B764EC1376}" destId="{7BABA263-82C1-48A6-B42A-9D0700466F59}" srcOrd="4" destOrd="0" presId="urn:microsoft.com/office/officeart/2008/layout/LinedList"/>
    <dgm:cxn modelId="{2AFEFC58-EC6E-4E48-B96B-6914621735F0}" type="presParOf" srcId="{6417391D-7E22-4C24-96B7-D4B764EC1376}" destId="{5CD17E8E-4D2A-4A18-A34D-A5E51B475854}" srcOrd="5" destOrd="0" presId="urn:microsoft.com/office/officeart/2008/layout/LinedList"/>
    <dgm:cxn modelId="{2F8C6A62-7BCE-44F2-87A7-6418E67E8A17}" type="presParOf" srcId="{5CD17E8E-4D2A-4A18-A34D-A5E51B475854}" destId="{C11D8DB5-97BB-489F-B71E-317138535D36}" srcOrd="0" destOrd="0" presId="urn:microsoft.com/office/officeart/2008/layout/LinedList"/>
    <dgm:cxn modelId="{0BD78110-A9AE-41B9-9AFA-19A9BAE7BFED}" type="presParOf" srcId="{5CD17E8E-4D2A-4A18-A34D-A5E51B475854}" destId="{5D4AC57D-2255-4008-A6CA-F451531B31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ADFF85-057D-46E4-9B7E-A74D5B96158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8CB1C6-574D-4D6F-8185-DDD6E03C9F96}">
      <dgm:prSet/>
      <dgm:spPr/>
      <dgm:t>
        <a:bodyPr/>
        <a:lstStyle/>
        <a:p>
          <a:r>
            <a:rPr lang="en-US" b="1"/>
            <a:t>Equality and Fairness:</a:t>
          </a:r>
          <a:r>
            <a:rPr lang="en-US"/>
            <a:t> Making sure teams are treated equally at the world cup games regardless of economic standing</a:t>
          </a:r>
        </a:p>
      </dgm:t>
    </dgm:pt>
    <dgm:pt modelId="{53D49D74-EBF9-4C5B-81FB-BE17E3DCA43C}" type="parTrans" cxnId="{DBE1F6F1-3139-4F7A-91E7-5D6CA5C10BF8}">
      <dgm:prSet/>
      <dgm:spPr/>
      <dgm:t>
        <a:bodyPr/>
        <a:lstStyle/>
        <a:p>
          <a:endParaRPr lang="en-US"/>
        </a:p>
      </dgm:t>
    </dgm:pt>
    <dgm:pt modelId="{B8462929-D7A5-46AE-9341-464AD114C55D}" type="sibTrans" cxnId="{DBE1F6F1-3139-4F7A-91E7-5D6CA5C10BF8}">
      <dgm:prSet/>
      <dgm:spPr/>
      <dgm:t>
        <a:bodyPr/>
        <a:lstStyle/>
        <a:p>
          <a:endParaRPr lang="en-US"/>
        </a:p>
      </dgm:t>
    </dgm:pt>
    <dgm:pt modelId="{4B0E48CC-FE31-4A7E-AB1E-80BDB2478660}">
      <dgm:prSet/>
      <dgm:spPr/>
      <dgm:t>
        <a:bodyPr/>
        <a:lstStyle/>
        <a:p>
          <a:r>
            <a:rPr lang="en-US" b="1"/>
            <a:t>Social Cohesion:</a:t>
          </a:r>
          <a:r>
            <a:rPr lang="en-US"/>
            <a:t> Football is a way to bring a nation together even when they may be struggling economically, so putting resources towards the team may benefit the society as a whole</a:t>
          </a:r>
        </a:p>
      </dgm:t>
    </dgm:pt>
    <dgm:pt modelId="{FC3D1404-D395-46B1-84B9-92F7735492F7}" type="parTrans" cxnId="{2F38A775-9CEF-403C-86DA-B8D952F662A9}">
      <dgm:prSet/>
      <dgm:spPr/>
      <dgm:t>
        <a:bodyPr/>
        <a:lstStyle/>
        <a:p>
          <a:endParaRPr lang="en-US"/>
        </a:p>
      </dgm:t>
    </dgm:pt>
    <dgm:pt modelId="{A4B503C9-14E4-4756-8717-0E64A68D9D19}" type="sibTrans" cxnId="{2F38A775-9CEF-403C-86DA-B8D952F662A9}">
      <dgm:prSet/>
      <dgm:spPr/>
      <dgm:t>
        <a:bodyPr/>
        <a:lstStyle/>
        <a:p>
          <a:endParaRPr lang="en-US"/>
        </a:p>
      </dgm:t>
    </dgm:pt>
    <dgm:pt modelId="{3A98480C-1157-411C-B021-E3E9232E0DC3}">
      <dgm:prSet/>
      <dgm:spPr/>
      <dgm:t>
        <a:bodyPr/>
        <a:lstStyle/>
        <a:p>
          <a:r>
            <a:rPr lang="en-US" b="1"/>
            <a:t>Equality (Men &amp; Women): </a:t>
          </a:r>
          <a:r>
            <a:rPr lang="en-US"/>
            <a:t>How does economic standing affect the performance of female teams? Does increased spending on the men’s team hinder the potential of the women’s team?</a:t>
          </a:r>
        </a:p>
      </dgm:t>
    </dgm:pt>
    <dgm:pt modelId="{2D6C6CE2-543A-4475-A7B9-DFEEACF27E8C}" type="parTrans" cxnId="{45F36F51-CCDA-402F-913D-05E8CE93F4BF}">
      <dgm:prSet/>
      <dgm:spPr/>
      <dgm:t>
        <a:bodyPr/>
        <a:lstStyle/>
        <a:p>
          <a:endParaRPr lang="en-US"/>
        </a:p>
      </dgm:t>
    </dgm:pt>
    <dgm:pt modelId="{29300A17-82DF-4232-B8B0-35AC362E75F8}" type="sibTrans" cxnId="{45F36F51-CCDA-402F-913D-05E8CE93F4BF}">
      <dgm:prSet/>
      <dgm:spPr/>
      <dgm:t>
        <a:bodyPr/>
        <a:lstStyle/>
        <a:p>
          <a:endParaRPr lang="en-US"/>
        </a:p>
      </dgm:t>
    </dgm:pt>
    <dgm:pt modelId="{744FB9D2-ABEA-4296-9E53-2D561C258B3F}" type="pres">
      <dgm:prSet presAssocID="{2FADFF85-057D-46E4-9B7E-A74D5B9615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F56A55-5E26-4528-BEAA-8040E3907168}" type="pres">
      <dgm:prSet presAssocID="{DB8CB1C6-574D-4D6F-8185-DDD6E03C9F96}" presName="hierRoot1" presStyleCnt="0"/>
      <dgm:spPr/>
    </dgm:pt>
    <dgm:pt modelId="{8280D774-B85B-4E6F-80D4-D42BEAB5B5A5}" type="pres">
      <dgm:prSet presAssocID="{DB8CB1C6-574D-4D6F-8185-DDD6E03C9F96}" presName="composite" presStyleCnt="0"/>
      <dgm:spPr/>
    </dgm:pt>
    <dgm:pt modelId="{2068258A-DE0D-484F-91B7-8FFA55FC674C}" type="pres">
      <dgm:prSet presAssocID="{DB8CB1C6-574D-4D6F-8185-DDD6E03C9F96}" presName="background" presStyleLbl="node0" presStyleIdx="0" presStyleCnt="3"/>
      <dgm:spPr/>
    </dgm:pt>
    <dgm:pt modelId="{9FE2FB65-21C5-4AF8-95ED-1696721C9C79}" type="pres">
      <dgm:prSet presAssocID="{DB8CB1C6-574D-4D6F-8185-DDD6E03C9F96}" presName="text" presStyleLbl="fgAcc0" presStyleIdx="0" presStyleCnt="3">
        <dgm:presLayoutVars>
          <dgm:chPref val="3"/>
        </dgm:presLayoutVars>
      </dgm:prSet>
      <dgm:spPr/>
    </dgm:pt>
    <dgm:pt modelId="{9A3FD686-0D8D-470B-A180-FD3889978F01}" type="pres">
      <dgm:prSet presAssocID="{DB8CB1C6-574D-4D6F-8185-DDD6E03C9F96}" presName="hierChild2" presStyleCnt="0"/>
      <dgm:spPr/>
    </dgm:pt>
    <dgm:pt modelId="{077D0F2E-B888-49A9-A91B-0E0CBDE88471}" type="pres">
      <dgm:prSet presAssocID="{4B0E48CC-FE31-4A7E-AB1E-80BDB2478660}" presName="hierRoot1" presStyleCnt="0"/>
      <dgm:spPr/>
    </dgm:pt>
    <dgm:pt modelId="{7BE9C95E-D982-4D7F-83A1-D779E35C03C5}" type="pres">
      <dgm:prSet presAssocID="{4B0E48CC-FE31-4A7E-AB1E-80BDB2478660}" presName="composite" presStyleCnt="0"/>
      <dgm:spPr/>
    </dgm:pt>
    <dgm:pt modelId="{427C2BDE-B1EF-4791-A17C-39E7EE332781}" type="pres">
      <dgm:prSet presAssocID="{4B0E48CC-FE31-4A7E-AB1E-80BDB2478660}" presName="background" presStyleLbl="node0" presStyleIdx="1" presStyleCnt="3"/>
      <dgm:spPr/>
    </dgm:pt>
    <dgm:pt modelId="{EB7E1B04-9522-41F8-9A48-89BF2F9D8BEE}" type="pres">
      <dgm:prSet presAssocID="{4B0E48CC-FE31-4A7E-AB1E-80BDB2478660}" presName="text" presStyleLbl="fgAcc0" presStyleIdx="1" presStyleCnt="3">
        <dgm:presLayoutVars>
          <dgm:chPref val="3"/>
        </dgm:presLayoutVars>
      </dgm:prSet>
      <dgm:spPr/>
    </dgm:pt>
    <dgm:pt modelId="{F2953263-0DE3-4012-83D5-9B7646DE9774}" type="pres">
      <dgm:prSet presAssocID="{4B0E48CC-FE31-4A7E-AB1E-80BDB2478660}" presName="hierChild2" presStyleCnt="0"/>
      <dgm:spPr/>
    </dgm:pt>
    <dgm:pt modelId="{D335FC99-EAB2-4261-BCAC-9BA72BF20911}" type="pres">
      <dgm:prSet presAssocID="{3A98480C-1157-411C-B021-E3E9232E0DC3}" presName="hierRoot1" presStyleCnt="0"/>
      <dgm:spPr/>
    </dgm:pt>
    <dgm:pt modelId="{F5B69347-FA5D-4C49-956C-5FC3C501CDBA}" type="pres">
      <dgm:prSet presAssocID="{3A98480C-1157-411C-B021-E3E9232E0DC3}" presName="composite" presStyleCnt="0"/>
      <dgm:spPr/>
    </dgm:pt>
    <dgm:pt modelId="{7E24F558-B3D3-4D7D-BCFE-B91F6847494F}" type="pres">
      <dgm:prSet presAssocID="{3A98480C-1157-411C-B021-E3E9232E0DC3}" presName="background" presStyleLbl="node0" presStyleIdx="2" presStyleCnt="3"/>
      <dgm:spPr/>
    </dgm:pt>
    <dgm:pt modelId="{1D0685ED-EB21-4396-A18A-B32D921EB6C4}" type="pres">
      <dgm:prSet presAssocID="{3A98480C-1157-411C-B021-E3E9232E0DC3}" presName="text" presStyleLbl="fgAcc0" presStyleIdx="2" presStyleCnt="3">
        <dgm:presLayoutVars>
          <dgm:chPref val="3"/>
        </dgm:presLayoutVars>
      </dgm:prSet>
      <dgm:spPr/>
    </dgm:pt>
    <dgm:pt modelId="{60241B78-3B4C-46B6-BF68-BDCD5CFE7E35}" type="pres">
      <dgm:prSet presAssocID="{3A98480C-1157-411C-B021-E3E9232E0DC3}" presName="hierChild2" presStyleCnt="0"/>
      <dgm:spPr/>
    </dgm:pt>
  </dgm:ptLst>
  <dgm:cxnLst>
    <dgm:cxn modelId="{AE63C96A-0E83-4FAE-8C18-080C19FD72E4}" type="presOf" srcId="{DB8CB1C6-574D-4D6F-8185-DDD6E03C9F96}" destId="{9FE2FB65-21C5-4AF8-95ED-1696721C9C79}" srcOrd="0" destOrd="0" presId="urn:microsoft.com/office/officeart/2005/8/layout/hierarchy1"/>
    <dgm:cxn modelId="{45F36F51-CCDA-402F-913D-05E8CE93F4BF}" srcId="{2FADFF85-057D-46E4-9B7E-A74D5B961587}" destId="{3A98480C-1157-411C-B021-E3E9232E0DC3}" srcOrd="2" destOrd="0" parTransId="{2D6C6CE2-543A-4475-A7B9-DFEEACF27E8C}" sibTransId="{29300A17-82DF-4232-B8B0-35AC362E75F8}"/>
    <dgm:cxn modelId="{2F38A775-9CEF-403C-86DA-B8D952F662A9}" srcId="{2FADFF85-057D-46E4-9B7E-A74D5B961587}" destId="{4B0E48CC-FE31-4A7E-AB1E-80BDB2478660}" srcOrd="1" destOrd="0" parTransId="{FC3D1404-D395-46B1-84B9-92F7735492F7}" sibTransId="{A4B503C9-14E4-4756-8717-0E64A68D9D19}"/>
    <dgm:cxn modelId="{52C15285-B501-4400-B4FE-6CCFB4585380}" type="presOf" srcId="{3A98480C-1157-411C-B021-E3E9232E0DC3}" destId="{1D0685ED-EB21-4396-A18A-B32D921EB6C4}" srcOrd="0" destOrd="0" presId="urn:microsoft.com/office/officeart/2005/8/layout/hierarchy1"/>
    <dgm:cxn modelId="{F33A49A1-1A7B-43EC-8F8E-3121E1AF54D2}" type="presOf" srcId="{4B0E48CC-FE31-4A7E-AB1E-80BDB2478660}" destId="{EB7E1B04-9522-41F8-9A48-89BF2F9D8BEE}" srcOrd="0" destOrd="0" presId="urn:microsoft.com/office/officeart/2005/8/layout/hierarchy1"/>
    <dgm:cxn modelId="{596B44B2-ED98-44E2-8C32-32980ACA7DF6}" type="presOf" srcId="{2FADFF85-057D-46E4-9B7E-A74D5B961587}" destId="{744FB9D2-ABEA-4296-9E53-2D561C258B3F}" srcOrd="0" destOrd="0" presId="urn:microsoft.com/office/officeart/2005/8/layout/hierarchy1"/>
    <dgm:cxn modelId="{DBE1F6F1-3139-4F7A-91E7-5D6CA5C10BF8}" srcId="{2FADFF85-057D-46E4-9B7E-A74D5B961587}" destId="{DB8CB1C6-574D-4D6F-8185-DDD6E03C9F96}" srcOrd="0" destOrd="0" parTransId="{53D49D74-EBF9-4C5B-81FB-BE17E3DCA43C}" sibTransId="{B8462929-D7A5-46AE-9341-464AD114C55D}"/>
    <dgm:cxn modelId="{128E4495-56B5-46E2-9A99-6594C09A15E6}" type="presParOf" srcId="{744FB9D2-ABEA-4296-9E53-2D561C258B3F}" destId="{43F56A55-5E26-4528-BEAA-8040E3907168}" srcOrd="0" destOrd="0" presId="urn:microsoft.com/office/officeart/2005/8/layout/hierarchy1"/>
    <dgm:cxn modelId="{A753563E-53AE-4A4B-9E9C-52F6F2EA59B7}" type="presParOf" srcId="{43F56A55-5E26-4528-BEAA-8040E3907168}" destId="{8280D774-B85B-4E6F-80D4-D42BEAB5B5A5}" srcOrd="0" destOrd="0" presId="urn:microsoft.com/office/officeart/2005/8/layout/hierarchy1"/>
    <dgm:cxn modelId="{BCCBB995-9C1F-4A5D-9A82-D614F5244976}" type="presParOf" srcId="{8280D774-B85B-4E6F-80D4-D42BEAB5B5A5}" destId="{2068258A-DE0D-484F-91B7-8FFA55FC674C}" srcOrd="0" destOrd="0" presId="urn:microsoft.com/office/officeart/2005/8/layout/hierarchy1"/>
    <dgm:cxn modelId="{99488D09-74A5-439C-9E15-F8637593E5DE}" type="presParOf" srcId="{8280D774-B85B-4E6F-80D4-D42BEAB5B5A5}" destId="{9FE2FB65-21C5-4AF8-95ED-1696721C9C79}" srcOrd="1" destOrd="0" presId="urn:microsoft.com/office/officeart/2005/8/layout/hierarchy1"/>
    <dgm:cxn modelId="{333CCC49-69B6-4E47-B483-2BCBA95241C8}" type="presParOf" srcId="{43F56A55-5E26-4528-BEAA-8040E3907168}" destId="{9A3FD686-0D8D-470B-A180-FD3889978F01}" srcOrd="1" destOrd="0" presId="urn:microsoft.com/office/officeart/2005/8/layout/hierarchy1"/>
    <dgm:cxn modelId="{3D4681D6-B1AB-473E-9E1F-D6160D5E7D8B}" type="presParOf" srcId="{744FB9D2-ABEA-4296-9E53-2D561C258B3F}" destId="{077D0F2E-B888-49A9-A91B-0E0CBDE88471}" srcOrd="1" destOrd="0" presId="urn:microsoft.com/office/officeart/2005/8/layout/hierarchy1"/>
    <dgm:cxn modelId="{B07E93C0-7E82-4ECB-96B7-FEC3170D80F3}" type="presParOf" srcId="{077D0F2E-B888-49A9-A91B-0E0CBDE88471}" destId="{7BE9C95E-D982-4D7F-83A1-D779E35C03C5}" srcOrd="0" destOrd="0" presId="urn:microsoft.com/office/officeart/2005/8/layout/hierarchy1"/>
    <dgm:cxn modelId="{AE3E8F0D-45FE-4556-81E0-B18D24B8345C}" type="presParOf" srcId="{7BE9C95E-D982-4D7F-83A1-D779E35C03C5}" destId="{427C2BDE-B1EF-4791-A17C-39E7EE332781}" srcOrd="0" destOrd="0" presId="urn:microsoft.com/office/officeart/2005/8/layout/hierarchy1"/>
    <dgm:cxn modelId="{DAC7BC24-485B-4B2B-BD77-36025A0C857D}" type="presParOf" srcId="{7BE9C95E-D982-4D7F-83A1-D779E35C03C5}" destId="{EB7E1B04-9522-41F8-9A48-89BF2F9D8BEE}" srcOrd="1" destOrd="0" presId="urn:microsoft.com/office/officeart/2005/8/layout/hierarchy1"/>
    <dgm:cxn modelId="{36230050-F7AA-4ED5-A0E4-8F35F2642638}" type="presParOf" srcId="{077D0F2E-B888-49A9-A91B-0E0CBDE88471}" destId="{F2953263-0DE3-4012-83D5-9B7646DE9774}" srcOrd="1" destOrd="0" presId="urn:microsoft.com/office/officeart/2005/8/layout/hierarchy1"/>
    <dgm:cxn modelId="{F037657F-35C4-42C9-B6DD-E04E6591F8B1}" type="presParOf" srcId="{744FB9D2-ABEA-4296-9E53-2D561C258B3F}" destId="{D335FC99-EAB2-4261-BCAC-9BA72BF20911}" srcOrd="2" destOrd="0" presId="urn:microsoft.com/office/officeart/2005/8/layout/hierarchy1"/>
    <dgm:cxn modelId="{B22EAC01-1A61-4F9D-A0D8-4C6B7E45D8B1}" type="presParOf" srcId="{D335FC99-EAB2-4261-BCAC-9BA72BF20911}" destId="{F5B69347-FA5D-4C49-956C-5FC3C501CDBA}" srcOrd="0" destOrd="0" presId="urn:microsoft.com/office/officeart/2005/8/layout/hierarchy1"/>
    <dgm:cxn modelId="{5949AA10-21D9-442B-AF4C-D6B4416F6247}" type="presParOf" srcId="{F5B69347-FA5D-4C49-956C-5FC3C501CDBA}" destId="{7E24F558-B3D3-4D7D-BCFE-B91F6847494F}" srcOrd="0" destOrd="0" presId="urn:microsoft.com/office/officeart/2005/8/layout/hierarchy1"/>
    <dgm:cxn modelId="{0D0FA0F6-090B-4546-BC78-607F945C8455}" type="presParOf" srcId="{F5B69347-FA5D-4C49-956C-5FC3C501CDBA}" destId="{1D0685ED-EB21-4396-A18A-B32D921EB6C4}" srcOrd="1" destOrd="0" presId="urn:microsoft.com/office/officeart/2005/8/layout/hierarchy1"/>
    <dgm:cxn modelId="{4C52F199-F795-42B5-A210-3ECE0FA2E88E}" type="presParOf" srcId="{D335FC99-EAB2-4261-BCAC-9BA72BF20911}" destId="{60241B78-3B4C-46B6-BF68-BDCD5CFE7E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D5507-72DF-4CC4-8C06-59110477AA85}">
      <dsp:nvSpPr>
        <dsp:cNvPr id="0" name=""/>
        <dsp:cNvSpPr/>
      </dsp:nvSpPr>
      <dsp:spPr>
        <a:xfrm>
          <a:off x="113437" y="594719"/>
          <a:ext cx="777000" cy="77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578EC-7B15-41B4-9A64-5AFF02981B57}">
      <dsp:nvSpPr>
        <dsp:cNvPr id="0" name=""/>
        <dsp:cNvSpPr/>
      </dsp:nvSpPr>
      <dsp:spPr>
        <a:xfrm>
          <a:off x="276607" y="757889"/>
          <a:ext cx="450660" cy="45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35397-C7B5-400B-AB3B-32401D882392}">
      <dsp:nvSpPr>
        <dsp:cNvPr id="0" name=""/>
        <dsp:cNvSpPr/>
      </dsp:nvSpPr>
      <dsp:spPr>
        <a:xfrm>
          <a:off x="1056937" y="594719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764 matches from 1962 to 2018</a:t>
          </a:r>
        </a:p>
      </dsp:txBody>
      <dsp:txXfrm>
        <a:off x="1056937" y="594719"/>
        <a:ext cx="1831499" cy="777000"/>
      </dsp:txXfrm>
    </dsp:sp>
    <dsp:sp modelId="{7D2AF56C-74E3-4585-B05A-DF41DE533974}">
      <dsp:nvSpPr>
        <dsp:cNvPr id="0" name=""/>
        <dsp:cNvSpPr/>
      </dsp:nvSpPr>
      <dsp:spPr>
        <a:xfrm>
          <a:off x="3207562" y="594719"/>
          <a:ext cx="777000" cy="77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FEC37-4A84-4371-82F5-6C22F8347B7E}">
      <dsp:nvSpPr>
        <dsp:cNvPr id="0" name=""/>
        <dsp:cNvSpPr/>
      </dsp:nvSpPr>
      <dsp:spPr>
        <a:xfrm>
          <a:off x="3370732" y="757889"/>
          <a:ext cx="450660" cy="45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ED9D-C99F-4748-86A1-C0A507AC8C3F}">
      <dsp:nvSpPr>
        <dsp:cNvPr id="0" name=""/>
        <dsp:cNvSpPr/>
      </dsp:nvSpPr>
      <dsp:spPr>
        <a:xfrm>
          <a:off x="4151062" y="594719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75 unique teams </a:t>
          </a:r>
        </a:p>
      </dsp:txBody>
      <dsp:txXfrm>
        <a:off x="4151062" y="594719"/>
        <a:ext cx="1831499" cy="777000"/>
      </dsp:txXfrm>
    </dsp:sp>
    <dsp:sp modelId="{CBF29C0D-0024-41A4-B251-D25E680EA5A7}">
      <dsp:nvSpPr>
        <dsp:cNvPr id="0" name=""/>
        <dsp:cNvSpPr/>
      </dsp:nvSpPr>
      <dsp:spPr>
        <a:xfrm>
          <a:off x="113437" y="2278499"/>
          <a:ext cx="777000" cy="77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9AD15-558A-47D6-91A0-E219AA3F2D76}">
      <dsp:nvSpPr>
        <dsp:cNvPr id="0" name=""/>
        <dsp:cNvSpPr/>
      </dsp:nvSpPr>
      <dsp:spPr>
        <a:xfrm>
          <a:off x="276607" y="2441669"/>
          <a:ext cx="450660" cy="45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0042C-83F4-4FC5-8FA9-F4AAEF4B0694}">
      <dsp:nvSpPr>
        <dsp:cNvPr id="0" name=""/>
        <dsp:cNvSpPr/>
      </dsp:nvSpPr>
      <dsp:spPr>
        <a:xfrm>
          <a:off x="1056937" y="2278499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Split match into individual outcomes (1,528 observations)</a:t>
          </a:r>
        </a:p>
      </dsp:txBody>
      <dsp:txXfrm>
        <a:off x="1056937" y="2278499"/>
        <a:ext cx="1831499" cy="777000"/>
      </dsp:txXfrm>
    </dsp:sp>
    <dsp:sp modelId="{4AED5D1F-6A88-47A9-BBBD-039F09306A0A}">
      <dsp:nvSpPr>
        <dsp:cNvPr id="0" name=""/>
        <dsp:cNvSpPr/>
      </dsp:nvSpPr>
      <dsp:spPr>
        <a:xfrm>
          <a:off x="3207562" y="2278499"/>
          <a:ext cx="777000" cy="77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46D09-0F19-4E16-9DFC-76D4CCFC18A7}">
      <dsp:nvSpPr>
        <dsp:cNvPr id="0" name=""/>
        <dsp:cNvSpPr/>
      </dsp:nvSpPr>
      <dsp:spPr>
        <a:xfrm>
          <a:off x="3370732" y="2441669"/>
          <a:ext cx="450660" cy="45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E94B3-58CF-44DB-8D0B-C394102BDF3A}">
      <dsp:nvSpPr>
        <dsp:cNvPr id="0" name=""/>
        <dsp:cNvSpPr/>
      </dsp:nvSpPr>
      <dsp:spPr>
        <a:xfrm>
          <a:off x="4151062" y="2278499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Excluded ties </a:t>
          </a:r>
        </a:p>
      </dsp:txBody>
      <dsp:txXfrm>
        <a:off x="4151062" y="2278499"/>
        <a:ext cx="1831499" cy="777000"/>
      </dsp:txXfrm>
    </dsp:sp>
    <dsp:sp modelId="{51F5B40B-D749-453D-9AE1-BA1CC61F290A}">
      <dsp:nvSpPr>
        <dsp:cNvPr id="0" name=""/>
        <dsp:cNvSpPr/>
      </dsp:nvSpPr>
      <dsp:spPr>
        <a:xfrm>
          <a:off x="113437" y="3962280"/>
          <a:ext cx="777000" cy="77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8CDB4-A9B1-4BE1-856D-813A6629EF9E}">
      <dsp:nvSpPr>
        <dsp:cNvPr id="0" name=""/>
        <dsp:cNvSpPr/>
      </dsp:nvSpPr>
      <dsp:spPr>
        <a:xfrm>
          <a:off x="276607" y="4125450"/>
          <a:ext cx="450660" cy="4506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F6821-DBF2-4A2C-B5C0-C8B6578DD946}">
      <dsp:nvSpPr>
        <dsp:cNvPr id="0" name=""/>
        <dsp:cNvSpPr/>
      </dsp:nvSpPr>
      <dsp:spPr>
        <a:xfrm>
          <a:off x="1056937" y="3962280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Filled missing economic variables with the minimum value</a:t>
          </a:r>
        </a:p>
      </dsp:txBody>
      <dsp:txXfrm>
        <a:off x="1056937" y="3962280"/>
        <a:ext cx="1831499" cy="777000"/>
      </dsp:txXfrm>
    </dsp:sp>
    <dsp:sp modelId="{81063C0B-6DEB-4086-B24D-708E1940B40A}">
      <dsp:nvSpPr>
        <dsp:cNvPr id="0" name=""/>
        <dsp:cNvSpPr/>
      </dsp:nvSpPr>
      <dsp:spPr>
        <a:xfrm>
          <a:off x="3207562" y="3962280"/>
          <a:ext cx="777000" cy="77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10CCD-6D19-4CE8-928F-63BF2141290E}">
      <dsp:nvSpPr>
        <dsp:cNvPr id="0" name=""/>
        <dsp:cNvSpPr/>
      </dsp:nvSpPr>
      <dsp:spPr>
        <a:xfrm>
          <a:off x="3370732" y="4125450"/>
          <a:ext cx="450660" cy="4506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0C190-6A46-4648-AB66-26C9F65891D8}">
      <dsp:nvSpPr>
        <dsp:cNvPr id="0" name=""/>
        <dsp:cNvSpPr/>
      </dsp:nvSpPr>
      <dsp:spPr>
        <a:xfrm>
          <a:off x="4151062" y="3962280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Final regression observations: 868</a:t>
          </a:r>
        </a:p>
      </dsp:txBody>
      <dsp:txXfrm>
        <a:off x="4151062" y="3962280"/>
        <a:ext cx="1831499" cy="777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8F820-628B-4082-ACC4-C9D795CE3F4D}">
      <dsp:nvSpPr>
        <dsp:cNvPr id="0" name=""/>
        <dsp:cNvSpPr/>
      </dsp:nvSpPr>
      <dsp:spPr>
        <a:xfrm>
          <a:off x="0" y="2604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63F4A-BC36-47DC-88BF-E4FBD9B96FCA}">
      <dsp:nvSpPr>
        <dsp:cNvPr id="0" name=""/>
        <dsp:cNvSpPr/>
      </dsp:nvSpPr>
      <dsp:spPr>
        <a:xfrm>
          <a:off x="0" y="2604"/>
          <a:ext cx="6096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How does a country’s economic development affect the outcome of their world cup games?</a:t>
          </a:r>
        </a:p>
      </dsp:txBody>
      <dsp:txXfrm>
        <a:off x="0" y="2604"/>
        <a:ext cx="6096000" cy="1776263"/>
      </dsp:txXfrm>
    </dsp:sp>
    <dsp:sp modelId="{6128D6FA-790E-4970-B0D1-9BE3C1B12C94}">
      <dsp:nvSpPr>
        <dsp:cNvPr id="0" name=""/>
        <dsp:cNvSpPr/>
      </dsp:nvSpPr>
      <dsp:spPr>
        <a:xfrm>
          <a:off x="0" y="1778868"/>
          <a:ext cx="6096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88ACA-5831-4FFD-80E3-00F7EC5CC42A}">
      <dsp:nvSpPr>
        <dsp:cNvPr id="0" name=""/>
        <dsp:cNvSpPr/>
      </dsp:nvSpPr>
      <dsp:spPr>
        <a:xfrm>
          <a:off x="0" y="1778868"/>
          <a:ext cx="6096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Why have countries like the US, China, and Japan, who have the resources, not perform well in the world cup?</a:t>
          </a:r>
        </a:p>
      </dsp:txBody>
      <dsp:txXfrm>
        <a:off x="0" y="1778868"/>
        <a:ext cx="6096000" cy="1776263"/>
      </dsp:txXfrm>
    </dsp:sp>
    <dsp:sp modelId="{7BABA263-82C1-48A6-B42A-9D0700466F59}">
      <dsp:nvSpPr>
        <dsp:cNvPr id="0" name=""/>
        <dsp:cNvSpPr/>
      </dsp:nvSpPr>
      <dsp:spPr>
        <a:xfrm>
          <a:off x="0" y="3555131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D8DB5-97BB-489F-B71E-317138535D36}">
      <dsp:nvSpPr>
        <dsp:cNvPr id="0" name=""/>
        <dsp:cNvSpPr/>
      </dsp:nvSpPr>
      <dsp:spPr>
        <a:xfrm>
          <a:off x="0" y="3555131"/>
          <a:ext cx="6096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Previous research done on Olympic performance and economic development </a:t>
          </a:r>
        </a:p>
      </dsp:txBody>
      <dsp:txXfrm>
        <a:off x="0" y="3555131"/>
        <a:ext cx="6096000" cy="17762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8258A-DE0D-484F-91B7-8FFA55FC674C}">
      <dsp:nvSpPr>
        <dsp:cNvPr id="0" name=""/>
        <dsp:cNvSpPr/>
      </dsp:nvSpPr>
      <dsp:spPr>
        <a:xfrm>
          <a:off x="0" y="798069"/>
          <a:ext cx="3000374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2FB65-21C5-4AF8-95ED-1696721C9C79}">
      <dsp:nvSpPr>
        <dsp:cNvPr id="0" name=""/>
        <dsp:cNvSpPr/>
      </dsp:nvSpPr>
      <dsp:spPr>
        <a:xfrm>
          <a:off x="333375" y="1114775"/>
          <a:ext cx="3000374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Equality and Fairness:</a:t>
          </a:r>
          <a:r>
            <a:rPr lang="en-US" sz="1500" kern="1200"/>
            <a:t> Making sure teams are treated equally at the world cup games regardless of economic standing</a:t>
          </a:r>
        </a:p>
      </dsp:txBody>
      <dsp:txXfrm>
        <a:off x="389178" y="1170578"/>
        <a:ext cx="2888768" cy="1793632"/>
      </dsp:txXfrm>
    </dsp:sp>
    <dsp:sp modelId="{427C2BDE-B1EF-4791-A17C-39E7EE332781}">
      <dsp:nvSpPr>
        <dsp:cNvPr id="0" name=""/>
        <dsp:cNvSpPr/>
      </dsp:nvSpPr>
      <dsp:spPr>
        <a:xfrm>
          <a:off x="3667125" y="798069"/>
          <a:ext cx="3000374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E1B04-9522-41F8-9A48-89BF2F9D8BEE}">
      <dsp:nvSpPr>
        <dsp:cNvPr id="0" name=""/>
        <dsp:cNvSpPr/>
      </dsp:nvSpPr>
      <dsp:spPr>
        <a:xfrm>
          <a:off x="4000500" y="1114775"/>
          <a:ext cx="3000374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Social Cohesion:</a:t>
          </a:r>
          <a:r>
            <a:rPr lang="en-US" sz="1500" kern="1200"/>
            <a:t> Football is a way to bring a nation together even when they may be struggling economically, so putting resources towards the team may benefit the society as a whole</a:t>
          </a:r>
        </a:p>
      </dsp:txBody>
      <dsp:txXfrm>
        <a:off x="4056303" y="1170578"/>
        <a:ext cx="2888768" cy="1793632"/>
      </dsp:txXfrm>
    </dsp:sp>
    <dsp:sp modelId="{7E24F558-B3D3-4D7D-BCFE-B91F6847494F}">
      <dsp:nvSpPr>
        <dsp:cNvPr id="0" name=""/>
        <dsp:cNvSpPr/>
      </dsp:nvSpPr>
      <dsp:spPr>
        <a:xfrm>
          <a:off x="7334250" y="798069"/>
          <a:ext cx="3000374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685ED-EB21-4396-A18A-B32D921EB6C4}">
      <dsp:nvSpPr>
        <dsp:cNvPr id="0" name=""/>
        <dsp:cNvSpPr/>
      </dsp:nvSpPr>
      <dsp:spPr>
        <a:xfrm>
          <a:off x="7667624" y="1114775"/>
          <a:ext cx="3000374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Equality (Men &amp; Women): </a:t>
          </a:r>
          <a:r>
            <a:rPr lang="en-US" sz="1500" kern="1200"/>
            <a:t>How does economic standing affect the performance of female teams? Does increased spending on the men’s team hinder the potential of the women’s team?</a:t>
          </a:r>
        </a:p>
      </dsp:txBody>
      <dsp:txXfrm>
        <a:off x="7723427" y="1170578"/>
        <a:ext cx="2888768" cy="1793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4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3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6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7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2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1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4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5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20F2C-13DA-97D7-83F2-CA3EE51CE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 fontScale="90000"/>
          </a:bodyPr>
          <a:lstStyle/>
          <a:p>
            <a:r>
              <a:rPr lang="en-US" sz="3100" u="sng" dirty="0"/>
              <a:t>Mini-Project</a:t>
            </a:r>
            <a:br>
              <a:rPr lang="en-US" sz="3100" u="sng" dirty="0"/>
            </a:br>
            <a:br>
              <a:rPr lang="en-US" sz="3100" dirty="0"/>
            </a:br>
            <a:r>
              <a:rPr lang="en-US" sz="3200" dirty="0"/>
              <a:t>FIFA World Cup Performance</a:t>
            </a:r>
            <a:br>
              <a:rPr lang="en-US" sz="3200" dirty="0"/>
            </a:br>
            <a:r>
              <a:rPr lang="en-US" sz="3200" dirty="0"/>
              <a:t>&amp;</a:t>
            </a:r>
            <a:br>
              <a:rPr lang="en-US" sz="3200" dirty="0"/>
            </a:br>
            <a:r>
              <a:rPr lang="en-US" sz="3200" dirty="0"/>
              <a:t>Economic Development </a:t>
            </a:r>
            <a:endParaRPr lang="en-US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60EF1-B55B-688B-C945-B1E15C728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 Ben Tomick </a:t>
            </a:r>
          </a:p>
        </p:txBody>
      </p:sp>
      <p:pic>
        <p:nvPicPr>
          <p:cNvPr id="4" name="Picture 3" descr="Foosball football players">
            <a:extLst>
              <a:ext uri="{FF2B5EF4-FFF2-40B4-BE49-F238E27FC236}">
                <a16:creationId xmlns:a16="http://schemas.microsoft.com/office/drawing/2014/main" id="{A76FD7C7-98EE-75BB-5583-EAFE7E013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6" r="17926" b="-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646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C9D6E-00E4-1D68-3762-8AC0A94D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Data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9885FEA-2EF0-D6EE-5D43-2CEC59498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553451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25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F4A8-D827-7245-5105-DEECE6C1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r>
              <a:rPr lang="en-US" dirty="0"/>
              <a:t>Regression Variables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5D3EA1-0B1F-D9E8-B364-543D00527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57280"/>
              </p:ext>
            </p:extLst>
          </p:nvPr>
        </p:nvGraphicFramePr>
        <p:xfrm>
          <a:off x="1326911" y="1230976"/>
          <a:ext cx="9157749" cy="5217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8840">
                  <a:extLst>
                    <a:ext uri="{9D8B030D-6E8A-4147-A177-3AD203B41FA5}">
                      <a16:colId xmlns:a16="http://schemas.microsoft.com/office/drawing/2014/main" val="261164477"/>
                    </a:ext>
                  </a:extLst>
                </a:gridCol>
                <a:gridCol w="2760264">
                  <a:extLst>
                    <a:ext uri="{9D8B030D-6E8A-4147-A177-3AD203B41FA5}">
                      <a16:colId xmlns:a16="http://schemas.microsoft.com/office/drawing/2014/main" val="1248547166"/>
                    </a:ext>
                  </a:extLst>
                </a:gridCol>
                <a:gridCol w="4126019">
                  <a:extLst>
                    <a:ext uri="{9D8B030D-6E8A-4147-A177-3AD203B41FA5}">
                      <a16:colId xmlns:a16="http://schemas.microsoft.com/office/drawing/2014/main" val="2802071877"/>
                    </a:ext>
                  </a:extLst>
                </a:gridCol>
                <a:gridCol w="1322626">
                  <a:extLst>
                    <a:ext uri="{9D8B030D-6E8A-4147-A177-3AD203B41FA5}">
                      <a16:colId xmlns:a16="http://schemas.microsoft.com/office/drawing/2014/main" val="1659035545"/>
                    </a:ext>
                  </a:extLst>
                </a:gridCol>
              </a:tblGrid>
              <a:tr h="333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Variable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Unit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Description 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Source 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extLst>
                  <a:ext uri="{0D108BD9-81ED-4DB2-BD59-A6C34878D82A}">
                    <a16:rowId xmlns:a16="http://schemas.microsoft.com/office/drawing/2014/main" val="1662300534"/>
                  </a:ext>
                </a:extLst>
              </a:tr>
              <a:tr h="563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sng" strike="noStrike" dirty="0">
                          <a:effectLst/>
                        </a:rPr>
                        <a:t>Outcome </a:t>
                      </a:r>
                      <a:endParaRPr 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Binary (Win =1, Loss = 0)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Observations come from a singular match and are then split for each team, winning team assigned 1 and losing team assigned 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FIFA World Cup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extLst>
                  <a:ext uri="{0D108BD9-81ED-4DB2-BD59-A6C34878D82A}">
                    <a16:rowId xmlns:a16="http://schemas.microsoft.com/office/drawing/2014/main" val="2683695428"/>
                  </a:ext>
                </a:extLst>
              </a:tr>
              <a:tr h="1127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sng" strike="noStrike">
                          <a:effectLst/>
                        </a:rPr>
                        <a:t>GDP</a:t>
                      </a:r>
                      <a:endParaRPr lang="en-US" sz="9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Current $US (Billions)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Gross Domestic Product (GDP) measures the total value of all goods and services produced within a country's borders within a specific time period (Annual GDP). Is a key indicator of a nation's economic performance and overall standard of living. Includes consumption, investment, government spending, and net exports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World Bank of Data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extLst>
                  <a:ext uri="{0D108BD9-81ED-4DB2-BD59-A6C34878D82A}">
                    <a16:rowId xmlns:a16="http://schemas.microsoft.com/office/drawing/2014/main" val="2654608650"/>
                  </a:ext>
                </a:extLst>
              </a:tr>
              <a:tr h="9393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sng" strike="noStrike">
                          <a:effectLst/>
                        </a:rPr>
                        <a:t>Gini</a:t>
                      </a:r>
                      <a:endParaRPr lang="en-US" sz="9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u="none" strike="noStrike" dirty="0">
                          <a:effectLst/>
                        </a:rPr>
                        <a:t>Gini Index (Scale 0 to 100)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The Gini index is used to measure income or wealth inequality within a population, and evaluates how the distribution of income or wealth among individuals or households deviates from perfect equality. It ranges from 0 (perfect equality) to 100 (maximum inequality)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World Bank of Data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extLst>
                  <a:ext uri="{0D108BD9-81ED-4DB2-BD59-A6C34878D82A}">
                    <a16:rowId xmlns:a16="http://schemas.microsoft.com/office/drawing/2014/main" val="1238888328"/>
                  </a:ext>
                </a:extLst>
              </a:tr>
              <a:tr h="1127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sng" strike="noStrike">
                          <a:effectLst/>
                        </a:rPr>
                        <a:t>Investment</a:t>
                      </a:r>
                      <a:endParaRPr lang="en-US" sz="9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Government Investment in Nonfinancial Assets (as a % of GDP)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Government investment on nonfinancial assets includes spending directed towards acquiring or improving assets such as infrastructure, buildings, machinery, and equipment. It represents a crucial component of public expenditure geared towards long-term economic growth and development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World Bank of Data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extLst>
                  <a:ext uri="{0D108BD9-81ED-4DB2-BD59-A6C34878D82A}">
                    <a16:rowId xmlns:a16="http://schemas.microsoft.com/office/drawing/2014/main" val="3752792136"/>
                  </a:ext>
                </a:extLst>
              </a:tr>
              <a:tr h="11272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sng" strike="noStrike" dirty="0">
                          <a:effectLst/>
                        </a:rPr>
                        <a:t>Education </a:t>
                      </a:r>
                      <a:endParaRPr lang="en-US" sz="9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Government Expenditure on Education (as a % of GDP)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Government expenditure on education refers to the total amount of money a government allocates towards funding educational initiatives and institutions within a specific time period (Annual Spending). It shows how a country prioritizes education and can significantly influence the quality and accessibility of educational opportunities for the population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World Bank of Data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76" marR="4876" marT="4876" marB="0" anchor="ctr"/>
                </a:tc>
                <a:extLst>
                  <a:ext uri="{0D108BD9-81ED-4DB2-BD59-A6C34878D82A}">
                    <a16:rowId xmlns:a16="http://schemas.microsoft.com/office/drawing/2014/main" val="304410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01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862A5-0A68-8BB3-C9C0-E34E3B1C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Motivation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5EC410-AA79-4DB7-2C62-E29219FA1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557091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124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404D-5B03-C813-BFCC-C3CEACA8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9298"/>
            <a:ext cx="10668000" cy="1059925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D657D3-352E-6A8F-1B06-CFD02FB9D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419" y="1179223"/>
            <a:ext cx="5326848" cy="25076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26B61-3719-7E27-D40B-3F2F9CCF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133" y="1179223"/>
            <a:ext cx="4478867" cy="2630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85DC42-8B2D-824A-7614-605CB1674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69" y="3953933"/>
            <a:ext cx="5011932" cy="2798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B2609C-235C-283C-E64E-A0ACB8EF4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80402"/>
            <a:ext cx="5974529" cy="2771688"/>
          </a:xfrm>
          <a:prstGeom prst="rect">
            <a:avLst/>
          </a:prstGeom>
        </p:spPr>
      </p:pic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A5AC9963-A728-033D-87F2-7552F029317F}"/>
              </a:ext>
            </a:extLst>
          </p:cNvPr>
          <p:cNvSpPr/>
          <p:nvPr/>
        </p:nvSpPr>
        <p:spPr>
          <a:xfrm>
            <a:off x="969402" y="3485720"/>
            <a:ext cx="130628" cy="9625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635C8117-2227-7D1B-FAE4-52F5D0CFB244}"/>
              </a:ext>
            </a:extLst>
          </p:cNvPr>
          <p:cNvSpPr/>
          <p:nvPr/>
        </p:nvSpPr>
        <p:spPr>
          <a:xfrm>
            <a:off x="1829947" y="3521833"/>
            <a:ext cx="130628" cy="9625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735C2682-A4E8-3F25-7913-50CC44A99BC9}"/>
              </a:ext>
            </a:extLst>
          </p:cNvPr>
          <p:cNvSpPr/>
          <p:nvPr/>
        </p:nvSpPr>
        <p:spPr>
          <a:xfrm>
            <a:off x="3498834" y="3533846"/>
            <a:ext cx="130628" cy="9625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6F012267-C458-8814-1CE8-C517111D9E0E}"/>
              </a:ext>
            </a:extLst>
          </p:cNvPr>
          <p:cNvSpPr/>
          <p:nvPr/>
        </p:nvSpPr>
        <p:spPr>
          <a:xfrm>
            <a:off x="8092605" y="3686838"/>
            <a:ext cx="130628" cy="9625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49EDB2CE-A470-287D-6EBE-E152E41EC0F2}"/>
              </a:ext>
            </a:extLst>
          </p:cNvPr>
          <p:cNvSpPr/>
          <p:nvPr/>
        </p:nvSpPr>
        <p:spPr>
          <a:xfrm>
            <a:off x="9234077" y="3686837"/>
            <a:ext cx="130628" cy="9625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9A344FFA-BD5F-8C0D-41E9-4C54DB286F8E}"/>
              </a:ext>
            </a:extLst>
          </p:cNvPr>
          <p:cNvSpPr/>
          <p:nvPr/>
        </p:nvSpPr>
        <p:spPr>
          <a:xfrm>
            <a:off x="9515769" y="3686836"/>
            <a:ext cx="130628" cy="9625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5A357447-3224-ADF0-86D3-679B6EC09289}"/>
              </a:ext>
            </a:extLst>
          </p:cNvPr>
          <p:cNvSpPr/>
          <p:nvPr/>
        </p:nvSpPr>
        <p:spPr>
          <a:xfrm>
            <a:off x="10826509" y="3686836"/>
            <a:ext cx="130628" cy="9625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C573F048-B155-8924-19AE-7AEF6F68EE86}"/>
              </a:ext>
            </a:extLst>
          </p:cNvPr>
          <p:cNvSpPr/>
          <p:nvPr/>
        </p:nvSpPr>
        <p:spPr>
          <a:xfrm>
            <a:off x="3946867" y="6573825"/>
            <a:ext cx="130628" cy="9625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46630644-0E88-FFC6-9175-85984CDCDE35}"/>
              </a:ext>
            </a:extLst>
          </p:cNvPr>
          <p:cNvSpPr/>
          <p:nvPr/>
        </p:nvSpPr>
        <p:spPr>
          <a:xfrm>
            <a:off x="6479326" y="6573824"/>
            <a:ext cx="130628" cy="9625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2D35B129-2B53-CC15-BB00-9ABCFDA8C236}"/>
              </a:ext>
            </a:extLst>
          </p:cNvPr>
          <p:cNvSpPr/>
          <p:nvPr/>
        </p:nvSpPr>
        <p:spPr>
          <a:xfrm>
            <a:off x="7139865" y="6563046"/>
            <a:ext cx="130628" cy="9625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FB7E0982-7520-0AC3-5506-3B6FB51B1791}"/>
              </a:ext>
            </a:extLst>
          </p:cNvPr>
          <p:cNvSpPr/>
          <p:nvPr/>
        </p:nvSpPr>
        <p:spPr>
          <a:xfrm>
            <a:off x="8455663" y="6509779"/>
            <a:ext cx="130628" cy="9625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A40E88B6-2EDE-6BEA-3340-CA5CC60C2B65}"/>
              </a:ext>
            </a:extLst>
          </p:cNvPr>
          <p:cNvSpPr/>
          <p:nvPr/>
        </p:nvSpPr>
        <p:spPr>
          <a:xfrm>
            <a:off x="11438131" y="6575559"/>
            <a:ext cx="130628" cy="9625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3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C33F-67B1-9581-25F7-207FDD5F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91360"/>
            <a:ext cx="10668000" cy="56217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Visualization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A8418-C164-10F5-E36E-0C77C8298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914360"/>
            <a:ext cx="4892374" cy="2875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FBCDD8-745B-9690-8C0A-EE352A854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96" y="914360"/>
            <a:ext cx="4913601" cy="2875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37D896-DE80-8EB2-9B05-FD9634DE6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908564"/>
            <a:ext cx="4854047" cy="2758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249E6F-1C6D-46F5-9884-B19251815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066" y="3908564"/>
            <a:ext cx="5030452" cy="287567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19429C-D4C6-5DCD-E18B-8C8B955A43C4}"/>
              </a:ext>
            </a:extLst>
          </p:cNvPr>
          <p:cNvCxnSpPr/>
          <p:nvPr/>
        </p:nvCxnSpPr>
        <p:spPr>
          <a:xfrm flipV="1">
            <a:off x="1196283" y="1705047"/>
            <a:ext cx="3705726" cy="93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575969-175B-87E8-A9D7-82AFB7D1712D}"/>
              </a:ext>
            </a:extLst>
          </p:cNvPr>
          <p:cNvCxnSpPr>
            <a:cxnSpLocks/>
          </p:cNvCxnSpPr>
          <p:nvPr/>
        </p:nvCxnSpPr>
        <p:spPr>
          <a:xfrm>
            <a:off x="1271910" y="5018887"/>
            <a:ext cx="3911982" cy="79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9B9486-5596-BF07-4685-CAFC3E2C708B}"/>
              </a:ext>
            </a:extLst>
          </p:cNvPr>
          <p:cNvCxnSpPr/>
          <p:nvPr/>
        </p:nvCxnSpPr>
        <p:spPr>
          <a:xfrm flipV="1">
            <a:off x="7335825" y="2352195"/>
            <a:ext cx="4221365" cy="6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9E7199-31BB-CD9F-E55A-BCC2EB337FBD}"/>
              </a:ext>
            </a:extLst>
          </p:cNvPr>
          <p:cNvCxnSpPr/>
          <p:nvPr/>
        </p:nvCxnSpPr>
        <p:spPr>
          <a:xfrm>
            <a:off x="7184571" y="5346399"/>
            <a:ext cx="4245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95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192E-2E35-6A45-FCF9-4D2B381C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04490"/>
            <a:ext cx="10668000" cy="929296"/>
          </a:xfrm>
        </p:spPr>
        <p:txBody>
          <a:bodyPr/>
          <a:lstStyle/>
          <a:p>
            <a:r>
              <a:rPr lang="en-US" dirty="0"/>
              <a:t>Regression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4A467-3C20-F495-2B82-07012851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48290"/>
            <a:ext cx="8042626" cy="4042910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D8FCB41F-46CF-3AEA-4A94-C136D1353934}"/>
              </a:ext>
            </a:extLst>
          </p:cNvPr>
          <p:cNvSpPr/>
          <p:nvPr/>
        </p:nvSpPr>
        <p:spPr>
          <a:xfrm>
            <a:off x="7638334" y="2921955"/>
            <a:ext cx="144379" cy="13750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9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otball ball in goal">
            <a:extLst>
              <a:ext uri="{FF2B5EF4-FFF2-40B4-BE49-F238E27FC236}">
                <a16:creationId xmlns:a16="http://schemas.microsoft.com/office/drawing/2014/main" id="{CB7A54A3-E82D-B15B-0F21-9DD4B0DB6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7" r="26461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3D085-A365-E1E4-3141-363472AC6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286000"/>
            <a:ext cx="5630333" cy="41656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600" b="1" dirty="0"/>
              <a:t>Focus on Sporting Aspects</a:t>
            </a:r>
            <a:r>
              <a:rPr lang="en-US" sz="1600" dirty="0"/>
              <a:t>: Increased importance on training, preparation, tactics, and health</a:t>
            </a:r>
          </a:p>
          <a:p>
            <a:pPr>
              <a:lnSpc>
                <a:spcPct val="115000"/>
              </a:lnSpc>
            </a:pPr>
            <a:r>
              <a:rPr lang="en-US" sz="1600" b="1" dirty="0"/>
              <a:t>Investment Redistribution</a:t>
            </a:r>
            <a:r>
              <a:rPr lang="en-US" sz="1600" dirty="0"/>
              <a:t>: If economic variables like infrastructure do not have a significant impact, money could go towards youth programs and player development </a:t>
            </a:r>
          </a:p>
          <a:p>
            <a:pPr>
              <a:lnSpc>
                <a:spcPct val="115000"/>
              </a:lnSpc>
            </a:pPr>
            <a:r>
              <a:rPr lang="en-US" sz="1600" b="1" dirty="0"/>
              <a:t>Data Driven Metrics</a:t>
            </a:r>
            <a:r>
              <a:rPr lang="en-US" sz="1600" dirty="0"/>
              <a:t>: While economic variables may not show significance in the date, other metrics could be used in data analysis to improve performance (player metrics, tactical analysis, opponent scouting)</a:t>
            </a:r>
          </a:p>
          <a:p>
            <a:pPr>
              <a:lnSpc>
                <a:spcPct val="115000"/>
              </a:lnSpc>
            </a:pPr>
            <a:r>
              <a:rPr lang="en-US" sz="1600" dirty="0"/>
              <a:t> </a:t>
            </a:r>
            <a:r>
              <a:rPr lang="en-US" sz="1600" b="1" dirty="0"/>
              <a:t>Promotion of Football Culture</a:t>
            </a:r>
            <a:r>
              <a:rPr lang="en-US" sz="1600" dirty="0"/>
              <a:t>: Building a passionate fanbase, a supportive ecosystem, and national pride could contribute to success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00D3B-EA2A-794A-E8D9-41603384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5704117" cy="1524000"/>
          </a:xfrm>
        </p:spPr>
        <p:txBody>
          <a:bodyPr>
            <a:normAutofit/>
          </a:bodyPr>
          <a:lstStyle/>
          <a:p>
            <a:r>
              <a:rPr lang="en-US" sz="3200" dirty="0"/>
              <a:t>Implications for Stakeholders</a:t>
            </a:r>
          </a:p>
        </p:txBody>
      </p:sp>
    </p:spTree>
    <p:extLst>
      <p:ext uri="{BB962C8B-B14F-4D97-AF65-F5344CB8AC3E}">
        <p14:creationId xmlns:p14="http://schemas.microsoft.com/office/powerpoint/2010/main" val="397358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A4B3-4218-8A1B-4C0A-651326BB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Ethical, Legal, and Societal Implications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9D549E-1F3B-EE6C-BBA6-A6DE7F416E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20887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B2F30"/>
      </a:dk2>
      <a:lt2>
        <a:srgbClr val="F0F1F3"/>
      </a:lt2>
      <a:accent1>
        <a:srgbClr val="D7942D"/>
      </a:accent1>
      <a:accent2>
        <a:srgbClr val="CF3F1D"/>
      </a:accent2>
      <a:accent3>
        <a:srgbClr val="E12F57"/>
      </a:accent3>
      <a:accent4>
        <a:srgbClr val="CF1D90"/>
      </a:accent4>
      <a:accent5>
        <a:srgbClr val="D62FE1"/>
      </a:accent5>
      <a:accent6>
        <a:srgbClr val="7D22D0"/>
      </a:accent6>
      <a:hlink>
        <a:srgbClr val="3F72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586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Mini-Project  FIFA World Cup Performance &amp; Economic Development </vt:lpstr>
      <vt:lpstr>Data</vt:lpstr>
      <vt:lpstr>Regression Variables </vt:lpstr>
      <vt:lpstr>Motivation </vt:lpstr>
      <vt:lpstr>Visualization</vt:lpstr>
      <vt:lpstr>Visualization </vt:lpstr>
      <vt:lpstr>Regression </vt:lpstr>
      <vt:lpstr>Implications for Stakeholders</vt:lpstr>
      <vt:lpstr>Ethical, Legal, and Societal Implications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 FIFA World Cup Performance &amp; Economic Development </dc:title>
  <dc:creator>Ben Tomick</dc:creator>
  <cp:lastModifiedBy>Ben Tomick</cp:lastModifiedBy>
  <cp:revision>1</cp:revision>
  <dcterms:created xsi:type="dcterms:W3CDTF">2024-02-27T17:17:40Z</dcterms:created>
  <dcterms:modified xsi:type="dcterms:W3CDTF">2024-02-27T18:18:52Z</dcterms:modified>
</cp:coreProperties>
</file>