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9" r:id="rId5"/>
    <p:sldId id="261" r:id="rId6"/>
    <p:sldId id="260" r:id="rId7"/>
    <p:sldId id="258"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79" autoAdjust="0"/>
    <p:restoredTop sz="96327"/>
  </p:normalViewPr>
  <p:slideViewPr>
    <p:cSldViewPr snapToGrid="0" snapToObjects="1">
      <p:cViewPr>
        <p:scale>
          <a:sx n="125" d="100"/>
          <a:sy n="125" d="100"/>
        </p:scale>
        <p:origin x="-3816"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T1727M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Graphs!$B$18</c:f>
              <c:strCache>
                <c:ptCount val="1"/>
                <c:pt idx="0">
                  <c:v>Weight (g)</c:v>
                </c:pt>
              </c:strCache>
            </c:strRef>
          </c:tx>
          <c:spPr>
            <a:ln w="28575" cap="rnd">
              <a:solidFill>
                <a:schemeClr val="accent2"/>
              </a:solidFill>
              <a:round/>
            </a:ln>
            <a:effectLst/>
          </c:spPr>
          <c:marker>
            <c:symbol val="none"/>
          </c:marker>
          <c:cat>
            <c:numRef>
              <c:f>Graphs!$A$19:$A$31</c:f>
              <c:numCache>
                <c:formatCode>0</c:formatCode>
                <c:ptCount val="13"/>
                <c:pt idx="0">
                  <c:v>20.285714285714285</c:v>
                </c:pt>
                <c:pt idx="1">
                  <c:v>21.285714285714285</c:v>
                </c:pt>
                <c:pt idx="2">
                  <c:v>22.285714285714285</c:v>
                </c:pt>
                <c:pt idx="3">
                  <c:v>22.714285714285715</c:v>
                </c:pt>
                <c:pt idx="4">
                  <c:v>23.285714285714285</c:v>
                </c:pt>
                <c:pt idx="5">
                  <c:v>24.285714285714285</c:v>
                </c:pt>
                <c:pt idx="6">
                  <c:v>25.285714285714285</c:v>
                </c:pt>
                <c:pt idx="7">
                  <c:v>26.285714285714285</c:v>
                </c:pt>
                <c:pt idx="8">
                  <c:v>27.285714285714285</c:v>
                </c:pt>
                <c:pt idx="9">
                  <c:v>28.285714285714285</c:v>
                </c:pt>
                <c:pt idx="10">
                  <c:v>29.428571428571427</c:v>
                </c:pt>
                <c:pt idx="11">
                  <c:v>30.428571428571427</c:v>
                </c:pt>
                <c:pt idx="12">
                  <c:v>31.428571428571427</c:v>
                </c:pt>
              </c:numCache>
            </c:numRef>
          </c:cat>
          <c:val>
            <c:numRef>
              <c:f>Graphs!$B$19:$B$31</c:f>
              <c:numCache>
                <c:formatCode>0</c:formatCode>
                <c:ptCount val="13"/>
                <c:pt idx="0">
                  <c:v>112</c:v>
                </c:pt>
                <c:pt idx="1">
                  <c:v>112</c:v>
                </c:pt>
                <c:pt idx="2">
                  <c:v>112</c:v>
                </c:pt>
                <c:pt idx="3">
                  <c:v>112</c:v>
                </c:pt>
                <c:pt idx="4">
                  <c:v>113</c:v>
                </c:pt>
                <c:pt idx="5">
                  <c:v>114</c:v>
                </c:pt>
                <c:pt idx="6">
                  <c:v>113.6</c:v>
                </c:pt>
                <c:pt idx="7">
                  <c:v>116.3</c:v>
                </c:pt>
                <c:pt idx="8">
                  <c:v>116.3</c:v>
                </c:pt>
                <c:pt idx="9">
                  <c:v>116.4</c:v>
                </c:pt>
                <c:pt idx="10">
                  <c:v>114.6</c:v>
                </c:pt>
                <c:pt idx="11">
                  <c:v>114.6</c:v>
                </c:pt>
                <c:pt idx="12">
                  <c:v>116.5</c:v>
                </c:pt>
              </c:numCache>
            </c:numRef>
          </c:val>
          <c:smooth val="0"/>
          <c:extLst>
            <c:ext xmlns:c16="http://schemas.microsoft.com/office/drawing/2014/chart" uri="{C3380CC4-5D6E-409C-BE32-E72D297353CC}">
              <c16:uniqueId val="{00000000-3883-1C4F-9110-4FBF6E2E63F0}"/>
            </c:ext>
          </c:extLst>
        </c:ser>
        <c:dLbls>
          <c:showLegendKey val="0"/>
          <c:showVal val="0"/>
          <c:showCatName val="0"/>
          <c:showSerName val="0"/>
          <c:showPercent val="0"/>
          <c:showBubbleSize val="0"/>
        </c:dLbls>
        <c:smooth val="0"/>
        <c:axId val="1458832079"/>
        <c:axId val="1427528559"/>
      </c:lineChart>
      <c:catAx>
        <c:axId val="1458832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7528559"/>
        <c:crosses val="autoZero"/>
        <c:auto val="1"/>
        <c:lblAlgn val="ctr"/>
        <c:lblOffset val="100"/>
        <c:noMultiLvlLbl val="0"/>
      </c:catAx>
      <c:valAx>
        <c:axId val="1427528559"/>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8320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T1735 blood glucose</a:t>
            </a:r>
            <a:r>
              <a:rPr lang="en-US" baseline="0"/>
              <a:t> trajectory</a:t>
            </a:r>
            <a:endParaRPr lang="en-US"/>
          </a:p>
        </c:rich>
      </c:tx>
      <c:layout>
        <c:manualLayout>
          <c:xMode val="edge"/>
          <c:yMode val="edge"/>
          <c:x val="0.3557993930984140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Graphs!$D$95:$D$108</c:f>
              <c:numCache>
                <c:formatCode>0</c:formatCode>
                <c:ptCount val="14"/>
                <c:pt idx="0">
                  <c:v>20</c:v>
                </c:pt>
                <c:pt idx="1">
                  <c:v>21.428571428571427</c:v>
                </c:pt>
                <c:pt idx="2">
                  <c:v>22.428571428571427</c:v>
                </c:pt>
                <c:pt idx="3">
                  <c:v>23.428571428571427</c:v>
                </c:pt>
                <c:pt idx="4">
                  <c:v>24.428571428571427</c:v>
                </c:pt>
                <c:pt idx="5">
                  <c:v>25</c:v>
                </c:pt>
                <c:pt idx="6">
                  <c:v>26.428571428571427</c:v>
                </c:pt>
                <c:pt idx="7">
                  <c:v>27</c:v>
                </c:pt>
                <c:pt idx="8">
                  <c:v>28.285714285714285</c:v>
                </c:pt>
                <c:pt idx="9">
                  <c:v>29.285714285714285</c:v>
                </c:pt>
                <c:pt idx="10">
                  <c:v>30.428571428571427</c:v>
                </c:pt>
                <c:pt idx="11">
                  <c:v>31.428571428571427</c:v>
                </c:pt>
                <c:pt idx="12">
                  <c:v>32.428571428571431</c:v>
                </c:pt>
                <c:pt idx="13">
                  <c:v>33.428571428571431</c:v>
                </c:pt>
              </c:numCache>
            </c:numRef>
          </c:cat>
          <c:val>
            <c:numRef>
              <c:f>Graphs!$E$95:$E$108</c:f>
              <c:numCache>
                <c:formatCode>General</c:formatCode>
                <c:ptCount val="14"/>
                <c:pt idx="0">
                  <c:v>69</c:v>
                </c:pt>
                <c:pt idx="1">
                  <c:v>67</c:v>
                </c:pt>
                <c:pt idx="2">
                  <c:v>76</c:v>
                </c:pt>
                <c:pt idx="3">
                  <c:v>72</c:v>
                </c:pt>
                <c:pt idx="4">
                  <c:v>96</c:v>
                </c:pt>
                <c:pt idx="5">
                  <c:v>63</c:v>
                </c:pt>
                <c:pt idx="6">
                  <c:v>84</c:v>
                </c:pt>
                <c:pt idx="7">
                  <c:v>83</c:v>
                </c:pt>
                <c:pt idx="8">
                  <c:v>86</c:v>
                </c:pt>
                <c:pt idx="9">
                  <c:v>81</c:v>
                </c:pt>
                <c:pt idx="10">
                  <c:v>107</c:v>
                </c:pt>
                <c:pt idx="11">
                  <c:v>99.5</c:v>
                </c:pt>
                <c:pt idx="12">
                  <c:v>176</c:v>
                </c:pt>
                <c:pt idx="13">
                  <c:v>224.5</c:v>
                </c:pt>
              </c:numCache>
            </c:numRef>
          </c:val>
          <c:smooth val="0"/>
          <c:extLst>
            <c:ext xmlns:c16="http://schemas.microsoft.com/office/drawing/2014/chart" uri="{C3380CC4-5D6E-409C-BE32-E72D297353CC}">
              <c16:uniqueId val="{00000000-7732-324E-9267-FA3A0C6D7FA8}"/>
            </c:ext>
          </c:extLst>
        </c:ser>
        <c:dLbls>
          <c:showLegendKey val="0"/>
          <c:showVal val="0"/>
          <c:showCatName val="0"/>
          <c:showSerName val="0"/>
          <c:showPercent val="0"/>
          <c:showBubbleSize val="0"/>
        </c:dLbls>
        <c:smooth val="0"/>
        <c:axId val="1951251696"/>
        <c:axId val="266676799"/>
      </c:lineChart>
      <c:catAx>
        <c:axId val="1951251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(weeks)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676799"/>
        <c:crosses val="autoZero"/>
        <c:auto val="1"/>
        <c:lblAlgn val="ctr"/>
        <c:lblOffset val="100"/>
        <c:noMultiLvlLbl val="0"/>
      </c:catAx>
      <c:valAx>
        <c:axId val="266676799"/>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r>
                  <a:rPr lang="en-US" baseline="0"/>
                  <a:t> (g)</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251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T1741M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Graphs!$A$80:$A$90</c:f>
              <c:numCache>
                <c:formatCode>0</c:formatCode>
                <c:ptCount val="11"/>
                <c:pt idx="0">
                  <c:v>20</c:v>
                </c:pt>
                <c:pt idx="1">
                  <c:v>21</c:v>
                </c:pt>
                <c:pt idx="2">
                  <c:v>22</c:v>
                </c:pt>
                <c:pt idx="3">
                  <c:v>23</c:v>
                </c:pt>
                <c:pt idx="4">
                  <c:v>24</c:v>
                </c:pt>
                <c:pt idx="5">
                  <c:v>25</c:v>
                </c:pt>
                <c:pt idx="6">
                  <c:v>26</c:v>
                </c:pt>
                <c:pt idx="7">
                  <c:v>26.857142857142858</c:v>
                </c:pt>
                <c:pt idx="8">
                  <c:v>27.857142857142858</c:v>
                </c:pt>
                <c:pt idx="9">
                  <c:v>29</c:v>
                </c:pt>
                <c:pt idx="10">
                  <c:v>30</c:v>
                </c:pt>
              </c:numCache>
            </c:numRef>
          </c:cat>
          <c:val>
            <c:numRef>
              <c:f>Graphs!$B$80:$B$90</c:f>
              <c:numCache>
                <c:formatCode>General</c:formatCode>
                <c:ptCount val="11"/>
                <c:pt idx="0">
                  <c:v>101.8</c:v>
                </c:pt>
                <c:pt idx="1">
                  <c:v>101.4</c:v>
                </c:pt>
                <c:pt idx="2">
                  <c:v>102.5</c:v>
                </c:pt>
                <c:pt idx="3">
                  <c:v>100.5</c:v>
                </c:pt>
                <c:pt idx="4">
                  <c:v>102.7</c:v>
                </c:pt>
                <c:pt idx="5">
                  <c:v>105.5</c:v>
                </c:pt>
                <c:pt idx="6">
                  <c:v>105.3</c:v>
                </c:pt>
                <c:pt idx="7">
                  <c:v>106.3</c:v>
                </c:pt>
                <c:pt idx="8">
                  <c:v>106.7</c:v>
                </c:pt>
                <c:pt idx="9">
                  <c:v>108.5</c:v>
                </c:pt>
                <c:pt idx="10">
                  <c:v>108.6</c:v>
                </c:pt>
              </c:numCache>
            </c:numRef>
          </c:val>
          <c:smooth val="0"/>
          <c:extLst>
            <c:ext xmlns:c16="http://schemas.microsoft.com/office/drawing/2014/chart" uri="{C3380CC4-5D6E-409C-BE32-E72D297353CC}">
              <c16:uniqueId val="{00000000-DE47-E644-AB45-CF42D6E4C815}"/>
            </c:ext>
          </c:extLst>
        </c:ser>
        <c:dLbls>
          <c:showLegendKey val="0"/>
          <c:showVal val="0"/>
          <c:showCatName val="0"/>
          <c:showSerName val="0"/>
          <c:showPercent val="0"/>
          <c:showBubbleSize val="0"/>
        </c:dLbls>
        <c:smooth val="0"/>
        <c:axId val="2147399967"/>
        <c:axId val="1450288239"/>
      </c:lineChart>
      <c:catAx>
        <c:axId val="21473999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0288239"/>
        <c:crosses val="autoZero"/>
        <c:auto val="1"/>
        <c:lblAlgn val="ctr"/>
        <c:lblOffset val="100"/>
        <c:noMultiLvlLbl val="0"/>
      </c:catAx>
      <c:valAx>
        <c:axId val="1450288239"/>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7399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T1741M blood glucose trajectory</a:t>
            </a:r>
          </a:p>
        </c:rich>
      </c:tx>
      <c:layout>
        <c:manualLayout>
          <c:xMode val="edge"/>
          <c:yMode val="edge"/>
          <c:x val="5.2012267112365812E-2"/>
          <c:y val="2.355351074814388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Graphs!$E$79</c:f>
              <c:strCache>
                <c:ptCount val="1"/>
                <c:pt idx="0">
                  <c:v>RBG</c:v>
                </c:pt>
              </c:strCache>
            </c:strRef>
          </c:tx>
          <c:spPr>
            <a:ln w="28575" cap="rnd">
              <a:solidFill>
                <a:srgbClr val="00B0F0"/>
              </a:solidFill>
              <a:round/>
            </a:ln>
            <a:effectLst/>
          </c:spPr>
          <c:marker>
            <c:symbol val="none"/>
          </c:marker>
          <c:cat>
            <c:numRef>
              <c:f>Graphs!$D$80:$D$90</c:f>
              <c:numCache>
                <c:formatCode>0</c:formatCode>
                <c:ptCount val="11"/>
                <c:pt idx="0">
                  <c:v>20</c:v>
                </c:pt>
                <c:pt idx="1">
                  <c:v>21</c:v>
                </c:pt>
                <c:pt idx="2">
                  <c:v>22</c:v>
                </c:pt>
                <c:pt idx="3">
                  <c:v>23</c:v>
                </c:pt>
                <c:pt idx="4">
                  <c:v>24</c:v>
                </c:pt>
                <c:pt idx="5">
                  <c:v>25</c:v>
                </c:pt>
                <c:pt idx="6">
                  <c:v>26</c:v>
                </c:pt>
                <c:pt idx="7">
                  <c:v>26.857142857142858</c:v>
                </c:pt>
                <c:pt idx="8">
                  <c:v>27.857142857142858</c:v>
                </c:pt>
                <c:pt idx="9">
                  <c:v>29</c:v>
                </c:pt>
                <c:pt idx="10">
                  <c:v>30</c:v>
                </c:pt>
              </c:numCache>
            </c:numRef>
          </c:cat>
          <c:val>
            <c:numRef>
              <c:f>Graphs!$E$80:$E$90</c:f>
              <c:numCache>
                <c:formatCode>General</c:formatCode>
                <c:ptCount val="11"/>
                <c:pt idx="0">
                  <c:v>64</c:v>
                </c:pt>
                <c:pt idx="1">
                  <c:v>69</c:v>
                </c:pt>
                <c:pt idx="2">
                  <c:v>79.5</c:v>
                </c:pt>
                <c:pt idx="3">
                  <c:v>68.5</c:v>
                </c:pt>
                <c:pt idx="4">
                  <c:v>84.5</c:v>
                </c:pt>
                <c:pt idx="5">
                  <c:v>78</c:v>
                </c:pt>
                <c:pt idx="6">
                  <c:v>88</c:v>
                </c:pt>
                <c:pt idx="7">
                  <c:v>94</c:v>
                </c:pt>
                <c:pt idx="8">
                  <c:v>142</c:v>
                </c:pt>
                <c:pt idx="9">
                  <c:v>155</c:v>
                </c:pt>
                <c:pt idx="10">
                  <c:v>243</c:v>
                </c:pt>
              </c:numCache>
            </c:numRef>
          </c:val>
          <c:smooth val="0"/>
          <c:extLst>
            <c:ext xmlns:c16="http://schemas.microsoft.com/office/drawing/2014/chart" uri="{C3380CC4-5D6E-409C-BE32-E72D297353CC}">
              <c16:uniqueId val="{00000000-F49A-B648-9352-6C6429C19AB8}"/>
            </c:ext>
          </c:extLst>
        </c:ser>
        <c:dLbls>
          <c:showLegendKey val="0"/>
          <c:showVal val="0"/>
          <c:showCatName val="0"/>
          <c:showSerName val="0"/>
          <c:showPercent val="0"/>
          <c:showBubbleSize val="0"/>
        </c:dLbls>
        <c:smooth val="0"/>
        <c:axId val="1501012639"/>
        <c:axId val="2146664335"/>
      </c:lineChart>
      <c:catAx>
        <c:axId val="1501012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6664335"/>
        <c:crosses val="autoZero"/>
        <c:auto val="1"/>
        <c:lblAlgn val="ctr"/>
        <c:lblOffset val="100"/>
        <c:noMultiLvlLbl val="0"/>
      </c:catAx>
      <c:valAx>
        <c:axId val="2146664335"/>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012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T1745M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Graphs!$B$51</c:f>
              <c:strCache>
                <c:ptCount val="1"/>
                <c:pt idx="0">
                  <c:v>Weight (g)</c:v>
                </c:pt>
              </c:strCache>
            </c:strRef>
          </c:tx>
          <c:spPr>
            <a:ln w="28575" cap="rnd">
              <a:solidFill>
                <a:schemeClr val="accent2"/>
              </a:solidFill>
              <a:round/>
            </a:ln>
            <a:effectLst/>
          </c:spPr>
          <c:marker>
            <c:symbol val="none"/>
          </c:marker>
          <c:cat>
            <c:numRef>
              <c:f>Graphs!$A$52:$A$62</c:f>
              <c:numCache>
                <c:formatCode>0</c:formatCode>
                <c:ptCount val="11"/>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27.571428571428573</c:v>
                </c:pt>
                <c:pt idx="9">
                  <c:v>28.714285714285715</c:v>
                </c:pt>
                <c:pt idx="10">
                  <c:v>29.714285714285715</c:v>
                </c:pt>
              </c:numCache>
            </c:numRef>
          </c:cat>
          <c:val>
            <c:numRef>
              <c:f>Graphs!$B$52:$B$62</c:f>
              <c:numCache>
                <c:formatCode>General</c:formatCode>
                <c:ptCount val="11"/>
                <c:pt idx="0">
                  <c:v>115.5</c:v>
                </c:pt>
                <c:pt idx="1">
                  <c:v>119</c:v>
                </c:pt>
                <c:pt idx="2">
                  <c:v>121.1</c:v>
                </c:pt>
                <c:pt idx="3">
                  <c:v>123.5</c:v>
                </c:pt>
                <c:pt idx="4">
                  <c:v>123.5</c:v>
                </c:pt>
                <c:pt idx="5">
                  <c:v>123.8</c:v>
                </c:pt>
                <c:pt idx="6">
                  <c:v>124.2</c:v>
                </c:pt>
                <c:pt idx="7">
                  <c:v>123.6</c:v>
                </c:pt>
                <c:pt idx="8">
                  <c:v>124</c:v>
                </c:pt>
                <c:pt idx="9">
                  <c:v>123.7</c:v>
                </c:pt>
                <c:pt idx="10">
                  <c:v>121.2</c:v>
                </c:pt>
              </c:numCache>
            </c:numRef>
          </c:val>
          <c:smooth val="0"/>
          <c:extLst>
            <c:ext xmlns:c16="http://schemas.microsoft.com/office/drawing/2014/chart" uri="{C3380CC4-5D6E-409C-BE32-E72D297353CC}">
              <c16:uniqueId val="{00000000-C1FF-134B-85AA-B223FE7EAF25}"/>
            </c:ext>
          </c:extLst>
        </c:ser>
        <c:dLbls>
          <c:showLegendKey val="0"/>
          <c:showVal val="0"/>
          <c:showCatName val="0"/>
          <c:showSerName val="0"/>
          <c:showPercent val="0"/>
          <c:showBubbleSize val="0"/>
        </c:dLbls>
        <c:smooth val="0"/>
        <c:axId val="629366656"/>
        <c:axId val="1780539391"/>
      </c:lineChart>
      <c:catAx>
        <c:axId val="629366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539391"/>
        <c:crosses val="autoZero"/>
        <c:auto val="1"/>
        <c:lblAlgn val="ctr"/>
        <c:lblOffset val="100"/>
        <c:noMultiLvlLbl val="0"/>
      </c:catAx>
      <c:valAx>
        <c:axId val="1780539391"/>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366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T1745M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Graphs!$E$51</c:f>
              <c:strCache>
                <c:ptCount val="1"/>
                <c:pt idx="0">
                  <c:v>RBG</c:v>
                </c:pt>
              </c:strCache>
            </c:strRef>
          </c:tx>
          <c:spPr>
            <a:ln w="28575" cap="rnd">
              <a:solidFill>
                <a:srgbClr val="00B0F0"/>
              </a:solidFill>
              <a:round/>
            </a:ln>
            <a:effectLst/>
          </c:spPr>
          <c:marker>
            <c:symbol val="none"/>
          </c:marker>
          <c:cat>
            <c:numRef>
              <c:f>Graphs!$D$52:$D$62</c:f>
              <c:numCache>
                <c:formatCode>0</c:formatCode>
                <c:ptCount val="11"/>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27.571428571428573</c:v>
                </c:pt>
                <c:pt idx="9">
                  <c:v>28.714285714285715</c:v>
                </c:pt>
                <c:pt idx="10">
                  <c:v>29.714285714285715</c:v>
                </c:pt>
              </c:numCache>
            </c:numRef>
          </c:cat>
          <c:val>
            <c:numRef>
              <c:f>Graphs!$E$52:$E$62</c:f>
              <c:numCache>
                <c:formatCode>General</c:formatCode>
                <c:ptCount val="11"/>
                <c:pt idx="0">
                  <c:v>61</c:v>
                </c:pt>
                <c:pt idx="1">
                  <c:v>143</c:v>
                </c:pt>
                <c:pt idx="2">
                  <c:v>135</c:v>
                </c:pt>
                <c:pt idx="3">
                  <c:v>99</c:v>
                </c:pt>
                <c:pt idx="4">
                  <c:v>248</c:v>
                </c:pt>
                <c:pt idx="5">
                  <c:v>266</c:v>
                </c:pt>
                <c:pt idx="6">
                  <c:v>348</c:v>
                </c:pt>
                <c:pt idx="7">
                  <c:v>323</c:v>
                </c:pt>
                <c:pt idx="8">
                  <c:v>329.5</c:v>
                </c:pt>
                <c:pt idx="9">
                  <c:v>404</c:v>
                </c:pt>
                <c:pt idx="10">
                  <c:v>422</c:v>
                </c:pt>
              </c:numCache>
            </c:numRef>
          </c:val>
          <c:smooth val="0"/>
          <c:extLst>
            <c:ext xmlns:c16="http://schemas.microsoft.com/office/drawing/2014/chart" uri="{C3380CC4-5D6E-409C-BE32-E72D297353CC}">
              <c16:uniqueId val="{00000000-2C6A-9140-A3A4-B88FE137CC4F}"/>
            </c:ext>
          </c:extLst>
        </c:ser>
        <c:dLbls>
          <c:showLegendKey val="0"/>
          <c:showVal val="0"/>
          <c:showCatName val="0"/>
          <c:showSerName val="0"/>
          <c:showPercent val="0"/>
          <c:showBubbleSize val="0"/>
        </c:dLbls>
        <c:smooth val="0"/>
        <c:axId val="630152784"/>
        <c:axId val="629767136"/>
      </c:lineChart>
      <c:catAx>
        <c:axId val="630152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767136"/>
        <c:crosses val="autoZero"/>
        <c:auto val="1"/>
        <c:lblAlgn val="ctr"/>
        <c:lblOffset val="100"/>
        <c:noMultiLvlLbl val="0"/>
      </c:catAx>
      <c:valAx>
        <c:axId val="629767136"/>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15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T1746F</a:t>
            </a:r>
            <a:r>
              <a:rPr lang="en-US" baseline="0"/>
              <a:t> growth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Graphs!$A$161:$A$175</c:f>
              <c:numCache>
                <c:formatCode>0</c:formatCode>
                <c:ptCount val="15"/>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28</c:v>
                </c:pt>
                <c:pt idx="9">
                  <c:v>28.714285714285715</c:v>
                </c:pt>
                <c:pt idx="10">
                  <c:v>29.714285714285715</c:v>
                </c:pt>
                <c:pt idx="11">
                  <c:v>30.714285714285715</c:v>
                </c:pt>
                <c:pt idx="12">
                  <c:v>31.714285714285715</c:v>
                </c:pt>
                <c:pt idx="13">
                  <c:v>32.714285714285715</c:v>
                </c:pt>
                <c:pt idx="14">
                  <c:v>33.714285714285715</c:v>
                </c:pt>
              </c:numCache>
            </c:numRef>
          </c:cat>
          <c:val>
            <c:numRef>
              <c:f>Graphs!$B$161:$B$175</c:f>
              <c:numCache>
                <c:formatCode>General</c:formatCode>
                <c:ptCount val="15"/>
                <c:pt idx="0">
                  <c:v>104.2</c:v>
                </c:pt>
                <c:pt idx="1">
                  <c:v>106.8</c:v>
                </c:pt>
                <c:pt idx="2">
                  <c:v>108.9</c:v>
                </c:pt>
                <c:pt idx="3">
                  <c:v>110.7</c:v>
                </c:pt>
                <c:pt idx="4">
                  <c:v>112.3</c:v>
                </c:pt>
                <c:pt idx="5">
                  <c:v>113.5</c:v>
                </c:pt>
                <c:pt idx="6">
                  <c:v>116.2</c:v>
                </c:pt>
                <c:pt idx="7">
                  <c:v>116</c:v>
                </c:pt>
                <c:pt idx="8">
                  <c:v>115.6</c:v>
                </c:pt>
                <c:pt idx="9">
                  <c:v>118.2</c:v>
                </c:pt>
                <c:pt idx="10">
                  <c:v>120.5</c:v>
                </c:pt>
                <c:pt idx="11">
                  <c:v>120.9</c:v>
                </c:pt>
                <c:pt idx="12">
                  <c:v>120.8</c:v>
                </c:pt>
                <c:pt idx="13">
                  <c:v>121.2</c:v>
                </c:pt>
                <c:pt idx="14">
                  <c:v>121.3</c:v>
                </c:pt>
              </c:numCache>
            </c:numRef>
          </c:val>
          <c:smooth val="0"/>
          <c:extLst>
            <c:ext xmlns:c16="http://schemas.microsoft.com/office/drawing/2014/chart" uri="{C3380CC4-5D6E-409C-BE32-E72D297353CC}">
              <c16:uniqueId val="{00000000-1196-014D-94D1-3A1FD4B3396E}"/>
            </c:ext>
          </c:extLst>
        </c:ser>
        <c:dLbls>
          <c:showLegendKey val="0"/>
          <c:showVal val="0"/>
          <c:showCatName val="0"/>
          <c:showSerName val="0"/>
          <c:showPercent val="0"/>
          <c:showBubbleSize val="0"/>
        </c:dLbls>
        <c:smooth val="0"/>
        <c:axId val="321689984"/>
        <c:axId val="2058255712"/>
      </c:lineChart>
      <c:catAx>
        <c:axId val="321689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255712"/>
        <c:crosses val="autoZero"/>
        <c:auto val="1"/>
        <c:lblAlgn val="ctr"/>
        <c:lblOffset val="100"/>
        <c:noMultiLvlLbl val="0"/>
      </c:catAx>
      <c:valAx>
        <c:axId val="2058255712"/>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689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T1746F blood glucose</a:t>
            </a:r>
            <a:r>
              <a:rPr lang="en-US" baseline="0" dirty="0"/>
              <a:t> trajectory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Graphs!$D$144:$D$158</c:f>
              <c:numCache>
                <c:formatCode>0</c:formatCode>
                <c:ptCount val="15"/>
                <c:pt idx="0">
                  <c:v>20.285714285714285</c:v>
                </c:pt>
                <c:pt idx="1">
                  <c:v>21.285714285714285</c:v>
                </c:pt>
                <c:pt idx="2">
                  <c:v>22.285714285714285</c:v>
                </c:pt>
                <c:pt idx="3">
                  <c:v>23.285714285714285</c:v>
                </c:pt>
                <c:pt idx="4">
                  <c:v>24.285714285714285</c:v>
                </c:pt>
                <c:pt idx="5">
                  <c:v>25.285714285714285</c:v>
                </c:pt>
                <c:pt idx="6">
                  <c:v>26.285714285714285</c:v>
                </c:pt>
                <c:pt idx="7">
                  <c:v>27.285714285714285</c:v>
                </c:pt>
                <c:pt idx="8">
                  <c:v>28.285714285714285</c:v>
                </c:pt>
                <c:pt idx="9">
                  <c:v>29.428571428571427</c:v>
                </c:pt>
                <c:pt idx="10">
                  <c:v>30.428571428571427</c:v>
                </c:pt>
                <c:pt idx="11">
                  <c:v>31.428571428571427</c:v>
                </c:pt>
                <c:pt idx="12">
                  <c:v>32.428571428571431</c:v>
                </c:pt>
                <c:pt idx="13">
                  <c:v>33.428571428571431</c:v>
                </c:pt>
                <c:pt idx="14">
                  <c:v>34.428571428571431</c:v>
                </c:pt>
              </c:numCache>
            </c:numRef>
          </c:cat>
          <c:val>
            <c:numRef>
              <c:f>Graphs!$E$144:$E$158</c:f>
              <c:numCache>
                <c:formatCode>General</c:formatCode>
                <c:ptCount val="15"/>
                <c:pt idx="0">
                  <c:v>94</c:v>
                </c:pt>
                <c:pt idx="1">
                  <c:v>78</c:v>
                </c:pt>
                <c:pt idx="2">
                  <c:v>124</c:v>
                </c:pt>
                <c:pt idx="3">
                  <c:v>102</c:v>
                </c:pt>
                <c:pt idx="4">
                  <c:v>88</c:v>
                </c:pt>
                <c:pt idx="5">
                  <c:v>80</c:v>
                </c:pt>
                <c:pt idx="6">
                  <c:v>74</c:v>
                </c:pt>
                <c:pt idx="7">
                  <c:v>76</c:v>
                </c:pt>
                <c:pt idx="8">
                  <c:v>82</c:v>
                </c:pt>
                <c:pt idx="9">
                  <c:v>78</c:v>
                </c:pt>
                <c:pt idx="10">
                  <c:v>113</c:v>
                </c:pt>
                <c:pt idx="11">
                  <c:v>97.5</c:v>
                </c:pt>
                <c:pt idx="12">
                  <c:v>67</c:v>
                </c:pt>
                <c:pt idx="13">
                  <c:v>127</c:v>
                </c:pt>
                <c:pt idx="14">
                  <c:v>87.5</c:v>
                </c:pt>
              </c:numCache>
            </c:numRef>
          </c:val>
          <c:smooth val="0"/>
          <c:extLst>
            <c:ext xmlns:c16="http://schemas.microsoft.com/office/drawing/2014/chart" uri="{C3380CC4-5D6E-409C-BE32-E72D297353CC}">
              <c16:uniqueId val="{00000000-A0D0-4242-9585-E2CA137DF7E7}"/>
            </c:ext>
          </c:extLst>
        </c:ser>
        <c:dLbls>
          <c:showLegendKey val="0"/>
          <c:showVal val="0"/>
          <c:showCatName val="0"/>
          <c:showSerName val="0"/>
          <c:showPercent val="0"/>
          <c:showBubbleSize val="0"/>
        </c:dLbls>
        <c:smooth val="0"/>
        <c:axId val="1445798671"/>
        <c:axId val="1922478624"/>
      </c:lineChart>
      <c:catAx>
        <c:axId val="14457986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478624"/>
        <c:crosses val="autoZero"/>
        <c:auto val="1"/>
        <c:lblAlgn val="ctr"/>
        <c:lblOffset val="100"/>
        <c:noMultiLvlLbl val="0"/>
      </c:catAx>
      <c:valAx>
        <c:axId val="192247862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79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T1748F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Graphs!$A$112:$A$125</c:f>
              <c:numCache>
                <c:formatCode>0</c:formatCode>
                <c:ptCount val="14"/>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28</c:v>
                </c:pt>
                <c:pt idx="9">
                  <c:v>28.714285714285715</c:v>
                </c:pt>
                <c:pt idx="10">
                  <c:v>29.714285714285715</c:v>
                </c:pt>
                <c:pt idx="11">
                  <c:v>30.714285714285715</c:v>
                </c:pt>
                <c:pt idx="12">
                  <c:v>31.714285714285715</c:v>
                </c:pt>
                <c:pt idx="13">
                  <c:v>32.714285714285715</c:v>
                </c:pt>
              </c:numCache>
            </c:numRef>
          </c:cat>
          <c:val>
            <c:numRef>
              <c:f>Graphs!$B$112:$B$125</c:f>
              <c:numCache>
                <c:formatCode>General</c:formatCode>
                <c:ptCount val="14"/>
                <c:pt idx="0">
                  <c:v>109.5</c:v>
                </c:pt>
                <c:pt idx="1">
                  <c:v>114.1</c:v>
                </c:pt>
                <c:pt idx="2">
                  <c:v>116.2</c:v>
                </c:pt>
                <c:pt idx="3">
                  <c:v>118.2</c:v>
                </c:pt>
                <c:pt idx="4">
                  <c:v>120.7</c:v>
                </c:pt>
                <c:pt idx="5">
                  <c:v>122.6</c:v>
                </c:pt>
                <c:pt idx="6">
                  <c:v>122.8</c:v>
                </c:pt>
                <c:pt idx="7">
                  <c:v>123</c:v>
                </c:pt>
                <c:pt idx="8">
                  <c:v>123.4</c:v>
                </c:pt>
                <c:pt idx="9">
                  <c:v>125.5</c:v>
                </c:pt>
                <c:pt idx="10">
                  <c:v>127.4</c:v>
                </c:pt>
                <c:pt idx="11">
                  <c:v>128.1</c:v>
                </c:pt>
                <c:pt idx="12">
                  <c:v>129.4</c:v>
                </c:pt>
                <c:pt idx="13">
                  <c:v>129.4</c:v>
                </c:pt>
              </c:numCache>
            </c:numRef>
          </c:val>
          <c:smooth val="0"/>
          <c:extLst>
            <c:ext xmlns:c16="http://schemas.microsoft.com/office/drawing/2014/chart" uri="{C3380CC4-5D6E-409C-BE32-E72D297353CC}">
              <c16:uniqueId val="{00000000-2612-4F43-AE09-F6E4978F07E9}"/>
            </c:ext>
          </c:extLst>
        </c:ser>
        <c:dLbls>
          <c:showLegendKey val="0"/>
          <c:showVal val="0"/>
          <c:showCatName val="0"/>
          <c:showSerName val="0"/>
          <c:showPercent val="0"/>
          <c:showBubbleSize val="0"/>
        </c:dLbls>
        <c:smooth val="0"/>
        <c:axId val="633016624"/>
        <c:axId val="632924976"/>
      </c:lineChart>
      <c:catAx>
        <c:axId val="633016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24976"/>
        <c:crosses val="autoZero"/>
        <c:auto val="1"/>
        <c:lblAlgn val="ctr"/>
        <c:lblOffset val="100"/>
        <c:noMultiLvlLbl val="0"/>
      </c:catAx>
      <c:valAx>
        <c:axId val="632924976"/>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r>
                  <a:rPr lang="en-US" baseline="0"/>
                  <a:t> (g)</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016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T1748F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Graphs!$D$112:$D$125</c:f>
              <c:numCache>
                <c:formatCode>0</c:formatCode>
                <c:ptCount val="14"/>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28</c:v>
                </c:pt>
                <c:pt idx="9">
                  <c:v>28.714285714285715</c:v>
                </c:pt>
                <c:pt idx="10">
                  <c:v>29.714285714285715</c:v>
                </c:pt>
                <c:pt idx="11">
                  <c:v>30.714285714285715</c:v>
                </c:pt>
                <c:pt idx="12">
                  <c:v>31.714285714285715</c:v>
                </c:pt>
                <c:pt idx="13">
                  <c:v>32.714285714285715</c:v>
                </c:pt>
              </c:numCache>
            </c:numRef>
          </c:cat>
          <c:val>
            <c:numRef>
              <c:f>Graphs!$E$112:$E$125</c:f>
              <c:numCache>
                <c:formatCode>General</c:formatCode>
                <c:ptCount val="14"/>
                <c:pt idx="0">
                  <c:v>88</c:v>
                </c:pt>
                <c:pt idx="1">
                  <c:v>73</c:v>
                </c:pt>
                <c:pt idx="2">
                  <c:v>100</c:v>
                </c:pt>
                <c:pt idx="3">
                  <c:v>82</c:v>
                </c:pt>
                <c:pt idx="4">
                  <c:v>92</c:v>
                </c:pt>
                <c:pt idx="5">
                  <c:v>72</c:v>
                </c:pt>
                <c:pt idx="6">
                  <c:v>83</c:v>
                </c:pt>
                <c:pt idx="7">
                  <c:v>72</c:v>
                </c:pt>
                <c:pt idx="8">
                  <c:v>59</c:v>
                </c:pt>
                <c:pt idx="9">
                  <c:v>81</c:v>
                </c:pt>
                <c:pt idx="10">
                  <c:v>74</c:v>
                </c:pt>
                <c:pt idx="11">
                  <c:v>149</c:v>
                </c:pt>
                <c:pt idx="12">
                  <c:v>218</c:v>
                </c:pt>
                <c:pt idx="13">
                  <c:v>246.5</c:v>
                </c:pt>
              </c:numCache>
            </c:numRef>
          </c:val>
          <c:smooth val="0"/>
          <c:extLst>
            <c:ext xmlns:c16="http://schemas.microsoft.com/office/drawing/2014/chart" uri="{C3380CC4-5D6E-409C-BE32-E72D297353CC}">
              <c16:uniqueId val="{00000000-7656-AE4A-8B6E-A823EB73EFB7}"/>
            </c:ext>
          </c:extLst>
        </c:ser>
        <c:dLbls>
          <c:showLegendKey val="0"/>
          <c:showVal val="0"/>
          <c:showCatName val="0"/>
          <c:showSerName val="0"/>
          <c:showPercent val="0"/>
          <c:showBubbleSize val="0"/>
        </c:dLbls>
        <c:smooth val="0"/>
        <c:axId val="1265596560"/>
        <c:axId val="1701475327"/>
      </c:lineChart>
      <c:catAx>
        <c:axId val="1265596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1475327"/>
        <c:crosses val="autoZero"/>
        <c:auto val="1"/>
        <c:lblAlgn val="ctr"/>
        <c:lblOffset val="100"/>
        <c:noMultiLvlLbl val="0"/>
      </c:catAx>
      <c:valAx>
        <c:axId val="1701475327"/>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559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T1755F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'[20220729_JennaPlasmaProject.xlsx]Graphs'!$A$129:$A$141</c:f>
              <c:numCache>
                <c:formatCode>0</c:formatCode>
                <c:ptCount val="13"/>
                <c:pt idx="0">
                  <c:v>20.428571428571427</c:v>
                </c:pt>
                <c:pt idx="1">
                  <c:v>21.428571428571427</c:v>
                </c:pt>
                <c:pt idx="2">
                  <c:v>22.428571428571427</c:v>
                </c:pt>
                <c:pt idx="3">
                  <c:v>23.428571428571427</c:v>
                </c:pt>
                <c:pt idx="4">
                  <c:v>24.428571428571427</c:v>
                </c:pt>
                <c:pt idx="5">
                  <c:v>25.428571428571427</c:v>
                </c:pt>
                <c:pt idx="6">
                  <c:v>26.285714285714285</c:v>
                </c:pt>
                <c:pt idx="7">
                  <c:v>27</c:v>
                </c:pt>
                <c:pt idx="8">
                  <c:v>28.428571428571427</c:v>
                </c:pt>
                <c:pt idx="9">
                  <c:v>29.428571428571427</c:v>
                </c:pt>
                <c:pt idx="10">
                  <c:v>30.428571428571427</c:v>
                </c:pt>
                <c:pt idx="11">
                  <c:v>31.428571428571427</c:v>
                </c:pt>
                <c:pt idx="12">
                  <c:v>32.428571428571431</c:v>
                </c:pt>
              </c:numCache>
            </c:numRef>
          </c:cat>
          <c:val>
            <c:numRef>
              <c:f>'[20220729_JennaPlasmaProject.xlsx]Graphs'!$B$129:$B$141</c:f>
              <c:numCache>
                <c:formatCode>General</c:formatCode>
                <c:ptCount val="13"/>
                <c:pt idx="0">
                  <c:v>98.9</c:v>
                </c:pt>
                <c:pt idx="1">
                  <c:v>102.6</c:v>
                </c:pt>
                <c:pt idx="2">
                  <c:v>107.1</c:v>
                </c:pt>
                <c:pt idx="3">
                  <c:v>107.4</c:v>
                </c:pt>
                <c:pt idx="4">
                  <c:v>109.2</c:v>
                </c:pt>
                <c:pt idx="5">
                  <c:v>110</c:v>
                </c:pt>
                <c:pt idx="6">
                  <c:v>112.7</c:v>
                </c:pt>
                <c:pt idx="7">
                  <c:v>113.5</c:v>
                </c:pt>
                <c:pt idx="8">
                  <c:v>118</c:v>
                </c:pt>
                <c:pt idx="9">
                  <c:v>118.8</c:v>
                </c:pt>
                <c:pt idx="10">
                  <c:v>120.3</c:v>
                </c:pt>
                <c:pt idx="11">
                  <c:v>120.7</c:v>
                </c:pt>
                <c:pt idx="12">
                  <c:v>120.6</c:v>
                </c:pt>
              </c:numCache>
            </c:numRef>
          </c:val>
          <c:smooth val="0"/>
          <c:extLst>
            <c:ext xmlns:c16="http://schemas.microsoft.com/office/drawing/2014/chart" uri="{C3380CC4-5D6E-409C-BE32-E72D297353CC}">
              <c16:uniqueId val="{00000000-8D4D-DE47-8B09-63D559DD8172}"/>
            </c:ext>
          </c:extLst>
        </c:ser>
        <c:dLbls>
          <c:showLegendKey val="0"/>
          <c:showVal val="0"/>
          <c:showCatName val="0"/>
          <c:showSerName val="0"/>
          <c:showPercent val="0"/>
          <c:showBubbleSize val="0"/>
        </c:dLbls>
        <c:smooth val="0"/>
        <c:axId val="951776463"/>
        <c:axId val="886322223"/>
      </c:lineChart>
      <c:catAx>
        <c:axId val="9517764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(weeks)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6322223"/>
        <c:crosses val="autoZero"/>
        <c:auto val="1"/>
        <c:lblAlgn val="ctr"/>
        <c:lblOffset val="100"/>
        <c:noMultiLvlLbl val="0"/>
      </c:catAx>
      <c:valAx>
        <c:axId val="886322223"/>
        <c:scaling>
          <c:orientation val="minMax"/>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776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T1727M</a:t>
            </a:r>
            <a:r>
              <a:rPr lang="en-US" baseline="0"/>
              <a:t> blood glucose trajectory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Graphs!$E$18</c:f>
              <c:strCache>
                <c:ptCount val="1"/>
                <c:pt idx="0">
                  <c:v>RBG</c:v>
                </c:pt>
              </c:strCache>
            </c:strRef>
          </c:tx>
          <c:spPr>
            <a:ln w="28575" cap="rnd">
              <a:solidFill>
                <a:srgbClr val="00B0F0"/>
              </a:solidFill>
              <a:round/>
            </a:ln>
            <a:effectLst/>
          </c:spPr>
          <c:marker>
            <c:symbol val="none"/>
          </c:marker>
          <c:cat>
            <c:numRef>
              <c:f>Graphs!$D$19:$D$31</c:f>
              <c:numCache>
                <c:formatCode>0</c:formatCode>
                <c:ptCount val="13"/>
                <c:pt idx="0">
                  <c:v>20.285714285714285</c:v>
                </c:pt>
                <c:pt idx="1">
                  <c:v>21.285714285714285</c:v>
                </c:pt>
                <c:pt idx="2">
                  <c:v>22.285714285714285</c:v>
                </c:pt>
                <c:pt idx="3">
                  <c:v>22.714285714285715</c:v>
                </c:pt>
                <c:pt idx="4">
                  <c:v>23.285714285714285</c:v>
                </c:pt>
                <c:pt idx="5">
                  <c:v>24.285714285714285</c:v>
                </c:pt>
                <c:pt idx="6">
                  <c:v>25.285714285714285</c:v>
                </c:pt>
                <c:pt idx="7">
                  <c:v>26.285714285714285</c:v>
                </c:pt>
                <c:pt idx="8">
                  <c:v>27.285714285714285</c:v>
                </c:pt>
                <c:pt idx="9">
                  <c:v>28.285714285714285</c:v>
                </c:pt>
                <c:pt idx="10">
                  <c:v>29.428571428571427</c:v>
                </c:pt>
                <c:pt idx="11">
                  <c:v>30.428571428571427</c:v>
                </c:pt>
                <c:pt idx="12">
                  <c:v>31.428571428571427</c:v>
                </c:pt>
              </c:numCache>
            </c:numRef>
          </c:cat>
          <c:val>
            <c:numRef>
              <c:f>Graphs!$E$19:$E$31</c:f>
              <c:numCache>
                <c:formatCode>General</c:formatCode>
                <c:ptCount val="13"/>
                <c:pt idx="0" formatCode="0">
                  <c:v>184.5</c:v>
                </c:pt>
                <c:pt idx="1">
                  <c:v>129</c:v>
                </c:pt>
                <c:pt idx="2" formatCode="0">
                  <c:v>121.5</c:v>
                </c:pt>
                <c:pt idx="3" formatCode="0">
                  <c:v>247.5</c:v>
                </c:pt>
                <c:pt idx="4" formatCode="0">
                  <c:v>261.5</c:v>
                </c:pt>
                <c:pt idx="5">
                  <c:v>278.5</c:v>
                </c:pt>
                <c:pt idx="6">
                  <c:v>229</c:v>
                </c:pt>
                <c:pt idx="7">
                  <c:v>222</c:v>
                </c:pt>
                <c:pt idx="8">
                  <c:v>198.5</c:v>
                </c:pt>
                <c:pt idx="9">
                  <c:v>180</c:v>
                </c:pt>
                <c:pt idx="10">
                  <c:v>182</c:v>
                </c:pt>
                <c:pt idx="11">
                  <c:v>221</c:v>
                </c:pt>
                <c:pt idx="12">
                  <c:v>315</c:v>
                </c:pt>
              </c:numCache>
            </c:numRef>
          </c:val>
          <c:smooth val="0"/>
          <c:extLst>
            <c:ext xmlns:c16="http://schemas.microsoft.com/office/drawing/2014/chart" uri="{C3380CC4-5D6E-409C-BE32-E72D297353CC}">
              <c16:uniqueId val="{00000000-84B7-F248-BCD1-7D9AA7251890}"/>
            </c:ext>
          </c:extLst>
        </c:ser>
        <c:dLbls>
          <c:showLegendKey val="0"/>
          <c:showVal val="0"/>
          <c:showCatName val="0"/>
          <c:showSerName val="0"/>
          <c:showPercent val="0"/>
          <c:showBubbleSize val="0"/>
        </c:dLbls>
        <c:smooth val="0"/>
        <c:axId val="1804563631"/>
        <c:axId val="1431723599"/>
      </c:lineChart>
      <c:catAx>
        <c:axId val="18045636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723599"/>
        <c:crosses val="autoZero"/>
        <c:auto val="1"/>
        <c:lblAlgn val="ctr"/>
        <c:lblOffset val="100"/>
        <c:noMultiLvlLbl val="0"/>
      </c:catAx>
      <c:valAx>
        <c:axId val="1431723599"/>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4563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T1755F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Graphs!$D$129:$D$141</c:f>
              <c:numCache>
                <c:formatCode>0</c:formatCode>
                <c:ptCount val="13"/>
                <c:pt idx="0">
                  <c:v>20.428571428571427</c:v>
                </c:pt>
                <c:pt idx="1">
                  <c:v>21.428571428571427</c:v>
                </c:pt>
                <c:pt idx="2">
                  <c:v>22.428571428571427</c:v>
                </c:pt>
                <c:pt idx="3">
                  <c:v>23.428571428571427</c:v>
                </c:pt>
                <c:pt idx="4">
                  <c:v>24.428571428571427</c:v>
                </c:pt>
                <c:pt idx="5">
                  <c:v>25.428571428571427</c:v>
                </c:pt>
                <c:pt idx="6">
                  <c:v>26.285714285714285</c:v>
                </c:pt>
                <c:pt idx="7">
                  <c:v>27</c:v>
                </c:pt>
                <c:pt idx="8">
                  <c:v>28.428571428571427</c:v>
                </c:pt>
                <c:pt idx="9">
                  <c:v>29.428571428571427</c:v>
                </c:pt>
                <c:pt idx="10">
                  <c:v>30.428571428571427</c:v>
                </c:pt>
                <c:pt idx="11">
                  <c:v>31.428571428571427</c:v>
                </c:pt>
                <c:pt idx="12">
                  <c:v>32.428571428571431</c:v>
                </c:pt>
              </c:numCache>
            </c:numRef>
          </c:cat>
          <c:val>
            <c:numRef>
              <c:f>Graphs!$E$129:$E$141</c:f>
              <c:numCache>
                <c:formatCode>General</c:formatCode>
                <c:ptCount val="13"/>
                <c:pt idx="0">
                  <c:v>75</c:v>
                </c:pt>
                <c:pt idx="1">
                  <c:v>82</c:v>
                </c:pt>
                <c:pt idx="2">
                  <c:v>107.5</c:v>
                </c:pt>
                <c:pt idx="3">
                  <c:v>105</c:v>
                </c:pt>
                <c:pt idx="4">
                  <c:v>107.5</c:v>
                </c:pt>
                <c:pt idx="5">
                  <c:v>121</c:v>
                </c:pt>
                <c:pt idx="6">
                  <c:v>113.5</c:v>
                </c:pt>
                <c:pt idx="7">
                  <c:v>88</c:v>
                </c:pt>
                <c:pt idx="8">
                  <c:v>111</c:v>
                </c:pt>
                <c:pt idx="9">
                  <c:v>116</c:v>
                </c:pt>
                <c:pt idx="10">
                  <c:v>110</c:v>
                </c:pt>
                <c:pt idx="11">
                  <c:v>116</c:v>
                </c:pt>
                <c:pt idx="12">
                  <c:v>161</c:v>
                </c:pt>
              </c:numCache>
            </c:numRef>
          </c:val>
          <c:smooth val="0"/>
          <c:extLst>
            <c:ext xmlns:c16="http://schemas.microsoft.com/office/drawing/2014/chart" uri="{C3380CC4-5D6E-409C-BE32-E72D297353CC}">
              <c16:uniqueId val="{00000000-6E29-694B-968E-9304B2400C20}"/>
            </c:ext>
          </c:extLst>
        </c:ser>
        <c:dLbls>
          <c:showLegendKey val="0"/>
          <c:showVal val="0"/>
          <c:showCatName val="0"/>
          <c:showSerName val="0"/>
          <c:showPercent val="0"/>
          <c:showBubbleSize val="0"/>
        </c:dLbls>
        <c:smooth val="0"/>
        <c:axId val="951638943"/>
        <c:axId val="903597807"/>
      </c:lineChart>
      <c:catAx>
        <c:axId val="951638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597807"/>
        <c:crosses val="autoZero"/>
        <c:auto val="1"/>
        <c:lblAlgn val="ctr"/>
        <c:lblOffset val="100"/>
        <c:noMultiLvlLbl val="0"/>
      </c:catAx>
      <c:valAx>
        <c:axId val="903597807"/>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63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T1728M growth</a:t>
            </a:r>
            <a:r>
              <a:rPr lang="en-US" baseline="0"/>
              <a:t>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Graphs!$B$35</c:f>
              <c:strCache>
                <c:ptCount val="1"/>
                <c:pt idx="0">
                  <c:v>Weight (g)</c:v>
                </c:pt>
              </c:strCache>
            </c:strRef>
          </c:tx>
          <c:spPr>
            <a:ln w="28575" cap="rnd">
              <a:solidFill>
                <a:schemeClr val="accent2"/>
              </a:solidFill>
              <a:round/>
            </a:ln>
            <a:effectLst/>
          </c:spPr>
          <c:marker>
            <c:symbol val="none"/>
          </c:marker>
          <c:cat>
            <c:numRef>
              <c:f>Graphs!$A$36:$A$47</c:f>
              <c:numCache>
                <c:formatCode>0</c:formatCode>
                <c:ptCount val="12"/>
                <c:pt idx="0">
                  <c:v>20.285714285714285</c:v>
                </c:pt>
                <c:pt idx="1">
                  <c:v>21.285714285714285</c:v>
                </c:pt>
                <c:pt idx="2">
                  <c:v>22.285714285714285</c:v>
                </c:pt>
                <c:pt idx="3">
                  <c:v>23.285714285714285</c:v>
                </c:pt>
                <c:pt idx="4">
                  <c:v>24.714285714285715</c:v>
                </c:pt>
                <c:pt idx="5">
                  <c:v>25.285714285714285</c:v>
                </c:pt>
                <c:pt idx="6">
                  <c:v>26.285714285714285</c:v>
                </c:pt>
                <c:pt idx="7">
                  <c:v>27.285714285714285</c:v>
                </c:pt>
                <c:pt idx="8">
                  <c:v>28.285714285714285</c:v>
                </c:pt>
                <c:pt idx="9">
                  <c:v>29.428571428571427</c:v>
                </c:pt>
                <c:pt idx="10">
                  <c:v>30.428571428571427</c:v>
                </c:pt>
                <c:pt idx="11">
                  <c:v>31.428571428571427</c:v>
                </c:pt>
              </c:numCache>
            </c:numRef>
          </c:cat>
          <c:val>
            <c:numRef>
              <c:f>Graphs!$B$36:$B$47</c:f>
              <c:numCache>
                <c:formatCode>0.0</c:formatCode>
                <c:ptCount val="12"/>
                <c:pt idx="0">
                  <c:v>113.7</c:v>
                </c:pt>
                <c:pt idx="1">
                  <c:v>115.5</c:v>
                </c:pt>
                <c:pt idx="2">
                  <c:v>116.9</c:v>
                </c:pt>
                <c:pt idx="3">
                  <c:v>119.4</c:v>
                </c:pt>
                <c:pt idx="4">
                  <c:v>123</c:v>
                </c:pt>
                <c:pt idx="5">
                  <c:v>122.5</c:v>
                </c:pt>
                <c:pt idx="6">
                  <c:v>124.6</c:v>
                </c:pt>
                <c:pt idx="7">
                  <c:v>125.8</c:v>
                </c:pt>
                <c:pt idx="8">
                  <c:v>126</c:v>
                </c:pt>
                <c:pt idx="9">
                  <c:v>124.9</c:v>
                </c:pt>
                <c:pt idx="10">
                  <c:v>124.9</c:v>
                </c:pt>
                <c:pt idx="11">
                  <c:v>125.9</c:v>
                </c:pt>
              </c:numCache>
            </c:numRef>
          </c:val>
          <c:smooth val="0"/>
          <c:extLst>
            <c:ext xmlns:c16="http://schemas.microsoft.com/office/drawing/2014/chart" uri="{C3380CC4-5D6E-409C-BE32-E72D297353CC}">
              <c16:uniqueId val="{00000000-F92B-334C-8991-B3C3DBD9C02D}"/>
            </c:ext>
          </c:extLst>
        </c:ser>
        <c:dLbls>
          <c:showLegendKey val="0"/>
          <c:showVal val="0"/>
          <c:showCatName val="0"/>
          <c:showSerName val="0"/>
          <c:showPercent val="0"/>
          <c:showBubbleSize val="0"/>
        </c:dLbls>
        <c:smooth val="0"/>
        <c:axId val="1364708207"/>
        <c:axId val="1950500048"/>
      </c:lineChart>
      <c:catAx>
        <c:axId val="13647082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0500048"/>
        <c:crosses val="autoZero"/>
        <c:auto val="1"/>
        <c:lblAlgn val="ctr"/>
        <c:lblOffset val="100"/>
        <c:noMultiLvlLbl val="0"/>
      </c:catAx>
      <c:valAx>
        <c:axId val="1950500048"/>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4708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T1728M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Graphs!$E$35</c:f>
              <c:strCache>
                <c:ptCount val="1"/>
                <c:pt idx="0">
                  <c:v>RBG</c:v>
                </c:pt>
              </c:strCache>
            </c:strRef>
          </c:tx>
          <c:spPr>
            <a:ln w="28575" cap="rnd">
              <a:solidFill>
                <a:srgbClr val="00B0F0"/>
              </a:solidFill>
              <a:round/>
            </a:ln>
            <a:effectLst/>
          </c:spPr>
          <c:marker>
            <c:symbol val="none"/>
          </c:marker>
          <c:cat>
            <c:numRef>
              <c:f>Graphs!$D$36:$D$47</c:f>
              <c:numCache>
                <c:formatCode>0</c:formatCode>
                <c:ptCount val="12"/>
                <c:pt idx="0">
                  <c:v>20.285714285714285</c:v>
                </c:pt>
                <c:pt idx="1">
                  <c:v>21.285714285714285</c:v>
                </c:pt>
                <c:pt idx="2">
                  <c:v>22.285714285714285</c:v>
                </c:pt>
                <c:pt idx="3">
                  <c:v>23.285714285714285</c:v>
                </c:pt>
                <c:pt idx="4">
                  <c:v>24.714285714285715</c:v>
                </c:pt>
                <c:pt idx="5">
                  <c:v>25.285714285714285</c:v>
                </c:pt>
                <c:pt idx="6">
                  <c:v>26.285714285714285</c:v>
                </c:pt>
                <c:pt idx="7">
                  <c:v>27.285714285714285</c:v>
                </c:pt>
                <c:pt idx="8">
                  <c:v>28.285714285714285</c:v>
                </c:pt>
                <c:pt idx="9">
                  <c:v>29.428571428571427</c:v>
                </c:pt>
                <c:pt idx="10">
                  <c:v>30.428571428571427</c:v>
                </c:pt>
                <c:pt idx="11">
                  <c:v>31.428571428571427</c:v>
                </c:pt>
              </c:numCache>
            </c:numRef>
          </c:cat>
          <c:val>
            <c:numRef>
              <c:f>Graphs!$E$36:$E$47</c:f>
              <c:numCache>
                <c:formatCode>General</c:formatCode>
                <c:ptCount val="12"/>
                <c:pt idx="0">
                  <c:v>76</c:v>
                </c:pt>
                <c:pt idx="1">
                  <c:v>212</c:v>
                </c:pt>
                <c:pt idx="2">
                  <c:v>224</c:v>
                </c:pt>
                <c:pt idx="3">
                  <c:v>223</c:v>
                </c:pt>
                <c:pt idx="4">
                  <c:v>241</c:v>
                </c:pt>
                <c:pt idx="5">
                  <c:v>241</c:v>
                </c:pt>
                <c:pt idx="6">
                  <c:v>215</c:v>
                </c:pt>
                <c:pt idx="7">
                  <c:v>294</c:v>
                </c:pt>
                <c:pt idx="8">
                  <c:v>278.5</c:v>
                </c:pt>
                <c:pt idx="9">
                  <c:v>229.5</c:v>
                </c:pt>
                <c:pt idx="10">
                  <c:v>276</c:v>
                </c:pt>
                <c:pt idx="11">
                  <c:v>353</c:v>
                </c:pt>
              </c:numCache>
            </c:numRef>
          </c:val>
          <c:smooth val="0"/>
          <c:extLst>
            <c:ext xmlns:c16="http://schemas.microsoft.com/office/drawing/2014/chart" uri="{C3380CC4-5D6E-409C-BE32-E72D297353CC}">
              <c16:uniqueId val="{00000000-156D-4F47-AA64-1F55F99671E6}"/>
            </c:ext>
          </c:extLst>
        </c:ser>
        <c:dLbls>
          <c:showLegendKey val="0"/>
          <c:showVal val="0"/>
          <c:showCatName val="0"/>
          <c:showSerName val="0"/>
          <c:showPercent val="0"/>
          <c:showBubbleSize val="0"/>
        </c:dLbls>
        <c:smooth val="0"/>
        <c:axId val="1679867391"/>
        <c:axId val="654288448"/>
      </c:lineChart>
      <c:catAx>
        <c:axId val="16798673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288448"/>
        <c:crossesAt val="0"/>
        <c:auto val="1"/>
        <c:lblAlgn val="ctr"/>
        <c:lblOffset val="100"/>
        <c:noMultiLvlLbl val="0"/>
      </c:catAx>
      <c:valAx>
        <c:axId val="654288448"/>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867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T1731F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Graphs!$A$144:$A$158</c:f>
              <c:numCache>
                <c:formatCode>0</c:formatCode>
                <c:ptCount val="15"/>
                <c:pt idx="0">
                  <c:v>20.285714285714285</c:v>
                </c:pt>
                <c:pt idx="1">
                  <c:v>21.285714285714285</c:v>
                </c:pt>
                <c:pt idx="2">
                  <c:v>22.285714285714285</c:v>
                </c:pt>
                <c:pt idx="3">
                  <c:v>23.285714285714285</c:v>
                </c:pt>
                <c:pt idx="4">
                  <c:v>24.285714285714285</c:v>
                </c:pt>
                <c:pt idx="5">
                  <c:v>25.285714285714285</c:v>
                </c:pt>
                <c:pt idx="6">
                  <c:v>26.285714285714285</c:v>
                </c:pt>
                <c:pt idx="7">
                  <c:v>27.285714285714285</c:v>
                </c:pt>
                <c:pt idx="8">
                  <c:v>28.285714285714285</c:v>
                </c:pt>
                <c:pt idx="9">
                  <c:v>29.428571428571427</c:v>
                </c:pt>
                <c:pt idx="10">
                  <c:v>30.428571428571427</c:v>
                </c:pt>
                <c:pt idx="11">
                  <c:v>31.428571428571427</c:v>
                </c:pt>
                <c:pt idx="12">
                  <c:v>32.428571428571431</c:v>
                </c:pt>
                <c:pt idx="13">
                  <c:v>33.428571428571431</c:v>
                </c:pt>
                <c:pt idx="14">
                  <c:v>34.428571428571431</c:v>
                </c:pt>
              </c:numCache>
            </c:numRef>
          </c:cat>
          <c:val>
            <c:numRef>
              <c:f>Graphs!$B$144:$B$158</c:f>
              <c:numCache>
                <c:formatCode>0</c:formatCode>
                <c:ptCount val="15"/>
                <c:pt idx="0">
                  <c:v>91.5</c:v>
                </c:pt>
                <c:pt idx="1">
                  <c:v>93.5</c:v>
                </c:pt>
                <c:pt idx="2">
                  <c:v>95</c:v>
                </c:pt>
                <c:pt idx="3">
                  <c:v>98.9</c:v>
                </c:pt>
                <c:pt idx="4">
                  <c:v>99.4</c:v>
                </c:pt>
                <c:pt idx="5">
                  <c:v>100</c:v>
                </c:pt>
                <c:pt idx="6">
                  <c:v>103.2</c:v>
                </c:pt>
                <c:pt idx="7">
                  <c:v>104.7</c:v>
                </c:pt>
                <c:pt idx="8">
                  <c:v>104.8</c:v>
                </c:pt>
                <c:pt idx="9">
                  <c:v>106.8</c:v>
                </c:pt>
                <c:pt idx="10">
                  <c:v>109.6</c:v>
                </c:pt>
                <c:pt idx="11">
                  <c:v>109.8</c:v>
                </c:pt>
                <c:pt idx="12">
                  <c:v>110.7</c:v>
                </c:pt>
                <c:pt idx="13">
                  <c:v>109.9</c:v>
                </c:pt>
                <c:pt idx="14">
                  <c:v>111.4</c:v>
                </c:pt>
              </c:numCache>
            </c:numRef>
          </c:val>
          <c:smooth val="0"/>
          <c:extLst>
            <c:ext xmlns:c16="http://schemas.microsoft.com/office/drawing/2014/chart" uri="{C3380CC4-5D6E-409C-BE32-E72D297353CC}">
              <c16:uniqueId val="{00000000-93E9-A749-87A7-50F73BA915CE}"/>
            </c:ext>
          </c:extLst>
        </c:ser>
        <c:dLbls>
          <c:showLegendKey val="0"/>
          <c:showVal val="0"/>
          <c:showCatName val="0"/>
          <c:showSerName val="0"/>
          <c:showPercent val="0"/>
          <c:showBubbleSize val="0"/>
        </c:dLbls>
        <c:smooth val="0"/>
        <c:axId val="1855035679"/>
        <c:axId val="1855952687"/>
      </c:lineChart>
      <c:catAx>
        <c:axId val="18550356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52687"/>
        <c:crosses val="autoZero"/>
        <c:auto val="1"/>
        <c:lblAlgn val="ctr"/>
        <c:lblOffset val="100"/>
        <c:noMultiLvlLbl val="0"/>
      </c:catAx>
      <c:valAx>
        <c:axId val="1855952687"/>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035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T1731F blood glucose</a:t>
            </a:r>
            <a:r>
              <a:rPr lang="en-US" baseline="0"/>
              <a:t> trajectory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Graphs!$D$144:$D$158</c:f>
              <c:numCache>
                <c:formatCode>0</c:formatCode>
                <c:ptCount val="15"/>
                <c:pt idx="0">
                  <c:v>20.285714285714285</c:v>
                </c:pt>
                <c:pt idx="1">
                  <c:v>21.285714285714285</c:v>
                </c:pt>
                <c:pt idx="2">
                  <c:v>22.285714285714285</c:v>
                </c:pt>
                <c:pt idx="3">
                  <c:v>23.285714285714285</c:v>
                </c:pt>
                <c:pt idx="4">
                  <c:v>24.285714285714285</c:v>
                </c:pt>
                <c:pt idx="5">
                  <c:v>25.285714285714285</c:v>
                </c:pt>
                <c:pt idx="6">
                  <c:v>26.285714285714285</c:v>
                </c:pt>
                <c:pt idx="7">
                  <c:v>27.285714285714285</c:v>
                </c:pt>
                <c:pt idx="8">
                  <c:v>28.285714285714285</c:v>
                </c:pt>
                <c:pt idx="9">
                  <c:v>29.428571428571427</c:v>
                </c:pt>
                <c:pt idx="10">
                  <c:v>30.428571428571427</c:v>
                </c:pt>
                <c:pt idx="11">
                  <c:v>31.428571428571427</c:v>
                </c:pt>
                <c:pt idx="12">
                  <c:v>32.428571428571431</c:v>
                </c:pt>
                <c:pt idx="13">
                  <c:v>33.428571428571431</c:v>
                </c:pt>
                <c:pt idx="14">
                  <c:v>34.428571428571431</c:v>
                </c:pt>
              </c:numCache>
            </c:numRef>
          </c:cat>
          <c:val>
            <c:numRef>
              <c:f>Graphs!$E$144:$E$158</c:f>
              <c:numCache>
                <c:formatCode>General</c:formatCode>
                <c:ptCount val="15"/>
                <c:pt idx="0">
                  <c:v>94</c:v>
                </c:pt>
                <c:pt idx="1">
                  <c:v>78</c:v>
                </c:pt>
                <c:pt idx="2">
                  <c:v>124</c:v>
                </c:pt>
                <c:pt idx="3">
                  <c:v>102</c:v>
                </c:pt>
                <c:pt idx="4">
                  <c:v>88</c:v>
                </c:pt>
                <c:pt idx="5">
                  <c:v>80</c:v>
                </c:pt>
                <c:pt idx="6">
                  <c:v>74</c:v>
                </c:pt>
                <c:pt idx="7">
                  <c:v>76</c:v>
                </c:pt>
                <c:pt idx="8">
                  <c:v>82</c:v>
                </c:pt>
                <c:pt idx="9">
                  <c:v>78</c:v>
                </c:pt>
                <c:pt idx="10">
                  <c:v>113</c:v>
                </c:pt>
                <c:pt idx="11">
                  <c:v>97.5</c:v>
                </c:pt>
                <c:pt idx="12">
                  <c:v>67</c:v>
                </c:pt>
                <c:pt idx="13">
                  <c:v>127</c:v>
                </c:pt>
                <c:pt idx="14">
                  <c:v>87.5</c:v>
                </c:pt>
              </c:numCache>
            </c:numRef>
          </c:val>
          <c:smooth val="0"/>
          <c:extLst>
            <c:ext xmlns:c16="http://schemas.microsoft.com/office/drawing/2014/chart" uri="{C3380CC4-5D6E-409C-BE32-E72D297353CC}">
              <c16:uniqueId val="{00000000-4F47-9B4A-90CE-97F32EA21732}"/>
            </c:ext>
          </c:extLst>
        </c:ser>
        <c:dLbls>
          <c:showLegendKey val="0"/>
          <c:showVal val="0"/>
          <c:showCatName val="0"/>
          <c:showSerName val="0"/>
          <c:showPercent val="0"/>
          <c:showBubbleSize val="0"/>
        </c:dLbls>
        <c:smooth val="0"/>
        <c:axId val="1445798671"/>
        <c:axId val="1922478624"/>
      </c:lineChart>
      <c:catAx>
        <c:axId val="14457986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478624"/>
        <c:crosses val="autoZero"/>
        <c:auto val="1"/>
        <c:lblAlgn val="ctr"/>
        <c:lblOffset val="100"/>
        <c:noMultiLvlLbl val="0"/>
      </c:catAx>
      <c:valAx>
        <c:axId val="192247862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79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T1732M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Graphs!$B$66</c:f>
              <c:strCache>
                <c:ptCount val="1"/>
                <c:pt idx="0">
                  <c:v>Weight (g)</c:v>
                </c:pt>
              </c:strCache>
            </c:strRef>
          </c:tx>
          <c:spPr>
            <a:ln w="28575" cap="rnd">
              <a:solidFill>
                <a:schemeClr val="accent2"/>
              </a:solidFill>
              <a:round/>
            </a:ln>
            <a:effectLst/>
          </c:spPr>
          <c:marker>
            <c:symbol val="none"/>
          </c:marker>
          <c:cat>
            <c:numRef>
              <c:f>Graphs!$A$67:$A$74</c:f>
              <c:numCache>
                <c:formatCode>0</c:formatCode>
                <c:ptCount val="8"/>
                <c:pt idx="0">
                  <c:v>24</c:v>
                </c:pt>
                <c:pt idx="1">
                  <c:v>25</c:v>
                </c:pt>
                <c:pt idx="2">
                  <c:v>26.428571428571427</c:v>
                </c:pt>
                <c:pt idx="3">
                  <c:v>27</c:v>
                </c:pt>
                <c:pt idx="4">
                  <c:v>28</c:v>
                </c:pt>
                <c:pt idx="5">
                  <c:v>29.142857142857142</c:v>
                </c:pt>
                <c:pt idx="6">
                  <c:v>30.142857142857142</c:v>
                </c:pt>
                <c:pt idx="7">
                  <c:v>31.142857142857142</c:v>
                </c:pt>
              </c:numCache>
            </c:numRef>
          </c:cat>
          <c:val>
            <c:numRef>
              <c:f>Graphs!$B$67:$B$74</c:f>
              <c:numCache>
                <c:formatCode>0</c:formatCode>
                <c:ptCount val="8"/>
                <c:pt idx="0">
                  <c:v>110.4</c:v>
                </c:pt>
                <c:pt idx="1">
                  <c:v>112.3</c:v>
                </c:pt>
                <c:pt idx="2">
                  <c:v>112.7</c:v>
                </c:pt>
                <c:pt idx="3">
                  <c:v>112.6</c:v>
                </c:pt>
                <c:pt idx="4">
                  <c:v>113.5</c:v>
                </c:pt>
                <c:pt idx="5">
                  <c:v>112.2</c:v>
                </c:pt>
                <c:pt idx="6">
                  <c:v>115.5</c:v>
                </c:pt>
                <c:pt idx="7">
                  <c:v>116</c:v>
                </c:pt>
              </c:numCache>
            </c:numRef>
          </c:val>
          <c:smooth val="0"/>
          <c:extLst>
            <c:ext xmlns:c16="http://schemas.microsoft.com/office/drawing/2014/chart" uri="{C3380CC4-5D6E-409C-BE32-E72D297353CC}">
              <c16:uniqueId val="{00000000-5F02-3F42-A3AD-68FB53039B27}"/>
            </c:ext>
          </c:extLst>
        </c:ser>
        <c:dLbls>
          <c:showLegendKey val="0"/>
          <c:showVal val="0"/>
          <c:showCatName val="0"/>
          <c:showSerName val="0"/>
          <c:showPercent val="0"/>
          <c:showBubbleSize val="0"/>
        </c:dLbls>
        <c:smooth val="0"/>
        <c:axId val="2081071423"/>
        <c:axId val="1604529023"/>
      </c:lineChart>
      <c:catAx>
        <c:axId val="20810714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4529023"/>
        <c:crosses val="autoZero"/>
        <c:auto val="1"/>
        <c:lblAlgn val="ctr"/>
        <c:lblOffset val="100"/>
        <c:noMultiLvlLbl val="0"/>
      </c:catAx>
      <c:valAx>
        <c:axId val="1604529023"/>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071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T1732M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Graphs!$E$66</c:f>
              <c:strCache>
                <c:ptCount val="1"/>
                <c:pt idx="0">
                  <c:v>RBG</c:v>
                </c:pt>
              </c:strCache>
            </c:strRef>
          </c:tx>
          <c:spPr>
            <a:ln w="28575" cap="rnd">
              <a:solidFill>
                <a:srgbClr val="00B0F0"/>
              </a:solidFill>
              <a:round/>
            </a:ln>
            <a:effectLst/>
          </c:spPr>
          <c:marker>
            <c:symbol val="none"/>
          </c:marker>
          <c:cat>
            <c:numRef>
              <c:f>Graphs!$D$67:$D$74</c:f>
              <c:numCache>
                <c:formatCode>0</c:formatCode>
                <c:ptCount val="8"/>
                <c:pt idx="0">
                  <c:v>24</c:v>
                </c:pt>
                <c:pt idx="1">
                  <c:v>25</c:v>
                </c:pt>
                <c:pt idx="2">
                  <c:v>26.428571428571427</c:v>
                </c:pt>
                <c:pt idx="3">
                  <c:v>27</c:v>
                </c:pt>
                <c:pt idx="4">
                  <c:v>28</c:v>
                </c:pt>
                <c:pt idx="5">
                  <c:v>29.142857142857142</c:v>
                </c:pt>
                <c:pt idx="6">
                  <c:v>30.142857142857142</c:v>
                </c:pt>
                <c:pt idx="7">
                  <c:v>31.142857142857142</c:v>
                </c:pt>
              </c:numCache>
            </c:numRef>
          </c:cat>
          <c:val>
            <c:numRef>
              <c:f>Graphs!$E$67:$E$74</c:f>
              <c:numCache>
                <c:formatCode>General</c:formatCode>
                <c:ptCount val="8"/>
                <c:pt idx="0">
                  <c:v>75.5</c:v>
                </c:pt>
                <c:pt idx="1">
                  <c:v>68</c:v>
                </c:pt>
                <c:pt idx="2">
                  <c:v>90</c:v>
                </c:pt>
                <c:pt idx="3">
                  <c:v>64</c:v>
                </c:pt>
                <c:pt idx="4">
                  <c:v>79</c:v>
                </c:pt>
                <c:pt idx="5">
                  <c:v>88</c:v>
                </c:pt>
                <c:pt idx="6">
                  <c:v>96</c:v>
                </c:pt>
                <c:pt idx="7">
                  <c:v>210</c:v>
                </c:pt>
              </c:numCache>
            </c:numRef>
          </c:val>
          <c:smooth val="0"/>
          <c:extLst>
            <c:ext xmlns:c16="http://schemas.microsoft.com/office/drawing/2014/chart" uri="{C3380CC4-5D6E-409C-BE32-E72D297353CC}">
              <c16:uniqueId val="{00000000-D7E8-1D4D-ACD4-D8D5109844D3}"/>
            </c:ext>
          </c:extLst>
        </c:ser>
        <c:dLbls>
          <c:showLegendKey val="0"/>
          <c:showVal val="0"/>
          <c:showCatName val="0"/>
          <c:showSerName val="0"/>
          <c:showPercent val="0"/>
          <c:showBubbleSize val="0"/>
        </c:dLbls>
        <c:smooth val="0"/>
        <c:axId val="1781073151"/>
        <c:axId val="1770422959"/>
      </c:lineChart>
      <c:catAx>
        <c:axId val="17810731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0422959"/>
        <c:crosses val="autoZero"/>
        <c:auto val="1"/>
        <c:lblAlgn val="ctr"/>
        <c:lblOffset val="100"/>
        <c:noMultiLvlLbl val="0"/>
      </c:catAx>
      <c:valAx>
        <c:axId val="1770422959"/>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a:t>
                </a:r>
                <a:r>
                  <a:rPr lang="en-US" baseline="0"/>
                  <a:t> (mg/dL)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073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T1735M growth</a:t>
            </a:r>
            <a:r>
              <a:rPr lang="en-US" baseline="0"/>
              <a:t>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Graphs!$A$95:$A$108</c:f>
              <c:numCache>
                <c:formatCode>0</c:formatCode>
                <c:ptCount val="14"/>
                <c:pt idx="0">
                  <c:v>20</c:v>
                </c:pt>
                <c:pt idx="1">
                  <c:v>21.428571428571427</c:v>
                </c:pt>
                <c:pt idx="2">
                  <c:v>22.428571428571427</c:v>
                </c:pt>
                <c:pt idx="3">
                  <c:v>23.428571428571427</c:v>
                </c:pt>
                <c:pt idx="4">
                  <c:v>24.428571428571427</c:v>
                </c:pt>
                <c:pt idx="5">
                  <c:v>25</c:v>
                </c:pt>
                <c:pt idx="6">
                  <c:v>26.428571428571427</c:v>
                </c:pt>
                <c:pt idx="7">
                  <c:v>27</c:v>
                </c:pt>
                <c:pt idx="8">
                  <c:v>28.285714285714285</c:v>
                </c:pt>
                <c:pt idx="9">
                  <c:v>29.285714285714285</c:v>
                </c:pt>
                <c:pt idx="10">
                  <c:v>30.428571428571427</c:v>
                </c:pt>
                <c:pt idx="11">
                  <c:v>31.428571428571427</c:v>
                </c:pt>
                <c:pt idx="12">
                  <c:v>32.428571428571431</c:v>
                </c:pt>
                <c:pt idx="13">
                  <c:v>33.428571428571431</c:v>
                </c:pt>
              </c:numCache>
            </c:numRef>
          </c:cat>
          <c:val>
            <c:numRef>
              <c:f>Graphs!$B$95:$B$108</c:f>
              <c:numCache>
                <c:formatCode>0</c:formatCode>
                <c:ptCount val="14"/>
                <c:pt idx="0" formatCode="General">
                  <c:v>108.6</c:v>
                </c:pt>
                <c:pt idx="1">
                  <c:v>110.8</c:v>
                </c:pt>
                <c:pt idx="2">
                  <c:v>113</c:v>
                </c:pt>
                <c:pt idx="3">
                  <c:v>114.8</c:v>
                </c:pt>
                <c:pt idx="4">
                  <c:v>116.4</c:v>
                </c:pt>
                <c:pt idx="5">
                  <c:v>114.8</c:v>
                </c:pt>
                <c:pt idx="6">
                  <c:v>115.4</c:v>
                </c:pt>
                <c:pt idx="7">
                  <c:v>116.6</c:v>
                </c:pt>
                <c:pt idx="8">
                  <c:v>117.7</c:v>
                </c:pt>
                <c:pt idx="9">
                  <c:v>116.9</c:v>
                </c:pt>
                <c:pt idx="10">
                  <c:v>117.6</c:v>
                </c:pt>
                <c:pt idx="11">
                  <c:v>118.3</c:v>
                </c:pt>
                <c:pt idx="12">
                  <c:v>119.8</c:v>
                </c:pt>
                <c:pt idx="13">
                  <c:v>120.7</c:v>
                </c:pt>
              </c:numCache>
            </c:numRef>
          </c:val>
          <c:smooth val="0"/>
          <c:extLst>
            <c:ext xmlns:c16="http://schemas.microsoft.com/office/drawing/2014/chart" uri="{C3380CC4-5D6E-409C-BE32-E72D297353CC}">
              <c16:uniqueId val="{00000000-E861-904E-BEED-4190280D9CA4}"/>
            </c:ext>
          </c:extLst>
        </c:ser>
        <c:dLbls>
          <c:showLegendKey val="0"/>
          <c:showVal val="0"/>
          <c:showCatName val="0"/>
          <c:showSerName val="0"/>
          <c:showPercent val="0"/>
          <c:showBubbleSize val="0"/>
        </c:dLbls>
        <c:smooth val="0"/>
        <c:axId val="661498656"/>
        <c:axId val="908053504"/>
      </c:lineChart>
      <c:catAx>
        <c:axId val="661498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8053504"/>
        <c:crosses val="autoZero"/>
        <c:auto val="1"/>
        <c:lblAlgn val="ctr"/>
        <c:lblOffset val="100"/>
        <c:noMultiLvlLbl val="0"/>
      </c:catAx>
      <c:valAx>
        <c:axId val="908053504"/>
        <c:scaling>
          <c:orientation val="minMax"/>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498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0BDA-D582-1965-DE6B-4B891F4D1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F9FC50-7944-C659-78BE-5CDF9AD88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C6F13C-F72A-3568-A7CC-4B137A87E6DB}"/>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105BD23E-3A02-F8E3-BED0-DACDE8D50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7970C-3A5A-7EF0-BC30-930FAB634A7F}"/>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213557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E454-F5D6-B392-24C8-74948609A7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38D44-3D78-7621-2863-FFCCC2A47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E9200-CA31-B824-FD98-BB4EEA0FBAEC}"/>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05680BC8-D1EE-317D-AC2C-AA3C6A3B1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2A99F-B7DE-8319-4710-204116A221AA}"/>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37575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4B17E-44F5-23BC-CB53-199A89F18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650F67-4E9D-2DF4-7551-DAA835B0AF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32F0C-5072-27DB-4D60-D0D301EAE481}"/>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1EA890F2-930B-DB88-C9B0-3750A0DB5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F97F2-7466-F0AE-0A81-511B555E40C5}"/>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165699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7343-9959-2EAD-2490-80DF30DFB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1624C-A2A5-6A70-CD62-44354C933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F558C-7F2B-0F27-25DF-96612DC0294D}"/>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07685817-F738-C6DF-3D91-3A0D3A619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6E369-B8FB-DCA2-2578-95071DEAC3A8}"/>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308811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D8CD-7883-F92B-037C-4474C780D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985BC-08FD-3FD5-DA2B-D1B3916B8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080D2-BDA5-D00D-A25D-F50F7FB5DDA2}"/>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637F5F82-63E0-48E2-2C49-EE91DC393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AA880-6666-CCC2-93E9-CE8B2E91734F}"/>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71186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9257-0800-8B7D-7FD6-5402759EF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1B42F0-FA83-E503-5ABE-4A6E0349A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4AB3B-F42F-12C3-4627-6A327C91A7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2A2D41-A211-76AE-BBAA-FD6B86E688A1}"/>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6" name="Footer Placeholder 5">
            <a:extLst>
              <a:ext uri="{FF2B5EF4-FFF2-40B4-BE49-F238E27FC236}">
                <a16:creationId xmlns:a16="http://schemas.microsoft.com/office/drawing/2014/main" id="{1E8C8890-6CB6-319F-F6CB-6668396F5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5E78F-0EE9-0824-33D1-D0C3132FF5E2}"/>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245951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88D8-C631-DB55-9E59-22ED9A20D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74936E-A596-12A4-ECDF-6EB557691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E1F69-98B8-010D-30E7-0B92DF878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E7542-5586-9529-287B-F201C57E7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0A0CF-90BE-AADF-43A8-A769C2CA4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94F77-EA6E-C0F7-54AE-A5B8380D9DA2}"/>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8" name="Footer Placeholder 7">
            <a:extLst>
              <a:ext uri="{FF2B5EF4-FFF2-40B4-BE49-F238E27FC236}">
                <a16:creationId xmlns:a16="http://schemas.microsoft.com/office/drawing/2014/main" id="{75A9D4D2-D48F-D4A0-DD7B-86CD55B0C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74841-E395-5381-4FA7-93FFFADB8132}"/>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264988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9155-057F-5CF1-1DC9-5A381A154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3A7D5-46A6-F64D-064D-953B347596D7}"/>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4" name="Footer Placeholder 3">
            <a:extLst>
              <a:ext uri="{FF2B5EF4-FFF2-40B4-BE49-F238E27FC236}">
                <a16:creationId xmlns:a16="http://schemas.microsoft.com/office/drawing/2014/main" id="{5D98D6C6-7A79-177D-B326-9294B936A2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3EBE2C-4165-E83D-96F3-9AC169EBF66B}"/>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392154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CE9DB-8411-47E0-641A-A393CCEB1F24}"/>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3" name="Footer Placeholder 2">
            <a:extLst>
              <a:ext uri="{FF2B5EF4-FFF2-40B4-BE49-F238E27FC236}">
                <a16:creationId xmlns:a16="http://schemas.microsoft.com/office/drawing/2014/main" id="{0031FEBC-7D02-3CAB-7FFB-A56ADFCBFD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0F3517-580D-EF3B-B8FE-72C6998E08B1}"/>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4374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6B5-23B0-87C8-1A00-9FF371606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DFC590-DABC-75E7-B724-857B1B79B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18F18E-439A-46F2-33C3-73F07641C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43683-B474-C928-5E11-63BD5BEFC0AD}"/>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6" name="Footer Placeholder 5">
            <a:extLst>
              <a:ext uri="{FF2B5EF4-FFF2-40B4-BE49-F238E27FC236}">
                <a16:creationId xmlns:a16="http://schemas.microsoft.com/office/drawing/2014/main" id="{F5EACE55-D045-B52E-B61A-396D56695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21BC-8DEF-3392-0C2B-25DB487AC4AA}"/>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4372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D5F0-A64F-03FF-4A75-5328685A9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28C76-0357-6073-27EF-A34DDFCFD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75AD2-AEE0-9C35-ED32-388510FEA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C15A7-6C85-8F20-5147-CF2649858351}"/>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6" name="Footer Placeholder 5">
            <a:extLst>
              <a:ext uri="{FF2B5EF4-FFF2-40B4-BE49-F238E27FC236}">
                <a16:creationId xmlns:a16="http://schemas.microsoft.com/office/drawing/2014/main" id="{502E3AEA-EF1A-7275-8C6C-FA43D96CB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DD380-CD47-95B0-4BA3-1FB90B92E93A}"/>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102163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0644A-9ABA-1959-C56B-D4EDB3E5B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59E1D7-F8D8-E107-9388-3AA718E07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9635B-4C69-FC91-7825-DB4B980AA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4F833368-7097-C4E7-D077-1E92B471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93E00-1C90-1E57-D4AA-91F6CEACC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5874-5AEF-D049-8CB6-88A46FE6FD64}" type="slidenum">
              <a:rPr lang="en-US" smtClean="0"/>
              <a:t>‹#›</a:t>
            </a:fld>
            <a:endParaRPr lang="en-US"/>
          </a:p>
        </p:txBody>
      </p:sp>
    </p:spTree>
    <p:extLst>
      <p:ext uri="{BB962C8B-B14F-4D97-AF65-F5344CB8AC3E}">
        <p14:creationId xmlns:p14="http://schemas.microsoft.com/office/powerpoint/2010/main" val="1036988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FD879A2-66AE-68B9-12FD-9AEB15D30893}"/>
              </a:ext>
            </a:extLst>
          </p:cNvPr>
          <p:cNvGraphicFramePr>
            <a:graphicFrameLocks/>
          </p:cNvGraphicFramePr>
          <p:nvPr>
            <p:extLst>
              <p:ext uri="{D42A27DB-BD31-4B8C-83A1-F6EECF244321}">
                <p14:modId xmlns:p14="http://schemas.microsoft.com/office/powerpoint/2010/main" val="3957498792"/>
              </p:ext>
            </p:extLst>
          </p:nvPr>
        </p:nvGraphicFramePr>
        <p:xfrm>
          <a:off x="0" y="1442279"/>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95225B9-0FC9-147F-7D1C-CFD74A1F6DBD}"/>
              </a:ext>
            </a:extLst>
          </p:cNvPr>
          <p:cNvGraphicFramePr>
            <a:graphicFrameLocks/>
          </p:cNvGraphicFramePr>
          <p:nvPr>
            <p:extLst>
              <p:ext uri="{D42A27DB-BD31-4B8C-83A1-F6EECF244321}">
                <p14:modId xmlns:p14="http://schemas.microsoft.com/office/powerpoint/2010/main" val="1624681181"/>
              </p:ext>
            </p:extLst>
          </p:nvPr>
        </p:nvGraphicFramePr>
        <p:xfrm>
          <a:off x="4244892" y="446599"/>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300618E9-8B05-7FAF-D24E-7E449637ADB3}"/>
              </a:ext>
            </a:extLst>
          </p:cNvPr>
          <p:cNvGraphicFramePr>
            <a:graphicFrameLocks noGrp="1"/>
          </p:cNvGraphicFramePr>
          <p:nvPr>
            <p:extLst>
              <p:ext uri="{D42A27DB-BD31-4B8C-83A1-F6EECF244321}">
                <p14:modId xmlns:p14="http://schemas.microsoft.com/office/powerpoint/2010/main" val="1580177467"/>
              </p:ext>
            </p:extLst>
          </p:nvPr>
        </p:nvGraphicFramePr>
        <p:xfrm>
          <a:off x="7481129" y="1098274"/>
          <a:ext cx="4127500" cy="28448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737843786"/>
                    </a:ext>
                  </a:extLst>
                </a:gridCol>
                <a:gridCol w="825500">
                  <a:extLst>
                    <a:ext uri="{9D8B030D-6E8A-4147-A177-3AD203B41FA5}">
                      <a16:colId xmlns:a16="http://schemas.microsoft.com/office/drawing/2014/main" val="3245669323"/>
                    </a:ext>
                  </a:extLst>
                </a:gridCol>
                <a:gridCol w="825500">
                  <a:extLst>
                    <a:ext uri="{9D8B030D-6E8A-4147-A177-3AD203B41FA5}">
                      <a16:colId xmlns:a16="http://schemas.microsoft.com/office/drawing/2014/main" val="3573224591"/>
                    </a:ext>
                  </a:extLst>
                </a:gridCol>
                <a:gridCol w="825500">
                  <a:extLst>
                    <a:ext uri="{9D8B030D-6E8A-4147-A177-3AD203B41FA5}">
                      <a16:colId xmlns:a16="http://schemas.microsoft.com/office/drawing/2014/main" val="245140050"/>
                    </a:ext>
                  </a:extLst>
                </a:gridCol>
                <a:gridCol w="825500">
                  <a:extLst>
                    <a:ext uri="{9D8B030D-6E8A-4147-A177-3AD203B41FA5}">
                      <a16:colId xmlns:a16="http://schemas.microsoft.com/office/drawing/2014/main" val="2505720691"/>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RBG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1730511"/>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1709198"/>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0263942"/>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2403486"/>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341292"/>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262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7845963"/>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278.5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1269532"/>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1000470"/>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3299845"/>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198.5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7960801"/>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895734"/>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431909"/>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393566"/>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315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0391471"/>
                  </a:ext>
                </a:extLst>
              </a:tr>
            </a:tbl>
          </a:graphicData>
        </a:graphic>
      </p:graphicFrame>
      <p:graphicFrame>
        <p:nvGraphicFramePr>
          <p:cNvPr id="7" name="Table 6">
            <a:extLst>
              <a:ext uri="{FF2B5EF4-FFF2-40B4-BE49-F238E27FC236}">
                <a16:creationId xmlns:a16="http://schemas.microsoft.com/office/drawing/2014/main" id="{6D86C2A3-5603-29DA-F0D5-27463C08BC50}"/>
              </a:ext>
            </a:extLst>
          </p:cNvPr>
          <p:cNvGraphicFramePr>
            <a:graphicFrameLocks noGrp="1"/>
          </p:cNvGraphicFramePr>
          <p:nvPr>
            <p:extLst>
              <p:ext uri="{D42A27DB-BD31-4B8C-83A1-F6EECF244321}">
                <p14:modId xmlns:p14="http://schemas.microsoft.com/office/powerpoint/2010/main" val="467353386"/>
              </p:ext>
            </p:extLst>
          </p:nvPr>
        </p:nvGraphicFramePr>
        <p:xfrm>
          <a:off x="1111250" y="4729923"/>
          <a:ext cx="9969499" cy="2036637"/>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901288116"/>
                    </a:ext>
                  </a:extLst>
                </a:gridCol>
                <a:gridCol w="825782">
                  <a:extLst>
                    <a:ext uri="{9D8B030D-6E8A-4147-A177-3AD203B41FA5}">
                      <a16:colId xmlns:a16="http://schemas.microsoft.com/office/drawing/2014/main" val="2911057239"/>
                    </a:ext>
                  </a:extLst>
                </a:gridCol>
                <a:gridCol w="825782">
                  <a:extLst>
                    <a:ext uri="{9D8B030D-6E8A-4147-A177-3AD203B41FA5}">
                      <a16:colId xmlns:a16="http://schemas.microsoft.com/office/drawing/2014/main" val="3783979967"/>
                    </a:ext>
                  </a:extLst>
                </a:gridCol>
                <a:gridCol w="825782">
                  <a:extLst>
                    <a:ext uri="{9D8B030D-6E8A-4147-A177-3AD203B41FA5}">
                      <a16:colId xmlns:a16="http://schemas.microsoft.com/office/drawing/2014/main" val="392452966"/>
                    </a:ext>
                  </a:extLst>
                </a:gridCol>
                <a:gridCol w="825782">
                  <a:extLst>
                    <a:ext uri="{9D8B030D-6E8A-4147-A177-3AD203B41FA5}">
                      <a16:colId xmlns:a16="http://schemas.microsoft.com/office/drawing/2014/main" val="3467264096"/>
                    </a:ext>
                  </a:extLst>
                </a:gridCol>
                <a:gridCol w="825782">
                  <a:extLst>
                    <a:ext uri="{9D8B030D-6E8A-4147-A177-3AD203B41FA5}">
                      <a16:colId xmlns:a16="http://schemas.microsoft.com/office/drawing/2014/main" val="2577454222"/>
                    </a:ext>
                  </a:extLst>
                </a:gridCol>
                <a:gridCol w="825782">
                  <a:extLst>
                    <a:ext uri="{9D8B030D-6E8A-4147-A177-3AD203B41FA5}">
                      <a16:colId xmlns:a16="http://schemas.microsoft.com/office/drawing/2014/main" val="898657928"/>
                    </a:ext>
                  </a:extLst>
                </a:gridCol>
                <a:gridCol w="825782">
                  <a:extLst>
                    <a:ext uri="{9D8B030D-6E8A-4147-A177-3AD203B41FA5}">
                      <a16:colId xmlns:a16="http://schemas.microsoft.com/office/drawing/2014/main" val="2104863071"/>
                    </a:ext>
                  </a:extLst>
                </a:gridCol>
                <a:gridCol w="825782">
                  <a:extLst>
                    <a:ext uri="{9D8B030D-6E8A-4147-A177-3AD203B41FA5}">
                      <a16:colId xmlns:a16="http://schemas.microsoft.com/office/drawing/2014/main" val="2722461537"/>
                    </a:ext>
                  </a:extLst>
                </a:gridCol>
                <a:gridCol w="885897">
                  <a:extLst>
                    <a:ext uri="{9D8B030D-6E8A-4147-A177-3AD203B41FA5}">
                      <a16:colId xmlns:a16="http://schemas.microsoft.com/office/drawing/2014/main" val="4197652383"/>
                    </a:ext>
                  </a:extLst>
                </a:gridCol>
                <a:gridCol w="825782">
                  <a:extLst>
                    <a:ext uri="{9D8B030D-6E8A-4147-A177-3AD203B41FA5}">
                      <a16:colId xmlns:a16="http://schemas.microsoft.com/office/drawing/2014/main" val="1308954438"/>
                    </a:ext>
                  </a:extLst>
                </a:gridCol>
                <a:gridCol w="825782">
                  <a:extLst>
                    <a:ext uri="{9D8B030D-6E8A-4147-A177-3AD203B41FA5}">
                      <a16:colId xmlns:a16="http://schemas.microsoft.com/office/drawing/2014/main" val="85455955"/>
                    </a:ext>
                  </a:extLst>
                </a:gridCol>
              </a:tblGrid>
              <a:tr h="1321243">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628023"/>
                  </a:ext>
                </a:extLst>
              </a:tr>
              <a:tr h="715394">
                <a:tc>
                  <a:txBody>
                    <a:bodyPr/>
                    <a:lstStyle/>
                    <a:p>
                      <a:pPr algn="r" fontAlgn="b"/>
                      <a:r>
                        <a:rPr lang="en-US" sz="1200" u="none" strike="noStrike">
                          <a:effectLst/>
                        </a:rPr>
                        <a:t>7/8/22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T1727M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105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135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218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298.5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433.5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289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38203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459350"/>
                  </a:ext>
                </a:extLst>
              </a:tr>
            </a:tbl>
          </a:graphicData>
        </a:graphic>
      </p:graphicFrame>
      <p:sp>
        <p:nvSpPr>
          <p:cNvPr id="8" name="TextBox 7">
            <a:extLst>
              <a:ext uri="{FF2B5EF4-FFF2-40B4-BE49-F238E27FC236}">
                <a16:creationId xmlns:a16="http://schemas.microsoft.com/office/drawing/2014/main" id="{CA5EAC46-07A8-C1CD-9002-5DCAF9C64F9F}"/>
              </a:ext>
            </a:extLst>
          </p:cNvPr>
          <p:cNvSpPr txBox="1"/>
          <p:nvPr/>
        </p:nvSpPr>
        <p:spPr>
          <a:xfrm>
            <a:off x="0" y="0"/>
            <a:ext cx="1633139" cy="369332"/>
          </a:xfrm>
          <a:prstGeom prst="rect">
            <a:avLst/>
          </a:prstGeom>
          <a:noFill/>
        </p:spPr>
        <p:txBody>
          <a:bodyPr wrap="none" rtlCol="0">
            <a:spAutoFit/>
          </a:bodyPr>
          <a:lstStyle/>
          <a:p>
            <a:r>
              <a:rPr lang="en-US" dirty="0"/>
              <a:t>31-wk-old male</a:t>
            </a:r>
          </a:p>
        </p:txBody>
      </p:sp>
    </p:spTree>
    <p:extLst>
      <p:ext uri="{BB962C8B-B14F-4D97-AF65-F5344CB8AC3E}">
        <p14:creationId xmlns:p14="http://schemas.microsoft.com/office/powerpoint/2010/main" val="81825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F3D4B59-AA66-001D-7F1B-7A9001062BAE}"/>
              </a:ext>
            </a:extLst>
          </p:cNvPr>
          <p:cNvGraphicFramePr>
            <a:graphicFrameLocks/>
          </p:cNvGraphicFramePr>
          <p:nvPr>
            <p:extLst>
              <p:ext uri="{D42A27DB-BD31-4B8C-83A1-F6EECF244321}">
                <p14:modId xmlns:p14="http://schemas.microsoft.com/office/powerpoint/2010/main" val="1443940370"/>
              </p:ext>
            </p:extLst>
          </p:nvPr>
        </p:nvGraphicFramePr>
        <p:xfrm>
          <a:off x="152400" y="1431261"/>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B7D2A85-6167-8348-E2AC-D8E07279BCAC}"/>
              </a:ext>
            </a:extLst>
          </p:cNvPr>
          <p:cNvGraphicFramePr>
            <a:graphicFrameLocks/>
          </p:cNvGraphicFramePr>
          <p:nvPr>
            <p:extLst>
              <p:ext uri="{D42A27DB-BD31-4B8C-83A1-F6EECF244321}">
                <p14:modId xmlns:p14="http://schemas.microsoft.com/office/powerpoint/2010/main" val="1284069531"/>
              </p:ext>
            </p:extLst>
          </p:nvPr>
        </p:nvGraphicFramePr>
        <p:xfrm>
          <a:off x="3747052" y="1431261"/>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2EF5D261-8054-218C-20BA-937620E2302D}"/>
              </a:ext>
            </a:extLst>
          </p:cNvPr>
          <p:cNvGraphicFramePr>
            <a:graphicFrameLocks noGrp="1"/>
          </p:cNvGraphicFramePr>
          <p:nvPr>
            <p:extLst>
              <p:ext uri="{D42A27DB-BD31-4B8C-83A1-F6EECF244321}">
                <p14:modId xmlns:p14="http://schemas.microsoft.com/office/powerpoint/2010/main" val="2044604584"/>
              </p:ext>
            </p:extLst>
          </p:nvPr>
        </p:nvGraphicFramePr>
        <p:xfrm>
          <a:off x="7471189" y="1087256"/>
          <a:ext cx="4127500" cy="28448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503715551"/>
                    </a:ext>
                  </a:extLst>
                </a:gridCol>
                <a:gridCol w="825500">
                  <a:extLst>
                    <a:ext uri="{9D8B030D-6E8A-4147-A177-3AD203B41FA5}">
                      <a16:colId xmlns:a16="http://schemas.microsoft.com/office/drawing/2014/main" val="1713160303"/>
                    </a:ext>
                  </a:extLst>
                </a:gridCol>
                <a:gridCol w="825500">
                  <a:extLst>
                    <a:ext uri="{9D8B030D-6E8A-4147-A177-3AD203B41FA5}">
                      <a16:colId xmlns:a16="http://schemas.microsoft.com/office/drawing/2014/main" val="1029230652"/>
                    </a:ext>
                  </a:extLst>
                </a:gridCol>
                <a:gridCol w="825500">
                  <a:extLst>
                    <a:ext uri="{9D8B030D-6E8A-4147-A177-3AD203B41FA5}">
                      <a16:colId xmlns:a16="http://schemas.microsoft.com/office/drawing/2014/main" val="128418739"/>
                    </a:ext>
                  </a:extLst>
                </a:gridCol>
                <a:gridCol w="825500">
                  <a:extLst>
                    <a:ext uri="{9D8B030D-6E8A-4147-A177-3AD203B41FA5}">
                      <a16:colId xmlns:a16="http://schemas.microsoft.com/office/drawing/2014/main" val="1907066865"/>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587363"/>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98.9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7366184"/>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857324"/>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0168488"/>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838172"/>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109.2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8019388"/>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8502328"/>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5496867"/>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3589666"/>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5564309"/>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8999336"/>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04491"/>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5329048"/>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161</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3132116"/>
                  </a:ext>
                </a:extLst>
              </a:tr>
            </a:tbl>
          </a:graphicData>
        </a:graphic>
      </p:graphicFrame>
      <p:sp>
        <p:nvSpPr>
          <p:cNvPr id="6" name="TextBox 5">
            <a:extLst>
              <a:ext uri="{FF2B5EF4-FFF2-40B4-BE49-F238E27FC236}">
                <a16:creationId xmlns:a16="http://schemas.microsoft.com/office/drawing/2014/main" id="{5413FFC1-B677-F513-29BB-5CA0F92C2892}"/>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32-wk-old female</a:t>
            </a:r>
          </a:p>
        </p:txBody>
      </p:sp>
      <p:sp>
        <p:nvSpPr>
          <p:cNvPr id="7" name="TextBox 6">
            <a:extLst>
              <a:ext uri="{FF2B5EF4-FFF2-40B4-BE49-F238E27FC236}">
                <a16:creationId xmlns:a16="http://schemas.microsoft.com/office/drawing/2014/main" id="{C1660651-4592-726D-3BFD-2CC4312A5C41}"/>
              </a:ext>
            </a:extLst>
          </p:cNvPr>
          <p:cNvSpPr txBox="1"/>
          <p:nvPr/>
        </p:nvSpPr>
        <p:spPr>
          <a:xfrm>
            <a:off x="0" y="4144460"/>
            <a:ext cx="12192000" cy="646331"/>
          </a:xfrm>
          <a:prstGeom prst="rect">
            <a:avLst/>
          </a:prstGeom>
          <a:noFill/>
        </p:spPr>
        <p:txBody>
          <a:bodyPr wrap="square" rtlCol="0">
            <a:spAutoFit/>
          </a:bodyPr>
          <a:lstStyle/>
          <a:p>
            <a:r>
              <a:rPr lang="en-US" dirty="0"/>
              <a:t>OGTT not done because she had to be euthanized due to humane reasons; had swelling around eyes. Only serial weekly plasma for this animal.</a:t>
            </a:r>
          </a:p>
        </p:txBody>
      </p:sp>
    </p:spTree>
    <p:extLst>
      <p:ext uri="{BB962C8B-B14F-4D97-AF65-F5344CB8AC3E}">
        <p14:creationId xmlns:p14="http://schemas.microsoft.com/office/powerpoint/2010/main" val="256355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6D597CE-B043-D4F0-DDC4-B2A8468053F6}"/>
              </a:ext>
            </a:extLst>
          </p:cNvPr>
          <p:cNvGraphicFramePr>
            <a:graphicFrameLocks/>
          </p:cNvGraphicFramePr>
          <p:nvPr>
            <p:extLst>
              <p:ext uri="{D42A27DB-BD31-4B8C-83A1-F6EECF244321}">
                <p14:modId xmlns:p14="http://schemas.microsoft.com/office/powerpoint/2010/main" val="2589250833"/>
              </p:ext>
            </p:extLst>
          </p:nvPr>
        </p:nvGraphicFramePr>
        <p:xfrm>
          <a:off x="152400" y="1442279"/>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7D58070-8622-6E02-AA50-6C328442C1ED}"/>
              </a:ext>
            </a:extLst>
          </p:cNvPr>
          <p:cNvGraphicFramePr>
            <a:graphicFrameLocks/>
          </p:cNvGraphicFramePr>
          <p:nvPr>
            <p:extLst>
              <p:ext uri="{D42A27DB-BD31-4B8C-83A1-F6EECF244321}">
                <p14:modId xmlns:p14="http://schemas.microsoft.com/office/powerpoint/2010/main" val="3000564703"/>
              </p:ext>
            </p:extLst>
          </p:nvPr>
        </p:nvGraphicFramePr>
        <p:xfrm>
          <a:off x="3747052" y="1442278"/>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95AC804C-E4D5-8274-524C-874BCBC69F73}"/>
              </a:ext>
            </a:extLst>
          </p:cNvPr>
          <p:cNvGraphicFramePr>
            <a:graphicFrameLocks noGrp="1"/>
          </p:cNvGraphicFramePr>
          <p:nvPr>
            <p:extLst>
              <p:ext uri="{D42A27DB-BD31-4B8C-83A1-F6EECF244321}">
                <p14:modId xmlns:p14="http://schemas.microsoft.com/office/powerpoint/2010/main" val="81571418"/>
              </p:ext>
            </p:extLst>
          </p:nvPr>
        </p:nvGraphicFramePr>
        <p:xfrm>
          <a:off x="7520885" y="1199873"/>
          <a:ext cx="4127500" cy="26416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848825904"/>
                    </a:ext>
                  </a:extLst>
                </a:gridCol>
                <a:gridCol w="825500">
                  <a:extLst>
                    <a:ext uri="{9D8B030D-6E8A-4147-A177-3AD203B41FA5}">
                      <a16:colId xmlns:a16="http://schemas.microsoft.com/office/drawing/2014/main" val="2496319243"/>
                    </a:ext>
                  </a:extLst>
                </a:gridCol>
                <a:gridCol w="825500">
                  <a:extLst>
                    <a:ext uri="{9D8B030D-6E8A-4147-A177-3AD203B41FA5}">
                      <a16:colId xmlns:a16="http://schemas.microsoft.com/office/drawing/2014/main" val="121363139"/>
                    </a:ext>
                  </a:extLst>
                </a:gridCol>
                <a:gridCol w="825500">
                  <a:extLst>
                    <a:ext uri="{9D8B030D-6E8A-4147-A177-3AD203B41FA5}">
                      <a16:colId xmlns:a16="http://schemas.microsoft.com/office/drawing/2014/main" val="2248062969"/>
                    </a:ext>
                  </a:extLst>
                </a:gridCol>
                <a:gridCol w="825500">
                  <a:extLst>
                    <a:ext uri="{9D8B030D-6E8A-4147-A177-3AD203B41FA5}">
                      <a16:colId xmlns:a16="http://schemas.microsoft.com/office/drawing/2014/main" val="2706849724"/>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203104"/>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929248"/>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12220"/>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9305550"/>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2404839"/>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9928824"/>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2648527"/>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3484627"/>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7377858"/>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875481"/>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3182662"/>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866226"/>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353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2686064"/>
                  </a:ext>
                </a:extLst>
              </a:tr>
            </a:tbl>
          </a:graphicData>
        </a:graphic>
      </p:graphicFrame>
      <p:graphicFrame>
        <p:nvGraphicFramePr>
          <p:cNvPr id="6" name="Table 5">
            <a:extLst>
              <a:ext uri="{FF2B5EF4-FFF2-40B4-BE49-F238E27FC236}">
                <a16:creationId xmlns:a16="http://schemas.microsoft.com/office/drawing/2014/main" id="{7F6A0E42-39EC-4B4D-A338-229392E4E69C}"/>
              </a:ext>
            </a:extLst>
          </p:cNvPr>
          <p:cNvGraphicFramePr>
            <a:graphicFrameLocks noGrp="1"/>
          </p:cNvGraphicFramePr>
          <p:nvPr>
            <p:extLst>
              <p:ext uri="{D42A27DB-BD31-4B8C-83A1-F6EECF244321}">
                <p14:modId xmlns:p14="http://schemas.microsoft.com/office/powerpoint/2010/main" val="44680711"/>
              </p:ext>
            </p:extLst>
          </p:nvPr>
        </p:nvGraphicFramePr>
        <p:xfrm>
          <a:off x="1111250" y="4481858"/>
          <a:ext cx="9969499" cy="1421102"/>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842613433"/>
                    </a:ext>
                  </a:extLst>
                </a:gridCol>
                <a:gridCol w="825782">
                  <a:extLst>
                    <a:ext uri="{9D8B030D-6E8A-4147-A177-3AD203B41FA5}">
                      <a16:colId xmlns:a16="http://schemas.microsoft.com/office/drawing/2014/main" val="204291042"/>
                    </a:ext>
                  </a:extLst>
                </a:gridCol>
                <a:gridCol w="825782">
                  <a:extLst>
                    <a:ext uri="{9D8B030D-6E8A-4147-A177-3AD203B41FA5}">
                      <a16:colId xmlns:a16="http://schemas.microsoft.com/office/drawing/2014/main" val="2714569370"/>
                    </a:ext>
                  </a:extLst>
                </a:gridCol>
                <a:gridCol w="825782">
                  <a:extLst>
                    <a:ext uri="{9D8B030D-6E8A-4147-A177-3AD203B41FA5}">
                      <a16:colId xmlns:a16="http://schemas.microsoft.com/office/drawing/2014/main" val="944606996"/>
                    </a:ext>
                  </a:extLst>
                </a:gridCol>
                <a:gridCol w="825782">
                  <a:extLst>
                    <a:ext uri="{9D8B030D-6E8A-4147-A177-3AD203B41FA5}">
                      <a16:colId xmlns:a16="http://schemas.microsoft.com/office/drawing/2014/main" val="3614204164"/>
                    </a:ext>
                  </a:extLst>
                </a:gridCol>
                <a:gridCol w="825782">
                  <a:extLst>
                    <a:ext uri="{9D8B030D-6E8A-4147-A177-3AD203B41FA5}">
                      <a16:colId xmlns:a16="http://schemas.microsoft.com/office/drawing/2014/main" val="2867090227"/>
                    </a:ext>
                  </a:extLst>
                </a:gridCol>
                <a:gridCol w="825782">
                  <a:extLst>
                    <a:ext uri="{9D8B030D-6E8A-4147-A177-3AD203B41FA5}">
                      <a16:colId xmlns:a16="http://schemas.microsoft.com/office/drawing/2014/main" val="1058610932"/>
                    </a:ext>
                  </a:extLst>
                </a:gridCol>
                <a:gridCol w="825782">
                  <a:extLst>
                    <a:ext uri="{9D8B030D-6E8A-4147-A177-3AD203B41FA5}">
                      <a16:colId xmlns:a16="http://schemas.microsoft.com/office/drawing/2014/main" val="807924854"/>
                    </a:ext>
                  </a:extLst>
                </a:gridCol>
                <a:gridCol w="825782">
                  <a:extLst>
                    <a:ext uri="{9D8B030D-6E8A-4147-A177-3AD203B41FA5}">
                      <a16:colId xmlns:a16="http://schemas.microsoft.com/office/drawing/2014/main" val="1653740472"/>
                    </a:ext>
                  </a:extLst>
                </a:gridCol>
                <a:gridCol w="885897">
                  <a:extLst>
                    <a:ext uri="{9D8B030D-6E8A-4147-A177-3AD203B41FA5}">
                      <a16:colId xmlns:a16="http://schemas.microsoft.com/office/drawing/2014/main" val="3933766144"/>
                    </a:ext>
                  </a:extLst>
                </a:gridCol>
                <a:gridCol w="825782">
                  <a:extLst>
                    <a:ext uri="{9D8B030D-6E8A-4147-A177-3AD203B41FA5}">
                      <a16:colId xmlns:a16="http://schemas.microsoft.com/office/drawing/2014/main" val="1607225807"/>
                    </a:ext>
                  </a:extLst>
                </a:gridCol>
                <a:gridCol w="825782">
                  <a:extLst>
                    <a:ext uri="{9D8B030D-6E8A-4147-A177-3AD203B41FA5}">
                      <a16:colId xmlns:a16="http://schemas.microsoft.com/office/drawing/2014/main" val="175836384"/>
                    </a:ext>
                  </a:extLst>
                </a:gridCol>
              </a:tblGrid>
              <a:tr h="921922">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4116600"/>
                  </a:ext>
                </a:extLst>
              </a:tr>
              <a:tr h="499180">
                <a:tc>
                  <a:txBody>
                    <a:bodyPr/>
                    <a:lstStyle/>
                    <a:p>
                      <a:pPr algn="r" fontAlgn="b"/>
                      <a:r>
                        <a:rPr lang="en-US" sz="1200" u="none" strike="noStrike">
                          <a:effectLst/>
                        </a:rPr>
                        <a:t>7/8/22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T1728M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120.5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306.5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394.5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322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43768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1376314"/>
                  </a:ext>
                </a:extLst>
              </a:tr>
            </a:tbl>
          </a:graphicData>
        </a:graphic>
      </p:graphicFrame>
      <p:sp>
        <p:nvSpPr>
          <p:cNvPr id="7" name="TextBox 6">
            <a:extLst>
              <a:ext uri="{FF2B5EF4-FFF2-40B4-BE49-F238E27FC236}">
                <a16:creationId xmlns:a16="http://schemas.microsoft.com/office/drawing/2014/main" id="{1B3A2728-8198-BB78-8EE5-F14D4B9BCB33}"/>
              </a:ext>
            </a:extLst>
          </p:cNvPr>
          <p:cNvSpPr txBox="1"/>
          <p:nvPr/>
        </p:nvSpPr>
        <p:spPr>
          <a:xfrm>
            <a:off x="0" y="0"/>
            <a:ext cx="1633139" cy="369332"/>
          </a:xfrm>
          <a:prstGeom prst="rect">
            <a:avLst/>
          </a:prstGeom>
          <a:noFill/>
        </p:spPr>
        <p:txBody>
          <a:bodyPr wrap="none" rtlCol="0">
            <a:spAutoFit/>
          </a:bodyPr>
          <a:lstStyle/>
          <a:p>
            <a:r>
              <a:rPr lang="en-US" dirty="0"/>
              <a:t>31-wk-old male</a:t>
            </a:r>
          </a:p>
        </p:txBody>
      </p:sp>
      <p:sp>
        <p:nvSpPr>
          <p:cNvPr id="8" name="TextBox 7">
            <a:extLst>
              <a:ext uri="{FF2B5EF4-FFF2-40B4-BE49-F238E27FC236}">
                <a16:creationId xmlns:a16="http://schemas.microsoft.com/office/drawing/2014/main" id="{40A80B24-3350-9F51-71D9-B4546F7401B4}"/>
              </a:ext>
            </a:extLst>
          </p:cNvPr>
          <p:cNvSpPr txBox="1"/>
          <p:nvPr/>
        </p:nvSpPr>
        <p:spPr>
          <a:xfrm>
            <a:off x="0" y="5415721"/>
            <a:ext cx="2634054" cy="369332"/>
          </a:xfrm>
          <a:prstGeom prst="rect">
            <a:avLst/>
          </a:prstGeom>
          <a:noFill/>
        </p:spPr>
        <p:txBody>
          <a:bodyPr wrap="none" rtlCol="0">
            <a:spAutoFit/>
          </a:bodyPr>
          <a:lstStyle/>
          <a:p>
            <a:r>
              <a:rPr lang="en-US" dirty="0"/>
              <a:t>*** Missing 29wk plasma.</a:t>
            </a:r>
          </a:p>
        </p:txBody>
      </p:sp>
    </p:spTree>
    <p:extLst>
      <p:ext uri="{BB962C8B-B14F-4D97-AF65-F5344CB8AC3E}">
        <p14:creationId xmlns:p14="http://schemas.microsoft.com/office/powerpoint/2010/main" val="96400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5F47780-10AE-0D81-8182-51C7544DB7C8}"/>
              </a:ext>
            </a:extLst>
          </p:cNvPr>
          <p:cNvGraphicFramePr>
            <a:graphicFrameLocks/>
          </p:cNvGraphicFramePr>
          <p:nvPr>
            <p:extLst>
              <p:ext uri="{D42A27DB-BD31-4B8C-83A1-F6EECF244321}">
                <p14:modId xmlns:p14="http://schemas.microsoft.com/office/powerpoint/2010/main" val="3308934828"/>
              </p:ext>
            </p:extLst>
          </p:nvPr>
        </p:nvGraphicFramePr>
        <p:xfrm>
          <a:off x="152400" y="1431261"/>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4169F50-E399-9B46-F5D8-E890C23CFEB5}"/>
              </a:ext>
            </a:extLst>
          </p:cNvPr>
          <p:cNvGraphicFramePr>
            <a:graphicFrameLocks/>
          </p:cNvGraphicFramePr>
          <p:nvPr>
            <p:extLst>
              <p:ext uri="{D42A27DB-BD31-4B8C-83A1-F6EECF244321}">
                <p14:modId xmlns:p14="http://schemas.microsoft.com/office/powerpoint/2010/main" val="2078051622"/>
              </p:ext>
            </p:extLst>
          </p:nvPr>
        </p:nvGraphicFramePr>
        <p:xfrm>
          <a:off x="4850298" y="257781"/>
          <a:ext cx="3594652" cy="215679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D763AAC-DD0B-5F1B-DB8E-4C2D29EC6AA8}"/>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34-wk-old female</a:t>
            </a:r>
          </a:p>
        </p:txBody>
      </p:sp>
      <p:graphicFrame>
        <p:nvGraphicFramePr>
          <p:cNvPr id="6" name="Table 5">
            <a:extLst>
              <a:ext uri="{FF2B5EF4-FFF2-40B4-BE49-F238E27FC236}">
                <a16:creationId xmlns:a16="http://schemas.microsoft.com/office/drawing/2014/main" id="{3A477B3C-8A12-E80A-04ED-43357EBB8A90}"/>
              </a:ext>
            </a:extLst>
          </p:cNvPr>
          <p:cNvGraphicFramePr>
            <a:graphicFrameLocks noGrp="1"/>
          </p:cNvGraphicFramePr>
          <p:nvPr>
            <p:extLst>
              <p:ext uri="{D42A27DB-BD31-4B8C-83A1-F6EECF244321}">
                <p14:modId xmlns:p14="http://schemas.microsoft.com/office/powerpoint/2010/main" val="3153586246"/>
              </p:ext>
            </p:extLst>
          </p:nvPr>
        </p:nvGraphicFramePr>
        <p:xfrm>
          <a:off x="7491067" y="884056"/>
          <a:ext cx="4127500" cy="3251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4163056333"/>
                    </a:ext>
                  </a:extLst>
                </a:gridCol>
                <a:gridCol w="825500">
                  <a:extLst>
                    <a:ext uri="{9D8B030D-6E8A-4147-A177-3AD203B41FA5}">
                      <a16:colId xmlns:a16="http://schemas.microsoft.com/office/drawing/2014/main" val="3088739312"/>
                    </a:ext>
                  </a:extLst>
                </a:gridCol>
                <a:gridCol w="825500">
                  <a:extLst>
                    <a:ext uri="{9D8B030D-6E8A-4147-A177-3AD203B41FA5}">
                      <a16:colId xmlns:a16="http://schemas.microsoft.com/office/drawing/2014/main" val="3125681902"/>
                    </a:ext>
                  </a:extLst>
                </a:gridCol>
                <a:gridCol w="825500">
                  <a:extLst>
                    <a:ext uri="{9D8B030D-6E8A-4147-A177-3AD203B41FA5}">
                      <a16:colId xmlns:a16="http://schemas.microsoft.com/office/drawing/2014/main" val="1123250704"/>
                    </a:ext>
                  </a:extLst>
                </a:gridCol>
                <a:gridCol w="825500">
                  <a:extLst>
                    <a:ext uri="{9D8B030D-6E8A-4147-A177-3AD203B41FA5}">
                      <a16:colId xmlns:a16="http://schemas.microsoft.com/office/drawing/2014/main" val="3749092271"/>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9566559"/>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3333904"/>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6065850"/>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3458717"/>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5491795"/>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705190"/>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7255801"/>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5941821"/>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2154089"/>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3962881"/>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8633597"/>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1503551"/>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4106611"/>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4215330"/>
                  </a:ext>
                </a:extLst>
              </a:tr>
              <a:tr h="203200">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245335"/>
                  </a:ext>
                </a:extLst>
              </a:tr>
              <a:tr h="203200">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87.5</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6060476"/>
                  </a:ext>
                </a:extLst>
              </a:tr>
            </a:tbl>
          </a:graphicData>
        </a:graphic>
      </p:graphicFrame>
      <p:graphicFrame>
        <p:nvGraphicFramePr>
          <p:cNvPr id="7" name="Table 6">
            <a:extLst>
              <a:ext uri="{FF2B5EF4-FFF2-40B4-BE49-F238E27FC236}">
                <a16:creationId xmlns:a16="http://schemas.microsoft.com/office/drawing/2014/main" id="{2039EC85-5D84-070E-F58B-E3554DE6634B}"/>
              </a:ext>
            </a:extLst>
          </p:cNvPr>
          <p:cNvGraphicFramePr>
            <a:graphicFrameLocks noGrp="1"/>
          </p:cNvGraphicFramePr>
          <p:nvPr>
            <p:extLst>
              <p:ext uri="{D42A27DB-BD31-4B8C-83A1-F6EECF244321}">
                <p14:modId xmlns:p14="http://schemas.microsoft.com/office/powerpoint/2010/main" val="2521131269"/>
              </p:ext>
            </p:extLst>
          </p:nvPr>
        </p:nvGraphicFramePr>
        <p:xfrm>
          <a:off x="1111250" y="4618700"/>
          <a:ext cx="9969499" cy="578485"/>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294300840"/>
                    </a:ext>
                  </a:extLst>
                </a:gridCol>
                <a:gridCol w="825782">
                  <a:extLst>
                    <a:ext uri="{9D8B030D-6E8A-4147-A177-3AD203B41FA5}">
                      <a16:colId xmlns:a16="http://schemas.microsoft.com/office/drawing/2014/main" val="2885760210"/>
                    </a:ext>
                  </a:extLst>
                </a:gridCol>
                <a:gridCol w="825782">
                  <a:extLst>
                    <a:ext uri="{9D8B030D-6E8A-4147-A177-3AD203B41FA5}">
                      <a16:colId xmlns:a16="http://schemas.microsoft.com/office/drawing/2014/main" val="4115134024"/>
                    </a:ext>
                  </a:extLst>
                </a:gridCol>
                <a:gridCol w="825782">
                  <a:extLst>
                    <a:ext uri="{9D8B030D-6E8A-4147-A177-3AD203B41FA5}">
                      <a16:colId xmlns:a16="http://schemas.microsoft.com/office/drawing/2014/main" val="1191989638"/>
                    </a:ext>
                  </a:extLst>
                </a:gridCol>
                <a:gridCol w="825782">
                  <a:extLst>
                    <a:ext uri="{9D8B030D-6E8A-4147-A177-3AD203B41FA5}">
                      <a16:colId xmlns:a16="http://schemas.microsoft.com/office/drawing/2014/main" val="1067463538"/>
                    </a:ext>
                  </a:extLst>
                </a:gridCol>
                <a:gridCol w="825782">
                  <a:extLst>
                    <a:ext uri="{9D8B030D-6E8A-4147-A177-3AD203B41FA5}">
                      <a16:colId xmlns:a16="http://schemas.microsoft.com/office/drawing/2014/main" val="3849763308"/>
                    </a:ext>
                  </a:extLst>
                </a:gridCol>
                <a:gridCol w="825782">
                  <a:extLst>
                    <a:ext uri="{9D8B030D-6E8A-4147-A177-3AD203B41FA5}">
                      <a16:colId xmlns:a16="http://schemas.microsoft.com/office/drawing/2014/main" val="3449884673"/>
                    </a:ext>
                  </a:extLst>
                </a:gridCol>
                <a:gridCol w="825782">
                  <a:extLst>
                    <a:ext uri="{9D8B030D-6E8A-4147-A177-3AD203B41FA5}">
                      <a16:colId xmlns:a16="http://schemas.microsoft.com/office/drawing/2014/main" val="1669386280"/>
                    </a:ext>
                  </a:extLst>
                </a:gridCol>
                <a:gridCol w="825782">
                  <a:extLst>
                    <a:ext uri="{9D8B030D-6E8A-4147-A177-3AD203B41FA5}">
                      <a16:colId xmlns:a16="http://schemas.microsoft.com/office/drawing/2014/main" val="3085064235"/>
                    </a:ext>
                  </a:extLst>
                </a:gridCol>
                <a:gridCol w="885897">
                  <a:extLst>
                    <a:ext uri="{9D8B030D-6E8A-4147-A177-3AD203B41FA5}">
                      <a16:colId xmlns:a16="http://schemas.microsoft.com/office/drawing/2014/main" val="341592307"/>
                    </a:ext>
                  </a:extLst>
                </a:gridCol>
                <a:gridCol w="825782">
                  <a:extLst>
                    <a:ext uri="{9D8B030D-6E8A-4147-A177-3AD203B41FA5}">
                      <a16:colId xmlns:a16="http://schemas.microsoft.com/office/drawing/2014/main" val="2402524484"/>
                    </a:ext>
                  </a:extLst>
                </a:gridCol>
                <a:gridCol w="825782">
                  <a:extLst>
                    <a:ext uri="{9D8B030D-6E8A-4147-A177-3AD203B41FA5}">
                      <a16:colId xmlns:a16="http://schemas.microsoft.com/office/drawing/2014/main" val="2906068107"/>
                    </a:ext>
                  </a:extLst>
                </a:gridCol>
              </a:tblGrid>
              <a:tr h="360335">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AUC (glucose)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9027511"/>
                  </a:ext>
                </a:extLst>
              </a:tr>
              <a:tr h="203200">
                <a:tc>
                  <a:txBody>
                    <a:bodyPr/>
                    <a:lstStyle/>
                    <a:p>
                      <a:pPr algn="r" fontAlgn="b"/>
                      <a:r>
                        <a:rPr lang="en-US" sz="1200" u="none" strike="noStrike">
                          <a:effectLst/>
                        </a:rPr>
                        <a:t>7/29/22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T1731F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447.5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41220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8685801"/>
                  </a:ext>
                </a:extLst>
              </a:tr>
            </a:tbl>
          </a:graphicData>
        </a:graphic>
      </p:graphicFrame>
      <p:sp>
        <p:nvSpPr>
          <p:cNvPr id="8" name="TextBox 7">
            <a:extLst>
              <a:ext uri="{FF2B5EF4-FFF2-40B4-BE49-F238E27FC236}">
                <a16:creationId xmlns:a16="http://schemas.microsoft.com/office/drawing/2014/main" id="{74C66CC7-B2A9-47E7-23FF-0BF1A14F38FF}"/>
              </a:ext>
            </a:extLst>
          </p:cNvPr>
          <p:cNvSpPr txBox="1"/>
          <p:nvPr/>
        </p:nvSpPr>
        <p:spPr>
          <a:xfrm>
            <a:off x="0" y="5595730"/>
            <a:ext cx="4990790" cy="369332"/>
          </a:xfrm>
          <a:prstGeom prst="rect">
            <a:avLst/>
          </a:prstGeom>
          <a:noFill/>
        </p:spPr>
        <p:txBody>
          <a:bodyPr wrap="none" rtlCol="0">
            <a:spAutoFit/>
          </a:bodyPr>
          <a:lstStyle/>
          <a:p>
            <a:r>
              <a:rPr lang="en-US" dirty="0"/>
              <a:t>T1731F’s OGTT AUC appears higher than expected?</a:t>
            </a:r>
          </a:p>
        </p:txBody>
      </p:sp>
    </p:spTree>
    <p:extLst>
      <p:ext uri="{BB962C8B-B14F-4D97-AF65-F5344CB8AC3E}">
        <p14:creationId xmlns:p14="http://schemas.microsoft.com/office/powerpoint/2010/main" val="148018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D3186B-3795-317F-C4D2-DE0F04E7F3B8}"/>
              </a:ext>
            </a:extLst>
          </p:cNvPr>
          <p:cNvGraphicFramePr>
            <a:graphicFrameLocks/>
          </p:cNvGraphicFramePr>
          <p:nvPr>
            <p:extLst>
              <p:ext uri="{D42A27DB-BD31-4B8C-83A1-F6EECF244321}">
                <p14:modId xmlns:p14="http://schemas.microsoft.com/office/powerpoint/2010/main" val="2287477469"/>
              </p:ext>
            </p:extLst>
          </p:nvPr>
        </p:nvGraphicFramePr>
        <p:xfrm>
          <a:off x="152400" y="1431264"/>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1D7FBB2-603D-5566-D887-EB9A47ED8380}"/>
              </a:ext>
            </a:extLst>
          </p:cNvPr>
          <p:cNvGraphicFramePr>
            <a:graphicFrameLocks/>
          </p:cNvGraphicFramePr>
          <p:nvPr>
            <p:extLst>
              <p:ext uri="{D42A27DB-BD31-4B8C-83A1-F6EECF244321}">
                <p14:modId xmlns:p14="http://schemas.microsoft.com/office/powerpoint/2010/main" val="2429727410"/>
              </p:ext>
            </p:extLst>
          </p:nvPr>
        </p:nvGraphicFramePr>
        <p:xfrm>
          <a:off x="4763052" y="337767"/>
          <a:ext cx="3594652" cy="215679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A97BF79-1ECF-0243-AB29-87559F500F65}"/>
              </a:ext>
            </a:extLst>
          </p:cNvPr>
          <p:cNvSpPr txBox="1"/>
          <p:nvPr/>
        </p:nvSpPr>
        <p:spPr>
          <a:xfrm>
            <a:off x="0" y="0"/>
            <a:ext cx="1633139" cy="369332"/>
          </a:xfrm>
          <a:prstGeom prst="rect">
            <a:avLst/>
          </a:prstGeom>
          <a:noFill/>
        </p:spPr>
        <p:txBody>
          <a:bodyPr wrap="none" rtlCol="0">
            <a:spAutoFit/>
          </a:bodyPr>
          <a:lstStyle/>
          <a:p>
            <a:r>
              <a:rPr lang="en-US" dirty="0"/>
              <a:t>31-wk-old male</a:t>
            </a:r>
          </a:p>
        </p:txBody>
      </p:sp>
      <p:graphicFrame>
        <p:nvGraphicFramePr>
          <p:cNvPr id="6" name="Table 5">
            <a:extLst>
              <a:ext uri="{FF2B5EF4-FFF2-40B4-BE49-F238E27FC236}">
                <a16:creationId xmlns:a16="http://schemas.microsoft.com/office/drawing/2014/main" id="{B15BD03B-BC10-B8FB-8B21-36E808699961}"/>
              </a:ext>
            </a:extLst>
          </p:cNvPr>
          <p:cNvGraphicFramePr>
            <a:graphicFrameLocks noGrp="1"/>
          </p:cNvGraphicFramePr>
          <p:nvPr>
            <p:extLst>
              <p:ext uri="{D42A27DB-BD31-4B8C-83A1-F6EECF244321}">
                <p14:modId xmlns:p14="http://schemas.microsoft.com/office/powerpoint/2010/main" val="410010288"/>
              </p:ext>
            </p:extLst>
          </p:nvPr>
        </p:nvGraphicFramePr>
        <p:xfrm>
          <a:off x="7543800" y="1595259"/>
          <a:ext cx="4127500" cy="18288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106544980"/>
                    </a:ext>
                  </a:extLst>
                </a:gridCol>
                <a:gridCol w="825500">
                  <a:extLst>
                    <a:ext uri="{9D8B030D-6E8A-4147-A177-3AD203B41FA5}">
                      <a16:colId xmlns:a16="http://schemas.microsoft.com/office/drawing/2014/main" val="1033885957"/>
                    </a:ext>
                  </a:extLst>
                </a:gridCol>
                <a:gridCol w="825500">
                  <a:extLst>
                    <a:ext uri="{9D8B030D-6E8A-4147-A177-3AD203B41FA5}">
                      <a16:colId xmlns:a16="http://schemas.microsoft.com/office/drawing/2014/main" val="1667042509"/>
                    </a:ext>
                  </a:extLst>
                </a:gridCol>
                <a:gridCol w="825500">
                  <a:extLst>
                    <a:ext uri="{9D8B030D-6E8A-4147-A177-3AD203B41FA5}">
                      <a16:colId xmlns:a16="http://schemas.microsoft.com/office/drawing/2014/main" val="2330675070"/>
                    </a:ext>
                  </a:extLst>
                </a:gridCol>
                <a:gridCol w="825500">
                  <a:extLst>
                    <a:ext uri="{9D8B030D-6E8A-4147-A177-3AD203B41FA5}">
                      <a16:colId xmlns:a16="http://schemas.microsoft.com/office/drawing/2014/main" val="3955675127"/>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5167244"/>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2427852"/>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881214"/>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6248817"/>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5503737"/>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213932"/>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514701"/>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3771037"/>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210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466728"/>
                  </a:ext>
                </a:extLst>
              </a:tr>
            </a:tbl>
          </a:graphicData>
        </a:graphic>
      </p:graphicFrame>
      <p:graphicFrame>
        <p:nvGraphicFramePr>
          <p:cNvPr id="7" name="Table 6">
            <a:extLst>
              <a:ext uri="{FF2B5EF4-FFF2-40B4-BE49-F238E27FC236}">
                <a16:creationId xmlns:a16="http://schemas.microsoft.com/office/drawing/2014/main" id="{80BE05B9-9747-EA8C-4068-FBAB2C52DE60}"/>
              </a:ext>
            </a:extLst>
          </p:cNvPr>
          <p:cNvGraphicFramePr>
            <a:graphicFrameLocks noGrp="1"/>
          </p:cNvGraphicFramePr>
          <p:nvPr>
            <p:extLst>
              <p:ext uri="{D42A27DB-BD31-4B8C-83A1-F6EECF244321}">
                <p14:modId xmlns:p14="http://schemas.microsoft.com/office/powerpoint/2010/main" val="1813733955"/>
              </p:ext>
            </p:extLst>
          </p:nvPr>
        </p:nvGraphicFramePr>
        <p:xfrm>
          <a:off x="1111250" y="4153866"/>
          <a:ext cx="9969499" cy="2156791"/>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5508410"/>
                    </a:ext>
                  </a:extLst>
                </a:gridCol>
                <a:gridCol w="825782">
                  <a:extLst>
                    <a:ext uri="{9D8B030D-6E8A-4147-A177-3AD203B41FA5}">
                      <a16:colId xmlns:a16="http://schemas.microsoft.com/office/drawing/2014/main" val="2278046961"/>
                    </a:ext>
                  </a:extLst>
                </a:gridCol>
                <a:gridCol w="825782">
                  <a:extLst>
                    <a:ext uri="{9D8B030D-6E8A-4147-A177-3AD203B41FA5}">
                      <a16:colId xmlns:a16="http://schemas.microsoft.com/office/drawing/2014/main" val="3324655021"/>
                    </a:ext>
                  </a:extLst>
                </a:gridCol>
                <a:gridCol w="825782">
                  <a:extLst>
                    <a:ext uri="{9D8B030D-6E8A-4147-A177-3AD203B41FA5}">
                      <a16:colId xmlns:a16="http://schemas.microsoft.com/office/drawing/2014/main" val="1209032150"/>
                    </a:ext>
                  </a:extLst>
                </a:gridCol>
                <a:gridCol w="825782">
                  <a:extLst>
                    <a:ext uri="{9D8B030D-6E8A-4147-A177-3AD203B41FA5}">
                      <a16:colId xmlns:a16="http://schemas.microsoft.com/office/drawing/2014/main" val="908632872"/>
                    </a:ext>
                  </a:extLst>
                </a:gridCol>
                <a:gridCol w="825782">
                  <a:extLst>
                    <a:ext uri="{9D8B030D-6E8A-4147-A177-3AD203B41FA5}">
                      <a16:colId xmlns:a16="http://schemas.microsoft.com/office/drawing/2014/main" val="2305382931"/>
                    </a:ext>
                  </a:extLst>
                </a:gridCol>
                <a:gridCol w="825782">
                  <a:extLst>
                    <a:ext uri="{9D8B030D-6E8A-4147-A177-3AD203B41FA5}">
                      <a16:colId xmlns:a16="http://schemas.microsoft.com/office/drawing/2014/main" val="3166546314"/>
                    </a:ext>
                  </a:extLst>
                </a:gridCol>
                <a:gridCol w="825782">
                  <a:extLst>
                    <a:ext uri="{9D8B030D-6E8A-4147-A177-3AD203B41FA5}">
                      <a16:colId xmlns:a16="http://schemas.microsoft.com/office/drawing/2014/main" val="289319977"/>
                    </a:ext>
                  </a:extLst>
                </a:gridCol>
                <a:gridCol w="825782">
                  <a:extLst>
                    <a:ext uri="{9D8B030D-6E8A-4147-A177-3AD203B41FA5}">
                      <a16:colId xmlns:a16="http://schemas.microsoft.com/office/drawing/2014/main" val="1694477618"/>
                    </a:ext>
                  </a:extLst>
                </a:gridCol>
                <a:gridCol w="885897">
                  <a:extLst>
                    <a:ext uri="{9D8B030D-6E8A-4147-A177-3AD203B41FA5}">
                      <a16:colId xmlns:a16="http://schemas.microsoft.com/office/drawing/2014/main" val="141135275"/>
                    </a:ext>
                  </a:extLst>
                </a:gridCol>
                <a:gridCol w="825782">
                  <a:extLst>
                    <a:ext uri="{9D8B030D-6E8A-4147-A177-3AD203B41FA5}">
                      <a16:colId xmlns:a16="http://schemas.microsoft.com/office/drawing/2014/main" val="687431215"/>
                    </a:ext>
                  </a:extLst>
                </a:gridCol>
                <a:gridCol w="825782">
                  <a:extLst>
                    <a:ext uri="{9D8B030D-6E8A-4147-A177-3AD203B41FA5}">
                      <a16:colId xmlns:a16="http://schemas.microsoft.com/office/drawing/2014/main" val="3603822367"/>
                    </a:ext>
                  </a:extLst>
                </a:gridCol>
              </a:tblGrid>
              <a:tr h="1399192">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8019167"/>
                  </a:ext>
                </a:extLst>
              </a:tr>
              <a:tr h="757599">
                <a:tc>
                  <a:txBody>
                    <a:bodyPr/>
                    <a:lstStyle/>
                    <a:p>
                      <a:pPr algn="r" fontAlgn="b"/>
                      <a:r>
                        <a:rPr lang="en-US" sz="1200" u="none" strike="noStrike">
                          <a:effectLst/>
                        </a:rPr>
                        <a:t>7/15/22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T1732M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96.5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147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236.5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269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399.5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339.5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37860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3807918"/>
                  </a:ext>
                </a:extLst>
              </a:tr>
            </a:tbl>
          </a:graphicData>
        </a:graphic>
      </p:graphicFrame>
    </p:spTree>
    <p:extLst>
      <p:ext uri="{BB962C8B-B14F-4D97-AF65-F5344CB8AC3E}">
        <p14:creationId xmlns:p14="http://schemas.microsoft.com/office/powerpoint/2010/main" val="3826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5E80B43-F013-91C7-ABAE-CF226579893D}"/>
              </a:ext>
            </a:extLst>
          </p:cNvPr>
          <p:cNvGraphicFramePr>
            <a:graphicFrameLocks/>
          </p:cNvGraphicFramePr>
          <p:nvPr>
            <p:extLst>
              <p:ext uri="{D42A27DB-BD31-4B8C-83A1-F6EECF244321}">
                <p14:modId xmlns:p14="http://schemas.microsoft.com/office/powerpoint/2010/main" val="1677308954"/>
              </p:ext>
            </p:extLst>
          </p:nvPr>
        </p:nvGraphicFramePr>
        <p:xfrm>
          <a:off x="152400" y="1431263"/>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5A7F204-9CEA-CED3-D498-DDD9F2F3D706}"/>
              </a:ext>
            </a:extLst>
          </p:cNvPr>
          <p:cNvGraphicFramePr>
            <a:graphicFrameLocks/>
          </p:cNvGraphicFramePr>
          <p:nvPr>
            <p:extLst>
              <p:ext uri="{D42A27DB-BD31-4B8C-83A1-F6EECF244321}">
                <p14:modId xmlns:p14="http://schemas.microsoft.com/office/powerpoint/2010/main" val="4247488008"/>
              </p:ext>
            </p:extLst>
          </p:nvPr>
        </p:nvGraphicFramePr>
        <p:xfrm>
          <a:off x="4173772" y="415262"/>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1F85FF11-0474-A7D4-F82C-8D76E9E7B5D0}"/>
              </a:ext>
            </a:extLst>
          </p:cNvPr>
          <p:cNvGraphicFramePr>
            <a:graphicFrameLocks noGrp="1"/>
          </p:cNvGraphicFramePr>
          <p:nvPr>
            <p:extLst>
              <p:ext uri="{D42A27DB-BD31-4B8C-83A1-F6EECF244321}">
                <p14:modId xmlns:p14="http://schemas.microsoft.com/office/powerpoint/2010/main" val="250905047"/>
              </p:ext>
            </p:extLst>
          </p:nvPr>
        </p:nvGraphicFramePr>
        <p:xfrm>
          <a:off x="7560641" y="985658"/>
          <a:ext cx="4127500" cy="30480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873481151"/>
                    </a:ext>
                  </a:extLst>
                </a:gridCol>
                <a:gridCol w="825500">
                  <a:extLst>
                    <a:ext uri="{9D8B030D-6E8A-4147-A177-3AD203B41FA5}">
                      <a16:colId xmlns:a16="http://schemas.microsoft.com/office/drawing/2014/main" val="2664952037"/>
                    </a:ext>
                  </a:extLst>
                </a:gridCol>
                <a:gridCol w="825500">
                  <a:extLst>
                    <a:ext uri="{9D8B030D-6E8A-4147-A177-3AD203B41FA5}">
                      <a16:colId xmlns:a16="http://schemas.microsoft.com/office/drawing/2014/main" val="2609079555"/>
                    </a:ext>
                  </a:extLst>
                </a:gridCol>
                <a:gridCol w="825500">
                  <a:extLst>
                    <a:ext uri="{9D8B030D-6E8A-4147-A177-3AD203B41FA5}">
                      <a16:colId xmlns:a16="http://schemas.microsoft.com/office/drawing/2014/main" val="3057681447"/>
                    </a:ext>
                  </a:extLst>
                </a:gridCol>
                <a:gridCol w="825500">
                  <a:extLst>
                    <a:ext uri="{9D8B030D-6E8A-4147-A177-3AD203B41FA5}">
                      <a16:colId xmlns:a16="http://schemas.microsoft.com/office/drawing/2014/main" val="1277987712"/>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9760174"/>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930235"/>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9461666"/>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5543372"/>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4830735"/>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6040758"/>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1521790"/>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1212224"/>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2453870"/>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3341270"/>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548857"/>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449156"/>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6728411"/>
                  </a:ext>
                </a:extLst>
              </a:tr>
              <a:tr h="203200">
                <a:tc>
                  <a:txBody>
                    <a:bodyPr/>
                    <a:lstStyle/>
                    <a:p>
                      <a:pPr algn="r" fontAlgn="b"/>
                      <a:r>
                        <a:rPr lang="en-US" sz="1200" u="none" strike="noStrike">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5984433"/>
                  </a:ext>
                </a:extLst>
              </a:tr>
              <a:tr h="203200">
                <a:tc>
                  <a:txBody>
                    <a:bodyPr/>
                    <a:lstStyle/>
                    <a:p>
                      <a:pPr algn="r" fontAlgn="b"/>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224.5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4211964"/>
                  </a:ext>
                </a:extLst>
              </a:tr>
            </a:tbl>
          </a:graphicData>
        </a:graphic>
      </p:graphicFrame>
      <p:sp>
        <p:nvSpPr>
          <p:cNvPr id="6" name="TextBox 5">
            <a:extLst>
              <a:ext uri="{FF2B5EF4-FFF2-40B4-BE49-F238E27FC236}">
                <a16:creationId xmlns:a16="http://schemas.microsoft.com/office/drawing/2014/main" id="{DEF707BF-C48C-6746-76EA-4FE91BDF9DE6}"/>
              </a:ext>
            </a:extLst>
          </p:cNvPr>
          <p:cNvSpPr txBox="1"/>
          <p:nvPr/>
        </p:nvSpPr>
        <p:spPr>
          <a:xfrm>
            <a:off x="0" y="0"/>
            <a:ext cx="1633139" cy="369332"/>
          </a:xfrm>
          <a:prstGeom prst="rect">
            <a:avLst/>
          </a:prstGeom>
          <a:noFill/>
        </p:spPr>
        <p:txBody>
          <a:bodyPr wrap="none" rtlCol="0">
            <a:spAutoFit/>
          </a:bodyPr>
          <a:lstStyle/>
          <a:p>
            <a:r>
              <a:rPr lang="en-US" dirty="0"/>
              <a:t>33-wk-old male</a:t>
            </a:r>
          </a:p>
        </p:txBody>
      </p:sp>
      <p:graphicFrame>
        <p:nvGraphicFramePr>
          <p:cNvPr id="7" name="Table 6">
            <a:extLst>
              <a:ext uri="{FF2B5EF4-FFF2-40B4-BE49-F238E27FC236}">
                <a16:creationId xmlns:a16="http://schemas.microsoft.com/office/drawing/2014/main" id="{D3919C2F-A687-79A8-6A22-9D3916C1541A}"/>
              </a:ext>
            </a:extLst>
          </p:cNvPr>
          <p:cNvGraphicFramePr>
            <a:graphicFrameLocks noGrp="1"/>
          </p:cNvGraphicFramePr>
          <p:nvPr>
            <p:extLst>
              <p:ext uri="{D42A27DB-BD31-4B8C-83A1-F6EECF244321}">
                <p14:modId xmlns:p14="http://schemas.microsoft.com/office/powerpoint/2010/main" val="4145711068"/>
              </p:ext>
            </p:extLst>
          </p:nvPr>
        </p:nvGraphicFramePr>
        <p:xfrm>
          <a:off x="1111250" y="4360742"/>
          <a:ext cx="9969499" cy="1623498"/>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891292256"/>
                    </a:ext>
                  </a:extLst>
                </a:gridCol>
                <a:gridCol w="825782">
                  <a:extLst>
                    <a:ext uri="{9D8B030D-6E8A-4147-A177-3AD203B41FA5}">
                      <a16:colId xmlns:a16="http://schemas.microsoft.com/office/drawing/2014/main" val="4090942362"/>
                    </a:ext>
                  </a:extLst>
                </a:gridCol>
                <a:gridCol w="825782">
                  <a:extLst>
                    <a:ext uri="{9D8B030D-6E8A-4147-A177-3AD203B41FA5}">
                      <a16:colId xmlns:a16="http://schemas.microsoft.com/office/drawing/2014/main" val="3151519307"/>
                    </a:ext>
                  </a:extLst>
                </a:gridCol>
                <a:gridCol w="825782">
                  <a:extLst>
                    <a:ext uri="{9D8B030D-6E8A-4147-A177-3AD203B41FA5}">
                      <a16:colId xmlns:a16="http://schemas.microsoft.com/office/drawing/2014/main" val="1538780469"/>
                    </a:ext>
                  </a:extLst>
                </a:gridCol>
                <a:gridCol w="825782">
                  <a:extLst>
                    <a:ext uri="{9D8B030D-6E8A-4147-A177-3AD203B41FA5}">
                      <a16:colId xmlns:a16="http://schemas.microsoft.com/office/drawing/2014/main" val="3413855833"/>
                    </a:ext>
                  </a:extLst>
                </a:gridCol>
                <a:gridCol w="825782">
                  <a:extLst>
                    <a:ext uri="{9D8B030D-6E8A-4147-A177-3AD203B41FA5}">
                      <a16:colId xmlns:a16="http://schemas.microsoft.com/office/drawing/2014/main" val="1698891801"/>
                    </a:ext>
                  </a:extLst>
                </a:gridCol>
                <a:gridCol w="825782">
                  <a:extLst>
                    <a:ext uri="{9D8B030D-6E8A-4147-A177-3AD203B41FA5}">
                      <a16:colId xmlns:a16="http://schemas.microsoft.com/office/drawing/2014/main" val="886568673"/>
                    </a:ext>
                  </a:extLst>
                </a:gridCol>
                <a:gridCol w="825782">
                  <a:extLst>
                    <a:ext uri="{9D8B030D-6E8A-4147-A177-3AD203B41FA5}">
                      <a16:colId xmlns:a16="http://schemas.microsoft.com/office/drawing/2014/main" val="1427202214"/>
                    </a:ext>
                  </a:extLst>
                </a:gridCol>
                <a:gridCol w="825782">
                  <a:extLst>
                    <a:ext uri="{9D8B030D-6E8A-4147-A177-3AD203B41FA5}">
                      <a16:colId xmlns:a16="http://schemas.microsoft.com/office/drawing/2014/main" val="3646980075"/>
                    </a:ext>
                  </a:extLst>
                </a:gridCol>
                <a:gridCol w="885897">
                  <a:extLst>
                    <a:ext uri="{9D8B030D-6E8A-4147-A177-3AD203B41FA5}">
                      <a16:colId xmlns:a16="http://schemas.microsoft.com/office/drawing/2014/main" val="3707502085"/>
                    </a:ext>
                  </a:extLst>
                </a:gridCol>
                <a:gridCol w="825782">
                  <a:extLst>
                    <a:ext uri="{9D8B030D-6E8A-4147-A177-3AD203B41FA5}">
                      <a16:colId xmlns:a16="http://schemas.microsoft.com/office/drawing/2014/main" val="2330401751"/>
                    </a:ext>
                  </a:extLst>
                </a:gridCol>
                <a:gridCol w="825782">
                  <a:extLst>
                    <a:ext uri="{9D8B030D-6E8A-4147-A177-3AD203B41FA5}">
                      <a16:colId xmlns:a16="http://schemas.microsoft.com/office/drawing/2014/main" val="170771646"/>
                    </a:ext>
                  </a:extLst>
                </a:gridCol>
              </a:tblGrid>
              <a:tr h="1053224">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0057021"/>
                  </a:ext>
                </a:extLst>
              </a:tr>
              <a:tr h="570274">
                <a:tc>
                  <a:txBody>
                    <a:bodyPr/>
                    <a:lstStyle/>
                    <a:p>
                      <a:pPr algn="r" fontAlgn="b"/>
                      <a:r>
                        <a:rPr lang="en-US" sz="1200" u="none" strike="noStrike">
                          <a:effectLst/>
                        </a:rPr>
                        <a:t>7/22/22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T1735M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284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137.5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301.5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357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36090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1512888"/>
                  </a:ext>
                </a:extLst>
              </a:tr>
            </a:tbl>
          </a:graphicData>
        </a:graphic>
      </p:graphicFrame>
    </p:spTree>
    <p:extLst>
      <p:ext uri="{BB962C8B-B14F-4D97-AF65-F5344CB8AC3E}">
        <p14:creationId xmlns:p14="http://schemas.microsoft.com/office/powerpoint/2010/main" val="419943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42DE9FD-A46C-F888-D3E7-6984258C2D55}"/>
              </a:ext>
            </a:extLst>
          </p:cNvPr>
          <p:cNvGraphicFramePr>
            <a:graphicFrameLocks/>
          </p:cNvGraphicFramePr>
          <p:nvPr>
            <p:extLst>
              <p:ext uri="{D42A27DB-BD31-4B8C-83A1-F6EECF244321}">
                <p14:modId xmlns:p14="http://schemas.microsoft.com/office/powerpoint/2010/main" val="310430480"/>
              </p:ext>
            </p:extLst>
          </p:nvPr>
        </p:nvGraphicFramePr>
        <p:xfrm>
          <a:off x="152400" y="1431264"/>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ADCA5E1-A8FD-BA2C-6109-59A3C9B73DD7}"/>
              </a:ext>
            </a:extLst>
          </p:cNvPr>
          <p:cNvGraphicFramePr>
            <a:graphicFrameLocks/>
          </p:cNvGraphicFramePr>
          <p:nvPr>
            <p:extLst>
              <p:ext uri="{D42A27DB-BD31-4B8C-83A1-F6EECF244321}">
                <p14:modId xmlns:p14="http://schemas.microsoft.com/office/powerpoint/2010/main" val="3650257830"/>
              </p:ext>
            </p:extLst>
          </p:nvPr>
        </p:nvGraphicFramePr>
        <p:xfrm>
          <a:off x="4486911" y="0"/>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C360BAAB-D592-CE7E-B042-229F68A3AAF8}"/>
              </a:ext>
            </a:extLst>
          </p:cNvPr>
          <p:cNvGraphicFramePr>
            <a:graphicFrameLocks noGrp="1"/>
          </p:cNvGraphicFramePr>
          <p:nvPr>
            <p:extLst>
              <p:ext uri="{D42A27DB-BD31-4B8C-83A1-F6EECF244321}">
                <p14:modId xmlns:p14="http://schemas.microsoft.com/office/powerpoint/2010/main" val="3467250400"/>
              </p:ext>
            </p:extLst>
          </p:nvPr>
        </p:nvGraphicFramePr>
        <p:xfrm>
          <a:off x="7461250" y="1290459"/>
          <a:ext cx="41275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365420932"/>
                    </a:ext>
                  </a:extLst>
                </a:gridCol>
                <a:gridCol w="825500">
                  <a:extLst>
                    <a:ext uri="{9D8B030D-6E8A-4147-A177-3AD203B41FA5}">
                      <a16:colId xmlns:a16="http://schemas.microsoft.com/office/drawing/2014/main" val="2624407835"/>
                    </a:ext>
                  </a:extLst>
                </a:gridCol>
                <a:gridCol w="825500">
                  <a:extLst>
                    <a:ext uri="{9D8B030D-6E8A-4147-A177-3AD203B41FA5}">
                      <a16:colId xmlns:a16="http://schemas.microsoft.com/office/drawing/2014/main" val="1345519083"/>
                    </a:ext>
                  </a:extLst>
                </a:gridCol>
                <a:gridCol w="825500">
                  <a:extLst>
                    <a:ext uri="{9D8B030D-6E8A-4147-A177-3AD203B41FA5}">
                      <a16:colId xmlns:a16="http://schemas.microsoft.com/office/drawing/2014/main" val="1894962776"/>
                    </a:ext>
                  </a:extLst>
                </a:gridCol>
                <a:gridCol w="825500">
                  <a:extLst>
                    <a:ext uri="{9D8B030D-6E8A-4147-A177-3AD203B41FA5}">
                      <a16:colId xmlns:a16="http://schemas.microsoft.com/office/drawing/2014/main" val="2193894267"/>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026753"/>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8912741"/>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8650755"/>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136010"/>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273364"/>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1146313"/>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1282587"/>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6084284"/>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9024193"/>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3992519"/>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5264466"/>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243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5525267"/>
                  </a:ext>
                </a:extLst>
              </a:tr>
            </a:tbl>
          </a:graphicData>
        </a:graphic>
      </p:graphicFrame>
      <p:graphicFrame>
        <p:nvGraphicFramePr>
          <p:cNvPr id="6" name="Table 5">
            <a:extLst>
              <a:ext uri="{FF2B5EF4-FFF2-40B4-BE49-F238E27FC236}">
                <a16:creationId xmlns:a16="http://schemas.microsoft.com/office/drawing/2014/main" id="{C162EC82-2952-9598-CF40-D9A9A5B80A26}"/>
              </a:ext>
            </a:extLst>
          </p:cNvPr>
          <p:cNvGraphicFramePr>
            <a:graphicFrameLocks noGrp="1"/>
          </p:cNvGraphicFramePr>
          <p:nvPr>
            <p:extLst>
              <p:ext uri="{D42A27DB-BD31-4B8C-83A1-F6EECF244321}">
                <p14:modId xmlns:p14="http://schemas.microsoft.com/office/powerpoint/2010/main" val="206363460"/>
              </p:ext>
            </p:extLst>
          </p:nvPr>
        </p:nvGraphicFramePr>
        <p:xfrm>
          <a:off x="1111250" y="4029881"/>
          <a:ext cx="9969499" cy="1165196"/>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1821359986"/>
                    </a:ext>
                  </a:extLst>
                </a:gridCol>
                <a:gridCol w="825782">
                  <a:extLst>
                    <a:ext uri="{9D8B030D-6E8A-4147-A177-3AD203B41FA5}">
                      <a16:colId xmlns:a16="http://schemas.microsoft.com/office/drawing/2014/main" val="3004456275"/>
                    </a:ext>
                  </a:extLst>
                </a:gridCol>
                <a:gridCol w="825782">
                  <a:extLst>
                    <a:ext uri="{9D8B030D-6E8A-4147-A177-3AD203B41FA5}">
                      <a16:colId xmlns:a16="http://schemas.microsoft.com/office/drawing/2014/main" val="2914722580"/>
                    </a:ext>
                  </a:extLst>
                </a:gridCol>
                <a:gridCol w="825782">
                  <a:extLst>
                    <a:ext uri="{9D8B030D-6E8A-4147-A177-3AD203B41FA5}">
                      <a16:colId xmlns:a16="http://schemas.microsoft.com/office/drawing/2014/main" val="3919082993"/>
                    </a:ext>
                  </a:extLst>
                </a:gridCol>
                <a:gridCol w="825782">
                  <a:extLst>
                    <a:ext uri="{9D8B030D-6E8A-4147-A177-3AD203B41FA5}">
                      <a16:colId xmlns:a16="http://schemas.microsoft.com/office/drawing/2014/main" val="3218192403"/>
                    </a:ext>
                  </a:extLst>
                </a:gridCol>
                <a:gridCol w="825782">
                  <a:extLst>
                    <a:ext uri="{9D8B030D-6E8A-4147-A177-3AD203B41FA5}">
                      <a16:colId xmlns:a16="http://schemas.microsoft.com/office/drawing/2014/main" val="1327150102"/>
                    </a:ext>
                  </a:extLst>
                </a:gridCol>
                <a:gridCol w="825782">
                  <a:extLst>
                    <a:ext uri="{9D8B030D-6E8A-4147-A177-3AD203B41FA5}">
                      <a16:colId xmlns:a16="http://schemas.microsoft.com/office/drawing/2014/main" val="2313797725"/>
                    </a:ext>
                  </a:extLst>
                </a:gridCol>
                <a:gridCol w="825782">
                  <a:extLst>
                    <a:ext uri="{9D8B030D-6E8A-4147-A177-3AD203B41FA5}">
                      <a16:colId xmlns:a16="http://schemas.microsoft.com/office/drawing/2014/main" val="2318022548"/>
                    </a:ext>
                  </a:extLst>
                </a:gridCol>
                <a:gridCol w="825782">
                  <a:extLst>
                    <a:ext uri="{9D8B030D-6E8A-4147-A177-3AD203B41FA5}">
                      <a16:colId xmlns:a16="http://schemas.microsoft.com/office/drawing/2014/main" val="1323732471"/>
                    </a:ext>
                  </a:extLst>
                </a:gridCol>
                <a:gridCol w="885897">
                  <a:extLst>
                    <a:ext uri="{9D8B030D-6E8A-4147-A177-3AD203B41FA5}">
                      <a16:colId xmlns:a16="http://schemas.microsoft.com/office/drawing/2014/main" val="3122481196"/>
                    </a:ext>
                  </a:extLst>
                </a:gridCol>
                <a:gridCol w="825782">
                  <a:extLst>
                    <a:ext uri="{9D8B030D-6E8A-4147-A177-3AD203B41FA5}">
                      <a16:colId xmlns:a16="http://schemas.microsoft.com/office/drawing/2014/main" val="3935836475"/>
                    </a:ext>
                  </a:extLst>
                </a:gridCol>
                <a:gridCol w="825782">
                  <a:extLst>
                    <a:ext uri="{9D8B030D-6E8A-4147-A177-3AD203B41FA5}">
                      <a16:colId xmlns:a16="http://schemas.microsoft.com/office/drawing/2014/main" val="3111353633"/>
                    </a:ext>
                  </a:extLst>
                </a:gridCol>
              </a:tblGrid>
              <a:tr h="755907">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8472359"/>
                  </a:ext>
                </a:extLst>
              </a:tr>
              <a:tr h="409289">
                <a:tc>
                  <a:txBody>
                    <a:bodyPr/>
                    <a:lstStyle/>
                    <a:p>
                      <a:pPr algn="r" fontAlgn="b"/>
                      <a:r>
                        <a:rPr lang="en-US" sz="1200" u="none" strike="noStrike">
                          <a:effectLst/>
                        </a:rPr>
                        <a:t>7/15/22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T1741M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484.5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44045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3762283"/>
                  </a:ext>
                </a:extLst>
              </a:tr>
            </a:tbl>
          </a:graphicData>
        </a:graphic>
      </p:graphicFrame>
      <p:sp>
        <p:nvSpPr>
          <p:cNvPr id="3" name="TextBox 2">
            <a:extLst>
              <a:ext uri="{FF2B5EF4-FFF2-40B4-BE49-F238E27FC236}">
                <a16:creationId xmlns:a16="http://schemas.microsoft.com/office/drawing/2014/main" id="{E56EB940-A7F5-9CB3-BE2F-4AAC8CC8C6E0}"/>
              </a:ext>
            </a:extLst>
          </p:cNvPr>
          <p:cNvSpPr txBox="1"/>
          <p:nvPr/>
        </p:nvSpPr>
        <p:spPr>
          <a:xfrm>
            <a:off x="0" y="0"/>
            <a:ext cx="1633139" cy="369332"/>
          </a:xfrm>
          <a:prstGeom prst="rect">
            <a:avLst/>
          </a:prstGeom>
          <a:noFill/>
        </p:spPr>
        <p:txBody>
          <a:bodyPr wrap="none" rtlCol="0">
            <a:spAutoFit/>
          </a:bodyPr>
          <a:lstStyle/>
          <a:p>
            <a:r>
              <a:rPr lang="en-US" dirty="0"/>
              <a:t>30-wk-old male</a:t>
            </a:r>
          </a:p>
        </p:txBody>
      </p:sp>
      <p:sp>
        <p:nvSpPr>
          <p:cNvPr id="7" name="TextBox 6">
            <a:extLst>
              <a:ext uri="{FF2B5EF4-FFF2-40B4-BE49-F238E27FC236}">
                <a16:creationId xmlns:a16="http://schemas.microsoft.com/office/drawing/2014/main" id="{F4BB416A-59BE-67F2-94C8-751F2274889F}"/>
              </a:ext>
            </a:extLst>
          </p:cNvPr>
          <p:cNvSpPr txBox="1"/>
          <p:nvPr/>
        </p:nvSpPr>
        <p:spPr>
          <a:xfrm>
            <a:off x="0" y="5469650"/>
            <a:ext cx="8190319" cy="369332"/>
          </a:xfrm>
          <a:prstGeom prst="rect">
            <a:avLst/>
          </a:prstGeom>
          <a:noFill/>
        </p:spPr>
        <p:txBody>
          <a:bodyPr wrap="none" rtlCol="0">
            <a:spAutoFit/>
          </a:bodyPr>
          <a:lstStyle/>
          <a:p>
            <a:r>
              <a:rPr lang="en-US" dirty="0"/>
              <a:t>OGTT (FBG sample only 6uL) so we recollected additional FBG plasma one week after.</a:t>
            </a:r>
          </a:p>
        </p:txBody>
      </p:sp>
    </p:spTree>
    <p:extLst>
      <p:ext uri="{BB962C8B-B14F-4D97-AF65-F5344CB8AC3E}">
        <p14:creationId xmlns:p14="http://schemas.microsoft.com/office/powerpoint/2010/main" val="186295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4F30FC8-F583-6403-96DC-B2A0BB564766}"/>
              </a:ext>
            </a:extLst>
          </p:cNvPr>
          <p:cNvGraphicFramePr>
            <a:graphicFrameLocks/>
          </p:cNvGraphicFramePr>
          <p:nvPr>
            <p:extLst>
              <p:ext uri="{D42A27DB-BD31-4B8C-83A1-F6EECF244321}">
                <p14:modId xmlns:p14="http://schemas.microsoft.com/office/powerpoint/2010/main" val="1374104231"/>
              </p:ext>
            </p:extLst>
          </p:nvPr>
        </p:nvGraphicFramePr>
        <p:xfrm>
          <a:off x="152400" y="1431264"/>
          <a:ext cx="3594652" cy="21678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F165F5E-ECD2-ECE8-A19C-C73690919E70}"/>
              </a:ext>
            </a:extLst>
          </p:cNvPr>
          <p:cNvGraphicFramePr>
            <a:graphicFrameLocks/>
          </p:cNvGraphicFramePr>
          <p:nvPr>
            <p:extLst>
              <p:ext uri="{D42A27DB-BD31-4B8C-83A1-F6EECF244321}">
                <p14:modId xmlns:p14="http://schemas.microsoft.com/office/powerpoint/2010/main" val="4107980228"/>
              </p:ext>
            </p:extLst>
          </p:nvPr>
        </p:nvGraphicFramePr>
        <p:xfrm>
          <a:off x="5245652" y="100105"/>
          <a:ext cx="3594652" cy="215679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75304E8-ADD7-F927-9769-F90B5281724F}"/>
              </a:ext>
            </a:extLst>
          </p:cNvPr>
          <p:cNvSpPr txBox="1"/>
          <p:nvPr/>
        </p:nvSpPr>
        <p:spPr>
          <a:xfrm>
            <a:off x="0" y="0"/>
            <a:ext cx="1633139" cy="369332"/>
          </a:xfrm>
          <a:prstGeom prst="rect">
            <a:avLst/>
          </a:prstGeom>
          <a:noFill/>
        </p:spPr>
        <p:txBody>
          <a:bodyPr wrap="none" rtlCol="0">
            <a:spAutoFit/>
          </a:bodyPr>
          <a:lstStyle/>
          <a:p>
            <a:r>
              <a:rPr lang="en-US" dirty="0"/>
              <a:t>30-wk-old male</a:t>
            </a:r>
          </a:p>
        </p:txBody>
      </p:sp>
      <p:graphicFrame>
        <p:nvGraphicFramePr>
          <p:cNvPr id="6" name="Table 5">
            <a:extLst>
              <a:ext uri="{FF2B5EF4-FFF2-40B4-BE49-F238E27FC236}">
                <a16:creationId xmlns:a16="http://schemas.microsoft.com/office/drawing/2014/main" id="{7818F743-8529-304D-61D3-9D47922EC617}"/>
              </a:ext>
            </a:extLst>
          </p:cNvPr>
          <p:cNvGraphicFramePr>
            <a:graphicFrameLocks noGrp="1"/>
          </p:cNvGraphicFramePr>
          <p:nvPr>
            <p:extLst>
              <p:ext uri="{D42A27DB-BD31-4B8C-83A1-F6EECF244321}">
                <p14:modId xmlns:p14="http://schemas.microsoft.com/office/powerpoint/2010/main" val="654722340"/>
              </p:ext>
            </p:extLst>
          </p:nvPr>
        </p:nvGraphicFramePr>
        <p:xfrm>
          <a:off x="7570580" y="1290459"/>
          <a:ext cx="41275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555370121"/>
                    </a:ext>
                  </a:extLst>
                </a:gridCol>
                <a:gridCol w="825500">
                  <a:extLst>
                    <a:ext uri="{9D8B030D-6E8A-4147-A177-3AD203B41FA5}">
                      <a16:colId xmlns:a16="http://schemas.microsoft.com/office/drawing/2014/main" val="3661807675"/>
                    </a:ext>
                  </a:extLst>
                </a:gridCol>
                <a:gridCol w="825500">
                  <a:extLst>
                    <a:ext uri="{9D8B030D-6E8A-4147-A177-3AD203B41FA5}">
                      <a16:colId xmlns:a16="http://schemas.microsoft.com/office/drawing/2014/main" val="3496963210"/>
                    </a:ext>
                  </a:extLst>
                </a:gridCol>
                <a:gridCol w="825500">
                  <a:extLst>
                    <a:ext uri="{9D8B030D-6E8A-4147-A177-3AD203B41FA5}">
                      <a16:colId xmlns:a16="http://schemas.microsoft.com/office/drawing/2014/main" val="2297427896"/>
                    </a:ext>
                  </a:extLst>
                </a:gridCol>
                <a:gridCol w="825500">
                  <a:extLst>
                    <a:ext uri="{9D8B030D-6E8A-4147-A177-3AD203B41FA5}">
                      <a16:colId xmlns:a16="http://schemas.microsoft.com/office/drawing/2014/main" val="18737399"/>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9431174"/>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1856351"/>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3940958"/>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264729"/>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7592787"/>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3294952"/>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2307705"/>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3000497"/>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8296069"/>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414221"/>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3272044"/>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422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2113618"/>
                  </a:ext>
                </a:extLst>
              </a:tr>
            </a:tbl>
          </a:graphicData>
        </a:graphic>
      </p:graphicFrame>
      <p:sp>
        <p:nvSpPr>
          <p:cNvPr id="7" name="TextBox 6">
            <a:extLst>
              <a:ext uri="{FF2B5EF4-FFF2-40B4-BE49-F238E27FC236}">
                <a16:creationId xmlns:a16="http://schemas.microsoft.com/office/drawing/2014/main" id="{160CD75E-C82F-47B3-6035-2900B81C54C3}"/>
              </a:ext>
            </a:extLst>
          </p:cNvPr>
          <p:cNvSpPr txBox="1"/>
          <p:nvPr/>
        </p:nvSpPr>
        <p:spPr>
          <a:xfrm>
            <a:off x="0" y="4144460"/>
            <a:ext cx="12192000" cy="646331"/>
          </a:xfrm>
          <a:prstGeom prst="rect">
            <a:avLst/>
          </a:prstGeom>
          <a:noFill/>
        </p:spPr>
        <p:txBody>
          <a:bodyPr wrap="square" rtlCol="0">
            <a:spAutoFit/>
          </a:bodyPr>
          <a:lstStyle/>
          <a:p>
            <a:r>
              <a:rPr lang="en-US" dirty="0"/>
              <a:t>OGTT not done because he passed away after isoflurane exposure post fasting. Note that he didn’t gain weight since 23wks old and his weight dropped after 29 wks. Only serial weekly plasma for this animal.</a:t>
            </a:r>
          </a:p>
        </p:txBody>
      </p:sp>
    </p:spTree>
    <p:extLst>
      <p:ext uri="{BB962C8B-B14F-4D97-AF65-F5344CB8AC3E}">
        <p14:creationId xmlns:p14="http://schemas.microsoft.com/office/powerpoint/2010/main" val="225891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41EABFD-D6BE-2A70-7F46-53F94A15E973}"/>
              </a:ext>
            </a:extLst>
          </p:cNvPr>
          <p:cNvGraphicFramePr>
            <a:graphicFrameLocks/>
          </p:cNvGraphicFramePr>
          <p:nvPr>
            <p:extLst>
              <p:ext uri="{D42A27DB-BD31-4B8C-83A1-F6EECF244321}">
                <p14:modId xmlns:p14="http://schemas.microsoft.com/office/powerpoint/2010/main" val="1866561784"/>
              </p:ext>
            </p:extLst>
          </p:nvPr>
        </p:nvGraphicFramePr>
        <p:xfrm>
          <a:off x="0" y="1431261"/>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4717773-AFC9-15AC-C63B-5D18476932FF}"/>
              </a:ext>
            </a:extLst>
          </p:cNvPr>
          <p:cNvGraphicFramePr>
            <a:graphicFrameLocks/>
          </p:cNvGraphicFramePr>
          <p:nvPr>
            <p:extLst>
              <p:ext uri="{D42A27DB-BD31-4B8C-83A1-F6EECF244321}">
                <p14:modId xmlns:p14="http://schemas.microsoft.com/office/powerpoint/2010/main" val="448493907"/>
              </p:ext>
            </p:extLst>
          </p:nvPr>
        </p:nvGraphicFramePr>
        <p:xfrm>
          <a:off x="4402372" y="352865"/>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C2600DF8-B178-A81C-8D25-856CAD7EE8D5}"/>
              </a:ext>
            </a:extLst>
          </p:cNvPr>
          <p:cNvGraphicFramePr>
            <a:graphicFrameLocks noGrp="1"/>
          </p:cNvGraphicFramePr>
          <p:nvPr>
            <p:extLst>
              <p:ext uri="{D42A27DB-BD31-4B8C-83A1-F6EECF244321}">
                <p14:modId xmlns:p14="http://schemas.microsoft.com/office/powerpoint/2010/main" val="3718615285"/>
              </p:ext>
            </p:extLst>
          </p:nvPr>
        </p:nvGraphicFramePr>
        <p:xfrm>
          <a:off x="7494104" y="884056"/>
          <a:ext cx="4127500" cy="3251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832218169"/>
                    </a:ext>
                  </a:extLst>
                </a:gridCol>
                <a:gridCol w="825500">
                  <a:extLst>
                    <a:ext uri="{9D8B030D-6E8A-4147-A177-3AD203B41FA5}">
                      <a16:colId xmlns:a16="http://schemas.microsoft.com/office/drawing/2014/main" val="2468785651"/>
                    </a:ext>
                  </a:extLst>
                </a:gridCol>
                <a:gridCol w="825500">
                  <a:extLst>
                    <a:ext uri="{9D8B030D-6E8A-4147-A177-3AD203B41FA5}">
                      <a16:colId xmlns:a16="http://schemas.microsoft.com/office/drawing/2014/main" val="2126190628"/>
                    </a:ext>
                  </a:extLst>
                </a:gridCol>
                <a:gridCol w="825500">
                  <a:extLst>
                    <a:ext uri="{9D8B030D-6E8A-4147-A177-3AD203B41FA5}">
                      <a16:colId xmlns:a16="http://schemas.microsoft.com/office/drawing/2014/main" val="3400359582"/>
                    </a:ext>
                  </a:extLst>
                </a:gridCol>
                <a:gridCol w="825500">
                  <a:extLst>
                    <a:ext uri="{9D8B030D-6E8A-4147-A177-3AD203B41FA5}">
                      <a16:colId xmlns:a16="http://schemas.microsoft.com/office/drawing/2014/main" val="616173202"/>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2727935"/>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104.2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750424"/>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0205550"/>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3941845"/>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8227609"/>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7383017"/>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86974"/>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6862530"/>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092540"/>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2942"/>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0375917"/>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9144589"/>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1034350"/>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193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1208172"/>
                  </a:ext>
                </a:extLst>
              </a:tr>
              <a:tr h="203200">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8754255"/>
                  </a:ext>
                </a:extLst>
              </a:tr>
              <a:tr h="203200">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116</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4517209"/>
                  </a:ext>
                </a:extLst>
              </a:tr>
            </a:tbl>
          </a:graphicData>
        </a:graphic>
      </p:graphicFrame>
      <p:graphicFrame>
        <p:nvGraphicFramePr>
          <p:cNvPr id="5" name="Table 4">
            <a:extLst>
              <a:ext uri="{FF2B5EF4-FFF2-40B4-BE49-F238E27FC236}">
                <a16:creationId xmlns:a16="http://schemas.microsoft.com/office/drawing/2014/main" id="{8ADE6496-EF9C-7657-D63F-8E8BA9C9C051}"/>
              </a:ext>
            </a:extLst>
          </p:cNvPr>
          <p:cNvGraphicFramePr>
            <a:graphicFrameLocks noGrp="1"/>
          </p:cNvGraphicFramePr>
          <p:nvPr>
            <p:extLst>
              <p:ext uri="{D42A27DB-BD31-4B8C-83A1-F6EECF244321}">
                <p14:modId xmlns:p14="http://schemas.microsoft.com/office/powerpoint/2010/main" val="3235270383"/>
              </p:ext>
            </p:extLst>
          </p:nvPr>
        </p:nvGraphicFramePr>
        <p:xfrm>
          <a:off x="1111250" y="4848228"/>
          <a:ext cx="9969499" cy="578485"/>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3025909539"/>
                    </a:ext>
                  </a:extLst>
                </a:gridCol>
                <a:gridCol w="825782">
                  <a:extLst>
                    <a:ext uri="{9D8B030D-6E8A-4147-A177-3AD203B41FA5}">
                      <a16:colId xmlns:a16="http://schemas.microsoft.com/office/drawing/2014/main" val="2701092348"/>
                    </a:ext>
                  </a:extLst>
                </a:gridCol>
                <a:gridCol w="825782">
                  <a:extLst>
                    <a:ext uri="{9D8B030D-6E8A-4147-A177-3AD203B41FA5}">
                      <a16:colId xmlns:a16="http://schemas.microsoft.com/office/drawing/2014/main" val="3968496092"/>
                    </a:ext>
                  </a:extLst>
                </a:gridCol>
                <a:gridCol w="825782">
                  <a:extLst>
                    <a:ext uri="{9D8B030D-6E8A-4147-A177-3AD203B41FA5}">
                      <a16:colId xmlns:a16="http://schemas.microsoft.com/office/drawing/2014/main" val="105683888"/>
                    </a:ext>
                  </a:extLst>
                </a:gridCol>
                <a:gridCol w="825782">
                  <a:extLst>
                    <a:ext uri="{9D8B030D-6E8A-4147-A177-3AD203B41FA5}">
                      <a16:colId xmlns:a16="http://schemas.microsoft.com/office/drawing/2014/main" val="523727158"/>
                    </a:ext>
                  </a:extLst>
                </a:gridCol>
                <a:gridCol w="825782">
                  <a:extLst>
                    <a:ext uri="{9D8B030D-6E8A-4147-A177-3AD203B41FA5}">
                      <a16:colId xmlns:a16="http://schemas.microsoft.com/office/drawing/2014/main" val="100405287"/>
                    </a:ext>
                  </a:extLst>
                </a:gridCol>
                <a:gridCol w="825782">
                  <a:extLst>
                    <a:ext uri="{9D8B030D-6E8A-4147-A177-3AD203B41FA5}">
                      <a16:colId xmlns:a16="http://schemas.microsoft.com/office/drawing/2014/main" val="1002530292"/>
                    </a:ext>
                  </a:extLst>
                </a:gridCol>
                <a:gridCol w="825782">
                  <a:extLst>
                    <a:ext uri="{9D8B030D-6E8A-4147-A177-3AD203B41FA5}">
                      <a16:colId xmlns:a16="http://schemas.microsoft.com/office/drawing/2014/main" val="594696314"/>
                    </a:ext>
                  </a:extLst>
                </a:gridCol>
                <a:gridCol w="825782">
                  <a:extLst>
                    <a:ext uri="{9D8B030D-6E8A-4147-A177-3AD203B41FA5}">
                      <a16:colId xmlns:a16="http://schemas.microsoft.com/office/drawing/2014/main" val="814277181"/>
                    </a:ext>
                  </a:extLst>
                </a:gridCol>
                <a:gridCol w="885897">
                  <a:extLst>
                    <a:ext uri="{9D8B030D-6E8A-4147-A177-3AD203B41FA5}">
                      <a16:colId xmlns:a16="http://schemas.microsoft.com/office/drawing/2014/main" val="1329977851"/>
                    </a:ext>
                  </a:extLst>
                </a:gridCol>
                <a:gridCol w="825782">
                  <a:extLst>
                    <a:ext uri="{9D8B030D-6E8A-4147-A177-3AD203B41FA5}">
                      <a16:colId xmlns:a16="http://schemas.microsoft.com/office/drawing/2014/main" val="236685213"/>
                    </a:ext>
                  </a:extLst>
                </a:gridCol>
                <a:gridCol w="825782">
                  <a:extLst>
                    <a:ext uri="{9D8B030D-6E8A-4147-A177-3AD203B41FA5}">
                      <a16:colId xmlns:a16="http://schemas.microsoft.com/office/drawing/2014/main" val="680427359"/>
                    </a:ext>
                  </a:extLst>
                </a:gridCol>
              </a:tblGrid>
              <a:tr h="303527">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0351899"/>
                  </a:ext>
                </a:extLst>
              </a:tr>
              <a:tr h="203200">
                <a:tc>
                  <a:txBody>
                    <a:bodyPr/>
                    <a:lstStyle/>
                    <a:p>
                      <a:pPr algn="r" fontAlgn="b"/>
                      <a:r>
                        <a:rPr lang="en-US" sz="1200" u="none" strike="noStrike">
                          <a:effectLst/>
                        </a:rPr>
                        <a:t>7/29/22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T1746F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289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135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194.5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246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261.5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29785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0647170"/>
                  </a:ext>
                </a:extLst>
              </a:tr>
            </a:tbl>
          </a:graphicData>
        </a:graphic>
      </p:graphicFrame>
      <p:sp>
        <p:nvSpPr>
          <p:cNvPr id="6" name="TextBox 5">
            <a:extLst>
              <a:ext uri="{FF2B5EF4-FFF2-40B4-BE49-F238E27FC236}">
                <a16:creationId xmlns:a16="http://schemas.microsoft.com/office/drawing/2014/main" id="{D13A848D-85EA-6A9C-2233-1B80C5340D40}"/>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34-wk-old female</a:t>
            </a:r>
          </a:p>
        </p:txBody>
      </p:sp>
    </p:spTree>
    <p:extLst>
      <p:ext uri="{BB962C8B-B14F-4D97-AF65-F5344CB8AC3E}">
        <p14:creationId xmlns:p14="http://schemas.microsoft.com/office/powerpoint/2010/main" val="370315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59D7389-CB95-7F71-97A8-864633960F8D}"/>
              </a:ext>
            </a:extLst>
          </p:cNvPr>
          <p:cNvGraphicFramePr>
            <a:graphicFrameLocks/>
          </p:cNvGraphicFramePr>
          <p:nvPr>
            <p:extLst>
              <p:ext uri="{D42A27DB-BD31-4B8C-83A1-F6EECF244321}">
                <p14:modId xmlns:p14="http://schemas.microsoft.com/office/powerpoint/2010/main" val="3752913821"/>
              </p:ext>
            </p:extLst>
          </p:nvPr>
        </p:nvGraphicFramePr>
        <p:xfrm>
          <a:off x="152400" y="1431263"/>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109AAEF-BF0A-AE90-E7D8-BFC84D7B044B}"/>
              </a:ext>
            </a:extLst>
          </p:cNvPr>
          <p:cNvGraphicFramePr>
            <a:graphicFrameLocks/>
          </p:cNvGraphicFramePr>
          <p:nvPr>
            <p:extLst>
              <p:ext uri="{D42A27DB-BD31-4B8C-83A1-F6EECF244321}">
                <p14:modId xmlns:p14="http://schemas.microsoft.com/office/powerpoint/2010/main" val="1381139412"/>
              </p:ext>
            </p:extLst>
          </p:nvPr>
        </p:nvGraphicFramePr>
        <p:xfrm>
          <a:off x="4448092" y="95222"/>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733E3D06-F565-9579-0FF6-B9CD23237E86}"/>
              </a:ext>
            </a:extLst>
          </p:cNvPr>
          <p:cNvGraphicFramePr>
            <a:graphicFrameLocks noGrp="1"/>
          </p:cNvGraphicFramePr>
          <p:nvPr>
            <p:extLst>
              <p:ext uri="{D42A27DB-BD31-4B8C-83A1-F6EECF244321}">
                <p14:modId xmlns:p14="http://schemas.microsoft.com/office/powerpoint/2010/main" val="1750239674"/>
              </p:ext>
            </p:extLst>
          </p:nvPr>
        </p:nvGraphicFramePr>
        <p:xfrm>
          <a:off x="7471189" y="985657"/>
          <a:ext cx="4127500" cy="30480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750399671"/>
                    </a:ext>
                  </a:extLst>
                </a:gridCol>
                <a:gridCol w="825500">
                  <a:extLst>
                    <a:ext uri="{9D8B030D-6E8A-4147-A177-3AD203B41FA5}">
                      <a16:colId xmlns:a16="http://schemas.microsoft.com/office/drawing/2014/main" val="3815871645"/>
                    </a:ext>
                  </a:extLst>
                </a:gridCol>
                <a:gridCol w="825500">
                  <a:extLst>
                    <a:ext uri="{9D8B030D-6E8A-4147-A177-3AD203B41FA5}">
                      <a16:colId xmlns:a16="http://schemas.microsoft.com/office/drawing/2014/main" val="2184188293"/>
                    </a:ext>
                  </a:extLst>
                </a:gridCol>
                <a:gridCol w="825500">
                  <a:extLst>
                    <a:ext uri="{9D8B030D-6E8A-4147-A177-3AD203B41FA5}">
                      <a16:colId xmlns:a16="http://schemas.microsoft.com/office/drawing/2014/main" val="1155708677"/>
                    </a:ext>
                  </a:extLst>
                </a:gridCol>
                <a:gridCol w="825500">
                  <a:extLst>
                    <a:ext uri="{9D8B030D-6E8A-4147-A177-3AD203B41FA5}">
                      <a16:colId xmlns:a16="http://schemas.microsoft.com/office/drawing/2014/main" val="2194686590"/>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5304484"/>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109.5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96569"/>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237585"/>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162016"/>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0789826"/>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3798658"/>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1435055"/>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8205549"/>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9266390"/>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59</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9434000"/>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125.5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849050"/>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127.4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224167"/>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128.1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149</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6801310"/>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2910993"/>
                  </a:ext>
                </a:extLst>
              </a:tr>
              <a:tr h="203200">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246.5</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4002968"/>
                  </a:ext>
                </a:extLst>
              </a:tr>
            </a:tbl>
          </a:graphicData>
        </a:graphic>
      </p:graphicFrame>
      <p:sp>
        <p:nvSpPr>
          <p:cNvPr id="6" name="TextBox 5">
            <a:extLst>
              <a:ext uri="{FF2B5EF4-FFF2-40B4-BE49-F238E27FC236}">
                <a16:creationId xmlns:a16="http://schemas.microsoft.com/office/drawing/2014/main" id="{1324F798-585C-3021-99AC-28792A6432BD}"/>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33-wk-old female</a:t>
            </a:r>
          </a:p>
        </p:txBody>
      </p:sp>
      <p:graphicFrame>
        <p:nvGraphicFramePr>
          <p:cNvPr id="7" name="Table 6">
            <a:extLst>
              <a:ext uri="{FF2B5EF4-FFF2-40B4-BE49-F238E27FC236}">
                <a16:creationId xmlns:a16="http://schemas.microsoft.com/office/drawing/2014/main" id="{C4CA87AF-8934-7912-1312-E53B849009C8}"/>
              </a:ext>
            </a:extLst>
          </p:cNvPr>
          <p:cNvGraphicFramePr>
            <a:graphicFrameLocks noGrp="1"/>
          </p:cNvGraphicFramePr>
          <p:nvPr>
            <p:extLst>
              <p:ext uri="{D42A27DB-BD31-4B8C-83A1-F6EECF244321}">
                <p14:modId xmlns:p14="http://schemas.microsoft.com/office/powerpoint/2010/main" val="2548353536"/>
              </p:ext>
            </p:extLst>
          </p:nvPr>
        </p:nvGraphicFramePr>
        <p:xfrm>
          <a:off x="1111250" y="5146705"/>
          <a:ext cx="9969499" cy="1254095"/>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1983291390"/>
                    </a:ext>
                  </a:extLst>
                </a:gridCol>
                <a:gridCol w="825782">
                  <a:extLst>
                    <a:ext uri="{9D8B030D-6E8A-4147-A177-3AD203B41FA5}">
                      <a16:colId xmlns:a16="http://schemas.microsoft.com/office/drawing/2014/main" val="3419281824"/>
                    </a:ext>
                  </a:extLst>
                </a:gridCol>
                <a:gridCol w="825782">
                  <a:extLst>
                    <a:ext uri="{9D8B030D-6E8A-4147-A177-3AD203B41FA5}">
                      <a16:colId xmlns:a16="http://schemas.microsoft.com/office/drawing/2014/main" val="1223107379"/>
                    </a:ext>
                  </a:extLst>
                </a:gridCol>
                <a:gridCol w="825782">
                  <a:extLst>
                    <a:ext uri="{9D8B030D-6E8A-4147-A177-3AD203B41FA5}">
                      <a16:colId xmlns:a16="http://schemas.microsoft.com/office/drawing/2014/main" val="3077758715"/>
                    </a:ext>
                  </a:extLst>
                </a:gridCol>
                <a:gridCol w="825782">
                  <a:extLst>
                    <a:ext uri="{9D8B030D-6E8A-4147-A177-3AD203B41FA5}">
                      <a16:colId xmlns:a16="http://schemas.microsoft.com/office/drawing/2014/main" val="4200564489"/>
                    </a:ext>
                  </a:extLst>
                </a:gridCol>
                <a:gridCol w="794880">
                  <a:extLst>
                    <a:ext uri="{9D8B030D-6E8A-4147-A177-3AD203B41FA5}">
                      <a16:colId xmlns:a16="http://schemas.microsoft.com/office/drawing/2014/main" val="3093764451"/>
                    </a:ext>
                  </a:extLst>
                </a:gridCol>
                <a:gridCol w="856684">
                  <a:extLst>
                    <a:ext uri="{9D8B030D-6E8A-4147-A177-3AD203B41FA5}">
                      <a16:colId xmlns:a16="http://schemas.microsoft.com/office/drawing/2014/main" val="2725504792"/>
                    </a:ext>
                  </a:extLst>
                </a:gridCol>
                <a:gridCol w="825782">
                  <a:extLst>
                    <a:ext uri="{9D8B030D-6E8A-4147-A177-3AD203B41FA5}">
                      <a16:colId xmlns:a16="http://schemas.microsoft.com/office/drawing/2014/main" val="2419264161"/>
                    </a:ext>
                  </a:extLst>
                </a:gridCol>
                <a:gridCol w="825782">
                  <a:extLst>
                    <a:ext uri="{9D8B030D-6E8A-4147-A177-3AD203B41FA5}">
                      <a16:colId xmlns:a16="http://schemas.microsoft.com/office/drawing/2014/main" val="3402471656"/>
                    </a:ext>
                  </a:extLst>
                </a:gridCol>
                <a:gridCol w="885897">
                  <a:extLst>
                    <a:ext uri="{9D8B030D-6E8A-4147-A177-3AD203B41FA5}">
                      <a16:colId xmlns:a16="http://schemas.microsoft.com/office/drawing/2014/main" val="2044706595"/>
                    </a:ext>
                  </a:extLst>
                </a:gridCol>
                <a:gridCol w="825782">
                  <a:extLst>
                    <a:ext uri="{9D8B030D-6E8A-4147-A177-3AD203B41FA5}">
                      <a16:colId xmlns:a16="http://schemas.microsoft.com/office/drawing/2014/main" val="634277341"/>
                    </a:ext>
                  </a:extLst>
                </a:gridCol>
                <a:gridCol w="825782">
                  <a:extLst>
                    <a:ext uri="{9D8B030D-6E8A-4147-A177-3AD203B41FA5}">
                      <a16:colId xmlns:a16="http://schemas.microsoft.com/office/drawing/2014/main" val="3409222163"/>
                    </a:ext>
                  </a:extLst>
                </a:gridCol>
              </a:tblGrid>
              <a:tr h="813579">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Age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Weight (g)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Dextrose (</a:t>
                      </a:r>
                      <a:r>
                        <a:rPr lang="en-US" sz="1200" u="none" strike="noStrike" dirty="0" err="1">
                          <a:effectLst/>
                        </a:rPr>
                        <a:t>uL</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FBG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30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0033086"/>
                  </a:ext>
                </a:extLst>
              </a:tr>
              <a:tr h="440516">
                <a:tc>
                  <a:txBody>
                    <a:bodyPr/>
                    <a:lstStyle/>
                    <a:p>
                      <a:pPr algn="r" fontAlgn="b"/>
                      <a:r>
                        <a:rPr lang="en-US" sz="1200" u="none" strike="noStrike">
                          <a:effectLst/>
                        </a:rPr>
                        <a:t>7/22/22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T1748F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219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209.5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37650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0059222"/>
                  </a:ext>
                </a:extLst>
              </a:tr>
            </a:tbl>
          </a:graphicData>
        </a:graphic>
      </p:graphicFrame>
    </p:spTree>
    <p:extLst>
      <p:ext uri="{BB962C8B-B14F-4D97-AF65-F5344CB8AC3E}">
        <p14:creationId xmlns:p14="http://schemas.microsoft.com/office/powerpoint/2010/main" val="310166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1309</Words>
  <Application>Microsoft Office PowerPoint</Application>
  <PresentationFormat>Widescreen</PresentationFormat>
  <Paragraphs>811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Ben Anderson</cp:lastModifiedBy>
  <cp:revision>5</cp:revision>
  <dcterms:created xsi:type="dcterms:W3CDTF">2022-08-03T18:27:03Z</dcterms:created>
  <dcterms:modified xsi:type="dcterms:W3CDTF">2022-09-26T16:54:16Z</dcterms:modified>
</cp:coreProperties>
</file>