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B851-158B-4CCB-B583-C2635AAA30FF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89EA-8B21-4760-9DE3-1B62544CA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9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3508" y="635635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DDE-FE61-4713-9A0C-6C58A7682D7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B0A-E12E-4F37-B070-57389B3A0BAE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8E2FF3-263B-4558-A72E-E890D620C0F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DC12AB-C79F-4384-831F-5C3B7FBE88E8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FA9B7F3-2E33-48DA-96BB-7F8F11E74F5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ED573A-D5AD-4283-B22B-1904F708D8E0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004187-129E-4223-89CA-B395425FFF8D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7EB362-C351-49F7-8EF5-727501962854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40F62B4-B9AE-4D9D-B828-552F6BB2CAB2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310DAE-D48B-4A24-8738-A1E19B47AEA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6099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15F630-3624-4C2A-8FE3-05016574473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ECC7BBE-BF1D-4804-89F8-BA1A5F521B9D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94C84FC-996A-41A3-977F-F0FBB2FC5C8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AC9-9C92-4E23-A96D-D69FB4ACDA75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D0D-4F8F-422B-B33B-3CC5DEBEEE5D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4C53-AB6A-4B85-A15F-168EA051BD30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B896-4CB9-48E0-9B5A-4E8FF609A746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5B3A-C361-4597-8DE6-8E52E166C09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6FCA-7F84-4409-BFED-E817BAAAA464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6B85-374F-45FC-A219-38422900105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068B-27BE-4346-BDE2-A211EEE1B6E7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0400" y="63087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enymotion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9628/smartphone-platform-market-share-forecas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kmvportal.co.in/Course/MAD/Android%20Book.pdf" TargetMode="External"/><Relationship Id="rId5" Type="http://schemas.openxmlformats.org/officeDocument/2006/relationships/hyperlink" Target="https://doc.lagout.org/operating%20system%20/android/Android%20Application%20Development.ppt" TargetMode="External"/><Relationship Id="rId4" Type="http://schemas.openxmlformats.org/officeDocument/2006/relationships/hyperlink" Target="http://web.cse.ohio-state.edu/~xuan.3/courses/5432/AndroidProgramming.pp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94" y="1973653"/>
            <a:ext cx="10784264" cy="1143000"/>
          </a:xfrm>
        </p:spPr>
        <p:txBody>
          <a:bodyPr>
            <a:noAutofit/>
          </a:bodyPr>
          <a:lstStyle/>
          <a:p>
            <a:r>
              <a:rPr lang="en-US" sz="4000" dirty="0"/>
              <a:t>CSEE5590/490: Web/Mobile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741347"/>
            <a:ext cx="6400800" cy="1143000"/>
          </a:xfrm>
        </p:spPr>
        <p:txBody>
          <a:bodyPr/>
          <a:lstStyle/>
          <a:p>
            <a:r>
              <a:rPr lang="en-US" dirty="0"/>
              <a:t>Mobile App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D9C8E2-98B4-4FAB-A67A-C514EED6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28" y="2680283"/>
            <a:ext cx="1391192" cy="16325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A8FF0-347D-43CD-9DBE-F32E85D8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21EA6-2599-433C-8E0E-09164957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4B382-A0D3-44E8-BFCA-2E53FF8E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649798" cy="452722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Strongly recommend testing with real Android device</a:t>
            </a:r>
          </a:p>
          <a:p>
            <a:pPr lvl="1"/>
            <a:r>
              <a:rPr lang="en-US" sz="2600" dirty="0"/>
              <a:t>Android emulator: very slow</a:t>
            </a:r>
          </a:p>
          <a:p>
            <a:pPr lvl="1"/>
            <a:r>
              <a:rPr lang="en-US" sz="2600" dirty="0"/>
              <a:t>Install USB drivers for your Android device!</a:t>
            </a:r>
          </a:p>
          <a:p>
            <a:r>
              <a:rPr lang="en-US" sz="3000" dirty="0"/>
              <a:t>Bring up the Android SDK Manager</a:t>
            </a:r>
          </a:p>
          <a:p>
            <a:pPr lvl="1"/>
            <a:r>
              <a:rPr lang="en-US" sz="2600" dirty="0"/>
              <a:t>Recommended: Install Latest Android APIs </a:t>
            </a:r>
          </a:p>
          <a:p>
            <a:pPr lvl="1"/>
            <a:r>
              <a:rPr lang="en-US" sz="2600" dirty="0"/>
              <a:t>Do not worry about Intel x86 Atom, MIPS system images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843CC6-13A0-4928-8240-5E1FB89A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188172-10E3-47B0-9294-22D68352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98" y="1685042"/>
            <a:ext cx="5649798" cy="3892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84630-D7F4-41D9-BB06-52824C14A7E5}"/>
              </a:ext>
            </a:extLst>
          </p:cNvPr>
          <p:cNvSpPr/>
          <p:nvPr/>
        </p:nvSpPr>
        <p:spPr>
          <a:xfrm>
            <a:off x="7045485" y="5665589"/>
            <a:ext cx="452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 you're ready for Android development!</a:t>
            </a:r>
          </a:p>
        </p:txBody>
      </p:sp>
    </p:spTree>
    <p:extLst>
      <p:ext uri="{BB962C8B-B14F-4D97-AF65-F5344CB8AC3E}">
        <p14:creationId xmlns:p14="http://schemas.microsoft.com/office/powerpoint/2010/main" xmlns="" val="534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5FD0C-D1DC-45CA-ACE2-C6F74751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Android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F77FD-EF8D-4396-A893-7EA60708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342" cy="4525963"/>
          </a:xfrm>
        </p:spPr>
        <p:txBody>
          <a:bodyPr>
            <a:normAutofit/>
          </a:bodyPr>
          <a:lstStyle/>
          <a:p>
            <a:r>
              <a:rPr lang="en-US" dirty="0"/>
              <a:t>Android apps execute on Dalvik VM, a "clean-room" implementation of JVM</a:t>
            </a:r>
          </a:p>
          <a:p>
            <a:pPr lvl="1"/>
            <a:r>
              <a:rPr lang="en-US" dirty="0"/>
              <a:t>Dalvik optimized for efficient execution</a:t>
            </a:r>
          </a:p>
          <a:p>
            <a:pPr lvl="1"/>
            <a:r>
              <a:rPr lang="en-US" dirty="0"/>
              <a:t>Dalvik: register-based VM, unlike Oracle's stack-based JVM</a:t>
            </a:r>
          </a:p>
          <a:p>
            <a:pPr lvl="1"/>
            <a:r>
              <a:rPr lang="en-US" dirty="0"/>
              <a:t>Java .class bytecode translated to Dalvik Executable (DEX) bytecode, which Dalvik interprets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EC7094-4304-4B45-B62D-1EF31889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6" descr="DalvikCompilationWorkflow.png">
            <a:extLst>
              <a:ext uri="{FF2B5EF4-FFF2-40B4-BE49-F238E27FC236}">
                <a16:creationId xmlns:a16="http://schemas.microsoft.com/office/drawing/2014/main" xmlns="" id="{296A430A-26B1-479E-9648-AA7F7CE7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6" r="-166"/>
          <a:stretch>
            <a:fillRect/>
          </a:stretch>
        </p:blipFill>
        <p:spPr>
          <a:xfrm>
            <a:off x="8521700" y="1600201"/>
            <a:ext cx="30607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59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7E368-D4DB-41DE-977D-3C1005F2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11C492-E4A2-47B8-BA38-2D6C941B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apps written in Java </a:t>
            </a:r>
          </a:p>
          <a:p>
            <a:r>
              <a:rPr lang="en-US" dirty="0"/>
              <a:t>Android apps use four main components:</a:t>
            </a:r>
          </a:p>
          <a:p>
            <a:pPr lvl="1"/>
            <a:r>
              <a:rPr lang="en-US" sz="2400" b="1" dirty="0"/>
              <a:t>Activity: </a:t>
            </a:r>
            <a:r>
              <a:rPr lang="en-US" sz="2400" dirty="0"/>
              <a:t>A "single screen" that's visible to user</a:t>
            </a:r>
          </a:p>
          <a:p>
            <a:pPr lvl="1"/>
            <a:r>
              <a:rPr lang="en-US" sz="2400" b="1" dirty="0"/>
              <a:t>Service: </a:t>
            </a:r>
            <a:r>
              <a:rPr lang="en-US" sz="2400" dirty="0"/>
              <a:t>Long-running background "part" of app (not separate process or thread)</a:t>
            </a:r>
          </a:p>
          <a:p>
            <a:pPr lvl="1"/>
            <a:r>
              <a:rPr lang="en-US" sz="2400" b="1" dirty="0"/>
              <a:t>Content Provider: </a:t>
            </a:r>
            <a:r>
              <a:rPr lang="en-US" sz="2400" dirty="0"/>
              <a:t>Manages app data (usually stored in database) and data access for queries</a:t>
            </a:r>
          </a:p>
          <a:p>
            <a:pPr lvl="1"/>
            <a:r>
              <a:rPr lang="en-US" sz="2400" b="1" dirty="0"/>
              <a:t>Broadcast Receiver: </a:t>
            </a:r>
            <a:r>
              <a:rPr lang="en-US" sz="2400" dirty="0"/>
              <a:t>Component that listens for particular Android system "events", e.g., "found wireless device", and responds accordingly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96629-A878-422A-AAB0-666047C9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18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9C85E-55D5-4354-84CA-1984DFDF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3AA2D-CF61-4FEB-BD67-B7B57F52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Android app must include an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Aldhabi" panose="01000000000000000000" pitchFamily="2" charset="-78"/>
              </a:rPr>
              <a:t>AndroidManifest.xml </a:t>
            </a:r>
            <a:r>
              <a:rPr lang="en-US" dirty="0"/>
              <a:t>file describing functionality</a:t>
            </a:r>
          </a:p>
          <a:p>
            <a:r>
              <a:rPr lang="en-US" dirty="0"/>
              <a:t>The manifest specifies:</a:t>
            </a:r>
          </a:p>
          <a:p>
            <a:pPr lvl="1"/>
            <a:r>
              <a:rPr lang="en-US" dirty="0"/>
              <a:t>App's Activities, Services etc.</a:t>
            </a:r>
          </a:p>
          <a:p>
            <a:pPr lvl="1"/>
            <a:r>
              <a:rPr lang="en-US" dirty="0"/>
              <a:t>Permissions requested by app</a:t>
            </a:r>
          </a:p>
          <a:p>
            <a:pPr lvl="1"/>
            <a:r>
              <a:rPr lang="en-US" dirty="0"/>
              <a:t>Minimum API required</a:t>
            </a:r>
          </a:p>
          <a:p>
            <a:pPr lvl="1"/>
            <a:r>
              <a:rPr lang="en-US" dirty="0"/>
              <a:t>Hardware features required, e.g., camera with autofocus</a:t>
            </a:r>
          </a:p>
          <a:p>
            <a:pPr lvl="1"/>
            <a:r>
              <a:rPr lang="en-US" dirty="0"/>
              <a:t>External libraries to which app is linked, e.g., Google Maps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30344D-98FE-4C47-B468-8F2BDEEC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55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E820C-7E61-4F23-B5B0-1E9106B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67848-A1BF-4BFC-AC4A-C7047337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Activity: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key building block of Android apps</a:t>
            </a:r>
          </a:p>
          <a:p>
            <a:r>
              <a:rPr lang="en-US" sz="2800" dirty="0"/>
              <a:t>Extend Activity class,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override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onCreate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onPause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onResume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800" dirty="0"/>
              <a:t>methods</a:t>
            </a:r>
          </a:p>
          <a:p>
            <a:r>
              <a:rPr lang="en-US" sz="2800" dirty="0"/>
              <a:t>Dalvik VM can stop any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Activity</a:t>
            </a:r>
            <a:r>
              <a:rPr lang="en-US" sz="2800" dirty="0"/>
              <a:t> without warning, so saving state is important!</a:t>
            </a:r>
          </a:p>
          <a:p>
            <a:r>
              <a:rPr lang="en-US" sz="2800" dirty="0"/>
              <a:t>Activities need to be "responsive", otherwise Android shows user "App Not Responsive" warning: </a:t>
            </a:r>
          </a:p>
          <a:p>
            <a:r>
              <a:rPr lang="en-US" sz="2800" dirty="0"/>
              <a:t>Place lengthy operations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Runnable Threads,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AsyncTasks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EC308C-658F-4AA3-B317-AECB335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65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5707D-C730-4636-8DF9-982CF8CD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A3E772-D7A4-4A60-9E60-86E13B30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BC0351-913A-4E9D-B75B-291561F4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75" y="1308518"/>
            <a:ext cx="3989020" cy="52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046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5C751-1076-4807-89CB-4714A5BB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Creation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642BA2-D142-43AE-8D7B-80C28E4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own an Android device:</a:t>
            </a:r>
          </a:p>
          <a:p>
            <a:pPr lvl="1"/>
            <a:r>
              <a:rPr lang="en-US" dirty="0"/>
              <a:t>Ensure drivers are installed</a:t>
            </a:r>
          </a:p>
          <a:p>
            <a:pPr lvl="1"/>
            <a:r>
              <a:rPr lang="en-US" dirty="0"/>
              <a:t>Enable developer options on device under Settings, specifically USB Debugging</a:t>
            </a:r>
          </a:p>
          <a:p>
            <a:pPr lvl="2"/>
            <a:r>
              <a:rPr lang="en-US" dirty="0"/>
              <a:t>Android 4.2+: Go 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Settings→About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phone</a:t>
            </a:r>
            <a:r>
              <a:rPr lang="en-US" dirty="0"/>
              <a:t>, press Build number 7 times to enable developer options</a:t>
            </a:r>
          </a:p>
          <a:p>
            <a:r>
              <a:rPr lang="en-US" dirty="0"/>
              <a:t>For Android Studio:</a:t>
            </a:r>
          </a:p>
          <a:p>
            <a:pPr lvl="1"/>
            <a:r>
              <a:rPr lang="en-US" dirty="0"/>
              <a:t>Under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File→Settings→Appearance</a:t>
            </a:r>
            <a:r>
              <a:rPr lang="en-US" dirty="0"/>
              <a:t>, enable "Show tool window bars"; the Android view shows </a:t>
            </a:r>
            <a:r>
              <a:rPr lang="en-US" dirty="0" err="1"/>
              <a:t>LogCat</a:t>
            </a:r>
            <a:r>
              <a:rPr lang="en-US" dirty="0"/>
              <a:t>, devices</a:t>
            </a:r>
          </a:p>
          <a:p>
            <a:pPr lvl="1"/>
            <a:r>
              <a:rPr lang="en-US" dirty="0"/>
              <a:t>Programs should log states via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android.util.Log's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Log.d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(APP_TAG_STR, "debug")</a:t>
            </a:r>
            <a:r>
              <a:rPr lang="en-US" dirty="0"/>
              <a:t>, where APP_TAG_STR is a final String tag denoting your app</a:t>
            </a:r>
          </a:p>
          <a:p>
            <a:pPr lvl="1"/>
            <a:r>
              <a:rPr lang="en-US" dirty="0"/>
              <a:t>Other commands: </a:t>
            </a:r>
            <a:r>
              <a:rPr lang="en-US" dirty="0" err="1"/>
              <a:t>Log.e</a:t>
            </a:r>
            <a:r>
              <a:rPr lang="en-US" dirty="0"/>
              <a:t>() (error); </a:t>
            </a:r>
            <a:r>
              <a:rPr lang="en-US" dirty="0" err="1"/>
              <a:t>Log.i</a:t>
            </a:r>
            <a:r>
              <a:rPr lang="en-US" dirty="0"/>
              <a:t>() (info); </a:t>
            </a:r>
            <a:r>
              <a:rPr lang="en-US" dirty="0" err="1"/>
              <a:t>Log.w</a:t>
            </a:r>
            <a:r>
              <a:rPr lang="en-US" dirty="0"/>
              <a:t>() (warning); </a:t>
            </a:r>
            <a:r>
              <a:rPr lang="en-US" dirty="0" err="1"/>
              <a:t>Log.v</a:t>
            </a:r>
            <a:r>
              <a:rPr lang="en-US" dirty="0"/>
              <a:t>() (verbose)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1521A9-8807-4C58-B3A2-DC3B12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8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49519-8E11-4AA9-AD2E-6B43180A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F30BD-0EB1-42F4-A8CF-B64150B3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Creating Android app project in Android Studio:</a:t>
            </a:r>
          </a:p>
          <a:p>
            <a:pPr lvl="1"/>
            <a:r>
              <a:rPr lang="en-US" sz="2400" dirty="0"/>
              <a:t>Go to </a:t>
            </a:r>
            <a:r>
              <a:rPr lang="en-US" sz="2400" dirty="0" err="1"/>
              <a:t>File→New</a:t>
            </a:r>
            <a:r>
              <a:rPr lang="en-US" sz="2400" dirty="0"/>
              <a:t> →New Project </a:t>
            </a:r>
          </a:p>
          <a:p>
            <a:pPr lvl="1"/>
            <a:r>
              <a:rPr lang="en-US" sz="2400" dirty="0"/>
              <a:t>Enter app, project name</a:t>
            </a:r>
          </a:p>
          <a:p>
            <a:pPr lvl="1"/>
            <a:r>
              <a:rPr lang="en-US" sz="2400" dirty="0"/>
              <a:t>Choose package name using "reverse URL" notation, e.g., </a:t>
            </a:r>
            <a:r>
              <a:rPr lang="en-US" sz="2400" dirty="0" err="1"/>
              <a:t>edu.umkc.myapp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16ECF3-C96D-4BB8-9F89-4E4CFA29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0C715F-95D4-4A01-B3D7-10582EE8E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2800" y="1417638"/>
            <a:ext cx="5958840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34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C344E-C6BB-41DC-AF1D-E03EEA28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Selecting the SDK and type of device to deploy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503BB2-2918-44BB-95A0-FFBDF64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5218AB-3107-410A-90EA-F6341A87E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2734" y="1231265"/>
            <a:ext cx="6552729" cy="50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06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09778-1A6C-40E4-9307-6BDBC24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the type of activity for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95560C-5C5D-4055-A22D-093D0D0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BACA3C-4D71-4CA2-A7F9-05FB789704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0318" y="1228407"/>
            <a:ext cx="6660235" cy="5080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226018-3ABF-45E9-9618-F2422ECAA46B}"/>
              </a:ext>
            </a:extLst>
          </p:cNvPr>
          <p:cNvSpPr/>
          <p:nvPr/>
        </p:nvSpPr>
        <p:spPr>
          <a:xfrm>
            <a:off x="7855670" y="1786548"/>
            <a:ext cx="3908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You can choose from various templates available to start off the application. It is better to choose a Blank activity as you could add and manage the controls as you need. </a:t>
            </a:r>
          </a:p>
        </p:txBody>
      </p:sp>
    </p:spTree>
    <p:extLst>
      <p:ext uri="{BB962C8B-B14F-4D97-AF65-F5344CB8AC3E}">
        <p14:creationId xmlns:p14="http://schemas.microsoft.com/office/powerpoint/2010/main" xmlns="" val="17255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04F2-CB28-4640-9C40-C1AFBF8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71A63-9FAA-4B63-8B1A-81570312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Android</a:t>
            </a:r>
          </a:p>
          <a:p>
            <a:r>
              <a:rPr lang="en-US" dirty="0"/>
              <a:t>Getting Started with Android Studio</a:t>
            </a:r>
          </a:p>
          <a:p>
            <a:r>
              <a:rPr lang="en-US" dirty="0"/>
              <a:t>Android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7E57DC-D5C8-41C0-BF7C-D5AF3D6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86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61C4F-C804-4784-9168-0352A0CB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4F4F1-D740-480B-B36B-A7576475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Activity to create; then click Next</a:t>
            </a:r>
          </a:p>
          <a:p>
            <a:pPr lvl="1"/>
            <a:r>
              <a:rPr lang="en-US" dirty="0"/>
              <a:t>We'll choose a Blank Activity for simplicity</a:t>
            </a:r>
          </a:p>
          <a:p>
            <a:r>
              <a:rPr lang="en-US" dirty="0"/>
              <a:t>Enter information about your Activity, then click Finish</a:t>
            </a:r>
          </a:p>
          <a:p>
            <a:r>
              <a:rPr lang="en-US" dirty="0"/>
              <a:t>This creates a "Hello World"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1161D0-CFEA-436D-9383-6DA9981A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95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9C58F-A6E3-4131-8799-9A772E0A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0D17B-C7E6-44B7-AAE0-E55FC720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2"/>
            <a:ext cx="5970308" cy="4536648"/>
          </a:xfrm>
        </p:spPr>
        <p:txBody>
          <a:bodyPr>
            <a:normAutofit/>
          </a:bodyPr>
          <a:lstStyle/>
          <a:p>
            <a:r>
              <a:rPr lang="en-US" sz="2400" dirty="0"/>
              <a:t>Two ways:</a:t>
            </a:r>
          </a:p>
          <a:p>
            <a:pPr lvl="1"/>
            <a:r>
              <a:rPr lang="en-US" sz="2000" dirty="0"/>
              <a:t>Real Android device </a:t>
            </a:r>
          </a:p>
          <a:p>
            <a:pPr lvl="1"/>
            <a:r>
              <a:rPr lang="en-US" sz="2000" dirty="0"/>
              <a:t>Android virtual device </a:t>
            </a:r>
          </a:p>
          <a:p>
            <a:r>
              <a:rPr lang="en-US" sz="2400" dirty="0"/>
              <a:t>Plug in your real device; otherwise, create an Android virtual device</a:t>
            </a:r>
          </a:p>
          <a:p>
            <a:r>
              <a:rPr lang="en-US" sz="2400" dirty="0"/>
              <a:t>Emulator is slow. Try Intel accelerated version, or perhaps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http://www.genymotion.com/</a:t>
            </a:r>
            <a:r>
              <a:rPr lang="en-US" sz="2400" dirty="0"/>
              <a:t> </a:t>
            </a:r>
          </a:p>
          <a:p>
            <a:r>
              <a:rPr lang="en-US" sz="2400" dirty="0"/>
              <a:t>Run the app: press "Run" button in toolbar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7B71BF-B15C-43A7-A3E6-691B59CF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6C3C08-F899-47E4-8047-44965CB7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59" y="1516868"/>
            <a:ext cx="200025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691B9A-E6B3-4BE4-9D9F-58793AA0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09" y="1516868"/>
            <a:ext cx="2958538" cy="43748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8601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F0C24-812E-4DAD-8917-E3352FC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E5510-B8C6-4720-A0B4-5C51BA02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java/…/MainActivity.java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B76EC8-46A9-4C6F-BBA2-4C8916C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50C17C-FCD1-4C66-BF4C-4A0FB66B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33" y="2263020"/>
            <a:ext cx="5541311" cy="28062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C364B5AA-3844-4CBD-8326-0BDF89C0E7E9}"/>
              </a:ext>
            </a:extLst>
          </p:cNvPr>
          <p:cNvSpPr/>
          <p:nvPr/>
        </p:nvSpPr>
        <p:spPr>
          <a:xfrm>
            <a:off x="8529367" y="1606999"/>
            <a:ext cx="2481139" cy="23899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E9D0EF2-91B8-43AA-9EA7-F22C2D13D8C4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61344" y="2801982"/>
            <a:ext cx="2168023" cy="864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04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0AE4C-5602-431A-97B4-FBC42FEE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GUI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4455C-0E8C-4B16-BBBC-8AC1C995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res/layout/activity_main.xml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878B7E-831D-49D9-9CDD-828376C0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D63ED1-98D5-4BDA-848C-F7751B57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8" y="2033065"/>
            <a:ext cx="2432374" cy="43865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071C2ED-FFC9-4D98-A40A-0ECC4A5CF2BF}"/>
              </a:ext>
            </a:extLst>
          </p:cNvPr>
          <p:cNvCxnSpPr>
            <a:cxnSpLocks/>
          </p:cNvCxnSpPr>
          <p:nvPr/>
        </p:nvCxnSpPr>
        <p:spPr>
          <a:xfrm>
            <a:off x="3383280" y="3769674"/>
            <a:ext cx="2517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6F3D79A-DCC3-4BC2-AABB-A966DCDD20BF}"/>
              </a:ext>
            </a:extLst>
          </p:cNvPr>
          <p:cNvCxnSpPr>
            <a:cxnSpLocks/>
          </p:cNvCxnSpPr>
          <p:nvPr/>
        </p:nvCxnSpPr>
        <p:spPr>
          <a:xfrm>
            <a:off x="3383280" y="5572290"/>
            <a:ext cx="2517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4B7052-E772-498F-92C2-2F3EBDA69A6B}"/>
              </a:ext>
            </a:extLst>
          </p:cNvPr>
          <p:cNvSpPr txBox="1"/>
          <p:nvPr/>
        </p:nvSpPr>
        <p:spPr>
          <a:xfrm>
            <a:off x="5901179" y="357840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C237AC-6E3B-4446-9650-5E832A095138}"/>
              </a:ext>
            </a:extLst>
          </p:cNvPr>
          <p:cNvSpPr txBox="1"/>
          <p:nvPr/>
        </p:nvSpPr>
        <p:spPr>
          <a:xfrm>
            <a:off x="5901179" y="538762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163375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B927B-6559-4379-AA49-9B655210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8FD4E-36EF-4BC0-8C74-C58908D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3934C5-57DC-4682-A702-81AD4743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58" y="1072955"/>
            <a:ext cx="9759884" cy="52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725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38101-3A30-4B51-BF49-FFC0AF25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43A6B-8397-446D-96D8-2250F5E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AndroidManifest.xml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6AF352-4FD9-40C5-B50E-EBA696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2D7303-5A28-4868-82D2-FCEB7466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6" y="2117039"/>
            <a:ext cx="6478062" cy="41916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7B79AD91-57F6-4D09-9434-C19B5549AA16}"/>
              </a:ext>
            </a:extLst>
          </p:cNvPr>
          <p:cNvSpPr/>
          <p:nvPr/>
        </p:nvSpPr>
        <p:spPr>
          <a:xfrm>
            <a:off x="9879496" y="2872409"/>
            <a:ext cx="2007704" cy="18881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the main Java class which starts the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811886D-5380-41C5-AD3F-7122F05E8727}"/>
              </a:ext>
            </a:extLst>
          </p:cNvPr>
          <p:cNvCxnSpPr>
            <a:cxnSpLocks/>
          </p:cNvCxnSpPr>
          <p:nvPr/>
        </p:nvCxnSpPr>
        <p:spPr>
          <a:xfrm flipV="1">
            <a:off x="4610715" y="3828053"/>
            <a:ext cx="5268781" cy="545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061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69E4C-A2CD-4879-82D2-AA84B74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Emulator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FB9DB-6CC8-4EB5-9249-CD06A265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0857C1-F45C-47D7-9B2A-17606848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65" y="1417638"/>
            <a:ext cx="3259400" cy="48197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2122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C75F0-FF36-4FEC-A0BA-433B236E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0DAAC0-281B-4ABD-ACF8-F2214897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7" descr="hello-formstuff.png">
            <a:extLst>
              <a:ext uri="{FF2B5EF4-FFF2-40B4-BE49-F238E27FC236}">
                <a16:creationId xmlns:a16="http://schemas.microsoft.com/office/drawing/2014/main" xmlns="" id="{004D7416-52BB-459A-87B9-D53DB5E2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886671"/>
            <a:ext cx="2540000" cy="360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ello-linearlayout.png">
            <a:extLst>
              <a:ext uri="{FF2B5EF4-FFF2-40B4-BE49-F238E27FC236}">
                <a16:creationId xmlns:a16="http://schemas.microsoft.com/office/drawing/2014/main" xmlns="" id="{10CDB1EE-265D-4238-9E9C-94DD0B96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937471"/>
            <a:ext cx="2540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ello-gridview.png">
            <a:extLst>
              <a:ext uri="{FF2B5EF4-FFF2-40B4-BE49-F238E27FC236}">
                <a16:creationId xmlns:a16="http://schemas.microsoft.com/office/drawing/2014/main" xmlns="" id="{767316D3-A51D-4D8F-A101-35093DB3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861271"/>
            <a:ext cx="2540000" cy="360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583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5596D-E2FD-4DE5-9913-01F0BDD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CBD748-B599-4620-B214-A6C6D00B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6" descr="hello-listview.png">
            <a:extLst>
              <a:ext uri="{FF2B5EF4-FFF2-40B4-BE49-F238E27FC236}">
                <a16:creationId xmlns:a16="http://schemas.microsoft.com/office/drawing/2014/main" xmlns="" id="{53A1CAE9-A5E3-4BE5-B209-34FB800E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2934" y="1861345"/>
            <a:ext cx="2672266" cy="3794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ello-webview.png">
            <a:extLst>
              <a:ext uri="{FF2B5EF4-FFF2-40B4-BE49-F238E27FC236}">
                <a16:creationId xmlns:a16="http://schemas.microsoft.com/office/drawing/2014/main" xmlns="" id="{9056C0EC-4DAF-4770-8C5A-821C88519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0934" y="1861345"/>
            <a:ext cx="2672266" cy="3794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ello-relativelayout.png">
            <a:extLst>
              <a:ext uri="{FF2B5EF4-FFF2-40B4-BE49-F238E27FC236}">
                <a16:creationId xmlns:a16="http://schemas.microsoft.com/office/drawing/2014/main" xmlns="" id="{EE18DA0D-3FB9-4FE2-8025-896B76CDF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4934" y="1861345"/>
            <a:ext cx="2672266" cy="3794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031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9FBCA-0655-4A28-BBE7-BB9F1098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Programming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D08F3-4E99-45CE-94F4-DE86CE93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Android apps have multiple points of entry: no main() method</a:t>
            </a:r>
          </a:p>
          <a:p>
            <a:pPr lvl="1"/>
            <a:r>
              <a:rPr lang="en-US" sz="2000" dirty="0"/>
              <a:t>Cannot "sleep" in Android</a:t>
            </a:r>
          </a:p>
          <a:p>
            <a:pPr lvl="1"/>
            <a:r>
              <a:rPr lang="en-US" sz="2000" dirty="0"/>
              <a:t>During each entrance, certain Objects may be null</a:t>
            </a:r>
          </a:p>
          <a:p>
            <a:pPr lvl="1"/>
            <a:r>
              <a:rPr lang="en-US" sz="2000" dirty="0"/>
              <a:t>Defensive programming is very useful to avoid crashes, e.g., </a:t>
            </a:r>
            <a:br>
              <a:rPr lang="en-US" sz="2000" dirty="0"/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if (!(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== null)) { // do something }</a:t>
            </a:r>
          </a:p>
          <a:p>
            <a:r>
              <a:rPr lang="en-US" sz="2400" dirty="0"/>
              <a:t>Java concurrency techniques are required</a:t>
            </a:r>
          </a:p>
          <a:p>
            <a:pPr lvl="1"/>
            <a:r>
              <a:rPr lang="en-US" sz="2000" dirty="0"/>
              <a:t>Don't block the "main" thread in Activities</a:t>
            </a:r>
          </a:p>
          <a:p>
            <a:pPr lvl="1"/>
            <a:r>
              <a:rPr lang="en-US" sz="2000" dirty="0"/>
              <a:t>Implement long-running tasks such as network connections asynchronously, e.g., as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AsyncTasks</a:t>
            </a:r>
            <a:r>
              <a:rPr lang="en-US" sz="2000" dirty="0"/>
              <a:t> </a:t>
            </a:r>
          </a:p>
          <a:p>
            <a:r>
              <a:rPr lang="en-US" sz="2400" dirty="0"/>
              <a:t>Logging state via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android.util.Log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throughout app is essential when debugging (finding root causes)</a:t>
            </a:r>
          </a:p>
          <a:p>
            <a:r>
              <a:rPr lang="en-US" sz="2400" dirty="0"/>
              <a:t>Better to have "too many" permissions than too few</a:t>
            </a:r>
          </a:p>
          <a:p>
            <a:pPr lvl="1"/>
            <a:r>
              <a:rPr lang="en-US" sz="2000" dirty="0"/>
              <a:t>Otherwise, app crashes due to security exceptions!</a:t>
            </a:r>
          </a:p>
          <a:p>
            <a:pPr lvl="1"/>
            <a:r>
              <a:rPr lang="en-US" sz="2000" dirty="0"/>
              <a:t>Remove "unnecessary" permissions before releasing app to public</a:t>
            </a:r>
          </a:p>
          <a:p>
            <a:r>
              <a:rPr lang="en-US" sz="2400" dirty="0"/>
              <a:t>Event handling in Android GUIs entails many listener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F9DDD-AF3C-4009-B244-5E2AB2E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00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D4BD9-8C74-4AAF-BE0C-2B22327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B8711D-F1EC-48BC-ADB7-4DA974B8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45" y="1521515"/>
            <a:ext cx="5175577" cy="2946973"/>
          </a:xfrm>
        </p:spPr>
        <p:txBody>
          <a:bodyPr>
            <a:normAutofit/>
          </a:bodyPr>
          <a:lstStyle/>
          <a:p>
            <a:r>
              <a:rPr lang="en-US" sz="2400" dirty="0"/>
              <a:t>Popular mobile operating system</a:t>
            </a:r>
          </a:p>
          <a:p>
            <a:r>
              <a:rPr lang="en-US" sz="2400" dirty="0"/>
              <a:t>Android Inc. was founded in Palo Alto, California, in October 2003 by Andy Rubin, Rich Miner, Nick Sears, and Chris White.</a:t>
            </a:r>
          </a:p>
          <a:p>
            <a:r>
              <a:rPr lang="en-US" sz="2400" dirty="0"/>
              <a:t>In July 2005, Google acquired Android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FFA7F0-E05A-41FF-BF9F-89B094DB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23" y="1403795"/>
            <a:ext cx="6331022" cy="2946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8C7459-7B58-41ED-8359-5C7A12BB736F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https://www.statista.com/chart/9628/smartphone-platform-market-share-forecast/</a:t>
            </a:r>
            <a:r>
              <a:rPr lang="en-US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C691C3-B23F-4F7E-BE10-7A69A4057652}"/>
              </a:ext>
            </a:extLst>
          </p:cNvPr>
          <p:cNvSpPr/>
          <p:nvPr/>
        </p:nvSpPr>
        <p:spPr>
          <a:xfrm>
            <a:off x="520045" y="4572365"/>
            <a:ext cx="11423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Android has beaten Apple iOS, being the leading mobile operating system from first quarter of 2011 worldwide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5D8E127-B812-4CBF-AEA2-6D9D043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41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EDF3F-6425-4D59-8114-87A7EB8C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8637F-473F-4192-A635-DEE7FD61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https://developer.android.com/studio/install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https://developer.android.com/training/basics/firstapp/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http://web.cse.ohio-state.edu/~xuan.3/courses/5432/AndroidProgramming.ppt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https://doc.lagout.org/operating%20system%20/android/Android%20Application%20Development.ppt</a:t>
            </a:r>
            <a:r>
              <a:rPr lang="en-US" sz="2400" dirty="0"/>
              <a:t> </a:t>
            </a:r>
          </a:p>
          <a:p>
            <a:r>
              <a:rPr lang="en-US" sz="2400" b="1" dirty="0"/>
              <a:t>Book: </a:t>
            </a:r>
            <a:r>
              <a:rPr lang="en-US" sz="2400" dirty="0">
                <a:hlinkClick r:id="rId6"/>
              </a:rPr>
              <a:t>http://www.kmvportal.co.in/Course/MAD/Android%20Book.pdf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3879D2-DE20-4BC2-9079-27A6B21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876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D176E-D68E-45AB-BB4F-6313E64D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C2E54E-CFC5-4434-88EA-BF44E045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manual Login App</a:t>
            </a:r>
          </a:p>
          <a:p>
            <a:r>
              <a:rPr lang="en-US" dirty="0"/>
              <a:t>Please refer steps in Lesson plan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9CA909-BC4C-4BA1-9EA2-C946DAF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7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234D7-3B6E-4E12-8F69-493BD8B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DAB078-8CB1-4049-8CAB-D6AC61B9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97485" cy="381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3481297-F848-4DA8-BF3E-393E13175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740797"/>
              </p:ext>
            </p:extLst>
          </p:nvPr>
        </p:nvGraphicFramePr>
        <p:xfrm>
          <a:off x="318219" y="1316287"/>
          <a:ext cx="5677228" cy="4758580"/>
        </p:xfrm>
        <a:graphic>
          <a:graphicData uri="http://schemas.openxmlformats.org/drawingml/2006/table">
            <a:tbl>
              <a:tblPr/>
              <a:tblGrid>
                <a:gridCol w="1805813">
                  <a:extLst>
                    <a:ext uri="{9D8B030D-6E8A-4147-A177-3AD203B41FA5}">
                      <a16:colId xmlns:a16="http://schemas.microsoft.com/office/drawing/2014/main" xmlns="" val="1112642709"/>
                    </a:ext>
                  </a:extLst>
                </a:gridCol>
                <a:gridCol w="1134192">
                  <a:extLst>
                    <a:ext uri="{9D8B030D-6E8A-4147-A177-3AD203B41FA5}">
                      <a16:colId xmlns:a16="http://schemas.microsoft.com/office/drawing/2014/main" xmlns="" val="4213332036"/>
                    </a:ext>
                  </a:extLst>
                </a:gridCol>
                <a:gridCol w="1660915">
                  <a:extLst>
                    <a:ext uri="{9D8B030D-6E8A-4147-A177-3AD203B41FA5}">
                      <a16:colId xmlns:a16="http://schemas.microsoft.com/office/drawing/2014/main" xmlns="" val="3454374500"/>
                    </a:ext>
                  </a:extLst>
                </a:gridCol>
                <a:gridCol w="1076308">
                  <a:extLst>
                    <a:ext uri="{9D8B030D-6E8A-4147-A177-3AD203B41FA5}">
                      <a16:colId xmlns:a16="http://schemas.microsoft.com/office/drawing/2014/main" xmlns="" val="2005702239"/>
                    </a:ext>
                  </a:extLst>
                </a:gridCol>
              </a:tblGrid>
              <a:tr h="256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Code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Version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Initial release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API level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436309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(No codename)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23-Sep-08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286764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Petit Four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9-Feb-09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2102697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Cupcake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27-Apr-09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001754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Donut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15-Sep-09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3988180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Éclair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2.0 – 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26-Oct-09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5 – 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5392329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Froyo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2.2 – 2.2.3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20-May-10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4107722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Gingerbread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2.3 – 2.3.7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6-Dec-10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9 – 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9693488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Honeycomb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3.0 – 3.2.6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22-Feb-11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11 – 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916112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Ice Cream Sandwich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4.0 – 4.0.4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18-Oct-11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14 – 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114097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Jelly Bean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4.1 – 4.3.1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9-Jul-12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16 – 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355343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KitKat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4.4 – 4.4.4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31-Oct-13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19 – 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9565139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Lollipop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5.0 – 5.1.1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12-Nov-14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21 – 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646573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Marshmallow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6.0 – 6.0.1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5-Oct-15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2744600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Nougat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7.0 – 7.1.2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22-Aug-16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24 – 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95694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Oreo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8.0 – 8.1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21-Aug-17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26 – 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93258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Pie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6-Aug-18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22222"/>
                          </a:solidFill>
                          <a:effectLst/>
                          <a:latin typeface="Cambria" panose="020405030504060302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6864748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180277-AA7F-4160-88ED-56E659EB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87FF-D218-48A7-A91B-3C621ED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29634B-A042-4382-AB75-CC869DC5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32" y="1285663"/>
            <a:ext cx="7056536" cy="50672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1EDF3-3742-43D1-9824-FC42F4B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73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BA76-AE33-454C-852F-F8D264F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pic>
        <p:nvPicPr>
          <p:cNvPr id="4" name="Content Placeholder 10" descr="AndroidInternals.png">
            <a:extLst>
              <a:ext uri="{FF2B5EF4-FFF2-40B4-BE49-F238E27FC236}">
                <a16:creationId xmlns:a16="http://schemas.microsoft.com/office/drawing/2014/main" xmlns="" id="{43E23305-8C9D-4499-888B-C7D5C3FDB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" r="32"/>
          <a:stretch>
            <a:fillRect/>
          </a:stretch>
        </p:blipFill>
        <p:spPr>
          <a:xfrm>
            <a:off x="2926737" y="1493053"/>
            <a:ext cx="6338526" cy="47915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E6279E-0D61-4AAB-8A13-C927458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63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B289A-0E1A-4A3A-960A-D64BB527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20C7DB-F346-4119-86C5-F571C27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16EABE-D429-4E5A-8E3D-3FE0190916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631" y="1285660"/>
            <a:ext cx="9924265" cy="4860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5895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74A04-2887-4B97-B934-099D0878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F48356-AB15-478F-844A-1AAEE308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98491" cy="470852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800" dirty="0"/>
              <a:t>Need to install Java Development Kit (JDK) to write Java (and Android) programs</a:t>
            </a:r>
          </a:p>
          <a:p>
            <a:pPr lvl="0"/>
            <a:r>
              <a:rPr lang="en-US" sz="3800" b="1" dirty="0">
                <a:highlight>
                  <a:srgbClr val="FFFF00"/>
                </a:highlight>
              </a:rPr>
              <a:t>Do not install</a:t>
            </a:r>
            <a:r>
              <a:rPr lang="en-US" sz="3800" dirty="0"/>
              <a:t> Java Runtime Environment (JRE); JDK and JRE are different!</a:t>
            </a:r>
          </a:p>
          <a:p>
            <a:pPr lvl="0"/>
            <a:r>
              <a:rPr lang="en-US" sz="3800" dirty="0"/>
              <a:t>Can download the JDK for your OS at </a:t>
            </a:r>
            <a:r>
              <a:rPr lang="en-US" sz="3800" u="sng" dirty="0">
                <a:hlinkClick r:id="rId2"/>
              </a:rPr>
              <a:t>http://java.oracle.com</a:t>
            </a:r>
            <a:r>
              <a:rPr lang="en-US" sz="3800" dirty="0"/>
              <a:t> </a:t>
            </a:r>
          </a:p>
          <a:p>
            <a:pPr lvl="0"/>
            <a:r>
              <a:rPr lang="en-US" sz="3800" dirty="0"/>
              <a:t>Alternatively, for OS X, Linux:</a:t>
            </a:r>
          </a:p>
          <a:p>
            <a:pPr lvl="1"/>
            <a:r>
              <a:rPr lang="en-US" sz="3200" dirty="0"/>
              <a:t>OS X: </a:t>
            </a:r>
          </a:p>
          <a:p>
            <a:pPr lvl="2"/>
            <a:r>
              <a:rPr lang="en-US" sz="3200" dirty="0"/>
              <a:t>Open </a:t>
            </a:r>
            <a:r>
              <a:rPr lang="en-US" sz="2200" i="1" dirty="0">
                <a:highlight>
                  <a:srgbClr val="FFFF00"/>
                </a:highlight>
              </a:rPr>
              <a:t>/Applications/Utilities/</a:t>
            </a:r>
            <a:r>
              <a:rPr lang="en-US" sz="2200" i="1" dirty="0" err="1">
                <a:highlight>
                  <a:srgbClr val="FFFF00"/>
                </a:highlight>
              </a:rPr>
              <a:t>Terminal.app</a:t>
            </a:r>
            <a:endParaRPr lang="en-US" sz="3200" dirty="0">
              <a:highlight>
                <a:srgbClr val="FFFF00"/>
              </a:highlight>
            </a:endParaRPr>
          </a:p>
          <a:p>
            <a:pPr lvl="2"/>
            <a:r>
              <a:rPr lang="en-US" sz="3200" dirty="0"/>
              <a:t>Type </a:t>
            </a:r>
            <a:r>
              <a:rPr lang="en-US" sz="2200" i="1" dirty="0" err="1">
                <a:highlight>
                  <a:srgbClr val="FFFF00"/>
                </a:highlight>
              </a:rPr>
              <a:t>javac</a:t>
            </a:r>
            <a:r>
              <a:rPr lang="en-US" sz="3200" dirty="0"/>
              <a:t> at command line</a:t>
            </a:r>
          </a:p>
          <a:p>
            <a:pPr lvl="2"/>
            <a:r>
              <a:rPr lang="en-US" sz="3200" dirty="0"/>
              <a:t>Install Java when prompt appears</a:t>
            </a:r>
          </a:p>
          <a:p>
            <a:pPr lvl="1"/>
            <a:r>
              <a:rPr lang="en-US" sz="3200" dirty="0"/>
              <a:t>Linux: </a:t>
            </a:r>
          </a:p>
          <a:p>
            <a:pPr lvl="2"/>
            <a:r>
              <a:rPr lang="en-US" sz="3200" dirty="0"/>
              <a:t>Type </a:t>
            </a:r>
            <a:r>
              <a:rPr lang="en-US" sz="2200" i="1" dirty="0" err="1">
                <a:highlight>
                  <a:srgbClr val="FFFF00"/>
                </a:highlight>
              </a:rPr>
              <a:t>sudo</a:t>
            </a:r>
            <a:r>
              <a:rPr lang="en-US" sz="2200" i="1" dirty="0">
                <a:highlight>
                  <a:srgbClr val="FFFF00"/>
                </a:highlight>
              </a:rPr>
              <a:t> apt–get install default–</a:t>
            </a:r>
            <a:r>
              <a:rPr lang="en-US" sz="2200" i="1" dirty="0" err="1">
                <a:highlight>
                  <a:srgbClr val="FFFF00"/>
                </a:highlight>
              </a:rPr>
              <a:t>jdk</a:t>
            </a:r>
            <a:r>
              <a:rPr lang="en-US" sz="2200" dirty="0"/>
              <a:t> </a:t>
            </a:r>
            <a:r>
              <a:rPr lang="en-US" sz="3200" dirty="0"/>
              <a:t>at command line (Debian, Ubuntu)</a:t>
            </a:r>
          </a:p>
          <a:p>
            <a:pPr marL="342900" lvl="2" indent="-342900"/>
            <a:r>
              <a:rPr lang="en-US" sz="3800" dirty="0"/>
              <a:t>After installing JDK, download Android SDK from </a:t>
            </a:r>
            <a:r>
              <a:rPr lang="en-US" sz="3800" dirty="0">
                <a:hlinkClick r:id="rId3"/>
              </a:rPr>
              <a:t>https://developer.android.com/studio/index.html</a:t>
            </a:r>
            <a:r>
              <a:rPr lang="en-US" sz="3800" dirty="0"/>
              <a:t> </a:t>
            </a:r>
          </a:p>
          <a:p>
            <a:r>
              <a:rPr lang="en-US" sz="3800" dirty="0"/>
              <a:t>Simplest</a:t>
            </a:r>
            <a:r>
              <a:rPr lang="en-US" sz="3100" dirty="0"/>
              <a:t>: </a:t>
            </a:r>
            <a:r>
              <a:rPr lang="en-US" sz="3800" dirty="0"/>
              <a:t>download and install Android Studio bundle (including Android SDK) for your 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37C1BA-F074-4D4D-9614-A7432A3A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40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5E3D4-E2C4-47AB-9CE6-181AB539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920C94-63C4-41AD-A174-50F53F68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9815"/>
          </a:xfrm>
        </p:spPr>
        <p:txBody>
          <a:bodyPr>
            <a:normAutofit/>
          </a:bodyPr>
          <a:lstStyle/>
          <a:p>
            <a:r>
              <a:rPr lang="en-US" sz="2400" dirty="0"/>
              <a:t>Follow the default instructions while android studio installation. However, below are the reference screenshots for Windows OS </a:t>
            </a:r>
          </a:p>
          <a:p>
            <a:r>
              <a:rPr lang="en-US" sz="2400" dirty="0"/>
              <a:t>After installation, you should see below screen: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870D60-2413-41E7-BFD8-E06F970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FFD355-7A16-4112-8CEE-2CBA0D503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5672" y="2884602"/>
            <a:ext cx="4862843" cy="32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0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1069</Words>
  <Application>Microsoft Office PowerPoint</Application>
  <PresentationFormat>Custom</PresentationFormat>
  <Paragraphs>231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CSEE5590/490: Web/Mobile Programming </vt:lpstr>
      <vt:lpstr>Overview</vt:lpstr>
      <vt:lpstr>Introduction to Android</vt:lpstr>
      <vt:lpstr>Android Versions</vt:lpstr>
      <vt:lpstr>Android Architecture</vt:lpstr>
      <vt:lpstr>Android Architecture</vt:lpstr>
      <vt:lpstr>Getting Started</vt:lpstr>
      <vt:lpstr>Getting Started</vt:lpstr>
      <vt:lpstr>Getting Started</vt:lpstr>
      <vt:lpstr>Getting Started</vt:lpstr>
      <vt:lpstr>How Android Works?</vt:lpstr>
      <vt:lpstr>Android Highlights</vt:lpstr>
      <vt:lpstr>App Manifest</vt:lpstr>
      <vt:lpstr>Activity Lifecycle</vt:lpstr>
      <vt:lpstr>Activity Lifecycle</vt:lpstr>
      <vt:lpstr>App Creation Checklist</vt:lpstr>
      <vt:lpstr>Creating Android App</vt:lpstr>
      <vt:lpstr>Selecting the SDK and type of device to deploy the application</vt:lpstr>
      <vt:lpstr>Selecting the type of activity for the application</vt:lpstr>
      <vt:lpstr>Creating Android App</vt:lpstr>
      <vt:lpstr>Deploying the App</vt:lpstr>
      <vt:lpstr>Use case: Source Code</vt:lpstr>
      <vt:lpstr>Underlying GUI Code</vt:lpstr>
      <vt:lpstr>GUI Design</vt:lpstr>
      <vt:lpstr>The App Manifest</vt:lpstr>
      <vt:lpstr>Output - Emulator</vt:lpstr>
      <vt:lpstr>Views</vt:lpstr>
      <vt:lpstr>Views</vt:lpstr>
      <vt:lpstr>Android Programming Notes</vt:lpstr>
      <vt:lpstr>References</vt:lpstr>
      <vt:lpstr>ICP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CSMYP7</cp:lastModifiedBy>
  <cp:revision>29</cp:revision>
  <dcterms:created xsi:type="dcterms:W3CDTF">2014-01-29T16:55:47Z</dcterms:created>
  <dcterms:modified xsi:type="dcterms:W3CDTF">2018-10-16T23:01:34Z</dcterms:modified>
</cp:coreProperties>
</file>