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58" r:id="rId4"/>
    <p:sldId id="289" r:id="rId5"/>
    <p:sldId id="312" r:id="rId6"/>
    <p:sldId id="313" r:id="rId7"/>
    <p:sldId id="314" r:id="rId8"/>
    <p:sldId id="316" r:id="rId9"/>
    <p:sldId id="317" r:id="rId10"/>
    <p:sldId id="318" r:id="rId11"/>
    <p:sldId id="319" r:id="rId12"/>
    <p:sldId id="320" r:id="rId13"/>
    <p:sldId id="321" r:id="rId14"/>
    <p:sldId id="322" r:id="rId15"/>
    <p:sldId id="323" r:id="rId16"/>
    <p:sldId id="328" r:id="rId17"/>
    <p:sldId id="325" r:id="rId18"/>
    <p:sldId id="324" r:id="rId19"/>
    <p:sldId id="326" r:id="rId20"/>
    <p:sldId id="327" r:id="rId21"/>
    <p:sldId id="287"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725"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7B851-158B-4CCB-B583-C2635AAA30FF}"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989EA-8B21-4760-9DE3-1B62544CAF68}" type="slidenum">
              <a:rPr lang="en-US" smtClean="0"/>
              <a:t>‹#›</a:t>
            </a:fld>
            <a:endParaRPr lang="en-US"/>
          </a:p>
        </p:txBody>
      </p:sp>
    </p:spTree>
    <p:extLst>
      <p:ext uri="{BB962C8B-B14F-4D97-AF65-F5344CB8AC3E}">
        <p14:creationId xmlns:p14="http://schemas.microsoft.com/office/powerpoint/2010/main" val="388593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solution you choose depends on your specific needs, such as how much space your data requires, what kind of data you need to store, and whether the data should be private to your app or accessible to other apps and the user. </a:t>
            </a:r>
            <a:endParaRPr lang="en-US" dirty="0"/>
          </a:p>
        </p:txBody>
      </p:sp>
      <p:sp>
        <p:nvSpPr>
          <p:cNvPr id="4" name="Slide Number Placeholder 3"/>
          <p:cNvSpPr>
            <a:spLocks noGrp="1"/>
          </p:cNvSpPr>
          <p:nvPr>
            <p:ph type="sldNum" sz="quarter" idx="5"/>
          </p:nvPr>
        </p:nvSpPr>
        <p:spPr/>
        <p:txBody>
          <a:bodyPr/>
          <a:lstStyle/>
          <a:p>
            <a:fld id="{018989EA-8B21-4760-9DE3-1B62544CAF68}" type="slidenum">
              <a:rPr lang="en-US" smtClean="0"/>
              <a:t>13</a:t>
            </a:fld>
            <a:endParaRPr lang="en-US"/>
          </a:p>
        </p:txBody>
      </p:sp>
    </p:spTree>
    <p:extLst>
      <p:ext uri="{BB962C8B-B14F-4D97-AF65-F5344CB8AC3E}">
        <p14:creationId xmlns:p14="http://schemas.microsoft.com/office/powerpoint/2010/main" val="178859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Cambria" panose="02040503050406030204" pitchFamily="18" charset="0"/>
                <a:ea typeface="Cambria" panose="02040503050406030204" pitchFamily="18" charset="0"/>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Cambria" panose="02040503050406030204" pitchFamily="18" charset="0"/>
                <a:ea typeface="Cambria" panose="02040503050406030204" pitchFamily="18" charset="0"/>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4423508" y="6356351"/>
            <a:ext cx="2844800" cy="365125"/>
          </a:xfrm>
        </p:spPr>
        <p:txBody>
          <a:bodyPr/>
          <a:lstStyle>
            <a:lvl1pPr algn="ctr">
              <a:defRPr b="1">
                <a:solidFill>
                  <a:schemeClr val="tx1"/>
                </a:solidFill>
              </a:defRPr>
            </a:lvl1pPr>
          </a:lstStyle>
          <a:p>
            <a:fld id="{29E270EF-DC70-1C42-943C-79D494D2C8C8}" type="slidenum">
              <a:rPr lang="en-US" smtClean="0"/>
              <a:pPr/>
              <a:t>‹#›</a:t>
            </a:fld>
            <a:endParaRPr lang="en-US" dirty="0"/>
          </a:p>
        </p:txBody>
      </p:sp>
    </p:spTree>
    <p:extLst>
      <p:ext uri="{BB962C8B-B14F-4D97-AF65-F5344CB8AC3E}">
        <p14:creationId xmlns:p14="http://schemas.microsoft.com/office/powerpoint/2010/main" val="5514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9B4DDE-FE61-4713-9A0C-6C58A7682D7A}" type="datetime1">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2697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CEB0A-E12E-4F37-B070-57389B3A0BAE}" type="datetime1">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09086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18E2FF3-263B-4558-A72E-E890D620C0F1}" type="datetime1">
              <a:rPr lang="en-US" smtClean="0"/>
              <a:t>11/10/2018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696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BDC12AB-C79F-4384-831F-5C3B7FBE88E8}" type="datetime1">
              <a:rPr lang="en-US" smtClean="0"/>
              <a:t>11/10/2018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602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FA9B7F3-2E33-48DA-96BB-7F8F11E74F5F}" type="datetime1">
              <a:rPr lang="en-US" smtClean="0"/>
              <a:t>11/10/2018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3987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8ED573A-D5AD-4283-B22B-1904F708D8E0}" type="datetime1">
              <a:rPr lang="en-US" smtClean="0"/>
              <a:t>11/10/2018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55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3A004187-129E-4223-89CA-B395425FFF8D}" type="datetime1">
              <a:rPr lang="en-US" smtClean="0"/>
              <a:t>11/10/2018</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9916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137EB362-C351-49F7-8EF5-727501962854}" type="datetime1">
              <a:rPr lang="en-US" smtClean="0"/>
              <a:t>11/10/2018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8048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E40F62B4-B9AE-4D9D-B828-552F6BB2CAB2}" type="datetime1">
              <a:rPr lang="en-US" smtClean="0"/>
              <a:t>11/10/2018</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08491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B6310DAE-D48B-4A24-8738-A1E19B47AEAF}" type="datetime1">
              <a:rPr lang="en-US" smtClean="0"/>
              <a:t>11/10/2018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7912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673600" y="6360991"/>
            <a:ext cx="2844800" cy="365125"/>
          </a:xfrm>
        </p:spPr>
        <p:txBody>
          <a:bodyPr/>
          <a:lstStyle>
            <a:lvl1pPr algn="ctr">
              <a:defRPr b="1">
                <a:solidFill>
                  <a:schemeClr val="tx1"/>
                </a:solidFill>
              </a:defRPr>
            </a:lvl1pPr>
          </a:lstStyle>
          <a:p>
            <a:fld id="{29E270EF-DC70-1C42-943C-79D494D2C8C8}" type="slidenum">
              <a:rPr lang="en-US" smtClean="0"/>
              <a:pPr/>
              <a:t>‹#›</a:t>
            </a:fld>
            <a:endParaRPr lang="en-US" dirty="0"/>
          </a:p>
        </p:txBody>
      </p:sp>
    </p:spTree>
    <p:extLst>
      <p:ext uri="{BB962C8B-B14F-4D97-AF65-F5344CB8AC3E}">
        <p14:creationId xmlns:p14="http://schemas.microsoft.com/office/powerpoint/2010/main" val="401628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9F15F630-3624-4C2A-8FE3-050165744731}" type="datetime1">
              <a:rPr lang="en-US" smtClean="0"/>
              <a:t>11/10/2018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60969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ECC7BBE-BF1D-4804-89F8-BA1A5F521B9D}" type="datetime1">
              <a:rPr lang="en-US" smtClean="0"/>
              <a:t>11/10/2018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2582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294C84FC-996A-41A3-977F-F0FBB2FC5C81}" type="datetime1">
              <a:rPr lang="en-US" smtClean="0"/>
              <a:t>11/10/2018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9374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EB6AC9-9C92-4E23-A96D-D69FB4ACDA75}" type="datetime1">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3116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29ED0D-4F8F-422B-B33B-3CC5DEBEEE5D}" type="datetime1">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231439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14C53-AB6A-4B85-A15F-168EA051BD30}" type="datetime1">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30395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E1B896-4CB9-48E0-9B5A-4E8FF609A746}" type="datetime1">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2793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95B3A-C361-4597-8DE6-8E52E166C09A}" type="datetime1">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8634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E6FCA-7F84-4409-BFED-E817BAAAA464}" type="datetime1">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5957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B6B85-374F-45FC-A219-38422900105F}" type="datetime1">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6453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7068B-27BE-4346-BDE2-A211EEE1B6E7}" type="datetime1">
              <a:rPr lang="en-US" smtClean="0"/>
              <a:t>11/10/2018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70EF-DC70-1C42-943C-79D494D2C8C8}" type="slidenum">
              <a:rPr lang="en-US" smtClean="0"/>
              <a:t>‹#›</a:t>
            </a:fld>
            <a:endParaRPr lang="en-US"/>
          </a:p>
        </p:txBody>
      </p:sp>
    </p:spTree>
    <p:extLst>
      <p:ext uri="{BB962C8B-B14F-4D97-AF65-F5344CB8AC3E}">
        <p14:creationId xmlns:p14="http://schemas.microsoft.com/office/powerpoint/2010/main" val="794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470400" y="6308726"/>
            <a:ext cx="2844800" cy="365125"/>
          </a:xfrm>
          <a:prstGeom prst="rect">
            <a:avLst/>
          </a:prstGeom>
        </p:spPr>
        <p:txBody>
          <a:bodyPr vert="horz" lIns="91440" tIns="45720" rIns="91440" bIns="45720" rtlCol="0" anchor="ctr"/>
          <a:lstStyle>
            <a:lvl1pPr algn="ctr">
              <a:defRPr sz="1200" b="1">
                <a:solidFill>
                  <a:schemeClr val="tx1"/>
                </a:solidFill>
              </a:defRPr>
            </a:lvl1pPr>
          </a:lstStyle>
          <a:p>
            <a:fld id="{5FAD8A63-AB99-094D-874B-7C6430332091}" type="slidenum">
              <a:rPr lang="en-US" smtClean="0"/>
              <a:pPr/>
              <a:t>‹#›</a:t>
            </a:fld>
            <a:endParaRPr lang="en-US" dirty="0"/>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Cambria" panose="02040503050406030204" pitchFamily="18" charset="0"/>
          <a:ea typeface="Cambria" panose="02040503050406030204" pitchFamily="18" charset="0"/>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panose="02040503050406030204" pitchFamily="18" charset="0"/>
          <a:ea typeface="Cambria" panose="02040503050406030204" pitchFamily="18" charset="0"/>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Cambria" panose="02040503050406030204" pitchFamily="18" charset="0"/>
          <a:ea typeface="Cambria" panose="02040503050406030204" pitchFamily="18" charset="0"/>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Cambria" panose="02040503050406030204" pitchFamily="18" charset="0"/>
          <a:ea typeface="Cambria" panose="02040503050406030204" pitchFamily="18" charset="0"/>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Cambria" panose="02040503050406030204" pitchFamily="18" charset="0"/>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Cambria" panose="02040503050406030204" pitchFamily="18"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android/media/AudioRecor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android.com/reference/android/media/AudioRecord"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4.jpeg"/><Relationship Id="rId7" Type="http://schemas.openxmlformats.org/officeDocument/2006/relationships/image" Target="../media/image18.jpeg"/><Relationship Id="rId2" Type="http://schemas.openxmlformats.org/officeDocument/2006/relationships/hyperlink" Target="https://developer.android.com/training/data-storage/files#java" TargetMode="External"/><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guide/topics/data/data-storag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android.com/guide/topics/data/data-storage" TargetMode="Externa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guide/topics/sensors/sensors_overview"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eveloper.android.com/guide/topics/sensors/sensors_overview" TargetMode="Externa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training/basics/firstapp/" TargetMode="External"/><Relationship Id="rId7" Type="http://schemas.openxmlformats.org/officeDocument/2006/relationships/hyperlink" Target="https://developer.android.com/training/data-storage/files#java" TargetMode="External"/><Relationship Id="rId2" Type="http://schemas.openxmlformats.org/officeDocument/2006/relationships/hyperlink" Target="https://developer.android.com/studio/install" TargetMode="External"/><Relationship Id="rId1" Type="http://schemas.openxmlformats.org/officeDocument/2006/relationships/slideLayout" Target="../slideLayouts/slideLayout13.xml"/><Relationship Id="rId6" Type="http://schemas.openxmlformats.org/officeDocument/2006/relationships/hyperlink" Target="https://developer.android.com/guide/topics/media/mediarecorder" TargetMode="External"/><Relationship Id="rId5" Type="http://schemas.openxmlformats.org/officeDocument/2006/relationships/hyperlink" Target="https://developer.android.com/guide/topics/media/camera" TargetMode="External"/><Relationship Id="rId4" Type="http://schemas.openxmlformats.org/officeDocument/2006/relationships/hyperlink" Target="https://developer.android.com/reference/android/location/Lo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eveloper.android.com/reference/android/location/Location" TargetMode="Externa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topics/location/"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hyperlink" Target="https://developers.google.com/maps/documentation/javascript/get-api-ke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hyperlink" Target="https://developer.android.com/guide/topics/media/camera"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training/camera/photobasic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eveloper.android.com/guide/topics/media/mediarecorder" TargetMode="Externa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194" y="1973653"/>
            <a:ext cx="10784264" cy="1143000"/>
          </a:xfrm>
        </p:spPr>
        <p:txBody>
          <a:bodyPr>
            <a:noAutofit/>
          </a:bodyPr>
          <a:lstStyle/>
          <a:p>
            <a:r>
              <a:rPr lang="en-US" sz="4000" dirty="0"/>
              <a:t>CSEE5590/490: Web/Mobile Programming </a:t>
            </a:r>
          </a:p>
        </p:txBody>
      </p:sp>
      <p:sp>
        <p:nvSpPr>
          <p:cNvPr id="3" name="Subtitle 2"/>
          <p:cNvSpPr>
            <a:spLocks noGrp="1"/>
          </p:cNvSpPr>
          <p:nvPr>
            <p:ph type="subTitle" idx="1"/>
          </p:nvPr>
        </p:nvSpPr>
        <p:spPr>
          <a:xfrm>
            <a:off x="2895600" y="3741347"/>
            <a:ext cx="6400800" cy="1143000"/>
          </a:xfrm>
        </p:spPr>
        <p:txBody>
          <a:bodyPr/>
          <a:lstStyle/>
          <a:p>
            <a:r>
              <a:rPr lang="en-US" dirty="0"/>
              <a:t>Mobile App Development</a:t>
            </a:r>
          </a:p>
        </p:txBody>
      </p:sp>
      <p:pic>
        <p:nvPicPr>
          <p:cNvPr id="5" name="Picture 4">
            <a:extLst>
              <a:ext uri="{FF2B5EF4-FFF2-40B4-BE49-F238E27FC236}">
                <a16:creationId xmlns:a16="http://schemas.microsoft.com/office/drawing/2014/main" id="{38D9C8E2-98B4-4FAB-A67A-C514EED64D13}"/>
              </a:ext>
            </a:extLst>
          </p:cNvPr>
          <p:cNvPicPr>
            <a:picLocks noChangeAspect="1"/>
          </p:cNvPicPr>
          <p:nvPr/>
        </p:nvPicPr>
        <p:blipFill>
          <a:blip r:embed="rId2"/>
          <a:stretch>
            <a:fillRect/>
          </a:stretch>
        </p:blipFill>
        <p:spPr>
          <a:xfrm>
            <a:off x="10649428" y="2680283"/>
            <a:ext cx="1391192" cy="1632564"/>
          </a:xfrm>
          <a:prstGeom prst="rect">
            <a:avLst/>
          </a:prstGeom>
        </p:spPr>
      </p:pic>
      <p:sp>
        <p:nvSpPr>
          <p:cNvPr id="6" name="Slide Number Placeholder 5">
            <a:extLst>
              <a:ext uri="{FF2B5EF4-FFF2-40B4-BE49-F238E27FC236}">
                <a16:creationId xmlns:a16="http://schemas.microsoft.com/office/drawing/2014/main" id="{92DA8FF0-347D-43CD-9DBE-F32E85D82A4B}"/>
              </a:ext>
            </a:extLst>
          </p:cNvPr>
          <p:cNvSpPr>
            <a:spLocks noGrp="1"/>
          </p:cNvSpPr>
          <p:nvPr>
            <p:ph type="sldNum" sz="quarter" idx="12"/>
          </p:nvPr>
        </p:nvSpPr>
        <p:spPr/>
        <p:txBody>
          <a:bodyPr/>
          <a:lstStyle/>
          <a:p>
            <a:fld id="{29E270EF-DC70-1C42-943C-79D494D2C8C8}" type="slidenum">
              <a:rPr lang="en-US" smtClean="0"/>
              <a:pPr/>
              <a:t>1</a:t>
            </a:fld>
            <a:endParaRPr lang="en-US" dirty="0"/>
          </a:p>
        </p:txBody>
      </p:sp>
    </p:spTree>
    <p:extLst>
      <p:ext uri="{BB962C8B-B14F-4D97-AF65-F5344CB8AC3E}">
        <p14:creationId xmlns:p14="http://schemas.microsoft.com/office/powerpoint/2010/main" val="176128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F35-C70E-44D8-88B9-7A92B35FD7DA}"/>
              </a:ext>
            </a:extLst>
          </p:cNvPr>
          <p:cNvSpPr>
            <a:spLocks noGrp="1"/>
          </p:cNvSpPr>
          <p:nvPr>
            <p:ph type="title"/>
          </p:nvPr>
        </p:nvSpPr>
        <p:spPr/>
        <p:txBody>
          <a:bodyPr/>
          <a:lstStyle/>
          <a:p>
            <a:r>
              <a:rPr lang="en-US" dirty="0"/>
              <a:t>Android Media Recorder</a:t>
            </a:r>
          </a:p>
        </p:txBody>
      </p:sp>
      <p:sp>
        <p:nvSpPr>
          <p:cNvPr id="3" name="Content Placeholder 2">
            <a:extLst>
              <a:ext uri="{FF2B5EF4-FFF2-40B4-BE49-F238E27FC236}">
                <a16:creationId xmlns:a16="http://schemas.microsoft.com/office/drawing/2014/main" id="{73BC73F8-0195-47F7-A0E1-5A772556D460}"/>
              </a:ext>
            </a:extLst>
          </p:cNvPr>
          <p:cNvSpPr>
            <a:spLocks noGrp="1"/>
          </p:cNvSpPr>
          <p:nvPr>
            <p:ph idx="1"/>
          </p:nvPr>
        </p:nvSpPr>
        <p:spPr/>
        <p:txBody>
          <a:bodyPr/>
          <a:lstStyle/>
          <a:p>
            <a:r>
              <a:rPr lang="en-US" dirty="0"/>
              <a:t>The Android multimedia framework includes support for capturing and encoding a variety of common audio and video formats.</a:t>
            </a:r>
          </a:p>
          <a:p>
            <a:r>
              <a:rPr lang="en-US" dirty="0"/>
              <a:t>We can use the </a:t>
            </a:r>
            <a:r>
              <a:rPr lang="en-US" dirty="0" err="1">
                <a:solidFill>
                  <a:schemeClr val="accent6">
                    <a:lumMod val="75000"/>
                  </a:schemeClr>
                </a:solidFill>
              </a:rPr>
              <a:t>MediaRecorder</a:t>
            </a:r>
            <a:r>
              <a:rPr lang="en-US" dirty="0"/>
              <a:t> APIs if supported by the device hardware.</a:t>
            </a:r>
          </a:p>
          <a:p>
            <a:r>
              <a:rPr lang="en-US" dirty="0"/>
              <a:t>Set the audio source using </a:t>
            </a:r>
            <a:r>
              <a:rPr lang="en-US" i="1" dirty="0" err="1">
                <a:solidFill>
                  <a:schemeClr val="accent6">
                    <a:lumMod val="75000"/>
                  </a:schemeClr>
                </a:solidFill>
              </a:rPr>
              <a:t>setAudioSource</a:t>
            </a:r>
            <a:r>
              <a:rPr lang="en-US" i="1" dirty="0">
                <a:solidFill>
                  <a:schemeClr val="accent6">
                    <a:lumMod val="75000"/>
                  </a:schemeClr>
                </a:solidFill>
              </a:rPr>
              <a:t>()</a:t>
            </a:r>
            <a:r>
              <a:rPr lang="en-US" dirty="0"/>
              <a:t>. You'll probably use </a:t>
            </a:r>
            <a:r>
              <a:rPr lang="en-US" dirty="0">
                <a:solidFill>
                  <a:schemeClr val="accent6">
                    <a:lumMod val="75000"/>
                  </a:schemeClr>
                </a:solidFill>
              </a:rPr>
              <a:t>MIC</a:t>
            </a:r>
            <a:r>
              <a:rPr lang="en-US" dirty="0"/>
              <a:t>. </a:t>
            </a:r>
          </a:p>
        </p:txBody>
      </p:sp>
      <p:sp>
        <p:nvSpPr>
          <p:cNvPr id="4" name="Slide Number Placeholder 3">
            <a:extLst>
              <a:ext uri="{FF2B5EF4-FFF2-40B4-BE49-F238E27FC236}">
                <a16:creationId xmlns:a16="http://schemas.microsoft.com/office/drawing/2014/main" id="{97618386-9235-4744-9283-E89B003A9915}"/>
              </a:ext>
            </a:extLst>
          </p:cNvPr>
          <p:cNvSpPr>
            <a:spLocks noGrp="1"/>
          </p:cNvSpPr>
          <p:nvPr>
            <p:ph type="sldNum" sz="quarter" idx="12"/>
          </p:nvPr>
        </p:nvSpPr>
        <p:spPr/>
        <p:txBody>
          <a:bodyPr/>
          <a:lstStyle/>
          <a:p>
            <a:fld id="{5FAD8A63-AB99-094D-874B-7C6430332091}" type="slidenum">
              <a:rPr lang="en-US" smtClean="0"/>
              <a:t>10</a:t>
            </a:fld>
            <a:endParaRPr lang="en-US"/>
          </a:p>
        </p:txBody>
      </p:sp>
      <p:sp>
        <p:nvSpPr>
          <p:cNvPr id="5" name="Rectangle 4">
            <a:extLst>
              <a:ext uri="{FF2B5EF4-FFF2-40B4-BE49-F238E27FC236}">
                <a16:creationId xmlns:a16="http://schemas.microsoft.com/office/drawing/2014/main" id="{E7B3C993-6EBF-4739-82A4-E3271EC21F1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https://developer.android.com/reference/android/media/AudioRecord</a:t>
            </a:r>
            <a:r>
              <a:rPr lang="en-US" sz="1200" dirty="0"/>
              <a:t> </a:t>
            </a:r>
          </a:p>
        </p:txBody>
      </p:sp>
    </p:spTree>
    <p:extLst>
      <p:ext uri="{BB962C8B-B14F-4D97-AF65-F5344CB8AC3E}">
        <p14:creationId xmlns:p14="http://schemas.microsoft.com/office/powerpoint/2010/main" val="350648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F35-C70E-44D8-88B9-7A92B35FD7DA}"/>
              </a:ext>
            </a:extLst>
          </p:cNvPr>
          <p:cNvSpPr>
            <a:spLocks noGrp="1"/>
          </p:cNvSpPr>
          <p:nvPr>
            <p:ph type="title"/>
          </p:nvPr>
        </p:nvSpPr>
        <p:spPr/>
        <p:txBody>
          <a:bodyPr/>
          <a:lstStyle/>
          <a:p>
            <a:r>
              <a:rPr lang="en-US" dirty="0"/>
              <a:t>Android Media Recorder</a:t>
            </a:r>
          </a:p>
        </p:txBody>
      </p:sp>
      <p:sp>
        <p:nvSpPr>
          <p:cNvPr id="4" name="Slide Number Placeholder 3">
            <a:extLst>
              <a:ext uri="{FF2B5EF4-FFF2-40B4-BE49-F238E27FC236}">
                <a16:creationId xmlns:a16="http://schemas.microsoft.com/office/drawing/2014/main" id="{97618386-9235-4744-9283-E89B003A9915}"/>
              </a:ext>
            </a:extLst>
          </p:cNvPr>
          <p:cNvSpPr>
            <a:spLocks noGrp="1"/>
          </p:cNvSpPr>
          <p:nvPr>
            <p:ph type="sldNum" sz="quarter" idx="12"/>
          </p:nvPr>
        </p:nvSpPr>
        <p:spPr/>
        <p:txBody>
          <a:bodyPr/>
          <a:lstStyle/>
          <a:p>
            <a:fld id="{5FAD8A63-AB99-094D-874B-7C6430332091}" type="slidenum">
              <a:rPr lang="en-US" smtClean="0"/>
              <a:t>11</a:t>
            </a:fld>
            <a:endParaRPr lang="en-US"/>
          </a:p>
        </p:txBody>
      </p:sp>
      <p:sp>
        <p:nvSpPr>
          <p:cNvPr id="5" name="Rectangle 4">
            <a:extLst>
              <a:ext uri="{FF2B5EF4-FFF2-40B4-BE49-F238E27FC236}">
                <a16:creationId xmlns:a16="http://schemas.microsoft.com/office/drawing/2014/main" id="{E7B3C993-6EBF-4739-82A4-E3271EC21F1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https://developer.android.com/reference/android/media/AudioRecord</a:t>
            </a:r>
            <a:r>
              <a:rPr lang="en-US" sz="1200" dirty="0"/>
              <a:t> </a:t>
            </a:r>
          </a:p>
        </p:txBody>
      </p:sp>
      <p:pic>
        <p:nvPicPr>
          <p:cNvPr id="6" name="Picture 5">
            <a:extLst>
              <a:ext uri="{FF2B5EF4-FFF2-40B4-BE49-F238E27FC236}">
                <a16:creationId xmlns:a16="http://schemas.microsoft.com/office/drawing/2014/main" id="{4E369D8B-4BAA-4C70-9460-7774732DD2F9}"/>
              </a:ext>
            </a:extLst>
          </p:cNvPr>
          <p:cNvPicPr>
            <a:picLocks noChangeAspect="1"/>
          </p:cNvPicPr>
          <p:nvPr/>
        </p:nvPicPr>
        <p:blipFill>
          <a:blip r:embed="rId3"/>
          <a:stretch>
            <a:fillRect/>
          </a:stretch>
        </p:blipFill>
        <p:spPr>
          <a:xfrm>
            <a:off x="1673060" y="1616832"/>
            <a:ext cx="8555022" cy="3955999"/>
          </a:xfrm>
          <a:prstGeom prst="rect">
            <a:avLst/>
          </a:prstGeom>
          <a:ln w="38100">
            <a:solidFill>
              <a:schemeClr val="tx1"/>
            </a:solidFill>
          </a:ln>
        </p:spPr>
      </p:pic>
    </p:spTree>
    <p:extLst>
      <p:ext uri="{BB962C8B-B14F-4D97-AF65-F5344CB8AC3E}">
        <p14:creationId xmlns:p14="http://schemas.microsoft.com/office/powerpoint/2010/main" val="26970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F35-C70E-44D8-88B9-7A92B35FD7DA}"/>
              </a:ext>
            </a:extLst>
          </p:cNvPr>
          <p:cNvSpPr>
            <a:spLocks noGrp="1"/>
          </p:cNvSpPr>
          <p:nvPr>
            <p:ph type="title"/>
          </p:nvPr>
        </p:nvSpPr>
        <p:spPr/>
        <p:txBody>
          <a:bodyPr/>
          <a:lstStyle/>
          <a:p>
            <a:r>
              <a:rPr lang="fr-FR" dirty="0"/>
              <a:t>Save files on </a:t>
            </a:r>
            <a:r>
              <a:rPr lang="fr-FR" dirty="0" err="1"/>
              <a:t>device</a:t>
            </a:r>
            <a:r>
              <a:rPr lang="fr-FR" dirty="0"/>
              <a:t> </a:t>
            </a:r>
            <a:r>
              <a:rPr lang="fr-FR" dirty="0" err="1"/>
              <a:t>storage</a:t>
            </a:r>
            <a:endParaRPr lang="en-US" dirty="0"/>
          </a:p>
        </p:txBody>
      </p:sp>
      <p:sp>
        <p:nvSpPr>
          <p:cNvPr id="4" name="Slide Number Placeholder 3">
            <a:extLst>
              <a:ext uri="{FF2B5EF4-FFF2-40B4-BE49-F238E27FC236}">
                <a16:creationId xmlns:a16="http://schemas.microsoft.com/office/drawing/2014/main" id="{97618386-9235-4744-9283-E89B003A9915}"/>
              </a:ext>
            </a:extLst>
          </p:cNvPr>
          <p:cNvSpPr>
            <a:spLocks noGrp="1"/>
          </p:cNvSpPr>
          <p:nvPr>
            <p:ph type="sldNum" sz="quarter" idx="12"/>
          </p:nvPr>
        </p:nvSpPr>
        <p:spPr/>
        <p:txBody>
          <a:bodyPr/>
          <a:lstStyle/>
          <a:p>
            <a:fld id="{5FAD8A63-AB99-094D-874B-7C6430332091}" type="slidenum">
              <a:rPr lang="en-US" smtClean="0"/>
              <a:t>12</a:t>
            </a:fld>
            <a:endParaRPr lang="en-US"/>
          </a:p>
        </p:txBody>
      </p:sp>
      <p:sp>
        <p:nvSpPr>
          <p:cNvPr id="5" name="Rectangle 4">
            <a:extLst>
              <a:ext uri="{FF2B5EF4-FFF2-40B4-BE49-F238E27FC236}">
                <a16:creationId xmlns:a16="http://schemas.microsoft.com/office/drawing/2014/main" id="{E7B3C993-6EBF-4739-82A4-E3271EC21F1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https://developer.android.com/training/data-storage/files#java</a:t>
            </a:r>
            <a:r>
              <a:rPr lang="en-US" sz="1200" dirty="0"/>
              <a:t> </a:t>
            </a:r>
          </a:p>
        </p:txBody>
      </p:sp>
      <p:pic>
        <p:nvPicPr>
          <p:cNvPr id="6" name="Picture 5">
            <a:extLst>
              <a:ext uri="{FF2B5EF4-FFF2-40B4-BE49-F238E27FC236}">
                <a16:creationId xmlns:a16="http://schemas.microsoft.com/office/drawing/2014/main" id="{C79F3A63-B3F2-464A-81A4-CE3D0CFE6D6B}"/>
              </a:ext>
            </a:extLst>
          </p:cNvPr>
          <p:cNvPicPr>
            <a:picLocks noChangeAspect="1"/>
          </p:cNvPicPr>
          <p:nvPr/>
        </p:nvPicPr>
        <p:blipFill>
          <a:blip r:embed="rId3"/>
          <a:stretch>
            <a:fillRect/>
          </a:stretch>
        </p:blipFill>
        <p:spPr>
          <a:xfrm>
            <a:off x="311541" y="1625738"/>
            <a:ext cx="1963918" cy="3064628"/>
          </a:xfrm>
          <a:prstGeom prst="rect">
            <a:avLst/>
          </a:prstGeom>
          <a:ln w="38100">
            <a:solidFill>
              <a:schemeClr val="tx1"/>
            </a:solidFill>
          </a:ln>
        </p:spPr>
      </p:pic>
      <p:cxnSp>
        <p:nvCxnSpPr>
          <p:cNvPr id="7" name="Straight Arrow Connector 6">
            <a:extLst>
              <a:ext uri="{FF2B5EF4-FFF2-40B4-BE49-F238E27FC236}">
                <a16:creationId xmlns:a16="http://schemas.microsoft.com/office/drawing/2014/main" id="{39D026C4-FDFF-466E-97AA-7DA927833336}"/>
              </a:ext>
            </a:extLst>
          </p:cNvPr>
          <p:cNvCxnSpPr>
            <a:cxnSpLocks/>
            <a:endCxn id="9" idx="1"/>
          </p:cNvCxnSpPr>
          <p:nvPr/>
        </p:nvCxnSpPr>
        <p:spPr>
          <a:xfrm>
            <a:off x="1462526" y="3083878"/>
            <a:ext cx="1132412" cy="69721"/>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16111A3B-D4EC-4A0B-A17F-D20170A03474}"/>
              </a:ext>
            </a:extLst>
          </p:cNvPr>
          <p:cNvPicPr>
            <a:picLocks noChangeAspect="1"/>
          </p:cNvPicPr>
          <p:nvPr/>
        </p:nvPicPr>
        <p:blipFill>
          <a:blip r:embed="rId4"/>
          <a:stretch>
            <a:fillRect/>
          </a:stretch>
        </p:blipFill>
        <p:spPr>
          <a:xfrm>
            <a:off x="2594938" y="1616832"/>
            <a:ext cx="1997958" cy="3073534"/>
          </a:xfrm>
          <a:prstGeom prst="rect">
            <a:avLst/>
          </a:prstGeom>
          <a:ln w="38100">
            <a:solidFill>
              <a:schemeClr val="tx1"/>
            </a:solidFill>
          </a:ln>
        </p:spPr>
      </p:pic>
      <p:pic>
        <p:nvPicPr>
          <p:cNvPr id="23" name="Picture 22">
            <a:extLst>
              <a:ext uri="{FF2B5EF4-FFF2-40B4-BE49-F238E27FC236}">
                <a16:creationId xmlns:a16="http://schemas.microsoft.com/office/drawing/2014/main" id="{511C76E8-5510-45F1-908B-1FAB41297525}"/>
              </a:ext>
            </a:extLst>
          </p:cNvPr>
          <p:cNvPicPr>
            <a:picLocks noChangeAspect="1"/>
          </p:cNvPicPr>
          <p:nvPr/>
        </p:nvPicPr>
        <p:blipFill>
          <a:blip r:embed="rId5"/>
          <a:stretch>
            <a:fillRect/>
          </a:stretch>
        </p:blipFill>
        <p:spPr>
          <a:xfrm>
            <a:off x="4840976" y="1599673"/>
            <a:ext cx="1997959" cy="3126081"/>
          </a:xfrm>
          <a:prstGeom prst="rect">
            <a:avLst/>
          </a:prstGeom>
          <a:ln w="38100">
            <a:solidFill>
              <a:schemeClr val="tx1"/>
            </a:solidFill>
          </a:ln>
        </p:spPr>
      </p:pic>
      <p:pic>
        <p:nvPicPr>
          <p:cNvPr id="25" name="Picture 24">
            <a:extLst>
              <a:ext uri="{FF2B5EF4-FFF2-40B4-BE49-F238E27FC236}">
                <a16:creationId xmlns:a16="http://schemas.microsoft.com/office/drawing/2014/main" id="{B969A55E-5DD5-4D46-AEF4-D27F5C9953B1}"/>
              </a:ext>
            </a:extLst>
          </p:cNvPr>
          <p:cNvPicPr>
            <a:picLocks noChangeAspect="1"/>
          </p:cNvPicPr>
          <p:nvPr/>
        </p:nvPicPr>
        <p:blipFill>
          <a:blip r:embed="rId6"/>
          <a:stretch>
            <a:fillRect/>
          </a:stretch>
        </p:blipFill>
        <p:spPr>
          <a:xfrm>
            <a:off x="7467752" y="1550878"/>
            <a:ext cx="1515991" cy="2366918"/>
          </a:xfrm>
          <a:prstGeom prst="rect">
            <a:avLst/>
          </a:prstGeom>
          <a:ln w="38100">
            <a:solidFill>
              <a:schemeClr val="tx1"/>
            </a:solidFill>
          </a:ln>
        </p:spPr>
      </p:pic>
      <p:pic>
        <p:nvPicPr>
          <p:cNvPr id="27" name="Picture 26">
            <a:extLst>
              <a:ext uri="{FF2B5EF4-FFF2-40B4-BE49-F238E27FC236}">
                <a16:creationId xmlns:a16="http://schemas.microsoft.com/office/drawing/2014/main" id="{103E44E7-B783-4FF7-8DDD-9C03B829F109}"/>
              </a:ext>
            </a:extLst>
          </p:cNvPr>
          <p:cNvPicPr>
            <a:picLocks noChangeAspect="1"/>
          </p:cNvPicPr>
          <p:nvPr/>
        </p:nvPicPr>
        <p:blipFill>
          <a:blip r:embed="rId7"/>
          <a:stretch>
            <a:fillRect/>
          </a:stretch>
        </p:blipFill>
        <p:spPr>
          <a:xfrm>
            <a:off x="7463253" y="4192647"/>
            <a:ext cx="1520490" cy="2373943"/>
          </a:xfrm>
          <a:prstGeom prst="rect">
            <a:avLst/>
          </a:prstGeom>
          <a:ln w="38100">
            <a:solidFill>
              <a:schemeClr val="tx1"/>
            </a:solidFill>
          </a:ln>
        </p:spPr>
      </p:pic>
      <p:pic>
        <p:nvPicPr>
          <p:cNvPr id="29" name="Picture 28">
            <a:extLst>
              <a:ext uri="{FF2B5EF4-FFF2-40B4-BE49-F238E27FC236}">
                <a16:creationId xmlns:a16="http://schemas.microsoft.com/office/drawing/2014/main" id="{D5653AA6-12DA-4653-A494-C6620C72C7CA}"/>
              </a:ext>
            </a:extLst>
          </p:cNvPr>
          <p:cNvPicPr>
            <a:picLocks noChangeAspect="1"/>
          </p:cNvPicPr>
          <p:nvPr/>
        </p:nvPicPr>
        <p:blipFill>
          <a:blip r:embed="rId8"/>
          <a:stretch>
            <a:fillRect/>
          </a:stretch>
        </p:blipFill>
        <p:spPr>
          <a:xfrm>
            <a:off x="9809804" y="1550878"/>
            <a:ext cx="1515991" cy="2370711"/>
          </a:xfrm>
          <a:prstGeom prst="rect">
            <a:avLst/>
          </a:prstGeom>
          <a:ln w="38100">
            <a:solidFill>
              <a:schemeClr val="tx1"/>
            </a:solidFill>
          </a:ln>
        </p:spPr>
      </p:pic>
      <p:pic>
        <p:nvPicPr>
          <p:cNvPr id="31" name="Picture 30">
            <a:extLst>
              <a:ext uri="{FF2B5EF4-FFF2-40B4-BE49-F238E27FC236}">
                <a16:creationId xmlns:a16="http://schemas.microsoft.com/office/drawing/2014/main" id="{ED33862A-AE84-4755-8320-B62EFFE03F67}"/>
              </a:ext>
            </a:extLst>
          </p:cNvPr>
          <p:cNvPicPr>
            <a:picLocks noChangeAspect="1"/>
          </p:cNvPicPr>
          <p:nvPr/>
        </p:nvPicPr>
        <p:blipFill>
          <a:blip r:embed="rId9"/>
          <a:stretch>
            <a:fillRect/>
          </a:stretch>
        </p:blipFill>
        <p:spPr>
          <a:xfrm>
            <a:off x="9809804" y="4162598"/>
            <a:ext cx="1531994" cy="2395738"/>
          </a:xfrm>
          <a:prstGeom prst="rect">
            <a:avLst/>
          </a:prstGeom>
          <a:ln w="38100">
            <a:solidFill>
              <a:schemeClr val="tx1"/>
            </a:solidFill>
          </a:ln>
        </p:spPr>
      </p:pic>
      <p:cxnSp>
        <p:nvCxnSpPr>
          <p:cNvPr id="36" name="Straight Arrow Connector 35">
            <a:extLst>
              <a:ext uri="{FF2B5EF4-FFF2-40B4-BE49-F238E27FC236}">
                <a16:creationId xmlns:a16="http://schemas.microsoft.com/office/drawing/2014/main" id="{2363150C-D3C1-4E95-B36D-85F1BCDB0E9E}"/>
              </a:ext>
            </a:extLst>
          </p:cNvPr>
          <p:cNvCxnSpPr>
            <a:cxnSpLocks/>
            <a:stCxn id="9" idx="3"/>
            <a:endCxn id="23" idx="1"/>
          </p:cNvCxnSpPr>
          <p:nvPr/>
        </p:nvCxnSpPr>
        <p:spPr>
          <a:xfrm>
            <a:off x="4592896" y="3153599"/>
            <a:ext cx="248080" cy="9115"/>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FF1E5434-CC63-4C1F-B351-C7F4388B02B8}"/>
              </a:ext>
            </a:extLst>
          </p:cNvPr>
          <p:cNvCxnSpPr>
            <a:cxnSpLocks/>
            <a:stCxn id="23" idx="3"/>
            <a:endCxn id="25" idx="1"/>
          </p:cNvCxnSpPr>
          <p:nvPr/>
        </p:nvCxnSpPr>
        <p:spPr>
          <a:xfrm flipV="1">
            <a:off x="6838935" y="2734337"/>
            <a:ext cx="628817" cy="428377"/>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801AC7D7-8B62-4FDA-AA3F-73F7C96AFF44}"/>
              </a:ext>
            </a:extLst>
          </p:cNvPr>
          <p:cNvCxnSpPr>
            <a:cxnSpLocks/>
            <a:stCxn id="29" idx="2"/>
            <a:endCxn id="31" idx="0"/>
          </p:cNvCxnSpPr>
          <p:nvPr/>
        </p:nvCxnSpPr>
        <p:spPr>
          <a:xfrm>
            <a:off x="10567800" y="3921589"/>
            <a:ext cx="8001" cy="241009"/>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1BAF6BB-DB23-4EE8-924A-D072A6308979}"/>
              </a:ext>
            </a:extLst>
          </p:cNvPr>
          <p:cNvCxnSpPr>
            <a:cxnSpLocks/>
            <a:stCxn id="25" idx="2"/>
            <a:endCxn id="27" idx="0"/>
          </p:cNvCxnSpPr>
          <p:nvPr/>
        </p:nvCxnSpPr>
        <p:spPr>
          <a:xfrm flipH="1">
            <a:off x="8223498" y="3917796"/>
            <a:ext cx="2250" cy="274851"/>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5155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F35-C70E-44D8-88B9-7A92B35FD7DA}"/>
              </a:ext>
            </a:extLst>
          </p:cNvPr>
          <p:cNvSpPr>
            <a:spLocks noGrp="1"/>
          </p:cNvSpPr>
          <p:nvPr>
            <p:ph type="title"/>
          </p:nvPr>
        </p:nvSpPr>
        <p:spPr/>
        <p:txBody>
          <a:bodyPr/>
          <a:lstStyle/>
          <a:p>
            <a:r>
              <a:rPr lang="fr-FR" dirty="0"/>
              <a:t>Save files on </a:t>
            </a:r>
            <a:r>
              <a:rPr lang="fr-FR" dirty="0" err="1"/>
              <a:t>device</a:t>
            </a:r>
            <a:r>
              <a:rPr lang="fr-FR" dirty="0"/>
              <a:t> </a:t>
            </a:r>
            <a:r>
              <a:rPr lang="fr-FR" dirty="0" err="1"/>
              <a:t>storage</a:t>
            </a:r>
            <a:endParaRPr lang="en-US" dirty="0"/>
          </a:p>
        </p:txBody>
      </p:sp>
      <p:sp>
        <p:nvSpPr>
          <p:cNvPr id="3" name="Content Placeholder 2">
            <a:extLst>
              <a:ext uri="{FF2B5EF4-FFF2-40B4-BE49-F238E27FC236}">
                <a16:creationId xmlns:a16="http://schemas.microsoft.com/office/drawing/2014/main" id="{73BC73F8-0195-47F7-A0E1-5A772556D460}"/>
              </a:ext>
            </a:extLst>
          </p:cNvPr>
          <p:cNvSpPr>
            <a:spLocks noGrp="1"/>
          </p:cNvSpPr>
          <p:nvPr>
            <p:ph idx="1"/>
          </p:nvPr>
        </p:nvSpPr>
        <p:spPr/>
        <p:txBody>
          <a:bodyPr>
            <a:normAutofit/>
          </a:bodyPr>
          <a:lstStyle/>
          <a:p>
            <a:r>
              <a:rPr lang="en-US" sz="2800" dirty="0"/>
              <a:t>Android provides several options for you to save your app data. </a:t>
            </a:r>
          </a:p>
          <a:p>
            <a:r>
              <a:rPr lang="en-US" sz="2800" dirty="0"/>
              <a:t>Android file system uses </a:t>
            </a:r>
            <a:r>
              <a:rPr lang="en-US" sz="2800" b="1" dirty="0">
                <a:solidFill>
                  <a:schemeClr val="accent6">
                    <a:lumMod val="75000"/>
                  </a:schemeClr>
                </a:solidFill>
              </a:rPr>
              <a:t>File</a:t>
            </a:r>
            <a:r>
              <a:rPr lang="en-US" sz="2800" dirty="0"/>
              <a:t> APIs to read and write files</a:t>
            </a:r>
          </a:p>
          <a:p>
            <a:r>
              <a:rPr lang="en-US" sz="2800" dirty="0">
                <a:solidFill>
                  <a:schemeClr val="accent6">
                    <a:lumMod val="75000"/>
                  </a:schemeClr>
                </a:solidFill>
              </a:rPr>
              <a:t>Internal file storage:</a:t>
            </a:r>
            <a:r>
              <a:rPr lang="en-US" sz="2800" dirty="0"/>
              <a:t> Store app-private files on the device file system.</a:t>
            </a:r>
          </a:p>
          <a:p>
            <a:r>
              <a:rPr lang="en-US" sz="2800" dirty="0">
                <a:solidFill>
                  <a:schemeClr val="accent6">
                    <a:lumMod val="75000"/>
                  </a:schemeClr>
                </a:solidFill>
              </a:rPr>
              <a:t>External file storage: </a:t>
            </a:r>
            <a:r>
              <a:rPr lang="en-US" sz="2800" dirty="0"/>
              <a:t>Store files on the shared external file system. This is usually for shared user files, such as photos.</a:t>
            </a:r>
          </a:p>
          <a:p>
            <a:r>
              <a:rPr lang="en-US" sz="2800" dirty="0">
                <a:solidFill>
                  <a:schemeClr val="accent6">
                    <a:lumMod val="75000"/>
                  </a:schemeClr>
                </a:solidFill>
              </a:rPr>
              <a:t>Shared preferences: </a:t>
            </a:r>
            <a:r>
              <a:rPr lang="en-US" sz="2800" dirty="0"/>
              <a:t>Store private primitive data in key-value pairs.</a:t>
            </a:r>
          </a:p>
          <a:p>
            <a:r>
              <a:rPr lang="en-US" sz="2800" dirty="0">
                <a:solidFill>
                  <a:schemeClr val="accent6">
                    <a:lumMod val="75000"/>
                  </a:schemeClr>
                </a:solidFill>
              </a:rPr>
              <a:t>Databases: </a:t>
            </a:r>
            <a:r>
              <a:rPr lang="en-US" sz="2800" dirty="0"/>
              <a:t>Store structured data in a private database.</a:t>
            </a:r>
          </a:p>
        </p:txBody>
      </p:sp>
      <p:sp>
        <p:nvSpPr>
          <p:cNvPr id="4" name="Slide Number Placeholder 3">
            <a:extLst>
              <a:ext uri="{FF2B5EF4-FFF2-40B4-BE49-F238E27FC236}">
                <a16:creationId xmlns:a16="http://schemas.microsoft.com/office/drawing/2014/main" id="{97618386-9235-4744-9283-E89B003A9915}"/>
              </a:ext>
            </a:extLst>
          </p:cNvPr>
          <p:cNvSpPr>
            <a:spLocks noGrp="1"/>
          </p:cNvSpPr>
          <p:nvPr>
            <p:ph type="sldNum" sz="quarter" idx="12"/>
          </p:nvPr>
        </p:nvSpPr>
        <p:spPr/>
        <p:txBody>
          <a:bodyPr/>
          <a:lstStyle/>
          <a:p>
            <a:fld id="{5FAD8A63-AB99-094D-874B-7C6430332091}" type="slidenum">
              <a:rPr lang="en-US" smtClean="0"/>
              <a:t>13</a:t>
            </a:fld>
            <a:endParaRPr lang="en-US"/>
          </a:p>
        </p:txBody>
      </p:sp>
      <p:sp>
        <p:nvSpPr>
          <p:cNvPr id="5" name="Rectangle 4">
            <a:extLst>
              <a:ext uri="{FF2B5EF4-FFF2-40B4-BE49-F238E27FC236}">
                <a16:creationId xmlns:a16="http://schemas.microsoft.com/office/drawing/2014/main" id="{E7B3C993-6EBF-4739-82A4-E3271EC21F1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3"/>
              </a:rPr>
              <a:t>https://developer.android.com/guide/topics/data/data-storage</a:t>
            </a:r>
            <a:r>
              <a:rPr lang="en-US" sz="1200" dirty="0"/>
              <a:t> </a:t>
            </a:r>
          </a:p>
        </p:txBody>
      </p:sp>
    </p:spTree>
    <p:extLst>
      <p:ext uri="{BB962C8B-B14F-4D97-AF65-F5344CB8AC3E}">
        <p14:creationId xmlns:p14="http://schemas.microsoft.com/office/powerpoint/2010/main" val="76678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F35-C70E-44D8-88B9-7A92B35FD7DA}"/>
              </a:ext>
            </a:extLst>
          </p:cNvPr>
          <p:cNvSpPr>
            <a:spLocks noGrp="1"/>
          </p:cNvSpPr>
          <p:nvPr>
            <p:ph type="title"/>
          </p:nvPr>
        </p:nvSpPr>
        <p:spPr/>
        <p:txBody>
          <a:bodyPr/>
          <a:lstStyle/>
          <a:p>
            <a:r>
              <a:rPr lang="fr-FR" dirty="0"/>
              <a:t>Save files on </a:t>
            </a:r>
            <a:r>
              <a:rPr lang="fr-FR" dirty="0" err="1"/>
              <a:t>device</a:t>
            </a:r>
            <a:r>
              <a:rPr lang="fr-FR" dirty="0"/>
              <a:t> </a:t>
            </a:r>
            <a:r>
              <a:rPr lang="fr-FR" dirty="0" err="1"/>
              <a:t>storage</a:t>
            </a:r>
            <a:endParaRPr lang="en-US" dirty="0"/>
          </a:p>
        </p:txBody>
      </p:sp>
      <p:sp>
        <p:nvSpPr>
          <p:cNvPr id="4" name="Slide Number Placeholder 3">
            <a:extLst>
              <a:ext uri="{FF2B5EF4-FFF2-40B4-BE49-F238E27FC236}">
                <a16:creationId xmlns:a16="http://schemas.microsoft.com/office/drawing/2014/main" id="{97618386-9235-4744-9283-E89B003A9915}"/>
              </a:ext>
            </a:extLst>
          </p:cNvPr>
          <p:cNvSpPr>
            <a:spLocks noGrp="1"/>
          </p:cNvSpPr>
          <p:nvPr>
            <p:ph type="sldNum" sz="quarter" idx="12"/>
          </p:nvPr>
        </p:nvSpPr>
        <p:spPr/>
        <p:txBody>
          <a:bodyPr/>
          <a:lstStyle/>
          <a:p>
            <a:fld id="{5FAD8A63-AB99-094D-874B-7C6430332091}" type="slidenum">
              <a:rPr lang="en-US" smtClean="0"/>
              <a:t>14</a:t>
            </a:fld>
            <a:endParaRPr lang="en-US"/>
          </a:p>
        </p:txBody>
      </p:sp>
      <p:sp>
        <p:nvSpPr>
          <p:cNvPr id="5" name="Rectangle 4">
            <a:extLst>
              <a:ext uri="{FF2B5EF4-FFF2-40B4-BE49-F238E27FC236}">
                <a16:creationId xmlns:a16="http://schemas.microsoft.com/office/drawing/2014/main" id="{E7B3C993-6EBF-4739-82A4-E3271EC21F1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https://developer.android.com/guide/topics/data/data-storage</a:t>
            </a:r>
            <a:r>
              <a:rPr lang="en-US" sz="1200" dirty="0"/>
              <a:t> </a:t>
            </a:r>
          </a:p>
        </p:txBody>
      </p:sp>
      <p:pic>
        <p:nvPicPr>
          <p:cNvPr id="6" name="Picture 5">
            <a:extLst>
              <a:ext uri="{FF2B5EF4-FFF2-40B4-BE49-F238E27FC236}">
                <a16:creationId xmlns:a16="http://schemas.microsoft.com/office/drawing/2014/main" id="{894FD9BA-CCE8-4D20-8313-96054D489227}"/>
              </a:ext>
            </a:extLst>
          </p:cNvPr>
          <p:cNvPicPr>
            <a:picLocks noChangeAspect="1"/>
          </p:cNvPicPr>
          <p:nvPr/>
        </p:nvPicPr>
        <p:blipFill>
          <a:blip r:embed="rId3"/>
          <a:stretch>
            <a:fillRect/>
          </a:stretch>
        </p:blipFill>
        <p:spPr>
          <a:xfrm>
            <a:off x="1810492" y="1684274"/>
            <a:ext cx="8285615" cy="801027"/>
          </a:xfrm>
          <a:prstGeom prst="rect">
            <a:avLst/>
          </a:prstGeom>
          <a:ln w="38100">
            <a:solidFill>
              <a:schemeClr val="tx1"/>
            </a:solidFill>
          </a:ln>
        </p:spPr>
      </p:pic>
      <p:pic>
        <p:nvPicPr>
          <p:cNvPr id="7" name="Picture 6">
            <a:extLst>
              <a:ext uri="{FF2B5EF4-FFF2-40B4-BE49-F238E27FC236}">
                <a16:creationId xmlns:a16="http://schemas.microsoft.com/office/drawing/2014/main" id="{074B080C-86C5-4CF9-AB1A-6EA6635BFA8C}"/>
              </a:ext>
            </a:extLst>
          </p:cNvPr>
          <p:cNvPicPr>
            <a:picLocks noChangeAspect="1"/>
          </p:cNvPicPr>
          <p:nvPr/>
        </p:nvPicPr>
        <p:blipFill>
          <a:blip r:embed="rId4"/>
          <a:stretch>
            <a:fillRect/>
          </a:stretch>
        </p:blipFill>
        <p:spPr>
          <a:xfrm>
            <a:off x="1810493" y="2636834"/>
            <a:ext cx="8350304" cy="3019248"/>
          </a:xfrm>
          <a:prstGeom prst="rect">
            <a:avLst/>
          </a:prstGeom>
          <a:ln w="38100">
            <a:solidFill>
              <a:schemeClr val="tx1"/>
            </a:solidFill>
          </a:ln>
        </p:spPr>
      </p:pic>
    </p:spTree>
    <p:extLst>
      <p:ext uri="{BB962C8B-B14F-4D97-AF65-F5344CB8AC3E}">
        <p14:creationId xmlns:p14="http://schemas.microsoft.com/office/powerpoint/2010/main" val="335701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6020-2383-4F16-991D-78E52C21A1E3}"/>
              </a:ext>
            </a:extLst>
          </p:cNvPr>
          <p:cNvSpPr>
            <a:spLocks noGrp="1"/>
          </p:cNvSpPr>
          <p:nvPr>
            <p:ph type="title"/>
          </p:nvPr>
        </p:nvSpPr>
        <p:spPr/>
        <p:txBody>
          <a:bodyPr/>
          <a:lstStyle/>
          <a:p>
            <a:r>
              <a:rPr lang="en-US" dirty="0"/>
              <a:t>AndroidManifest.xml</a:t>
            </a:r>
          </a:p>
        </p:txBody>
      </p:sp>
      <p:sp>
        <p:nvSpPr>
          <p:cNvPr id="4" name="Slide Number Placeholder 3">
            <a:extLst>
              <a:ext uri="{FF2B5EF4-FFF2-40B4-BE49-F238E27FC236}">
                <a16:creationId xmlns:a16="http://schemas.microsoft.com/office/drawing/2014/main" id="{49FC1BEC-FB8A-4441-862B-A76BEC915ED7}"/>
              </a:ext>
            </a:extLst>
          </p:cNvPr>
          <p:cNvSpPr>
            <a:spLocks noGrp="1"/>
          </p:cNvSpPr>
          <p:nvPr>
            <p:ph type="sldNum" sz="quarter" idx="12"/>
          </p:nvPr>
        </p:nvSpPr>
        <p:spPr/>
        <p:txBody>
          <a:bodyPr/>
          <a:lstStyle/>
          <a:p>
            <a:fld id="{5FAD8A63-AB99-094D-874B-7C6430332091}" type="slidenum">
              <a:rPr lang="en-US" smtClean="0"/>
              <a:t>15</a:t>
            </a:fld>
            <a:endParaRPr lang="en-US"/>
          </a:p>
        </p:txBody>
      </p:sp>
      <p:pic>
        <p:nvPicPr>
          <p:cNvPr id="5" name="Picture 4">
            <a:extLst>
              <a:ext uri="{FF2B5EF4-FFF2-40B4-BE49-F238E27FC236}">
                <a16:creationId xmlns:a16="http://schemas.microsoft.com/office/drawing/2014/main" id="{27C16761-3735-4613-8EBB-523A660CC7CA}"/>
              </a:ext>
            </a:extLst>
          </p:cNvPr>
          <p:cNvPicPr>
            <a:picLocks noChangeAspect="1"/>
          </p:cNvPicPr>
          <p:nvPr/>
        </p:nvPicPr>
        <p:blipFill>
          <a:blip r:embed="rId4"/>
          <a:stretch>
            <a:fillRect/>
          </a:stretch>
        </p:blipFill>
        <p:spPr>
          <a:xfrm>
            <a:off x="1466920" y="2361192"/>
            <a:ext cx="9954597" cy="1616919"/>
          </a:xfrm>
          <a:prstGeom prst="rect">
            <a:avLst/>
          </a:prstGeom>
          <a:ln w="38100">
            <a:solidFill>
              <a:schemeClr val="tx1"/>
            </a:solidFill>
          </a:ln>
        </p:spPr>
      </p:pic>
    </p:spTree>
    <p:extLst>
      <p:ext uri="{BB962C8B-B14F-4D97-AF65-F5344CB8AC3E}">
        <p14:creationId xmlns:p14="http://schemas.microsoft.com/office/powerpoint/2010/main" val="328812870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55E6-B35F-436F-A6BD-0DCBD80E245B}"/>
              </a:ext>
            </a:extLst>
          </p:cNvPr>
          <p:cNvSpPr>
            <a:spLocks noGrp="1"/>
          </p:cNvSpPr>
          <p:nvPr>
            <p:ph type="title"/>
          </p:nvPr>
        </p:nvSpPr>
        <p:spPr/>
        <p:txBody>
          <a:bodyPr/>
          <a:lstStyle/>
          <a:p>
            <a:r>
              <a:rPr lang="en-US" dirty="0"/>
              <a:t>activity_main.xml</a:t>
            </a:r>
          </a:p>
        </p:txBody>
      </p:sp>
      <p:sp>
        <p:nvSpPr>
          <p:cNvPr id="4" name="Slide Number Placeholder 3">
            <a:extLst>
              <a:ext uri="{FF2B5EF4-FFF2-40B4-BE49-F238E27FC236}">
                <a16:creationId xmlns:a16="http://schemas.microsoft.com/office/drawing/2014/main" id="{818610F1-51CA-4F71-85A8-57B035DCB18D}"/>
              </a:ext>
            </a:extLst>
          </p:cNvPr>
          <p:cNvSpPr>
            <a:spLocks noGrp="1"/>
          </p:cNvSpPr>
          <p:nvPr>
            <p:ph type="sldNum" sz="quarter" idx="12"/>
          </p:nvPr>
        </p:nvSpPr>
        <p:spPr/>
        <p:txBody>
          <a:bodyPr/>
          <a:lstStyle/>
          <a:p>
            <a:fld id="{5FAD8A63-AB99-094D-874B-7C6430332091}" type="slidenum">
              <a:rPr lang="en-US" smtClean="0"/>
              <a:t>16</a:t>
            </a:fld>
            <a:endParaRPr lang="en-US"/>
          </a:p>
        </p:txBody>
      </p:sp>
      <p:pic>
        <p:nvPicPr>
          <p:cNvPr id="5" name="Picture 4">
            <a:extLst>
              <a:ext uri="{FF2B5EF4-FFF2-40B4-BE49-F238E27FC236}">
                <a16:creationId xmlns:a16="http://schemas.microsoft.com/office/drawing/2014/main" id="{70FA7473-79CB-400E-AA29-66237C155CAF}"/>
              </a:ext>
            </a:extLst>
          </p:cNvPr>
          <p:cNvPicPr>
            <a:picLocks noChangeAspect="1"/>
          </p:cNvPicPr>
          <p:nvPr/>
        </p:nvPicPr>
        <p:blipFill>
          <a:blip r:embed="rId2"/>
          <a:stretch>
            <a:fillRect/>
          </a:stretch>
        </p:blipFill>
        <p:spPr>
          <a:xfrm>
            <a:off x="1718344" y="1253764"/>
            <a:ext cx="8406044" cy="4771851"/>
          </a:xfrm>
          <a:prstGeom prst="rect">
            <a:avLst/>
          </a:prstGeom>
          <a:ln w="38100">
            <a:solidFill>
              <a:schemeClr val="tx1"/>
            </a:solidFill>
          </a:ln>
        </p:spPr>
      </p:pic>
    </p:spTree>
    <p:extLst>
      <p:ext uri="{BB962C8B-B14F-4D97-AF65-F5344CB8AC3E}">
        <p14:creationId xmlns:p14="http://schemas.microsoft.com/office/powerpoint/2010/main" val="222490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55E6-B35F-436F-A6BD-0DCBD80E245B}"/>
              </a:ext>
            </a:extLst>
          </p:cNvPr>
          <p:cNvSpPr>
            <a:spLocks noGrp="1"/>
          </p:cNvSpPr>
          <p:nvPr>
            <p:ph type="title"/>
          </p:nvPr>
        </p:nvSpPr>
        <p:spPr/>
        <p:txBody>
          <a:bodyPr/>
          <a:lstStyle/>
          <a:p>
            <a:r>
              <a:rPr lang="en-US" dirty="0"/>
              <a:t>MainActivity.java</a:t>
            </a:r>
          </a:p>
        </p:txBody>
      </p:sp>
      <p:sp>
        <p:nvSpPr>
          <p:cNvPr id="4" name="Slide Number Placeholder 3">
            <a:extLst>
              <a:ext uri="{FF2B5EF4-FFF2-40B4-BE49-F238E27FC236}">
                <a16:creationId xmlns:a16="http://schemas.microsoft.com/office/drawing/2014/main" id="{818610F1-51CA-4F71-85A8-57B035DCB18D}"/>
              </a:ext>
            </a:extLst>
          </p:cNvPr>
          <p:cNvSpPr>
            <a:spLocks noGrp="1"/>
          </p:cNvSpPr>
          <p:nvPr>
            <p:ph type="sldNum" sz="quarter" idx="12"/>
          </p:nvPr>
        </p:nvSpPr>
        <p:spPr/>
        <p:txBody>
          <a:bodyPr/>
          <a:lstStyle/>
          <a:p>
            <a:fld id="{5FAD8A63-AB99-094D-874B-7C6430332091}" type="slidenum">
              <a:rPr lang="en-US" smtClean="0"/>
              <a:t>17</a:t>
            </a:fld>
            <a:endParaRPr lang="en-US"/>
          </a:p>
        </p:txBody>
      </p:sp>
      <p:pic>
        <p:nvPicPr>
          <p:cNvPr id="6" name="Picture 5">
            <a:extLst>
              <a:ext uri="{FF2B5EF4-FFF2-40B4-BE49-F238E27FC236}">
                <a16:creationId xmlns:a16="http://schemas.microsoft.com/office/drawing/2014/main" id="{D2C518AA-5E02-4C76-ABC9-9B7F6E797FA2}"/>
              </a:ext>
            </a:extLst>
          </p:cNvPr>
          <p:cNvPicPr>
            <a:picLocks noChangeAspect="1"/>
          </p:cNvPicPr>
          <p:nvPr/>
        </p:nvPicPr>
        <p:blipFill>
          <a:blip r:embed="rId2"/>
          <a:stretch>
            <a:fillRect/>
          </a:stretch>
        </p:blipFill>
        <p:spPr>
          <a:xfrm>
            <a:off x="3169157" y="1288710"/>
            <a:ext cx="5055266" cy="4923554"/>
          </a:xfrm>
          <a:prstGeom prst="rect">
            <a:avLst/>
          </a:prstGeom>
          <a:ln w="38100">
            <a:solidFill>
              <a:schemeClr val="tx1"/>
            </a:solidFill>
          </a:ln>
        </p:spPr>
      </p:pic>
    </p:spTree>
    <p:extLst>
      <p:ext uri="{BB962C8B-B14F-4D97-AF65-F5344CB8AC3E}">
        <p14:creationId xmlns:p14="http://schemas.microsoft.com/office/powerpoint/2010/main" val="92405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A68E-9A83-49B8-AA1C-1EDEEC2D5436}"/>
              </a:ext>
            </a:extLst>
          </p:cNvPr>
          <p:cNvSpPr>
            <a:spLocks noGrp="1"/>
          </p:cNvSpPr>
          <p:nvPr>
            <p:ph type="title"/>
          </p:nvPr>
        </p:nvSpPr>
        <p:spPr/>
        <p:txBody>
          <a:bodyPr/>
          <a:lstStyle/>
          <a:p>
            <a:r>
              <a:rPr lang="en-US" dirty="0"/>
              <a:t>Sensors</a:t>
            </a:r>
          </a:p>
        </p:txBody>
      </p:sp>
      <p:sp>
        <p:nvSpPr>
          <p:cNvPr id="3" name="Content Placeholder 2">
            <a:extLst>
              <a:ext uri="{FF2B5EF4-FFF2-40B4-BE49-F238E27FC236}">
                <a16:creationId xmlns:a16="http://schemas.microsoft.com/office/drawing/2014/main" id="{8549B745-B957-4E47-A288-DC44450F0030}"/>
              </a:ext>
            </a:extLst>
          </p:cNvPr>
          <p:cNvSpPr>
            <a:spLocks noGrp="1"/>
          </p:cNvSpPr>
          <p:nvPr>
            <p:ph idx="1"/>
          </p:nvPr>
        </p:nvSpPr>
        <p:spPr>
          <a:xfrm>
            <a:off x="609600" y="1600201"/>
            <a:ext cx="10972800" cy="4525963"/>
          </a:xfrm>
        </p:spPr>
        <p:txBody>
          <a:bodyPr>
            <a:normAutofit fontScale="85000" lnSpcReduction="20000"/>
          </a:bodyPr>
          <a:lstStyle/>
          <a:p>
            <a:r>
              <a:rPr lang="en-US" dirty="0">
                <a:solidFill>
                  <a:schemeClr val="accent6">
                    <a:lumMod val="75000"/>
                  </a:schemeClr>
                </a:solidFill>
              </a:rPr>
              <a:t>Motion sensors </a:t>
            </a:r>
          </a:p>
          <a:p>
            <a:pPr lvl="1"/>
            <a:r>
              <a:rPr lang="en-US" dirty="0"/>
              <a:t>These sensors measure acceleration forces and rotational forces along three axes.</a:t>
            </a:r>
          </a:p>
          <a:p>
            <a:pPr lvl="1"/>
            <a:r>
              <a:rPr lang="en-US" dirty="0"/>
              <a:t>This category includes accelerometers, gravity sensors, gyroscopes, and rotational vector sensors.</a:t>
            </a:r>
          </a:p>
          <a:p>
            <a:r>
              <a:rPr lang="en-US" dirty="0">
                <a:solidFill>
                  <a:schemeClr val="accent6">
                    <a:lumMod val="75000"/>
                  </a:schemeClr>
                </a:solidFill>
              </a:rPr>
              <a:t>Environmental sensors </a:t>
            </a:r>
          </a:p>
          <a:p>
            <a:pPr lvl="1"/>
            <a:r>
              <a:rPr lang="en-US" dirty="0"/>
              <a:t>These sensors measure various environmental parameters, such as ambient air temperature and pressure, illumination, and humidity.</a:t>
            </a:r>
          </a:p>
          <a:p>
            <a:pPr lvl="1"/>
            <a:r>
              <a:rPr lang="en-US" dirty="0"/>
              <a:t>This category includes barometers, photometers, and thermometers.</a:t>
            </a:r>
          </a:p>
          <a:p>
            <a:r>
              <a:rPr lang="en-US" dirty="0">
                <a:solidFill>
                  <a:schemeClr val="accent6">
                    <a:lumMod val="75000"/>
                  </a:schemeClr>
                </a:solidFill>
              </a:rPr>
              <a:t>Position sensors </a:t>
            </a:r>
          </a:p>
          <a:p>
            <a:pPr lvl="1"/>
            <a:r>
              <a:rPr lang="en-US" dirty="0"/>
              <a:t>These sensors measure the physical position of a device.</a:t>
            </a:r>
          </a:p>
          <a:p>
            <a:pPr lvl="1"/>
            <a:r>
              <a:rPr lang="en-US" dirty="0"/>
              <a:t>This category includes orientation sensors and magnetometers.</a:t>
            </a:r>
          </a:p>
        </p:txBody>
      </p:sp>
      <p:sp>
        <p:nvSpPr>
          <p:cNvPr id="4" name="Slide Number Placeholder 3">
            <a:extLst>
              <a:ext uri="{FF2B5EF4-FFF2-40B4-BE49-F238E27FC236}">
                <a16:creationId xmlns:a16="http://schemas.microsoft.com/office/drawing/2014/main" id="{3F9EBF6C-A515-493D-9181-C68EBC1289C7}"/>
              </a:ext>
            </a:extLst>
          </p:cNvPr>
          <p:cNvSpPr>
            <a:spLocks noGrp="1"/>
          </p:cNvSpPr>
          <p:nvPr>
            <p:ph type="sldNum" sz="quarter" idx="12"/>
          </p:nvPr>
        </p:nvSpPr>
        <p:spPr/>
        <p:txBody>
          <a:bodyPr/>
          <a:lstStyle/>
          <a:p>
            <a:fld id="{5FAD8A63-AB99-094D-874B-7C6430332091}" type="slidenum">
              <a:rPr lang="en-US" smtClean="0"/>
              <a:t>18</a:t>
            </a:fld>
            <a:endParaRPr lang="en-US"/>
          </a:p>
        </p:txBody>
      </p:sp>
      <p:sp>
        <p:nvSpPr>
          <p:cNvPr id="5" name="Rectangle 4">
            <a:extLst>
              <a:ext uri="{FF2B5EF4-FFF2-40B4-BE49-F238E27FC236}">
                <a16:creationId xmlns:a16="http://schemas.microsoft.com/office/drawing/2014/main" id="{E3C4B7DF-939B-46C2-B547-FFCF195D4F02}"/>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https://developer.android.com/guide/topics/sensors/sensors_overview</a:t>
            </a:r>
            <a:r>
              <a:rPr lang="en-US" sz="1200" dirty="0"/>
              <a:t> </a:t>
            </a:r>
          </a:p>
        </p:txBody>
      </p:sp>
    </p:spTree>
    <p:extLst>
      <p:ext uri="{BB962C8B-B14F-4D97-AF65-F5344CB8AC3E}">
        <p14:creationId xmlns:p14="http://schemas.microsoft.com/office/powerpoint/2010/main" val="246408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8C42-B5D7-4B32-BAC5-3D7463740B32}"/>
              </a:ext>
            </a:extLst>
          </p:cNvPr>
          <p:cNvSpPr>
            <a:spLocks noGrp="1"/>
          </p:cNvSpPr>
          <p:nvPr>
            <p:ph type="title"/>
          </p:nvPr>
        </p:nvSpPr>
        <p:spPr/>
        <p:txBody>
          <a:bodyPr/>
          <a:lstStyle/>
          <a:p>
            <a:r>
              <a:rPr lang="en-US" dirty="0"/>
              <a:t>Identifying Sensors</a:t>
            </a:r>
          </a:p>
        </p:txBody>
      </p:sp>
      <p:sp>
        <p:nvSpPr>
          <p:cNvPr id="3" name="Content Placeholder 2">
            <a:extLst>
              <a:ext uri="{FF2B5EF4-FFF2-40B4-BE49-F238E27FC236}">
                <a16:creationId xmlns:a16="http://schemas.microsoft.com/office/drawing/2014/main" id="{BF4A8E02-8432-401C-9DCC-ED42D93B8DEE}"/>
              </a:ext>
            </a:extLst>
          </p:cNvPr>
          <p:cNvSpPr>
            <a:spLocks noGrp="1"/>
          </p:cNvSpPr>
          <p:nvPr>
            <p:ph idx="1"/>
          </p:nvPr>
        </p:nvSpPr>
        <p:spPr>
          <a:xfrm>
            <a:off x="609599" y="1600202"/>
            <a:ext cx="10683711" cy="1104050"/>
          </a:xfrm>
        </p:spPr>
        <p:txBody>
          <a:bodyPr>
            <a:normAutofit/>
          </a:bodyPr>
          <a:lstStyle/>
          <a:p>
            <a:r>
              <a:rPr lang="en-US" sz="2800" dirty="0"/>
              <a:t>We can get a listing of every sensor on a device by calling the </a:t>
            </a:r>
            <a:r>
              <a:rPr lang="en-US" sz="2800" i="1" dirty="0" err="1">
                <a:solidFill>
                  <a:schemeClr val="accent6">
                    <a:lumMod val="75000"/>
                  </a:schemeClr>
                </a:solidFill>
              </a:rPr>
              <a:t>getSensorList</a:t>
            </a:r>
            <a:r>
              <a:rPr lang="en-US" sz="2800" i="1" dirty="0">
                <a:solidFill>
                  <a:schemeClr val="accent6">
                    <a:lumMod val="75000"/>
                  </a:schemeClr>
                </a:solidFill>
              </a:rPr>
              <a:t>() </a:t>
            </a:r>
            <a:r>
              <a:rPr lang="en-US" sz="2800" dirty="0"/>
              <a:t>method and using the </a:t>
            </a:r>
            <a:r>
              <a:rPr lang="en-US" sz="2800" b="1" dirty="0">
                <a:solidFill>
                  <a:schemeClr val="accent6">
                    <a:lumMod val="75000"/>
                  </a:schemeClr>
                </a:solidFill>
              </a:rPr>
              <a:t>TYPE_ALL </a:t>
            </a:r>
            <a:r>
              <a:rPr lang="en-US" sz="2800" dirty="0"/>
              <a:t>constant</a:t>
            </a:r>
          </a:p>
        </p:txBody>
      </p:sp>
      <p:sp>
        <p:nvSpPr>
          <p:cNvPr id="4" name="Slide Number Placeholder 3">
            <a:extLst>
              <a:ext uri="{FF2B5EF4-FFF2-40B4-BE49-F238E27FC236}">
                <a16:creationId xmlns:a16="http://schemas.microsoft.com/office/drawing/2014/main" id="{70A802A3-7CD5-4F0A-8A61-4F8448323CF7}"/>
              </a:ext>
            </a:extLst>
          </p:cNvPr>
          <p:cNvSpPr>
            <a:spLocks noGrp="1"/>
          </p:cNvSpPr>
          <p:nvPr>
            <p:ph type="sldNum" sz="quarter" idx="12"/>
          </p:nvPr>
        </p:nvSpPr>
        <p:spPr/>
        <p:txBody>
          <a:bodyPr/>
          <a:lstStyle/>
          <a:p>
            <a:fld id="{5FAD8A63-AB99-094D-874B-7C6430332091}" type="slidenum">
              <a:rPr lang="en-US" smtClean="0"/>
              <a:t>19</a:t>
            </a:fld>
            <a:endParaRPr lang="en-US"/>
          </a:p>
        </p:txBody>
      </p:sp>
      <p:sp>
        <p:nvSpPr>
          <p:cNvPr id="5" name="Rectangle 4">
            <a:extLst>
              <a:ext uri="{FF2B5EF4-FFF2-40B4-BE49-F238E27FC236}">
                <a16:creationId xmlns:a16="http://schemas.microsoft.com/office/drawing/2014/main" id="{FC16C65B-F6C1-46C0-875B-AD37312C8AD3}"/>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https://developer.android.com/guide/topics/sensors/sensors_overview</a:t>
            </a:r>
            <a:r>
              <a:rPr lang="en-US" sz="1200" dirty="0"/>
              <a:t> </a:t>
            </a:r>
          </a:p>
        </p:txBody>
      </p:sp>
      <p:pic>
        <p:nvPicPr>
          <p:cNvPr id="6" name="Picture 5">
            <a:extLst>
              <a:ext uri="{FF2B5EF4-FFF2-40B4-BE49-F238E27FC236}">
                <a16:creationId xmlns:a16="http://schemas.microsoft.com/office/drawing/2014/main" id="{F29C76E5-A9E1-4196-A654-F3469F51AAC7}"/>
              </a:ext>
            </a:extLst>
          </p:cNvPr>
          <p:cNvPicPr>
            <a:picLocks noChangeAspect="1"/>
          </p:cNvPicPr>
          <p:nvPr/>
        </p:nvPicPr>
        <p:blipFill>
          <a:blip r:embed="rId3"/>
          <a:stretch>
            <a:fillRect/>
          </a:stretch>
        </p:blipFill>
        <p:spPr>
          <a:xfrm>
            <a:off x="1298739" y="3194086"/>
            <a:ext cx="9309592" cy="1157476"/>
          </a:xfrm>
          <a:prstGeom prst="rect">
            <a:avLst/>
          </a:prstGeom>
        </p:spPr>
      </p:pic>
      <p:pic>
        <p:nvPicPr>
          <p:cNvPr id="8" name="Picture 7">
            <a:extLst>
              <a:ext uri="{FF2B5EF4-FFF2-40B4-BE49-F238E27FC236}">
                <a16:creationId xmlns:a16="http://schemas.microsoft.com/office/drawing/2014/main" id="{B0E343BD-D871-40C9-9C41-412D05DB178B}"/>
              </a:ext>
            </a:extLst>
          </p:cNvPr>
          <p:cNvPicPr>
            <a:picLocks noChangeAspect="1"/>
          </p:cNvPicPr>
          <p:nvPr/>
        </p:nvPicPr>
        <p:blipFill>
          <a:blip r:embed="rId4"/>
          <a:stretch>
            <a:fillRect/>
          </a:stretch>
        </p:blipFill>
        <p:spPr>
          <a:xfrm>
            <a:off x="1327012" y="4312634"/>
            <a:ext cx="9281319" cy="510285"/>
          </a:xfrm>
          <a:prstGeom prst="rect">
            <a:avLst/>
          </a:prstGeom>
        </p:spPr>
      </p:pic>
    </p:spTree>
    <p:extLst>
      <p:ext uri="{BB962C8B-B14F-4D97-AF65-F5344CB8AC3E}">
        <p14:creationId xmlns:p14="http://schemas.microsoft.com/office/powerpoint/2010/main" val="351641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04F2-CB28-4640-9C40-C1AFBF8A4D9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BD71A63-9FAA-4B63-8B1A-8157031215D2}"/>
              </a:ext>
            </a:extLst>
          </p:cNvPr>
          <p:cNvSpPr>
            <a:spLocks noGrp="1"/>
          </p:cNvSpPr>
          <p:nvPr>
            <p:ph idx="1"/>
          </p:nvPr>
        </p:nvSpPr>
        <p:spPr/>
        <p:txBody>
          <a:bodyPr/>
          <a:lstStyle/>
          <a:p>
            <a:r>
              <a:rPr lang="en-US" dirty="0"/>
              <a:t>Accessing Android hardware</a:t>
            </a:r>
          </a:p>
          <a:p>
            <a:pPr lvl="1"/>
            <a:r>
              <a:rPr lang="en-US" dirty="0"/>
              <a:t>Location/Maps</a:t>
            </a:r>
          </a:p>
          <a:p>
            <a:pPr lvl="1"/>
            <a:r>
              <a:rPr lang="en-US" dirty="0"/>
              <a:t>Camera</a:t>
            </a:r>
          </a:p>
          <a:p>
            <a:pPr lvl="1"/>
            <a:r>
              <a:rPr lang="en-US" dirty="0"/>
              <a:t>Media Recorder/Audio Record</a:t>
            </a:r>
          </a:p>
          <a:p>
            <a:pPr lvl="1"/>
            <a:r>
              <a:rPr lang="en-US" dirty="0"/>
              <a:t>Device Storage</a:t>
            </a:r>
          </a:p>
          <a:p>
            <a:pPr marL="342900" lvl="1" indent="-342900">
              <a:buFont typeface="Arial"/>
              <a:buChar char="•"/>
            </a:pPr>
            <a:r>
              <a:rPr lang="en-US" sz="3200" dirty="0"/>
              <a:t>Understanding different sensors</a:t>
            </a:r>
          </a:p>
        </p:txBody>
      </p:sp>
      <p:sp>
        <p:nvSpPr>
          <p:cNvPr id="4" name="Slide Number Placeholder 3">
            <a:extLst>
              <a:ext uri="{FF2B5EF4-FFF2-40B4-BE49-F238E27FC236}">
                <a16:creationId xmlns:a16="http://schemas.microsoft.com/office/drawing/2014/main" id="{D27E57DC-D5C8-41C0-BF7C-D5AF3D6D5614}"/>
              </a:ext>
            </a:extLst>
          </p:cNvPr>
          <p:cNvSpPr>
            <a:spLocks noGrp="1"/>
          </p:cNvSpPr>
          <p:nvPr>
            <p:ph type="sldNum" sz="quarter" idx="12"/>
          </p:nvPr>
        </p:nvSpPr>
        <p:spPr/>
        <p:txBody>
          <a:bodyPr/>
          <a:lstStyle/>
          <a:p>
            <a:fld id="{5FAD8A63-AB99-094D-874B-7C6430332091}" type="slidenum">
              <a:rPr lang="en-US" smtClean="0"/>
              <a:t>2</a:t>
            </a:fld>
            <a:endParaRPr lang="en-US"/>
          </a:p>
        </p:txBody>
      </p:sp>
    </p:spTree>
    <p:extLst>
      <p:ext uri="{BB962C8B-B14F-4D97-AF65-F5344CB8AC3E}">
        <p14:creationId xmlns:p14="http://schemas.microsoft.com/office/powerpoint/2010/main" val="398486316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176E-D68E-45AB-BB4F-6313E64D4FCF}"/>
              </a:ext>
            </a:extLst>
          </p:cNvPr>
          <p:cNvSpPr>
            <a:spLocks noGrp="1"/>
          </p:cNvSpPr>
          <p:nvPr>
            <p:ph type="title"/>
          </p:nvPr>
        </p:nvSpPr>
        <p:spPr/>
        <p:txBody>
          <a:bodyPr/>
          <a:lstStyle/>
          <a:p>
            <a:r>
              <a:rPr lang="en-US" dirty="0"/>
              <a:t>ICP</a:t>
            </a:r>
          </a:p>
        </p:txBody>
      </p:sp>
      <p:sp>
        <p:nvSpPr>
          <p:cNvPr id="3" name="Content Placeholder 2">
            <a:extLst>
              <a:ext uri="{FF2B5EF4-FFF2-40B4-BE49-F238E27FC236}">
                <a16:creationId xmlns:a16="http://schemas.microsoft.com/office/drawing/2014/main" id="{91C2E54E-CFC5-4434-88EA-BF44E045A69F}"/>
              </a:ext>
            </a:extLst>
          </p:cNvPr>
          <p:cNvSpPr>
            <a:spLocks noGrp="1"/>
          </p:cNvSpPr>
          <p:nvPr>
            <p:ph idx="1"/>
          </p:nvPr>
        </p:nvSpPr>
        <p:spPr>
          <a:xfrm>
            <a:off x="675588" y="1166018"/>
            <a:ext cx="11192758" cy="1398073"/>
          </a:xfrm>
        </p:spPr>
        <p:txBody>
          <a:bodyPr>
            <a:normAutofit/>
          </a:bodyPr>
          <a:lstStyle/>
          <a:p>
            <a:r>
              <a:rPr lang="en-US" sz="2800" dirty="0"/>
              <a:t>Please refer steps in the lesson plan</a:t>
            </a:r>
          </a:p>
          <a:p>
            <a:r>
              <a:rPr lang="en-US" sz="2800" dirty="0"/>
              <a:t>Each button on the following screen function appropriately</a:t>
            </a:r>
          </a:p>
        </p:txBody>
      </p:sp>
      <p:sp>
        <p:nvSpPr>
          <p:cNvPr id="4" name="Slide Number Placeholder 3">
            <a:extLst>
              <a:ext uri="{FF2B5EF4-FFF2-40B4-BE49-F238E27FC236}">
                <a16:creationId xmlns:a16="http://schemas.microsoft.com/office/drawing/2014/main" id="{CF9CA909-BC4C-4BA1-9EA2-C946DAFE98AB}"/>
              </a:ext>
            </a:extLst>
          </p:cNvPr>
          <p:cNvSpPr>
            <a:spLocks noGrp="1"/>
          </p:cNvSpPr>
          <p:nvPr>
            <p:ph type="sldNum" sz="quarter" idx="12"/>
          </p:nvPr>
        </p:nvSpPr>
        <p:spPr/>
        <p:txBody>
          <a:bodyPr/>
          <a:lstStyle/>
          <a:p>
            <a:fld id="{5FAD8A63-AB99-094D-874B-7C6430332091}" type="slidenum">
              <a:rPr lang="en-US" smtClean="0"/>
              <a:t>20</a:t>
            </a:fld>
            <a:endParaRPr lang="en-US"/>
          </a:p>
        </p:txBody>
      </p:sp>
      <p:pic>
        <p:nvPicPr>
          <p:cNvPr id="7" name="Picture 6">
            <a:extLst>
              <a:ext uri="{FF2B5EF4-FFF2-40B4-BE49-F238E27FC236}">
                <a16:creationId xmlns:a16="http://schemas.microsoft.com/office/drawing/2014/main" id="{9EEBFA37-EC59-46DB-985C-137968BE7786}"/>
              </a:ext>
            </a:extLst>
          </p:cNvPr>
          <p:cNvPicPr>
            <a:picLocks noChangeAspect="1"/>
          </p:cNvPicPr>
          <p:nvPr/>
        </p:nvPicPr>
        <p:blipFill>
          <a:blip r:embed="rId2"/>
          <a:stretch>
            <a:fillRect/>
          </a:stretch>
        </p:blipFill>
        <p:spPr>
          <a:xfrm>
            <a:off x="1283243" y="2373490"/>
            <a:ext cx="2327224" cy="3631556"/>
          </a:xfrm>
          <a:prstGeom prst="rect">
            <a:avLst/>
          </a:prstGeom>
          <a:ln w="38100">
            <a:solidFill>
              <a:schemeClr val="tx1"/>
            </a:solidFill>
          </a:ln>
        </p:spPr>
      </p:pic>
    </p:spTree>
    <p:extLst>
      <p:ext uri="{BB962C8B-B14F-4D97-AF65-F5344CB8AC3E}">
        <p14:creationId xmlns:p14="http://schemas.microsoft.com/office/powerpoint/2010/main" val="379723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F3F-6425-4D59-8114-87A7EB8C7BE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248637F-473F-4192-A635-DEE7FD61EC4C}"/>
              </a:ext>
            </a:extLst>
          </p:cNvPr>
          <p:cNvSpPr>
            <a:spLocks noGrp="1"/>
          </p:cNvSpPr>
          <p:nvPr>
            <p:ph idx="1"/>
          </p:nvPr>
        </p:nvSpPr>
        <p:spPr/>
        <p:txBody>
          <a:bodyPr>
            <a:normAutofit/>
          </a:bodyPr>
          <a:lstStyle/>
          <a:p>
            <a:r>
              <a:rPr lang="en-US" sz="2400" dirty="0">
                <a:hlinkClick r:id="rId2"/>
              </a:rPr>
              <a:t>https://developer.android.com/</a:t>
            </a:r>
          </a:p>
          <a:p>
            <a:r>
              <a:rPr lang="en-US" sz="2400" dirty="0">
                <a:hlinkClick r:id="rId3"/>
              </a:rPr>
              <a:t>https://developer.android.com/training/basics/firstapp/</a:t>
            </a:r>
            <a:r>
              <a:rPr lang="en-US" sz="2400" dirty="0"/>
              <a:t> </a:t>
            </a:r>
          </a:p>
          <a:p>
            <a:r>
              <a:rPr lang="en-US" sz="2400" dirty="0">
                <a:hlinkClick r:id="rId4"/>
              </a:rPr>
              <a:t>https://developer.android.com/reference/android/location/Location</a:t>
            </a:r>
            <a:r>
              <a:rPr lang="en-US" sz="2400" dirty="0"/>
              <a:t> </a:t>
            </a:r>
          </a:p>
          <a:p>
            <a:r>
              <a:rPr lang="en-US" sz="2400" dirty="0">
                <a:hlinkClick r:id="rId5"/>
              </a:rPr>
              <a:t>https://developer.android.com/guide/topics/media/camera</a:t>
            </a:r>
            <a:r>
              <a:rPr lang="en-US" sz="2400" dirty="0"/>
              <a:t> </a:t>
            </a:r>
          </a:p>
          <a:p>
            <a:r>
              <a:rPr lang="en-US" sz="2400" dirty="0">
                <a:hlinkClick r:id="rId6"/>
              </a:rPr>
              <a:t>https://developer.android.com/guide/topics/media/mediarecorder</a:t>
            </a:r>
            <a:endParaRPr lang="en-US" sz="2400" dirty="0"/>
          </a:p>
          <a:p>
            <a:r>
              <a:rPr lang="en-US" sz="2400" dirty="0">
                <a:hlinkClick r:id="rId7"/>
              </a:rPr>
              <a:t>https://developer.android.com/training/data-storage/files#java</a:t>
            </a:r>
            <a:r>
              <a:rPr lang="en-US" sz="2400" dirty="0"/>
              <a:t> </a:t>
            </a:r>
          </a:p>
          <a:p>
            <a:endParaRPr lang="en-US" sz="2400" dirty="0"/>
          </a:p>
        </p:txBody>
      </p:sp>
      <p:sp>
        <p:nvSpPr>
          <p:cNvPr id="4" name="Slide Number Placeholder 3">
            <a:extLst>
              <a:ext uri="{FF2B5EF4-FFF2-40B4-BE49-F238E27FC236}">
                <a16:creationId xmlns:a16="http://schemas.microsoft.com/office/drawing/2014/main" id="{8A3879D2-DE20-4BC2-9079-27A6B216D488}"/>
              </a:ext>
            </a:extLst>
          </p:cNvPr>
          <p:cNvSpPr>
            <a:spLocks noGrp="1"/>
          </p:cNvSpPr>
          <p:nvPr>
            <p:ph type="sldNum" sz="quarter" idx="12"/>
          </p:nvPr>
        </p:nvSpPr>
        <p:spPr/>
        <p:txBody>
          <a:bodyPr/>
          <a:lstStyle/>
          <a:p>
            <a:fld id="{5FAD8A63-AB99-094D-874B-7C6430332091}" type="slidenum">
              <a:rPr lang="en-US" smtClean="0"/>
              <a:t>21</a:t>
            </a:fld>
            <a:endParaRPr lang="en-US"/>
          </a:p>
        </p:txBody>
      </p:sp>
    </p:spTree>
    <p:extLst>
      <p:ext uri="{BB962C8B-B14F-4D97-AF65-F5344CB8AC3E}">
        <p14:creationId xmlns:p14="http://schemas.microsoft.com/office/powerpoint/2010/main" val="360876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4054-BA2E-475F-B5F9-C93501328DB1}"/>
              </a:ext>
            </a:extLst>
          </p:cNvPr>
          <p:cNvSpPr>
            <a:spLocks noGrp="1"/>
          </p:cNvSpPr>
          <p:nvPr>
            <p:ph type="title"/>
          </p:nvPr>
        </p:nvSpPr>
        <p:spPr/>
        <p:txBody>
          <a:bodyPr/>
          <a:lstStyle/>
          <a:p>
            <a:r>
              <a:rPr lang="en-US" dirty="0"/>
              <a:t>Android Location and Maps</a:t>
            </a:r>
          </a:p>
        </p:txBody>
      </p:sp>
      <p:sp>
        <p:nvSpPr>
          <p:cNvPr id="4" name="Slide Number Placeholder 3">
            <a:extLst>
              <a:ext uri="{FF2B5EF4-FFF2-40B4-BE49-F238E27FC236}">
                <a16:creationId xmlns:a16="http://schemas.microsoft.com/office/drawing/2014/main" id="{A1A28AC5-741B-49C9-A38D-76EC6C6B3B4C}"/>
              </a:ext>
            </a:extLst>
          </p:cNvPr>
          <p:cNvSpPr>
            <a:spLocks noGrp="1"/>
          </p:cNvSpPr>
          <p:nvPr>
            <p:ph type="sldNum" sz="quarter" idx="12"/>
          </p:nvPr>
        </p:nvSpPr>
        <p:spPr/>
        <p:txBody>
          <a:bodyPr/>
          <a:lstStyle/>
          <a:p>
            <a:fld id="{5FAD8A63-AB99-094D-874B-7C6430332091}" type="slidenum">
              <a:rPr lang="en-US" smtClean="0"/>
              <a:t>3</a:t>
            </a:fld>
            <a:endParaRPr lang="en-US"/>
          </a:p>
        </p:txBody>
      </p:sp>
      <p:sp>
        <p:nvSpPr>
          <p:cNvPr id="6" name="Rectangle 5">
            <a:extLst>
              <a:ext uri="{FF2B5EF4-FFF2-40B4-BE49-F238E27FC236}">
                <a16:creationId xmlns:a16="http://schemas.microsoft.com/office/drawing/2014/main" id="{EC25EB21-CE10-4DAA-A668-417EF6760E7A}"/>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https://developer.android.com/reference/android/location/Location</a:t>
            </a:r>
            <a:r>
              <a:rPr lang="en-US" sz="1200" dirty="0"/>
              <a:t> </a:t>
            </a:r>
          </a:p>
        </p:txBody>
      </p:sp>
      <p:pic>
        <p:nvPicPr>
          <p:cNvPr id="10" name="Picture 9">
            <a:extLst>
              <a:ext uri="{FF2B5EF4-FFF2-40B4-BE49-F238E27FC236}">
                <a16:creationId xmlns:a16="http://schemas.microsoft.com/office/drawing/2014/main" id="{3C9E5271-B4FA-4B41-A869-624AFBF37C82}"/>
              </a:ext>
            </a:extLst>
          </p:cNvPr>
          <p:cNvPicPr>
            <a:picLocks noChangeAspect="1"/>
          </p:cNvPicPr>
          <p:nvPr/>
        </p:nvPicPr>
        <p:blipFill>
          <a:blip r:embed="rId3"/>
          <a:stretch>
            <a:fillRect/>
          </a:stretch>
        </p:blipFill>
        <p:spPr>
          <a:xfrm>
            <a:off x="2198335" y="1705637"/>
            <a:ext cx="2637606" cy="4115896"/>
          </a:xfrm>
          <a:prstGeom prst="rect">
            <a:avLst/>
          </a:prstGeom>
          <a:ln w="38100">
            <a:solidFill>
              <a:schemeClr val="tx1"/>
            </a:solidFill>
          </a:ln>
        </p:spPr>
      </p:pic>
      <p:pic>
        <p:nvPicPr>
          <p:cNvPr id="12" name="Picture 11">
            <a:extLst>
              <a:ext uri="{FF2B5EF4-FFF2-40B4-BE49-F238E27FC236}">
                <a16:creationId xmlns:a16="http://schemas.microsoft.com/office/drawing/2014/main" id="{239803B5-DA45-4FF4-8525-89B3CAC10E44}"/>
              </a:ext>
            </a:extLst>
          </p:cNvPr>
          <p:cNvPicPr>
            <a:picLocks noChangeAspect="1"/>
          </p:cNvPicPr>
          <p:nvPr/>
        </p:nvPicPr>
        <p:blipFill>
          <a:blip r:embed="rId4"/>
          <a:stretch>
            <a:fillRect/>
          </a:stretch>
        </p:blipFill>
        <p:spPr>
          <a:xfrm>
            <a:off x="6116203" y="1703280"/>
            <a:ext cx="2479716" cy="4234906"/>
          </a:xfrm>
          <a:prstGeom prst="rect">
            <a:avLst/>
          </a:prstGeom>
          <a:ln w="38100">
            <a:solidFill>
              <a:schemeClr val="tx1"/>
            </a:solidFill>
          </a:ln>
        </p:spPr>
      </p:pic>
      <p:cxnSp>
        <p:nvCxnSpPr>
          <p:cNvPr id="14" name="Straight Arrow Connector 13">
            <a:extLst>
              <a:ext uri="{FF2B5EF4-FFF2-40B4-BE49-F238E27FC236}">
                <a16:creationId xmlns:a16="http://schemas.microsoft.com/office/drawing/2014/main" id="{9201BFCC-DC02-4067-92FB-74E0B7AE3F0C}"/>
              </a:ext>
            </a:extLst>
          </p:cNvPr>
          <p:cNvCxnSpPr>
            <a:cxnSpLocks/>
            <a:endCxn id="12" idx="1"/>
          </p:cNvCxnSpPr>
          <p:nvPr/>
        </p:nvCxnSpPr>
        <p:spPr>
          <a:xfrm>
            <a:off x="3714161" y="2318994"/>
            <a:ext cx="2402042" cy="1501739"/>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47E5E96B-F991-4B75-B7A9-EBA6163DFC2F}"/>
              </a:ext>
            </a:extLst>
          </p:cNvPr>
          <p:cNvSpPr txBox="1"/>
          <p:nvPr/>
        </p:nvSpPr>
        <p:spPr>
          <a:xfrm>
            <a:off x="8861196" y="5137403"/>
            <a:ext cx="3195688" cy="369332"/>
          </a:xfrm>
          <a:prstGeom prst="rect">
            <a:avLst/>
          </a:prstGeom>
          <a:noFill/>
        </p:spPr>
        <p:txBody>
          <a:bodyPr wrap="square" rtlCol="0">
            <a:spAutoFit/>
          </a:bodyPr>
          <a:lstStyle/>
          <a:p>
            <a:r>
              <a:rPr lang="en-US" dirty="0">
                <a:solidFill>
                  <a:schemeClr val="accent6">
                    <a:lumMod val="75000"/>
                  </a:schemeClr>
                </a:solidFill>
                <a:latin typeface="Cambria" panose="02040503050406030204" pitchFamily="18" charset="0"/>
                <a:ea typeface="Cambria" panose="02040503050406030204" pitchFamily="18" charset="0"/>
              </a:rPr>
              <a:t>Update with your own API Key</a:t>
            </a:r>
          </a:p>
        </p:txBody>
      </p:sp>
    </p:spTree>
    <p:extLst>
      <p:ext uri="{BB962C8B-B14F-4D97-AF65-F5344CB8AC3E}">
        <p14:creationId xmlns:p14="http://schemas.microsoft.com/office/powerpoint/2010/main" val="57795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90AD-15FA-4226-AF77-7D4690A3C6C1}"/>
              </a:ext>
            </a:extLst>
          </p:cNvPr>
          <p:cNvSpPr>
            <a:spLocks noGrp="1"/>
          </p:cNvSpPr>
          <p:nvPr>
            <p:ph type="title"/>
          </p:nvPr>
        </p:nvSpPr>
        <p:spPr/>
        <p:txBody>
          <a:bodyPr/>
          <a:lstStyle/>
          <a:p>
            <a:r>
              <a:rPr lang="en-US" dirty="0"/>
              <a:t>Android Location and Maps</a:t>
            </a:r>
          </a:p>
        </p:txBody>
      </p:sp>
      <p:sp>
        <p:nvSpPr>
          <p:cNvPr id="3" name="Content Placeholder 2">
            <a:extLst>
              <a:ext uri="{FF2B5EF4-FFF2-40B4-BE49-F238E27FC236}">
                <a16:creationId xmlns:a16="http://schemas.microsoft.com/office/drawing/2014/main" id="{DC920A91-15DD-4210-9B51-F723A7373BF4}"/>
              </a:ext>
            </a:extLst>
          </p:cNvPr>
          <p:cNvSpPr>
            <a:spLocks noGrp="1"/>
          </p:cNvSpPr>
          <p:nvPr>
            <p:ph idx="1"/>
          </p:nvPr>
        </p:nvSpPr>
        <p:spPr/>
        <p:txBody>
          <a:bodyPr>
            <a:normAutofit/>
          </a:bodyPr>
          <a:lstStyle/>
          <a:p>
            <a:r>
              <a:rPr lang="en-US" sz="2800" dirty="0"/>
              <a:t>Location and maps-based apps offer a compelling experience on mobile devices</a:t>
            </a:r>
          </a:p>
          <a:p>
            <a:r>
              <a:rPr lang="en-US" sz="2800" dirty="0" err="1">
                <a:solidFill>
                  <a:schemeClr val="accent6">
                    <a:lumMod val="75000"/>
                  </a:schemeClr>
                </a:solidFill>
              </a:rPr>
              <a:t>LocationManager</a:t>
            </a:r>
            <a:r>
              <a:rPr lang="en-US" sz="2800" dirty="0"/>
              <a:t> is the central component of location framework</a:t>
            </a:r>
          </a:p>
          <a:p>
            <a:r>
              <a:rPr lang="en-US" sz="2800" dirty="0" err="1">
                <a:solidFill>
                  <a:schemeClr val="accent6">
                    <a:lumMod val="75000"/>
                  </a:schemeClr>
                </a:solidFill>
              </a:rPr>
              <a:t>LocationProvider</a:t>
            </a:r>
            <a:r>
              <a:rPr lang="en-US" sz="2800" dirty="0"/>
              <a:t> is used to query for the user's last known location</a:t>
            </a:r>
          </a:p>
          <a:p>
            <a:r>
              <a:rPr lang="en-US" sz="2800" dirty="0" err="1">
                <a:solidFill>
                  <a:schemeClr val="accent6">
                    <a:lumMod val="75000"/>
                  </a:schemeClr>
                </a:solidFill>
              </a:rPr>
              <a:t>android.location</a:t>
            </a:r>
            <a:r>
              <a:rPr lang="en-US" sz="2800" dirty="0">
                <a:solidFill>
                  <a:schemeClr val="accent6">
                    <a:lumMod val="75000"/>
                  </a:schemeClr>
                </a:solidFill>
              </a:rPr>
              <a:t> </a:t>
            </a:r>
            <a:r>
              <a:rPr lang="en-US" sz="2800" dirty="0"/>
              <a:t>package contains the classes and methods for accessing location</a:t>
            </a:r>
          </a:p>
        </p:txBody>
      </p:sp>
      <p:sp>
        <p:nvSpPr>
          <p:cNvPr id="4" name="Slide Number Placeholder 3">
            <a:extLst>
              <a:ext uri="{FF2B5EF4-FFF2-40B4-BE49-F238E27FC236}">
                <a16:creationId xmlns:a16="http://schemas.microsoft.com/office/drawing/2014/main" id="{4B3C60B0-4291-4F26-A162-B9E94A219EC9}"/>
              </a:ext>
            </a:extLst>
          </p:cNvPr>
          <p:cNvSpPr>
            <a:spLocks noGrp="1"/>
          </p:cNvSpPr>
          <p:nvPr>
            <p:ph type="sldNum" sz="quarter" idx="12"/>
          </p:nvPr>
        </p:nvSpPr>
        <p:spPr/>
        <p:txBody>
          <a:bodyPr/>
          <a:lstStyle/>
          <a:p>
            <a:fld id="{5FAD8A63-AB99-094D-874B-7C6430332091}" type="slidenum">
              <a:rPr lang="en-US" smtClean="0"/>
              <a:t>4</a:t>
            </a:fld>
            <a:endParaRPr lang="en-US"/>
          </a:p>
        </p:txBody>
      </p:sp>
      <p:sp>
        <p:nvSpPr>
          <p:cNvPr id="5" name="Rectangle 4">
            <a:extLst>
              <a:ext uri="{FF2B5EF4-FFF2-40B4-BE49-F238E27FC236}">
                <a16:creationId xmlns:a16="http://schemas.microsoft.com/office/drawing/2014/main" id="{519B0727-BC96-4B73-8EA8-E8DABE137FE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https://developer.android.com/guide/topics/location/</a:t>
            </a:r>
            <a:r>
              <a:rPr lang="en-US" sz="1200" dirty="0"/>
              <a:t> </a:t>
            </a:r>
          </a:p>
        </p:txBody>
      </p:sp>
    </p:spTree>
    <p:extLst>
      <p:ext uri="{BB962C8B-B14F-4D97-AF65-F5344CB8AC3E}">
        <p14:creationId xmlns:p14="http://schemas.microsoft.com/office/powerpoint/2010/main" val="368998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1970-5ABB-4659-BDCA-BBCCCF42FF6C}"/>
              </a:ext>
            </a:extLst>
          </p:cNvPr>
          <p:cNvSpPr>
            <a:spLocks noGrp="1"/>
          </p:cNvSpPr>
          <p:nvPr>
            <p:ph type="title"/>
          </p:nvPr>
        </p:nvSpPr>
        <p:spPr/>
        <p:txBody>
          <a:bodyPr/>
          <a:lstStyle/>
          <a:p>
            <a:r>
              <a:rPr lang="en-US" dirty="0"/>
              <a:t>Android Location and Maps</a:t>
            </a:r>
          </a:p>
        </p:txBody>
      </p:sp>
      <p:sp>
        <p:nvSpPr>
          <p:cNvPr id="4" name="Slide Number Placeholder 3">
            <a:extLst>
              <a:ext uri="{FF2B5EF4-FFF2-40B4-BE49-F238E27FC236}">
                <a16:creationId xmlns:a16="http://schemas.microsoft.com/office/drawing/2014/main" id="{D978F5A8-FFB7-4CB3-9EAD-B732C0353FD4}"/>
              </a:ext>
            </a:extLst>
          </p:cNvPr>
          <p:cNvSpPr>
            <a:spLocks noGrp="1"/>
          </p:cNvSpPr>
          <p:nvPr>
            <p:ph type="sldNum" sz="quarter" idx="12"/>
          </p:nvPr>
        </p:nvSpPr>
        <p:spPr/>
        <p:txBody>
          <a:bodyPr/>
          <a:lstStyle/>
          <a:p>
            <a:fld id="{5FAD8A63-AB99-094D-874B-7C6430332091}" type="slidenum">
              <a:rPr lang="en-US" smtClean="0"/>
              <a:t>5</a:t>
            </a:fld>
            <a:endParaRPr lang="en-US"/>
          </a:p>
        </p:txBody>
      </p:sp>
      <p:pic>
        <p:nvPicPr>
          <p:cNvPr id="5" name="Picture 4">
            <a:extLst>
              <a:ext uri="{FF2B5EF4-FFF2-40B4-BE49-F238E27FC236}">
                <a16:creationId xmlns:a16="http://schemas.microsoft.com/office/drawing/2014/main" id="{B48B5D72-B5BF-4A60-98A4-BA395502F17B}"/>
              </a:ext>
            </a:extLst>
          </p:cNvPr>
          <p:cNvPicPr>
            <a:picLocks noChangeAspect="1"/>
          </p:cNvPicPr>
          <p:nvPr/>
        </p:nvPicPr>
        <p:blipFill>
          <a:blip r:embed="rId2"/>
          <a:stretch>
            <a:fillRect/>
          </a:stretch>
        </p:blipFill>
        <p:spPr>
          <a:xfrm>
            <a:off x="609600" y="1724025"/>
            <a:ext cx="10706100" cy="1704975"/>
          </a:xfrm>
          <a:prstGeom prst="rect">
            <a:avLst/>
          </a:prstGeom>
        </p:spPr>
      </p:pic>
      <p:pic>
        <p:nvPicPr>
          <p:cNvPr id="6" name="Picture 5">
            <a:extLst>
              <a:ext uri="{FF2B5EF4-FFF2-40B4-BE49-F238E27FC236}">
                <a16:creationId xmlns:a16="http://schemas.microsoft.com/office/drawing/2014/main" id="{2DABB659-3477-4137-B1B2-5DAE5238E3BE}"/>
              </a:ext>
            </a:extLst>
          </p:cNvPr>
          <p:cNvPicPr>
            <a:picLocks noChangeAspect="1"/>
          </p:cNvPicPr>
          <p:nvPr/>
        </p:nvPicPr>
        <p:blipFill>
          <a:blip r:embed="rId3"/>
          <a:stretch>
            <a:fillRect/>
          </a:stretch>
        </p:blipFill>
        <p:spPr>
          <a:xfrm>
            <a:off x="469900" y="3459653"/>
            <a:ext cx="8108492" cy="2538730"/>
          </a:xfrm>
          <a:prstGeom prst="rect">
            <a:avLst/>
          </a:prstGeom>
        </p:spPr>
      </p:pic>
      <p:sp>
        <p:nvSpPr>
          <p:cNvPr id="8" name="Rectangle 7">
            <a:extLst>
              <a:ext uri="{FF2B5EF4-FFF2-40B4-BE49-F238E27FC236}">
                <a16:creationId xmlns:a16="http://schemas.microsoft.com/office/drawing/2014/main" id="{60EA3ABA-79D7-4E80-8802-AD94746A3BC3}"/>
              </a:ext>
            </a:extLst>
          </p:cNvPr>
          <p:cNvSpPr/>
          <p:nvPr/>
        </p:nvSpPr>
        <p:spPr>
          <a:xfrm>
            <a:off x="520046" y="6109533"/>
            <a:ext cx="7096812" cy="276999"/>
          </a:xfrm>
          <a:prstGeom prst="rect">
            <a:avLst/>
          </a:prstGeom>
        </p:spPr>
        <p:txBody>
          <a:bodyPr wrap="square">
            <a:spAutoFit/>
          </a:bodyPr>
          <a:lstStyle/>
          <a:p>
            <a:r>
              <a:rPr lang="en-US" sz="1200" dirty="0"/>
              <a:t>Source: </a:t>
            </a:r>
            <a:r>
              <a:rPr lang="en-US" sz="1200" dirty="0">
                <a:hlinkClick r:id="rId4"/>
              </a:rPr>
              <a:t>https://developers.google.com/maps/documentation/javascript/get-api-key</a:t>
            </a:r>
            <a:r>
              <a:rPr lang="en-US" sz="1200" dirty="0"/>
              <a:t> </a:t>
            </a:r>
          </a:p>
        </p:txBody>
      </p:sp>
    </p:spTree>
    <p:extLst>
      <p:ext uri="{BB962C8B-B14F-4D97-AF65-F5344CB8AC3E}">
        <p14:creationId xmlns:p14="http://schemas.microsoft.com/office/powerpoint/2010/main" val="46597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EC5A-80FE-4B6C-B329-C7592B2049E4}"/>
              </a:ext>
            </a:extLst>
          </p:cNvPr>
          <p:cNvSpPr>
            <a:spLocks noGrp="1"/>
          </p:cNvSpPr>
          <p:nvPr>
            <p:ph type="title"/>
          </p:nvPr>
        </p:nvSpPr>
        <p:spPr/>
        <p:txBody>
          <a:bodyPr/>
          <a:lstStyle/>
          <a:p>
            <a:r>
              <a:rPr lang="en-US" dirty="0"/>
              <a:t>Android Camera</a:t>
            </a:r>
          </a:p>
        </p:txBody>
      </p:sp>
      <p:sp>
        <p:nvSpPr>
          <p:cNvPr id="4" name="Slide Number Placeholder 3">
            <a:extLst>
              <a:ext uri="{FF2B5EF4-FFF2-40B4-BE49-F238E27FC236}">
                <a16:creationId xmlns:a16="http://schemas.microsoft.com/office/drawing/2014/main" id="{D0AE842E-9270-4A6E-ABEB-045C8822EC93}"/>
              </a:ext>
            </a:extLst>
          </p:cNvPr>
          <p:cNvSpPr>
            <a:spLocks noGrp="1"/>
          </p:cNvSpPr>
          <p:nvPr>
            <p:ph type="sldNum" sz="quarter" idx="12"/>
          </p:nvPr>
        </p:nvSpPr>
        <p:spPr/>
        <p:txBody>
          <a:bodyPr/>
          <a:lstStyle/>
          <a:p>
            <a:fld id="{5FAD8A63-AB99-094D-874B-7C6430332091}" type="slidenum">
              <a:rPr lang="en-US" smtClean="0"/>
              <a:t>6</a:t>
            </a:fld>
            <a:endParaRPr lang="en-US"/>
          </a:p>
        </p:txBody>
      </p:sp>
      <p:pic>
        <p:nvPicPr>
          <p:cNvPr id="6" name="Picture 5">
            <a:extLst>
              <a:ext uri="{FF2B5EF4-FFF2-40B4-BE49-F238E27FC236}">
                <a16:creationId xmlns:a16="http://schemas.microsoft.com/office/drawing/2014/main" id="{A98E0800-4BD2-4249-B503-D9116835545D}"/>
              </a:ext>
            </a:extLst>
          </p:cNvPr>
          <p:cNvPicPr>
            <a:picLocks noChangeAspect="1"/>
          </p:cNvPicPr>
          <p:nvPr/>
        </p:nvPicPr>
        <p:blipFill>
          <a:blip r:embed="rId2"/>
          <a:stretch>
            <a:fillRect/>
          </a:stretch>
        </p:blipFill>
        <p:spPr>
          <a:xfrm>
            <a:off x="1937807" y="1545996"/>
            <a:ext cx="2857400" cy="4458878"/>
          </a:xfrm>
          <a:prstGeom prst="rect">
            <a:avLst/>
          </a:prstGeom>
          <a:ln w="38100">
            <a:solidFill>
              <a:schemeClr val="tx1"/>
            </a:solidFill>
          </a:ln>
        </p:spPr>
      </p:pic>
      <p:pic>
        <p:nvPicPr>
          <p:cNvPr id="8" name="Picture 7">
            <a:extLst>
              <a:ext uri="{FF2B5EF4-FFF2-40B4-BE49-F238E27FC236}">
                <a16:creationId xmlns:a16="http://schemas.microsoft.com/office/drawing/2014/main" id="{AB3B7525-8A88-4C60-B0A5-FE86F3CBF06E}"/>
              </a:ext>
            </a:extLst>
          </p:cNvPr>
          <p:cNvPicPr>
            <a:picLocks noChangeAspect="1"/>
          </p:cNvPicPr>
          <p:nvPr/>
        </p:nvPicPr>
        <p:blipFill>
          <a:blip r:embed="rId3"/>
          <a:stretch>
            <a:fillRect/>
          </a:stretch>
        </p:blipFill>
        <p:spPr>
          <a:xfrm>
            <a:off x="6239507" y="1533113"/>
            <a:ext cx="2593408" cy="4471761"/>
          </a:xfrm>
          <a:prstGeom prst="rect">
            <a:avLst/>
          </a:prstGeom>
          <a:ln w="38100">
            <a:solidFill>
              <a:schemeClr val="tx1"/>
            </a:solidFill>
          </a:ln>
        </p:spPr>
      </p:pic>
      <p:cxnSp>
        <p:nvCxnSpPr>
          <p:cNvPr id="9" name="Straight Arrow Connector 8">
            <a:extLst>
              <a:ext uri="{FF2B5EF4-FFF2-40B4-BE49-F238E27FC236}">
                <a16:creationId xmlns:a16="http://schemas.microsoft.com/office/drawing/2014/main" id="{F4120948-2298-47C3-82B5-C3E9E64A79C1}"/>
              </a:ext>
            </a:extLst>
          </p:cNvPr>
          <p:cNvCxnSpPr>
            <a:cxnSpLocks/>
            <a:endCxn id="8" idx="1"/>
          </p:cNvCxnSpPr>
          <p:nvPr/>
        </p:nvCxnSpPr>
        <p:spPr>
          <a:xfrm>
            <a:off x="3550452" y="2678130"/>
            <a:ext cx="2689055" cy="1090864"/>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A1C22A5E-91D1-4A18-8016-C4AC41EBB6A1}"/>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4"/>
              </a:rPr>
              <a:t>https://developer.android.com/guide/topics/media/camera</a:t>
            </a:r>
            <a:r>
              <a:rPr lang="en-US" sz="1200" dirty="0"/>
              <a:t> </a:t>
            </a:r>
          </a:p>
        </p:txBody>
      </p:sp>
    </p:spTree>
    <p:extLst>
      <p:ext uri="{BB962C8B-B14F-4D97-AF65-F5344CB8AC3E}">
        <p14:creationId xmlns:p14="http://schemas.microsoft.com/office/powerpoint/2010/main" val="19426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EC5A-80FE-4B6C-B329-C7592B2049E4}"/>
              </a:ext>
            </a:extLst>
          </p:cNvPr>
          <p:cNvSpPr>
            <a:spLocks noGrp="1"/>
          </p:cNvSpPr>
          <p:nvPr>
            <p:ph type="title"/>
          </p:nvPr>
        </p:nvSpPr>
        <p:spPr/>
        <p:txBody>
          <a:bodyPr/>
          <a:lstStyle/>
          <a:p>
            <a:r>
              <a:rPr lang="en-US" dirty="0"/>
              <a:t>Android Camera</a:t>
            </a:r>
          </a:p>
        </p:txBody>
      </p:sp>
      <p:sp>
        <p:nvSpPr>
          <p:cNvPr id="3" name="Content Placeholder 2">
            <a:extLst>
              <a:ext uri="{FF2B5EF4-FFF2-40B4-BE49-F238E27FC236}">
                <a16:creationId xmlns:a16="http://schemas.microsoft.com/office/drawing/2014/main" id="{1957FD1C-FA76-426D-AB18-E46E8FD370A9}"/>
              </a:ext>
            </a:extLst>
          </p:cNvPr>
          <p:cNvSpPr>
            <a:spLocks noGrp="1"/>
          </p:cNvSpPr>
          <p:nvPr>
            <p:ph idx="1"/>
          </p:nvPr>
        </p:nvSpPr>
        <p:spPr/>
        <p:txBody>
          <a:bodyPr>
            <a:normAutofit/>
          </a:bodyPr>
          <a:lstStyle/>
          <a:p>
            <a:r>
              <a:rPr lang="en-US" sz="2800" dirty="0"/>
              <a:t>The Android framework includes support for various cameras and camera features available on devices, allowing you to capture pictures and videos in your applications.</a:t>
            </a:r>
          </a:p>
          <a:p>
            <a:r>
              <a:rPr lang="en-US" sz="2800" dirty="0"/>
              <a:t>The Android framework supports capturing images and video through the </a:t>
            </a:r>
            <a:r>
              <a:rPr lang="en-US" sz="2800" i="1" dirty="0">
                <a:solidFill>
                  <a:schemeClr val="accent6">
                    <a:lumMod val="75000"/>
                  </a:schemeClr>
                </a:solidFill>
              </a:rPr>
              <a:t>android.hardware.camera2 </a:t>
            </a:r>
            <a:r>
              <a:rPr lang="en-US" sz="2800" dirty="0"/>
              <a:t>API or </a:t>
            </a:r>
            <a:r>
              <a:rPr lang="en-US" sz="2800" i="1" dirty="0">
                <a:solidFill>
                  <a:schemeClr val="accent6">
                    <a:lumMod val="75000"/>
                  </a:schemeClr>
                </a:solidFill>
              </a:rPr>
              <a:t>camera</a:t>
            </a:r>
            <a:r>
              <a:rPr lang="en-US" sz="2800" dirty="0"/>
              <a:t> Intent.</a:t>
            </a:r>
          </a:p>
          <a:p>
            <a:r>
              <a:rPr lang="en-US" sz="2800" dirty="0"/>
              <a:t>An intent action type of </a:t>
            </a:r>
            <a:r>
              <a:rPr lang="en-US" sz="2400" i="1" dirty="0" err="1">
                <a:solidFill>
                  <a:schemeClr val="accent6">
                    <a:lumMod val="75000"/>
                  </a:schemeClr>
                </a:solidFill>
              </a:rPr>
              <a:t>MediaStore.ACTION_IMAGE_CAPTURE</a:t>
            </a:r>
            <a:r>
              <a:rPr lang="en-US" sz="2400" i="1" dirty="0">
                <a:solidFill>
                  <a:schemeClr val="accent6">
                    <a:lumMod val="75000"/>
                  </a:schemeClr>
                </a:solidFill>
              </a:rPr>
              <a:t> </a:t>
            </a:r>
            <a:r>
              <a:rPr lang="en-US" sz="2800" dirty="0"/>
              <a:t>or </a:t>
            </a:r>
            <a:r>
              <a:rPr lang="en-US" sz="2400" i="1" dirty="0" err="1">
                <a:solidFill>
                  <a:schemeClr val="accent6">
                    <a:lumMod val="75000"/>
                  </a:schemeClr>
                </a:solidFill>
              </a:rPr>
              <a:t>MediaStore.ACTION_VIDEO_CAPTURE</a:t>
            </a:r>
            <a:r>
              <a:rPr lang="en-US" sz="2800" dirty="0"/>
              <a:t> can be used to capture images</a:t>
            </a:r>
          </a:p>
        </p:txBody>
      </p:sp>
      <p:sp>
        <p:nvSpPr>
          <p:cNvPr id="4" name="Slide Number Placeholder 3">
            <a:extLst>
              <a:ext uri="{FF2B5EF4-FFF2-40B4-BE49-F238E27FC236}">
                <a16:creationId xmlns:a16="http://schemas.microsoft.com/office/drawing/2014/main" id="{D0AE842E-9270-4A6E-ABEB-045C8822EC93}"/>
              </a:ext>
            </a:extLst>
          </p:cNvPr>
          <p:cNvSpPr>
            <a:spLocks noGrp="1"/>
          </p:cNvSpPr>
          <p:nvPr>
            <p:ph type="sldNum" sz="quarter" idx="12"/>
          </p:nvPr>
        </p:nvSpPr>
        <p:spPr/>
        <p:txBody>
          <a:bodyPr/>
          <a:lstStyle/>
          <a:p>
            <a:fld id="{5FAD8A63-AB99-094D-874B-7C6430332091}" type="slidenum">
              <a:rPr lang="en-US" smtClean="0"/>
              <a:t>7</a:t>
            </a:fld>
            <a:endParaRPr lang="en-US"/>
          </a:p>
        </p:txBody>
      </p:sp>
      <p:sp>
        <p:nvSpPr>
          <p:cNvPr id="5" name="Rectangle 4">
            <a:extLst>
              <a:ext uri="{FF2B5EF4-FFF2-40B4-BE49-F238E27FC236}">
                <a16:creationId xmlns:a16="http://schemas.microsoft.com/office/drawing/2014/main" id="{1EDAE793-D37E-44F9-AAD6-7E08A885F666}"/>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https://developer.android.com/training/camera/photobasics</a:t>
            </a:r>
            <a:r>
              <a:rPr lang="en-US" sz="1200" dirty="0"/>
              <a:t> </a:t>
            </a:r>
          </a:p>
        </p:txBody>
      </p:sp>
    </p:spTree>
    <p:extLst>
      <p:ext uri="{BB962C8B-B14F-4D97-AF65-F5344CB8AC3E}">
        <p14:creationId xmlns:p14="http://schemas.microsoft.com/office/powerpoint/2010/main" val="282815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EC5A-80FE-4B6C-B329-C7592B2049E4}"/>
              </a:ext>
            </a:extLst>
          </p:cNvPr>
          <p:cNvSpPr>
            <a:spLocks noGrp="1"/>
          </p:cNvSpPr>
          <p:nvPr>
            <p:ph type="title"/>
          </p:nvPr>
        </p:nvSpPr>
        <p:spPr/>
        <p:txBody>
          <a:bodyPr/>
          <a:lstStyle/>
          <a:p>
            <a:r>
              <a:rPr lang="en-US" dirty="0"/>
              <a:t>Android Camera</a:t>
            </a:r>
          </a:p>
        </p:txBody>
      </p:sp>
      <p:sp>
        <p:nvSpPr>
          <p:cNvPr id="4" name="Slide Number Placeholder 3">
            <a:extLst>
              <a:ext uri="{FF2B5EF4-FFF2-40B4-BE49-F238E27FC236}">
                <a16:creationId xmlns:a16="http://schemas.microsoft.com/office/drawing/2014/main" id="{D0AE842E-9270-4A6E-ABEB-045C8822EC93}"/>
              </a:ext>
            </a:extLst>
          </p:cNvPr>
          <p:cNvSpPr>
            <a:spLocks noGrp="1"/>
          </p:cNvSpPr>
          <p:nvPr>
            <p:ph type="sldNum" sz="quarter" idx="12"/>
          </p:nvPr>
        </p:nvSpPr>
        <p:spPr/>
        <p:txBody>
          <a:bodyPr/>
          <a:lstStyle/>
          <a:p>
            <a:fld id="{5FAD8A63-AB99-094D-874B-7C6430332091}" type="slidenum">
              <a:rPr lang="en-US" smtClean="0"/>
              <a:t>8</a:t>
            </a:fld>
            <a:endParaRPr lang="en-US"/>
          </a:p>
        </p:txBody>
      </p:sp>
      <p:pic>
        <p:nvPicPr>
          <p:cNvPr id="5" name="Picture 4">
            <a:extLst>
              <a:ext uri="{FF2B5EF4-FFF2-40B4-BE49-F238E27FC236}">
                <a16:creationId xmlns:a16="http://schemas.microsoft.com/office/drawing/2014/main" id="{DF5A4844-3336-46F6-AD15-07148CB9F634}"/>
              </a:ext>
            </a:extLst>
          </p:cNvPr>
          <p:cNvPicPr>
            <a:picLocks noChangeAspect="1"/>
          </p:cNvPicPr>
          <p:nvPr/>
        </p:nvPicPr>
        <p:blipFill>
          <a:blip r:embed="rId2"/>
          <a:stretch>
            <a:fillRect/>
          </a:stretch>
        </p:blipFill>
        <p:spPr>
          <a:xfrm>
            <a:off x="1000342" y="2225628"/>
            <a:ext cx="9569148" cy="787335"/>
          </a:xfrm>
          <a:prstGeom prst="rect">
            <a:avLst/>
          </a:prstGeom>
        </p:spPr>
      </p:pic>
      <p:pic>
        <p:nvPicPr>
          <p:cNvPr id="6" name="Picture 5">
            <a:extLst>
              <a:ext uri="{FF2B5EF4-FFF2-40B4-BE49-F238E27FC236}">
                <a16:creationId xmlns:a16="http://schemas.microsoft.com/office/drawing/2014/main" id="{3CD31FEF-E3B1-404B-8F33-36FA4D3A6E37}"/>
              </a:ext>
            </a:extLst>
          </p:cNvPr>
          <p:cNvPicPr>
            <a:picLocks noChangeAspect="1"/>
          </p:cNvPicPr>
          <p:nvPr/>
        </p:nvPicPr>
        <p:blipFill>
          <a:blip r:embed="rId3"/>
          <a:stretch>
            <a:fillRect/>
          </a:stretch>
        </p:blipFill>
        <p:spPr>
          <a:xfrm>
            <a:off x="1000342" y="3536917"/>
            <a:ext cx="9642078" cy="1694959"/>
          </a:xfrm>
          <a:prstGeom prst="rect">
            <a:avLst/>
          </a:prstGeom>
        </p:spPr>
      </p:pic>
    </p:spTree>
    <p:extLst>
      <p:ext uri="{BB962C8B-B14F-4D97-AF65-F5344CB8AC3E}">
        <p14:creationId xmlns:p14="http://schemas.microsoft.com/office/powerpoint/2010/main" val="417685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F35-C70E-44D8-88B9-7A92B35FD7DA}"/>
              </a:ext>
            </a:extLst>
          </p:cNvPr>
          <p:cNvSpPr>
            <a:spLocks noGrp="1"/>
          </p:cNvSpPr>
          <p:nvPr>
            <p:ph type="title"/>
          </p:nvPr>
        </p:nvSpPr>
        <p:spPr/>
        <p:txBody>
          <a:bodyPr/>
          <a:lstStyle/>
          <a:p>
            <a:r>
              <a:rPr lang="en-US" dirty="0"/>
              <a:t>Android Media Recorder</a:t>
            </a:r>
          </a:p>
        </p:txBody>
      </p:sp>
      <p:sp>
        <p:nvSpPr>
          <p:cNvPr id="4" name="Slide Number Placeholder 3">
            <a:extLst>
              <a:ext uri="{FF2B5EF4-FFF2-40B4-BE49-F238E27FC236}">
                <a16:creationId xmlns:a16="http://schemas.microsoft.com/office/drawing/2014/main" id="{97618386-9235-4744-9283-E89B003A9915}"/>
              </a:ext>
            </a:extLst>
          </p:cNvPr>
          <p:cNvSpPr>
            <a:spLocks noGrp="1"/>
          </p:cNvSpPr>
          <p:nvPr>
            <p:ph type="sldNum" sz="quarter" idx="12"/>
          </p:nvPr>
        </p:nvSpPr>
        <p:spPr/>
        <p:txBody>
          <a:bodyPr/>
          <a:lstStyle/>
          <a:p>
            <a:fld id="{5FAD8A63-AB99-094D-874B-7C6430332091}" type="slidenum">
              <a:rPr lang="en-US" smtClean="0"/>
              <a:t>9</a:t>
            </a:fld>
            <a:endParaRPr lang="en-US"/>
          </a:p>
        </p:txBody>
      </p:sp>
      <p:sp>
        <p:nvSpPr>
          <p:cNvPr id="5" name="Rectangle 4">
            <a:extLst>
              <a:ext uri="{FF2B5EF4-FFF2-40B4-BE49-F238E27FC236}">
                <a16:creationId xmlns:a16="http://schemas.microsoft.com/office/drawing/2014/main" id="{E7B3C993-6EBF-4739-82A4-E3271EC21F1C}"/>
              </a:ext>
            </a:extLst>
          </p:cNvPr>
          <p:cNvSpPr/>
          <p:nvPr/>
        </p:nvSpPr>
        <p:spPr>
          <a:xfrm>
            <a:off x="520046" y="6109532"/>
            <a:ext cx="6144705" cy="276999"/>
          </a:xfrm>
          <a:prstGeom prst="rect">
            <a:avLst/>
          </a:prstGeom>
        </p:spPr>
        <p:txBody>
          <a:bodyPr wrap="square">
            <a:spAutoFit/>
          </a:bodyPr>
          <a:lstStyle/>
          <a:p>
            <a:r>
              <a:rPr lang="en-US" sz="1200" dirty="0"/>
              <a:t>Source: </a:t>
            </a:r>
            <a:r>
              <a:rPr lang="en-US" sz="1200" dirty="0">
                <a:hlinkClick r:id="rId2"/>
              </a:rPr>
              <a:t>https://developer.android.com/guide/topics/media/mediarecorder</a:t>
            </a:r>
            <a:r>
              <a:rPr lang="en-US" sz="1200" dirty="0"/>
              <a:t> </a:t>
            </a:r>
          </a:p>
        </p:txBody>
      </p:sp>
      <p:pic>
        <p:nvPicPr>
          <p:cNvPr id="6" name="Picture 5">
            <a:extLst>
              <a:ext uri="{FF2B5EF4-FFF2-40B4-BE49-F238E27FC236}">
                <a16:creationId xmlns:a16="http://schemas.microsoft.com/office/drawing/2014/main" id="{9224BAC4-6717-49A9-A96E-F4C2D86C6E79}"/>
              </a:ext>
            </a:extLst>
          </p:cNvPr>
          <p:cNvPicPr>
            <a:picLocks noChangeAspect="1"/>
          </p:cNvPicPr>
          <p:nvPr/>
        </p:nvPicPr>
        <p:blipFill>
          <a:blip r:embed="rId3"/>
          <a:stretch>
            <a:fillRect/>
          </a:stretch>
        </p:blipFill>
        <p:spPr>
          <a:xfrm>
            <a:off x="609600" y="1992944"/>
            <a:ext cx="2093914" cy="3267483"/>
          </a:xfrm>
          <a:prstGeom prst="rect">
            <a:avLst/>
          </a:prstGeom>
          <a:ln w="38100">
            <a:solidFill>
              <a:schemeClr val="tx1"/>
            </a:solidFill>
          </a:ln>
        </p:spPr>
      </p:pic>
      <p:cxnSp>
        <p:nvCxnSpPr>
          <p:cNvPr id="7" name="Straight Arrow Connector 6">
            <a:extLst>
              <a:ext uri="{FF2B5EF4-FFF2-40B4-BE49-F238E27FC236}">
                <a16:creationId xmlns:a16="http://schemas.microsoft.com/office/drawing/2014/main" id="{3A354C5C-D281-4069-9818-274AC607BDFB}"/>
              </a:ext>
            </a:extLst>
          </p:cNvPr>
          <p:cNvCxnSpPr>
            <a:cxnSpLocks/>
          </p:cNvCxnSpPr>
          <p:nvPr/>
        </p:nvCxnSpPr>
        <p:spPr>
          <a:xfrm>
            <a:off x="1817996" y="3201561"/>
            <a:ext cx="1579475" cy="425124"/>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5C5E2BB3-4703-4F7D-89D6-C94BCAC34C2B}"/>
              </a:ext>
            </a:extLst>
          </p:cNvPr>
          <p:cNvPicPr>
            <a:picLocks noChangeAspect="1"/>
          </p:cNvPicPr>
          <p:nvPr/>
        </p:nvPicPr>
        <p:blipFill>
          <a:blip r:embed="rId4"/>
          <a:stretch>
            <a:fillRect/>
          </a:stretch>
        </p:blipFill>
        <p:spPr>
          <a:xfrm>
            <a:off x="3397471" y="1977225"/>
            <a:ext cx="2093914" cy="3283202"/>
          </a:xfrm>
          <a:prstGeom prst="rect">
            <a:avLst/>
          </a:prstGeom>
          <a:ln w="38100">
            <a:solidFill>
              <a:schemeClr val="tx1"/>
            </a:solidFill>
          </a:ln>
        </p:spPr>
      </p:pic>
      <p:pic>
        <p:nvPicPr>
          <p:cNvPr id="13" name="Picture 12">
            <a:extLst>
              <a:ext uri="{FF2B5EF4-FFF2-40B4-BE49-F238E27FC236}">
                <a16:creationId xmlns:a16="http://schemas.microsoft.com/office/drawing/2014/main" id="{507FC50B-1A20-4D89-9A49-D7F55FE94D65}"/>
              </a:ext>
            </a:extLst>
          </p:cNvPr>
          <p:cNvPicPr>
            <a:picLocks noChangeAspect="1"/>
          </p:cNvPicPr>
          <p:nvPr/>
        </p:nvPicPr>
        <p:blipFill>
          <a:blip r:embed="rId5"/>
          <a:stretch>
            <a:fillRect/>
          </a:stretch>
        </p:blipFill>
        <p:spPr>
          <a:xfrm>
            <a:off x="6258485" y="1957006"/>
            <a:ext cx="2123092" cy="3323639"/>
          </a:xfrm>
          <a:prstGeom prst="rect">
            <a:avLst/>
          </a:prstGeom>
          <a:ln w="38100">
            <a:solidFill>
              <a:schemeClr val="tx1"/>
            </a:solidFill>
          </a:ln>
        </p:spPr>
      </p:pic>
      <p:pic>
        <p:nvPicPr>
          <p:cNvPr id="15" name="Picture 14">
            <a:extLst>
              <a:ext uri="{FF2B5EF4-FFF2-40B4-BE49-F238E27FC236}">
                <a16:creationId xmlns:a16="http://schemas.microsoft.com/office/drawing/2014/main" id="{FD425431-340E-412C-B2AF-737D54F825A2}"/>
              </a:ext>
            </a:extLst>
          </p:cNvPr>
          <p:cNvPicPr>
            <a:picLocks noChangeAspect="1"/>
          </p:cNvPicPr>
          <p:nvPr/>
        </p:nvPicPr>
        <p:blipFill>
          <a:blip r:embed="rId6"/>
          <a:stretch>
            <a:fillRect/>
          </a:stretch>
        </p:blipFill>
        <p:spPr>
          <a:xfrm>
            <a:off x="9148677" y="1977225"/>
            <a:ext cx="2123092" cy="3321869"/>
          </a:xfrm>
          <a:prstGeom prst="rect">
            <a:avLst/>
          </a:prstGeom>
          <a:ln w="38100">
            <a:solidFill>
              <a:schemeClr val="tx1"/>
            </a:solidFill>
          </a:ln>
        </p:spPr>
      </p:pic>
      <p:cxnSp>
        <p:nvCxnSpPr>
          <p:cNvPr id="18" name="Straight Arrow Connector 17">
            <a:extLst>
              <a:ext uri="{FF2B5EF4-FFF2-40B4-BE49-F238E27FC236}">
                <a16:creationId xmlns:a16="http://schemas.microsoft.com/office/drawing/2014/main" id="{173B6984-2BA9-4ED1-BA09-772AD7187608}"/>
              </a:ext>
            </a:extLst>
          </p:cNvPr>
          <p:cNvCxnSpPr>
            <a:cxnSpLocks/>
            <a:stCxn id="11" idx="3"/>
            <a:endCxn id="13" idx="1"/>
          </p:cNvCxnSpPr>
          <p:nvPr/>
        </p:nvCxnSpPr>
        <p:spPr>
          <a:xfrm>
            <a:off x="5491385" y="3618826"/>
            <a:ext cx="767100" cy="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04492FD-7CCC-4FA5-9E13-52097792F23A}"/>
              </a:ext>
            </a:extLst>
          </p:cNvPr>
          <p:cNvCxnSpPr>
            <a:cxnSpLocks/>
            <a:stCxn id="13" idx="3"/>
            <a:endCxn id="15" idx="1"/>
          </p:cNvCxnSpPr>
          <p:nvPr/>
        </p:nvCxnSpPr>
        <p:spPr>
          <a:xfrm>
            <a:off x="8381577" y="3618826"/>
            <a:ext cx="767100" cy="19334"/>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4208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805</TotalTime>
  <Words>824</Words>
  <Application>Microsoft Office PowerPoint</Application>
  <PresentationFormat>Widescreen</PresentationFormat>
  <Paragraphs>99</Paragraphs>
  <Slides>21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Cambria</vt:lpstr>
      <vt:lpstr>Helvetica</vt:lpstr>
      <vt:lpstr>Office Theme</vt:lpstr>
      <vt:lpstr>Custom Design</vt:lpstr>
      <vt:lpstr>CSEE5590/490: Web/Mobile Programming </vt:lpstr>
      <vt:lpstr>Overview</vt:lpstr>
      <vt:lpstr>Android Location and Maps</vt:lpstr>
      <vt:lpstr>Android Location and Maps</vt:lpstr>
      <vt:lpstr>Android Location and Maps</vt:lpstr>
      <vt:lpstr>Android Camera</vt:lpstr>
      <vt:lpstr>Android Camera</vt:lpstr>
      <vt:lpstr>Android Camera</vt:lpstr>
      <vt:lpstr>Android Media Recorder</vt:lpstr>
      <vt:lpstr>Android Media Recorder</vt:lpstr>
      <vt:lpstr>Android Media Recorder</vt:lpstr>
      <vt:lpstr>Save files on device storage</vt:lpstr>
      <vt:lpstr>Save files on device storage</vt:lpstr>
      <vt:lpstr>Save files on device storage</vt:lpstr>
      <vt:lpstr>AndroidManifest.xml</vt:lpstr>
      <vt:lpstr>activity_main.xml</vt:lpstr>
      <vt:lpstr>MainActivity.java</vt:lpstr>
      <vt:lpstr>Sensors</vt:lpstr>
      <vt:lpstr>Identifying Sensors</vt:lpstr>
      <vt:lpstr>ICP</vt:lpstr>
      <vt:lpstr>References</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Yeruva, Vijaya Kumari (UMKC-Student)</cp:lastModifiedBy>
  <cp:revision>67</cp:revision>
  <dcterms:created xsi:type="dcterms:W3CDTF">2014-01-29T16:55:47Z</dcterms:created>
  <dcterms:modified xsi:type="dcterms:W3CDTF">2018-11-10T08:34:21Z</dcterms:modified>
</cp:coreProperties>
</file>