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8" r:id="rId4"/>
    <p:sldId id="289" r:id="rId5"/>
    <p:sldId id="259" r:id="rId6"/>
    <p:sldId id="288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299" r:id="rId16"/>
    <p:sldId id="300" r:id="rId17"/>
    <p:sldId id="301" r:id="rId18"/>
    <p:sldId id="302" r:id="rId19"/>
    <p:sldId id="298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78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B851-158B-4CCB-B583-C2635AAA30F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89EA-8B21-4760-9DE3-1B62544CA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3508" y="6356351"/>
            <a:ext cx="28448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DDE-FE61-4713-9A0C-6C58A7682D7A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B0A-E12E-4F37-B070-57389B3A0BAE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8E2FF3-263B-4558-A72E-E890D620C0F1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DC12AB-C79F-4384-831F-5C3B7FBE88E8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FA9B7F3-2E33-48DA-96BB-7F8F11E74F5F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ED573A-D5AD-4283-B22B-1904F708D8E0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004187-129E-4223-89CA-B395425FFF8D}" type="datetime1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7EB362-C351-49F7-8EF5-727501962854}" type="datetime1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40F62B4-B9AE-4D9D-B828-552F6BB2CAB2}" type="datetime1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310DAE-D48B-4A24-8738-A1E19B47AEAF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60991"/>
            <a:ext cx="28448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15F630-3624-4C2A-8FE3-050165744731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ECC7BBE-BF1D-4804-89F8-BA1A5F521B9D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94C84FC-996A-41A3-977F-F0FBB2FC5C81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AC9-9C92-4E23-A96D-D69FB4ACDA75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ED0D-4F8F-422B-B33B-3CC5DEBEEE5D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4C53-AB6A-4B85-A15F-168EA051BD30}" type="datetime1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B896-4CB9-48E0-9B5A-4E8FF609A746}" type="datetime1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5B3A-C361-4597-8DE6-8E52E166C09A}" type="datetime1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6FCA-7F84-4409-BFED-E817BAAAA464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6B85-374F-45FC-A219-38422900105F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068B-27BE-4346-BDE2-A211EEE1B6E7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70400" y="63087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declaring-layout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View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android.com/reference/android/widget/VideoView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android.com/reference/android/widget/VideoVie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listview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android.com/reference/android/widget/Button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declaring-layou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kmvportal.co.in/Course/MAD/Android%20Book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declaring-layou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reference/android/support/constraint/ConstraintLayout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android.com/guide/topics/ui/layout/relativ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android.com/guide/topics/ui/layout/linear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gridvie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android.com/reference/android/widget/Adapter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194" y="1973653"/>
            <a:ext cx="10784264" cy="1143000"/>
          </a:xfrm>
        </p:spPr>
        <p:txBody>
          <a:bodyPr>
            <a:noAutofit/>
          </a:bodyPr>
          <a:lstStyle/>
          <a:p>
            <a:r>
              <a:rPr lang="en-US" sz="4000" dirty="0"/>
              <a:t>CSEE5590/490: Web/Mobile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741347"/>
            <a:ext cx="6400800" cy="1143000"/>
          </a:xfrm>
        </p:spPr>
        <p:txBody>
          <a:bodyPr/>
          <a:lstStyle/>
          <a:p>
            <a:r>
              <a:rPr lang="en-US" dirty="0"/>
              <a:t>Mobile App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9C8E2-98B4-4FAB-A67A-C514EED6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28" y="2680283"/>
            <a:ext cx="1391192" cy="16325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8FF0-347D-43CD-9DBE-F32E85D8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E543-5858-4026-A295-13571D09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5D8-5B3E-4013-B126-3F1CC508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android:id</a:t>
            </a:r>
            <a:endParaRPr lang="en-US" sz="2800" dirty="0"/>
          </a:p>
          <a:p>
            <a:r>
              <a:rPr lang="en-US" sz="2800" dirty="0" err="1"/>
              <a:t>android:layout_width</a:t>
            </a:r>
            <a:endParaRPr lang="en-US" sz="2800" dirty="0"/>
          </a:p>
          <a:p>
            <a:r>
              <a:rPr lang="en-US" sz="2800" dirty="0" err="1"/>
              <a:t>android:layout_height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 </a:t>
            </a:r>
          </a:p>
          <a:p>
            <a:pPr lvl="1"/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android:layout_width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sz="2400" dirty="0"/>
              <a:t> tells your view to size itself to the dimensions required by its content.</a:t>
            </a:r>
          </a:p>
          <a:p>
            <a:pPr lvl="1"/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android:layout_width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fill_parent</a:t>
            </a:r>
            <a:r>
              <a:rPr lang="en-US" sz="2400" dirty="0"/>
              <a:t> tells your view to become as big as its parent 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CDF06-17C6-496C-8788-4D1282C8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E050-AEFF-45A1-A7B8-A7E96AD6F783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Source: </a:t>
            </a:r>
            <a:r>
              <a:rPr lang="en-US" sz="1200">
                <a:hlinkClick r:id="rId2"/>
              </a:rPr>
              <a:t>https://developer.android.com/guide/topics/ui/declaring-layout</a:t>
            </a:r>
            <a:r>
              <a:rPr lang="en-US" sz="120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83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DAD4-4557-4DB7-B9ED-529CA417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2879-B718-49F7-A9C5-A15CE40A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represents the basic building block for user interface components.</a:t>
            </a:r>
          </a:p>
          <a:p>
            <a:r>
              <a:rPr lang="en-US" dirty="0"/>
              <a:t>A View occupies a rectangular area on the screen and is responsible for drawing and event handling.</a:t>
            </a:r>
          </a:p>
          <a:p>
            <a:r>
              <a:rPr lang="en-US" dirty="0"/>
              <a:t>A View is the base class for widgets, which are used to create interactive UI components (buttons, text fields, etc.).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034AC-EECA-4A81-AA64-528889A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E8C30-D9DD-4D00-BA55-1C5A30802C18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https://developer.android.com/reference/android/view/View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31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4B44-B41B-4DAB-8E15-ACBB3642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3416-55CC-4B90-B9DE-11EBC14A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View</a:t>
            </a:r>
          </a:p>
          <a:p>
            <a:r>
              <a:rPr lang="en-US" dirty="0"/>
              <a:t>Image View</a:t>
            </a:r>
          </a:p>
          <a:p>
            <a:r>
              <a:rPr lang="en-US" dirty="0"/>
              <a:t>Video View</a:t>
            </a:r>
          </a:p>
          <a:p>
            <a:r>
              <a:rPr lang="en-US" dirty="0"/>
              <a:t>List View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And more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F299-BDC7-4BB5-8CF6-AFC93263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9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C8FB-F8DC-4965-B43B-B9B4A37F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0A2C-D08E-4A49-B768-3BAE276D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768553" cy="633952"/>
          </a:xfrm>
        </p:spPr>
        <p:txBody>
          <a:bodyPr/>
          <a:lstStyle/>
          <a:p>
            <a:r>
              <a:rPr lang="en-US" dirty="0"/>
              <a:t>A user interface element that displays text to the user.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D81F-2C60-4E91-9262-2221C1DD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322EB-C241-4A6E-8656-036D286C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7" y="2234154"/>
            <a:ext cx="7805393" cy="36189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7E8873-2573-4BFB-8F77-AB0CC9757E02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https://developer.android.com/reference/android/widget/TextView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45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1DAA-CD34-412F-9CAE-2A1AF890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EF6C-6566-4856-A5D2-8CDCD46D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1202186" cy="770859"/>
          </a:xfrm>
        </p:spPr>
        <p:txBody>
          <a:bodyPr>
            <a:normAutofit/>
          </a:bodyPr>
          <a:lstStyle/>
          <a:p>
            <a:r>
              <a:rPr lang="en-US" sz="2000" dirty="0"/>
              <a:t>Displays image resources, for example Bitmap or Drawable resources.</a:t>
            </a:r>
          </a:p>
          <a:p>
            <a:r>
              <a:rPr lang="en-US" sz="2000" dirty="0" err="1"/>
              <a:t>ImageView</a:t>
            </a:r>
            <a:r>
              <a:rPr lang="en-US" sz="2000" dirty="0"/>
              <a:t> is also commonly used to apply tints to an image and handle image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B3F24-CCC3-42AE-A509-27E675D8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C7EC3-592C-4FCD-BFE1-583CD388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0" y="2553625"/>
            <a:ext cx="7193175" cy="33298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9AB784-0359-408C-8E01-D6FE43C16A5E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https://developer.android.com/reference/android/widget/TextView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17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A57C-B4FB-46F1-A33E-5F832B71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B884-74F3-4B10-8BEB-EA04BDE5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514029" cy="46426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Displays a video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58D1D-CD5E-450E-BDD5-9F4C339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9ECF9-ABB7-4590-87F9-48945D2A42D2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https://developer.android.com/reference/android/widget/VideoView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D3EB0-57A7-46FB-B95C-57CEA5B3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63" y="2131136"/>
            <a:ext cx="7676966" cy="36910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82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8DE8-DEAE-49EA-AB38-00D85AEC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18ED9-DEE3-4962-BB2B-9342CB15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359DB-EBD6-464F-8110-15724F0B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8" y="1545616"/>
            <a:ext cx="7077180" cy="27943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FC891-0B56-42AB-923C-7626E2356835}"/>
              </a:ext>
            </a:extLst>
          </p:cNvPr>
          <p:cNvSpPr txBox="1"/>
          <p:nvPr/>
        </p:nvSpPr>
        <p:spPr>
          <a:xfrm>
            <a:off x="1775041" y="4567546"/>
            <a:ext cx="363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Java code to set video path/location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C95FE-C7AF-4C2F-925B-7941B49DD383}"/>
              </a:ext>
            </a:extLst>
          </p:cNvPr>
          <p:cNvSpPr txBox="1"/>
          <p:nvPr/>
        </p:nvSpPr>
        <p:spPr>
          <a:xfrm>
            <a:off x="9403236" y="5294284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Video on emulator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EED3B-6166-4B8E-A39D-B173B36E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98" y="1417638"/>
            <a:ext cx="2153565" cy="38285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B6BA85-9442-4561-9B3D-3CB502A0DFAE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https://developer.android.com/reference/android/widget/VideoView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02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163D-1AA4-4D84-B184-063C03A4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6E30-F2F9-492D-B2F6-1CC164CF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551736" cy="1366941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ListView</a:t>
            </a:r>
            <a:r>
              <a:rPr lang="en-US" sz="2000" dirty="0"/>
              <a:t> is a view group that displays a list of scrollable items.</a:t>
            </a:r>
          </a:p>
          <a:p>
            <a:r>
              <a:rPr lang="en-US" sz="2000" dirty="0"/>
              <a:t>The list items are automatically inserted to the list using an Adapter that pulls content from a source such as an array or database query and converts each item result into a view that's placed into the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88EC8-2BE8-45E3-A627-3E3C7F3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E954C-A45E-4C8D-A732-1D9B2E5D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10" y="3034351"/>
            <a:ext cx="9863579" cy="28087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16310-9C8A-41E6-A551-4B72E752A8D3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https://developer.android.com/guide/topics/ui/layout/listview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48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0951-A0B8-45A5-9D07-BD7F5CA4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AF03-326E-496E-9723-8AC82D5E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929567" cy="558537"/>
          </a:xfrm>
        </p:spPr>
        <p:txBody>
          <a:bodyPr>
            <a:normAutofit/>
          </a:bodyPr>
          <a:lstStyle/>
          <a:p>
            <a:r>
              <a:rPr lang="en-US" sz="2400" dirty="0"/>
              <a:t>A user interface element the user can tap or click to perform an 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5BF51-F60D-4FDF-852C-7259EB01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D2B48-32AB-4C69-929B-5528E77F0A71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https://developer.android.com/reference/android/widget/Button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D38A4-2FB3-4116-BD98-261017D1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4" y="2534418"/>
            <a:ext cx="9832146" cy="27233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626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DF27-9241-4AAB-BE93-1E0549CC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68F1-435C-49D7-A481-0A2629B7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1060784" cy="3735370"/>
          </a:xfrm>
        </p:spPr>
        <p:txBody>
          <a:bodyPr>
            <a:normAutofit/>
          </a:bodyPr>
          <a:lstStyle/>
          <a:p>
            <a:r>
              <a:rPr lang="en-US" sz="2800" dirty="0"/>
              <a:t>An Intent is a messaging object you can use to request an action from another app component.</a:t>
            </a:r>
          </a:p>
          <a:p>
            <a:r>
              <a:rPr lang="en-US" sz="2800" dirty="0"/>
              <a:t>Although intents facilitate communication between components in several ways, there are three fundamental use cases:</a:t>
            </a:r>
          </a:p>
          <a:p>
            <a:endParaRPr lang="en-US" sz="2800" dirty="0"/>
          </a:p>
          <a:p>
            <a:pPr lvl="1"/>
            <a:r>
              <a:rPr lang="en-US" sz="2400" dirty="0"/>
              <a:t>Starting an activity</a:t>
            </a:r>
          </a:p>
          <a:p>
            <a:pPr lvl="1"/>
            <a:r>
              <a:rPr lang="en-US" sz="2400" dirty="0"/>
              <a:t>Starting a service</a:t>
            </a:r>
          </a:p>
          <a:p>
            <a:pPr lvl="1"/>
            <a:r>
              <a:rPr lang="en-US" sz="2400" dirty="0"/>
              <a:t>Delivering a broadcast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17425-A9B2-4E89-B08B-9FB8C2F9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31B79-C47A-46C3-912A-2C4533157BBA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https://developer.android.com/guide/components/intents-filters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6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04F2-CB28-4640-9C40-C1AFBF8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1A63-9FAA-4B63-8B1A-81570312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Intents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57DC-D5C8-41C0-BF7C-D5AF3D6D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BB95-D4E2-4EDB-B32C-FCF4972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3DE5-F4DA-4A57-9A38-03DBBB44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429188" cy="907329"/>
          </a:xfrm>
        </p:spPr>
        <p:txBody>
          <a:bodyPr>
            <a:normAutofit/>
          </a:bodyPr>
          <a:lstStyle/>
          <a:p>
            <a:r>
              <a:rPr lang="en-US" sz="2400" dirty="0"/>
              <a:t>Explicit intents</a:t>
            </a:r>
          </a:p>
          <a:p>
            <a:r>
              <a:rPr lang="en-US" sz="2400" dirty="0"/>
              <a:t>Implicit intents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10A48-42DD-4AB4-8646-6D3346A9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22F0-D21E-4E1F-87F6-84B99CAC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94" y="1600201"/>
            <a:ext cx="8178645" cy="3774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4A7E9-4C36-4647-8F65-AB63D419414E}"/>
              </a:ext>
            </a:extLst>
          </p:cNvPr>
          <p:cNvSpPr txBox="1"/>
          <p:nvPr/>
        </p:nvSpPr>
        <p:spPr>
          <a:xfrm>
            <a:off x="4898133" y="5557523"/>
            <a:ext cx="589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How an implicit intent is delivered through the system to start another activity</a:t>
            </a:r>
          </a:p>
        </p:txBody>
      </p:sp>
    </p:spTree>
    <p:extLst>
      <p:ext uri="{BB962C8B-B14F-4D97-AF65-F5344CB8AC3E}">
        <p14:creationId xmlns:p14="http://schemas.microsoft.com/office/powerpoint/2010/main" val="305363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6174-AE32-4CF1-9F28-6FCDC7A5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E6DF-0386-48F2-8ACC-3779D9E7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18413"/>
          </a:xfrm>
        </p:spPr>
        <p:txBody>
          <a:bodyPr/>
          <a:lstStyle/>
          <a:p>
            <a:r>
              <a:rPr lang="en-US" dirty="0"/>
              <a:t>Specify the component to start by name (the fully-qualified class name)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7A5A4-E5DE-45A8-AA4A-656BA22F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D71F-7DFF-4978-B105-8520A74C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22" y="2818614"/>
            <a:ext cx="9847367" cy="29427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02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D0FB-0A38-4565-A181-B1DF4F43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B465-FDF9-4EB6-B4C8-2C4B7D79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1107918" cy="1143000"/>
          </a:xfrm>
        </p:spPr>
        <p:txBody>
          <a:bodyPr/>
          <a:lstStyle/>
          <a:p>
            <a:r>
              <a:rPr lang="en-US" dirty="0"/>
              <a:t>Do not name a specific component, but instead declare a general action to perform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6C6E1-3FE3-4D60-9B5F-CAAE5EE7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6351B-79EA-4811-BF78-64673AB0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79" y="2743202"/>
            <a:ext cx="9000774" cy="30523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51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C582-D958-4C6A-BDC1-835457BB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CA65-F2C2-4093-903F-35EFFEDC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1089064" cy="1143000"/>
          </a:xfrm>
        </p:spPr>
        <p:txBody>
          <a:bodyPr/>
          <a:lstStyle/>
          <a:p>
            <a:r>
              <a:rPr lang="en-US" dirty="0"/>
              <a:t>An expression in an app's manifest file that specifies the type of intents that the component would like to receive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0849B-F951-4D7B-A73D-3887DF24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99E05-C5AD-4766-BA79-C8C8651A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28" y="2743202"/>
            <a:ext cx="9230143" cy="29785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40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B29F-602D-4127-AEE1-584003E3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18C4-6271-4766-978B-3E145ACB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58746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Class for accessing an application's resources.</a:t>
            </a:r>
          </a:p>
          <a:p>
            <a:r>
              <a:rPr lang="en-US" dirty="0"/>
              <a:t>R is a class containing the definitions for all resources of a particular application package.</a:t>
            </a:r>
          </a:p>
          <a:p>
            <a:r>
              <a:rPr lang="en-US" dirty="0"/>
              <a:t>It is in the namespace of the application package.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9DC82-D434-49E7-B484-9ECD0F43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15536-CD3C-48F5-827F-F9ED5093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70" y="2859775"/>
            <a:ext cx="2881341" cy="30609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007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A25F-1720-415F-9122-1D8F5E16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6FD3-F2AF-4D23-A3A6-8FAF1AD2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Generated when the application is compiled.</a:t>
            </a:r>
          </a:p>
          <a:p>
            <a:r>
              <a:rPr lang="en-US" sz="2800" dirty="0"/>
              <a:t>Contains resource IDs for all the resources in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res/</a:t>
            </a:r>
            <a:r>
              <a:rPr lang="en-US" sz="2800" dirty="0"/>
              <a:t> directory.</a:t>
            </a:r>
          </a:p>
          <a:p>
            <a:r>
              <a:rPr lang="en-US" sz="2800" dirty="0"/>
              <a:t>For each type of resource, there is an R subclass (e.g.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R.drawable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for all drawable resources).</a:t>
            </a:r>
          </a:p>
          <a:p>
            <a:r>
              <a:rPr lang="en-US" sz="2800" dirty="0"/>
              <a:t>For each resource of that type, there is a static integer (e.g.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R.drawable.coffeecup</a:t>
            </a:r>
            <a:r>
              <a:rPr lang="en-US" sz="2800" dirty="0"/>
              <a:t>).</a:t>
            </a:r>
          </a:p>
          <a:p>
            <a:r>
              <a:rPr lang="en-US" sz="2800" dirty="0"/>
              <a:t>This integer is the resource ID that you can use to retrieve your resource.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F9A8-B79A-46E3-BCB8-D022BD5F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9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43E4-7F13-4200-B561-0013DCAC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Resources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1C9F-152D-4060-81C5-D2627531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Syntax: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[&lt;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package_name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&gt;.]R.&lt;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resource_type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&gt;.&lt;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resource_name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package_name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dirty="0"/>
              <a:t>  name of the package in which the resource is located (not required when referencing resources from your own package).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resource_type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dirty="0"/>
              <a:t>  the R subclass for the resource type.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resource_name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dirty="0"/>
              <a:t> is either the resource filename without the extension or the 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android:nameattribute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value in the XML element (for simple values).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2524B-4A31-4BA3-B2D9-6439615A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0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1C83-916A-4BC0-99AB-AAB7D90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E6F8-DD58-4309-89D4-5343BAB7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844"/>
            <a:ext cx="11051357" cy="327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Location: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Project\app\build\generated\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not_namespaced_r_class_sources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\debug\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processDebugResources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\r\android\support\constraint\R.java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01C-19B7-491B-A3D1-E35D4BF7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49D42-B32E-4998-9988-28994460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76" y="1850589"/>
            <a:ext cx="8129047" cy="42036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188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0C24-812E-4DAD-8917-E3352FC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My Coffee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EC8-46A9-4C6F-BBA2-4C8916C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0646D7-1965-4022-8FF3-9329E9DD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1" y="1285574"/>
            <a:ext cx="10972800" cy="47485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040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176E-D68E-45AB-BB4F-6313E64D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E54E-CFC5-4434-88EA-BF44E045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88" y="1166018"/>
            <a:ext cx="11192758" cy="1398073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a pizza ordering application</a:t>
            </a:r>
          </a:p>
          <a:p>
            <a:r>
              <a:rPr lang="en-US" dirty="0"/>
              <a:t>Please refer steps in the lesson plan. See below example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CA909-BC4C-4BA1-9EA2-C946DAFE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9A8D0-8B65-4E84-B9F0-733EC0E1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4" y="2455683"/>
            <a:ext cx="2045075" cy="36356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1B5D76-2341-44EA-93A4-E04374D6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95" y="2455679"/>
            <a:ext cx="2045076" cy="36356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C3D6F-6F21-468F-9658-E8D81459B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55680"/>
            <a:ext cx="2045076" cy="36356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B75BA0-88B9-481D-81B8-96EC2FDA9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491" y="2414196"/>
            <a:ext cx="2068412" cy="36771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2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4054-BA2E-475F-B5F9-C9350132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63CF-2389-4B54-A933-78DC6431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775492" cy="450933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layout</a:t>
            </a:r>
            <a:r>
              <a:rPr lang="en-US" sz="2400" dirty="0"/>
              <a:t> defines the structure for a user interface in your app, such as in an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activity</a:t>
            </a:r>
            <a:r>
              <a:rPr lang="en-US" sz="2400" dirty="0"/>
              <a:t>.</a:t>
            </a:r>
          </a:p>
          <a:p>
            <a:r>
              <a:rPr lang="en-US" sz="2400" dirty="0"/>
              <a:t>All elements in the layout are built using a hierarchy of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ViewGroup</a:t>
            </a:r>
            <a:r>
              <a:rPr lang="en-US" sz="2400" dirty="0"/>
              <a:t> objects.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US" sz="2400" dirty="0"/>
              <a:t> usually draws something the user can see and interact with.</a:t>
            </a:r>
          </a:p>
          <a:p>
            <a:r>
              <a:rPr lang="en-US" sz="2400" dirty="0"/>
              <a:t>Whereas a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ViewGroup</a:t>
            </a:r>
            <a:r>
              <a:rPr lang="en-US" sz="2400" dirty="0"/>
              <a:t> is an invisible container that defines the layout structure for View and other </a:t>
            </a:r>
            <a:r>
              <a:rPr lang="en-US" sz="2400" dirty="0" err="1"/>
              <a:t>ViewGroup</a:t>
            </a:r>
            <a:r>
              <a:rPr lang="en-US" sz="2400" dirty="0"/>
              <a:t>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28AC5-741B-49C9-A38D-76EC6C6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6C956-D21D-4241-913E-09ED5B3F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92" y="2295537"/>
            <a:ext cx="5489444" cy="2736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25EB21-CE10-4DAA-A668-417EF6760E7A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https://developer.android.com/guide/topics/ui/declaring-layout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958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F3F-6425-4D59-8114-87A7EB8C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637F-473F-4192-A635-DEE7FD61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https://developer.android.com/</a:t>
            </a:r>
          </a:p>
          <a:p>
            <a:r>
              <a:rPr lang="en-US" sz="2400" dirty="0">
                <a:hlinkClick r:id="rId2"/>
              </a:rPr>
              <a:t>https://developers.google.com/android/for-all/vocab-words/</a:t>
            </a:r>
          </a:p>
          <a:p>
            <a:r>
              <a:rPr lang="en-US" sz="2400" dirty="0">
                <a:hlinkClick r:id="rId2"/>
              </a:rPr>
              <a:t>https://developer.android.com/guide/topics/ui/controls/checkbox</a:t>
            </a:r>
          </a:p>
          <a:p>
            <a:r>
              <a:rPr lang="en-US" sz="2400" dirty="0">
                <a:hlinkClick r:id="rId2"/>
              </a:rPr>
              <a:t>https://developer.android.com/guide/topics/ui/controls/radiobutton</a:t>
            </a:r>
          </a:p>
          <a:p>
            <a:r>
              <a:rPr lang="en-US" sz="2400" dirty="0">
                <a:hlinkClick r:id="rId2"/>
              </a:rPr>
              <a:t>https://developer.android.com/guide/topics/ui/controls/spinner</a:t>
            </a:r>
          </a:p>
          <a:p>
            <a:r>
              <a:rPr lang="en-US" sz="2400" dirty="0">
                <a:hlinkClick r:id="rId3"/>
              </a:rPr>
              <a:t>https://developer.android.com/training/basics/firstapp/</a:t>
            </a:r>
            <a:r>
              <a:rPr lang="en-US" sz="2400" dirty="0"/>
              <a:t> </a:t>
            </a:r>
          </a:p>
          <a:p>
            <a:r>
              <a:rPr lang="en-US" sz="2400" b="1" dirty="0"/>
              <a:t>Book: </a:t>
            </a:r>
            <a:r>
              <a:rPr lang="en-US" sz="2400" dirty="0">
                <a:hlinkClick r:id="rId4"/>
              </a:rPr>
              <a:t>http://www.kmvportal.co.in/Course/MAD/Android%20Book.pdf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879D2-DE20-4BC2-9079-27A6B216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4BD9-8C74-4AAF-BE0C-2B223279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C7459-7B58-41ED-8359-5C7A12BB736F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https://developer.android.com/guide/topics/ui/declaring-layout</a:t>
            </a:r>
            <a:r>
              <a:rPr lang="en-US" sz="1200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8E127-B812-4CBF-AEA2-6D9D043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9B7A55-C89C-4157-A3A8-80F02B63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Layout</a:t>
            </a:r>
          </a:p>
          <a:p>
            <a:r>
              <a:rPr lang="en-US" dirty="0"/>
              <a:t>Relative Layout</a:t>
            </a:r>
          </a:p>
          <a:p>
            <a:r>
              <a:rPr lang="en-US" dirty="0"/>
              <a:t>Linear Layout</a:t>
            </a:r>
          </a:p>
          <a:p>
            <a:r>
              <a:rPr lang="en-US" dirty="0"/>
              <a:t>Grid Layout</a:t>
            </a:r>
          </a:p>
        </p:txBody>
      </p:sp>
    </p:spTree>
    <p:extLst>
      <p:ext uri="{BB962C8B-B14F-4D97-AF65-F5344CB8AC3E}">
        <p14:creationId xmlns:p14="http://schemas.microsoft.com/office/powerpoint/2010/main" val="168541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1ECD-3DCF-4005-AE96-67868D0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DBDA-75E3-4695-B910-21A011F5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2"/>
            <a:ext cx="7139233" cy="4386317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ConstraintLayout</a:t>
            </a:r>
            <a:r>
              <a:rPr lang="en-US" sz="2800" dirty="0"/>
              <a:t> is a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ViewGroup</a:t>
            </a:r>
            <a:r>
              <a:rPr lang="en-US" sz="2800" dirty="0"/>
              <a:t> which allows you to position and size widgets in 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flexible</a:t>
            </a:r>
            <a:r>
              <a:rPr lang="en-US" sz="2800" dirty="0"/>
              <a:t> way.</a:t>
            </a:r>
          </a:p>
          <a:p>
            <a:r>
              <a:rPr lang="en-US" sz="2800" dirty="0"/>
              <a:t>There are currently various types of constraints that you can use: </a:t>
            </a:r>
          </a:p>
          <a:p>
            <a:pPr lvl="1"/>
            <a:r>
              <a:rPr lang="en-US" sz="2400" dirty="0"/>
              <a:t>Relative positioning </a:t>
            </a:r>
          </a:p>
          <a:p>
            <a:pPr lvl="1"/>
            <a:r>
              <a:rPr lang="en-US" sz="2400" dirty="0"/>
              <a:t>Margins </a:t>
            </a:r>
          </a:p>
          <a:p>
            <a:pPr lvl="1"/>
            <a:r>
              <a:rPr lang="en-US" sz="2400" dirty="0"/>
              <a:t>Centering positioning </a:t>
            </a:r>
          </a:p>
          <a:p>
            <a:pPr lvl="1"/>
            <a:r>
              <a:rPr lang="en-US" sz="2400" dirty="0"/>
              <a:t>Circular positioning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2ADCA-73A8-4B36-9A9C-49A2333B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AB3C-2613-4AFD-A1C1-DCE0D281EF14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https://developer.android.com/reference/android/support/constraint/ConstraintLayout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93E70-DD62-413F-BEA7-A0A55DC3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33" y="1417638"/>
            <a:ext cx="3162105" cy="7357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A8335-4D54-41DF-BBB3-A9946F41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33" y="2499270"/>
            <a:ext cx="3208425" cy="7357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D55A16-33DD-4E33-9A1A-62295DE0C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633" y="3580902"/>
            <a:ext cx="3208425" cy="783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1A104-C75B-4966-995F-5B1987743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633" y="4585372"/>
            <a:ext cx="3208425" cy="14011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697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63FD-AACE-4366-94DC-36D4FC6B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3EDB-47F0-4EF4-91D3-518B2C99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6144705" cy="4291551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RelativeLayout</a:t>
            </a:r>
            <a:r>
              <a:rPr lang="en-US" sz="2800" dirty="0"/>
              <a:t> is a view group that displays child views in relative positions.</a:t>
            </a:r>
          </a:p>
          <a:p>
            <a:r>
              <a:rPr lang="en-US" sz="2800" dirty="0"/>
              <a:t>The position of each view can be specified as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relative to sibling</a:t>
            </a:r>
            <a:r>
              <a:rPr lang="en-US" sz="2800" dirty="0"/>
              <a:t> elements (such as to the left-of or below another view) or in positions relative to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sz="2800" dirty="0"/>
              <a:t> </a:t>
            </a:r>
            <a:r>
              <a:rPr lang="en-US" sz="2800" dirty="0" err="1"/>
              <a:t>RelativeLayout</a:t>
            </a:r>
            <a:r>
              <a:rPr lang="en-US" sz="2800" dirty="0"/>
              <a:t> area (such as aligned to the bottom, left or center).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E56D-2474-44FF-900D-6AE34616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8F14E-1590-4C6A-9B3A-7FE533145F3B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https://developer.android.com/guide/topics/ui/layout/relative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07592-CEFF-42E6-A849-58F3FC33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912" y="1778051"/>
            <a:ext cx="4764295" cy="35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8898-EB8D-49DA-A4AD-20571142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BA15-AD43-4A0C-B3A6-C20004EA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89163" cy="4376393"/>
          </a:xfrm>
        </p:spPr>
        <p:txBody>
          <a:bodyPr/>
          <a:lstStyle/>
          <a:p>
            <a:r>
              <a:rPr lang="en-US" dirty="0" err="1"/>
              <a:t>LinearLayout</a:t>
            </a:r>
            <a:r>
              <a:rPr lang="en-US" dirty="0"/>
              <a:t> is a view group that aligns all children in a single direction, vertically or horizontally.</a:t>
            </a:r>
          </a:p>
          <a:p>
            <a:r>
              <a:rPr lang="en-US" dirty="0"/>
              <a:t> You can specify the layout direction with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android:orientation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attribute.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38B4C-F8D3-4EE9-8959-BAFFA8C9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B8015-1FF9-43AD-9F73-0DA488BE6A97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https://developer.android.com/guide/topics/ui/layout/linear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232E1-5D45-4802-8283-A2B664B2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05" y="1805369"/>
            <a:ext cx="49815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7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AD92-7FBE-485D-8203-5B881E71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C3D5-1475-47FF-9AB9-95E846FD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5612091" cy="4708525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GridLayout</a:t>
            </a:r>
            <a:r>
              <a:rPr lang="en-US" sz="2800" dirty="0"/>
              <a:t> is a </a:t>
            </a:r>
            <a:r>
              <a:rPr lang="en-US" sz="2800" dirty="0" err="1"/>
              <a:t>ViewGroup</a:t>
            </a:r>
            <a:r>
              <a:rPr lang="en-US" sz="2800" dirty="0"/>
              <a:t> that places its children in a rectangular grid.</a:t>
            </a:r>
          </a:p>
          <a:p>
            <a:r>
              <a:rPr lang="en-US" sz="2800" dirty="0"/>
              <a:t>The grid is composed of a set of infinitely thin lines that separate the viewing area into cells. </a:t>
            </a:r>
          </a:p>
          <a:p>
            <a:r>
              <a:rPr lang="en-US" sz="2800" dirty="0"/>
              <a:t>The grid items are automatically inserted to the layout using 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Adapter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71A9-6266-4676-969D-1881E85D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66D81-C4A6-4051-96DA-D9C7060B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67" y="1600201"/>
            <a:ext cx="5019675" cy="3686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FF1DFD-DEB6-4320-8E16-13431917046B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https://developer.android.com/guide/topics/ui/layout/gridview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98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9E46-DC0A-410E-8077-4F617029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with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D5E-8147-4172-A7EE-982D4736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262540" cy="439524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 Adapter object acts as a bridge between an </a:t>
            </a:r>
            <a:r>
              <a:rPr lang="en-US" sz="2800" dirty="0" err="1"/>
              <a:t>Adapter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US" sz="2800" dirty="0"/>
              <a:t> and the underlying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US" sz="2800" dirty="0"/>
              <a:t> for that view.</a:t>
            </a:r>
          </a:p>
          <a:p>
            <a:r>
              <a:rPr lang="en-US" sz="2800" dirty="0"/>
              <a:t>The Adapter provides access to the data items.</a:t>
            </a:r>
          </a:p>
          <a:p>
            <a:r>
              <a:rPr lang="en-US" sz="2800" dirty="0"/>
              <a:t>Used when the content of the layout is dynamic or not pre-determined</a:t>
            </a:r>
          </a:p>
          <a:p>
            <a:r>
              <a:rPr lang="en-US" sz="2800" dirty="0"/>
              <a:t>Adapter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binds data to the layout</a:t>
            </a:r>
            <a:r>
              <a:rPr lang="en-US" sz="2800" dirty="0"/>
              <a:t>. It retrieves the data and converts each entry into a view that can be added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35ED-FE6D-41B5-980B-5203FD26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C920-B717-40A9-AF68-3A8F7603DD9D}"/>
              </a:ext>
            </a:extLst>
          </p:cNvPr>
          <p:cNvSpPr/>
          <p:nvPr/>
        </p:nvSpPr>
        <p:spPr>
          <a:xfrm>
            <a:off x="520046" y="6109532"/>
            <a:ext cx="614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https://developer.android.com/reference/android/widget/Adapter</a:t>
            </a:r>
            <a:r>
              <a:rPr lang="en-US" sz="1200" dirty="0"/>
              <a:t> 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08D31AA-69FD-4DED-8734-B18FC07BF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09" y="1730782"/>
            <a:ext cx="2174875" cy="32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2C0CFCDD-3434-496D-AEAC-0D77CEC8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38" y="1724360"/>
            <a:ext cx="2095862" cy="32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1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1237</Words>
  <Application>Microsoft Office PowerPoint</Application>
  <PresentationFormat>Widescreen</PresentationFormat>
  <Paragraphs>164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Helvetica</vt:lpstr>
      <vt:lpstr>Office Theme</vt:lpstr>
      <vt:lpstr>Custom Design</vt:lpstr>
      <vt:lpstr>CSEE5590/490: Web/Mobile Programming </vt:lpstr>
      <vt:lpstr>Overview</vt:lpstr>
      <vt:lpstr>Layout</vt:lpstr>
      <vt:lpstr>Layouts</vt:lpstr>
      <vt:lpstr>Constraint Layout</vt:lpstr>
      <vt:lpstr>Relative Layout</vt:lpstr>
      <vt:lpstr>Linear Layout</vt:lpstr>
      <vt:lpstr>Grid Layout</vt:lpstr>
      <vt:lpstr>Layouts with Adapter</vt:lpstr>
      <vt:lpstr>Layout Attributes</vt:lpstr>
      <vt:lpstr>Views</vt:lpstr>
      <vt:lpstr>Views</vt:lpstr>
      <vt:lpstr>Text View</vt:lpstr>
      <vt:lpstr>Image View</vt:lpstr>
      <vt:lpstr>Video View</vt:lpstr>
      <vt:lpstr>Video View</vt:lpstr>
      <vt:lpstr>List View</vt:lpstr>
      <vt:lpstr>Button</vt:lpstr>
      <vt:lpstr>Intent</vt:lpstr>
      <vt:lpstr>Intents</vt:lpstr>
      <vt:lpstr>Explicit intent</vt:lpstr>
      <vt:lpstr>Implicit intent</vt:lpstr>
      <vt:lpstr>Intent Filter</vt:lpstr>
      <vt:lpstr>Resources</vt:lpstr>
      <vt:lpstr>R Class</vt:lpstr>
      <vt:lpstr>Accessing Resources in Code</vt:lpstr>
      <vt:lpstr>Location of R class</vt:lpstr>
      <vt:lpstr>Use case: My Coffee</vt:lpstr>
      <vt:lpstr>ICP</vt:lpstr>
      <vt:lpstr>References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Yeruva, Vijaya Kumari (UMKC-Student)</cp:lastModifiedBy>
  <cp:revision>53</cp:revision>
  <dcterms:created xsi:type="dcterms:W3CDTF">2014-01-29T16:55:47Z</dcterms:created>
  <dcterms:modified xsi:type="dcterms:W3CDTF">2018-10-27T08:24:19Z</dcterms:modified>
</cp:coreProperties>
</file>