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81" r:id="rId3"/>
    <p:sldId id="272" r:id="rId4"/>
    <p:sldId id="283" r:id="rId5"/>
    <p:sldId id="271" r:id="rId6"/>
    <p:sldId id="285" r:id="rId7"/>
    <p:sldId id="286" r:id="rId8"/>
    <p:sldId id="265" r:id="rId9"/>
    <p:sldId id="268" r:id="rId10"/>
    <p:sldId id="258" r:id="rId11"/>
    <p:sldId id="266" r:id="rId12"/>
    <p:sldId id="269" r:id="rId13"/>
    <p:sldId id="264" r:id="rId14"/>
    <p:sldId id="275" r:id="rId15"/>
    <p:sldId id="263" r:id="rId16"/>
    <p:sldId id="273" r:id="rId17"/>
    <p:sldId id="277" r:id="rId18"/>
    <p:sldId id="280" r:id="rId19"/>
    <p:sldId id="284" r:id="rId20"/>
    <p:sldId id="279" r:id="rId21"/>
    <p:sldId id="278" r:id="rId22"/>
    <p:sldId id="257" r:id="rId23"/>
    <p:sldId id="259" r:id="rId24"/>
    <p:sldId id="260" r:id="rId25"/>
    <p:sldId id="299" r:id="rId26"/>
    <p:sldId id="296" r:id="rId27"/>
    <p:sldId id="297" r:id="rId28"/>
    <p:sldId id="300" r:id="rId29"/>
    <p:sldId id="301" r:id="rId30"/>
    <p:sldId id="302" r:id="rId31"/>
    <p:sldId id="303" r:id="rId32"/>
    <p:sldId id="304" r:id="rId33"/>
    <p:sldId id="305" r:id="rId34"/>
    <p:sldId id="298" r:id="rId35"/>
    <p:sldId id="287" r:id="rId36"/>
    <p:sldId id="288" r:id="rId37"/>
    <p:sldId id="261" r:id="rId38"/>
    <p:sldId id="262" r:id="rId39"/>
    <p:sldId id="267" r:id="rId40"/>
    <p:sldId id="290" r:id="rId41"/>
    <p:sldId id="289" r:id="rId42"/>
    <p:sldId id="291" r:id="rId43"/>
    <p:sldId id="292" r:id="rId44"/>
    <p:sldId id="293" r:id="rId45"/>
    <p:sldId id="294" r:id="rId46"/>
    <p:sldId id="295" r:id="rId47"/>
    <p:sldId id="27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073DD-DB6B-46F3-956E-3357DA4FA9E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CF6AF5-6406-45DE-9A43-BFC8C753636F}">
      <dgm:prSet/>
      <dgm:spPr/>
      <dgm:t>
        <a:bodyPr/>
        <a:lstStyle/>
        <a:p>
          <a:r>
            <a:rPr lang="zh-TW"/>
            <a:t>計數 </a:t>
          </a:r>
          <a:r>
            <a:rPr lang="en-US"/>
            <a:t>(0~</a:t>
          </a:r>
          <a:r>
            <a:rPr lang="zh-TW"/>
            <a:t>有限次數</a:t>
          </a:r>
          <a:r>
            <a:rPr lang="en-US"/>
            <a:t>)</a:t>
          </a:r>
        </a:p>
      </dgm:t>
    </dgm:pt>
    <dgm:pt modelId="{C3C15B86-B93E-4751-92B6-8CBBFE15CBF1}" type="parTrans" cxnId="{A11EF15A-E7EA-4F05-859D-0B46BD67A7DF}">
      <dgm:prSet/>
      <dgm:spPr/>
      <dgm:t>
        <a:bodyPr/>
        <a:lstStyle/>
        <a:p>
          <a:endParaRPr lang="en-US"/>
        </a:p>
      </dgm:t>
    </dgm:pt>
    <dgm:pt modelId="{6A2C4E2E-E3F6-4E08-B0FF-0BCD17BD190C}" type="sibTrans" cxnId="{A11EF15A-E7EA-4F05-859D-0B46BD67A7DF}">
      <dgm:prSet/>
      <dgm:spPr/>
      <dgm:t>
        <a:bodyPr/>
        <a:lstStyle/>
        <a:p>
          <a:endParaRPr lang="en-US"/>
        </a:p>
      </dgm:t>
    </dgm:pt>
    <dgm:pt modelId="{276DF1A8-58CE-4EA3-B651-CD140ACFB627}">
      <dgm:prSet/>
      <dgm:spPr/>
      <dgm:t>
        <a:bodyPr/>
        <a:lstStyle/>
        <a:p>
          <a:r>
            <a:rPr lang="zh-TW"/>
            <a:t>重複做</a:t>
          </a:r>
          <a:endParaRPr lang="en-US"/>
        </a:p>
      </dgm:t>
    </dgm:pt>
    <dgm:pt modelId="{AF5E496E-D140-4B26-B6EA-3F3943893B8E}" type="parTrans" cxnId="{FA20AE87-1534-4B88-8F78-CE40C7D9BBEE}">
      <dgm:prSet/>
      <dgm:spPr/>
      <dgm:t>
        <a:bodyPr/>
        <a:lstStyle/>
        <a:p>
          <a:endParaRPr lang="en-US"/>
        </a:p>
      </dgm:t>
    </dgm:pt>
    <dgm:pt modelId="{218D31D0-91DD-4AB5-8607-5502D5D588A4}" type="sibTrans" cxnId="{FA20AE87-1534-4B88-8F78-CE40C7D9BBEE}">
      <dgm:prSet/>
      <dgm:spPr/>
      <dgm:t>
        <a:bodyPr/>
        <a:lstStyle/>
        <a:p>
          <a:endParaRPr lang="en-US"/>
        </a:p>
      </dgm:t>
    </dgm:pt>
    <dgm:pt modelId="{98C544C8-65BA-4231-ACA5-40DADB8339B8}" type="pres">
      <dgm:prSet presAssocID="{402073DD-DB6B-46F3-956E-3357DA4FA9E8}" presName="linear" presStyleCnt="0">
        <dgm:presLayoutVars>
          <dgm:animLvl val="lvl"/>
          <dgm:resizeHandles val="exact"/>
        </dgm:presLayoutVars>
      </dgm:prSet>
      <dgm:spPr/>
    </dgm:pt>
    <dgm:pt modelId="{CC20CC20-D81D-4FA2-8DF9-437ABB1E9246}" type="pres">
      <dgm:prSet presAssocID="{1BCF6AF5-6406-45DE-9A43-BFC8C75363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44B494-B4BA-41E8-88A0-B88857133725}" type="pres">
      <dgm:prSet presAssocID="{6A2C4E2E-E3F6-4E08-B0FF-0BCD17BD190C}" presName="spacer" presStyleCnt="0"/>
      <dgm:spPr/>
    </dgm:pt>
    <dgm:pt modelId="{F8924C32-6224-48F2-B470-DF89755EE7E7}" type="pres">
      <dgm:prSet presAssocID="{276DF1A8-58CE-4EA3-B651-CD140ACFB62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8AB0474-744B-4F4E-A842-8B5B1B366E54}" type="presOf" srcId="{276DF1A8-58CE-4EA3-B651-CD140ACFB627}" destId="{F8924C32-6224-48F2-B470-DF89755EE7E7}" srcOrd="0" destOrd="0" presId="urn:microsoft.com/office/officeart/2005/8/layout/vList2"/>
    <dgm:cxn modelId="{07B14456-0ED8-4368-B96F-A03A8702CA62}" type="presOf" srcId="{402073DD-DB6B-46F3-956E-3357DA4FA9E8}" destId="{98C544C8-65BA-4231-ACA5-40DADB8339B8}" srcOrd="0" destOrd="0" presId="urn:microsoft.com/office/officeart/2005/8/layout/vList2"/>
    <dgm:cxn modelId="{9E3F0658-52CD-486B-97CA-978FA9EA1FEC}" type="presOf" srcId="{1BCF6AF5-6406-45DE-9A43-BFC8C753636F}" destId="{CC20CC20-D81D-4FA2-8DF9-437ABB1E9246}" srcOrd="0" destOrd="0" presId="urn:microsoft.com/office/officeart/2005/8/layout/vList2"/>
    <dgm:cxn modelId="{A11EF15A-E7EA-4F05-859D-0B46BD67A7DF}" srcId="{402073DD-DB6B-46F3-956E-3357DA4FA9E8}" destId="{1BCF6AF5-6406-45DE-9A43-BFC8C753636F}" srcOrd="0" destOrd="0" parTransId="{C3C15B86-B93E-4751-92B6-8CBBFE15CBF1}" sibTransId="{6A2C4E2E-E3F6-4E08-B0FF-0BCD17BD190C}"/>
    <dgm:cxn modelId="{FA20AE87-1534-4B88-8F78-CE40C7D9BBEE}" srcId="{402073DD-DB6B-46F3-956E-3357DA4FA9E8}" destId="{276DF1A8-58CE-4EA3-B651-CD140ACFB627}" srcOrd="1" destOrd="0" parTransId="{AF5E496E-D140-4B26-B6EA-3F3943893B8E}" sibTransId="{218D31D0-91DD-4AB5-8607-5502D5D588A4}"/>
    <dgm:cxn modelId="{B5B7BE7E-3F1D-4327-A721-0BD71B57C8A3}" type="presParOf" srcId="{98C544C8-65BA-4231-ACA5-40DADB8339B8}" destId="{CC20CC20-D81D-4FA2-8DF9-437ABB1E9246}" srcOrd="0" destOrd="0" presId="urn:microsoft.com/office/officeart/2005/8/layout/vList2"/>
    <dgm:cxn modelId="{C04CF79E-1DDF-4674-BC0C-ACC40E650A0F}" type="presParOf" srcId="{98C544C8-65BA-4231-ACA5-40DADB8339B8}" destId="{3944B494-B4BA-41E8-88A0-B88857133725}" srcOrd="1" destOrd="0" presId="urn:microsoft.com/office/officeart/2005/8/layout/vList2"/>
    <dgm:cxn modelId="{09FDDA59-362E-432B-BE48-26F448F72B30}" type="presParOf" srcId="{98C544C8-65BA-4231-ACA5-40DADB8339B8}" destId="{F8924C32-6224-48F2-B470-DF89755EE7E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0CC20-D81D-4FA2-8DF9-437ABB1E9246}">
      <dsp:nvSpPr>
        <dsp:cNvPr id="0" name=""/>
        <dsp:cNvSpPr/>
      </dsp:nvSpPr>
      <dsp:spPr>
        <a:xfrm>
          <a:off x="0" y="8063"/>
          <a:ext cx="6263640" cy="2653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300" kern="1200"/>
            <a:t>計數 </a:t>
          </a:r>
          <a:r>
            <a:rPr lang="en-US" sz="6300" kern="1200"/>
            <a:t>(0~</a:t>
          </a:r>
          <a:r>
            <a:rPr lang="zh-TW" sz="6300" kern="1200"/>
            <a:t>有限次數</a:t>
          </a:r>
          <a:r>
            <a:rPr lang="en-US" sz="6300" kern="1200"/>
            <a:t>)</a:t>
          </a:r>
        </a:p>
      </dsp:txBody>
      <dsp:txXfrm>
        <a:off x="129536" y="137599"/>
        <a:ext cx="6004568" cy="2394488"/>
      </dsp:txXfrm>
    </dsp:sp>
    <dsp:sp modelId="{F8924C32-6224-48F2-B470-DF89755EE7E7}">
      <dsp:nvSpPr>
        <dsp:cNvPr id="0" name=""/>
        <dsp:cNvSpPr/>
      </dsp:nvSpPr>
      <dsp:spPr>
        <a:xfrm>
          <a:off x="0" y="2843063"/>
          <a:ext cx="6263640" cy="26535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300" kern="1200"/>
            <a:t>重複做</a:t>
          </a:r>
          <a:endParaRPr lang="en-US" sz="6300" kern="1200"/>
        </a:p>
      </dsp:txBody>
      <dsp:txXfrm>
        <a:off x="129536" y="2972599"/>
        <a:ext cx="6004568" cy="2394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793B8-B6BF-4137-8ED2-BC8803DE49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7BFAF-F41F-48D3-946E-B9441BADB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0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7BFAF-F41F-48D3-946E-B9441BADB0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BE6F4-2DD9-B46F-9713-CEDD8A0E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F964DD-CB9F-38FB-3E1A-7342EA2C4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8E37C-0B55-3FD5-003D-CAA75A33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B33AA8-7DB6-C7A4-CECD-4C464BC3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6DFE4-8D84-3B01-E8DB-19875DF5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B28B8-7B09-9955-79CA-43DE8351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365064-58AE-D93C-CDFD-B4729B66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5DAA72-0717-4575-0EA3-8C58D90A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498666-7FF2-FF50-6A59-59C963D0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219F2C-79C0-E754-CA05-CFD3B1E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C946B6-C77D-0219-F624-92FB7157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58EBD7-F7EA-1A81-D5AB-7D63CBFE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77E50-11E4-B472-850D-0F1E41D2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106B3-FABC-656F-463B-0E0F511C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5E6F3-678A-0C82-7833-3E4C0478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75292-E9F4-5B8E-D858-EEEEF7EC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26E9-7A8B-5694-CB7C-4D82C156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78495-A550-4F4A-A191-C90A29F4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386A03-2FB2-A521-F418-C01CAE8B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DAA0D0-FBE0-80F7-7EF2-D1146666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C4FDE-4CAD-B837-7A3F-AA3B81B2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7437CC-403E-0881-F06C-F5338847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623A9-7D76-ADDC-9012-79F0C2AD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3842E-665F-6C12-B78F-57C234D0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2C20E-5C1A-2E5D-FD8B-D721A27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0A0F-9A56-6488-08D1-BB475F0F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D47C6-04F7-049A-9A3D-F30A4F3E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C671EE-0372-D600-C3B2-8C0F5B7F9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D36726-58B1-DB9D-E8C0-0B04BCE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E2BC0F-1EC7-AF6C-3976-865F1301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19235-19BF-81AC-C3F7-71C44A3F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0D946-BB30-96E7-D5A7-A3F28104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E7AB1A-A22A-D85E-8436-2AD2440E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1E0131-57B1-6A8A-CFFF-5932A0C26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9E2CE3-1327-97E4-B786-8466A1E55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89224B-7616-E598-82FF-F2F59B464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1F26E0-C6E8-8A3F-E97E-D262738E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147A5C-F963-AAF0-9DFE-1AB1FE7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E53BE2-D060-DC77-B518-EF28308A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E0F5A-4D5B-DE6A-FC0D-D049BDD7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638E1C-E73A-5BFD-D897-67EE2418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01D978-21E7-6037-B10F-66D61929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91407A-C876-0EA5-676D-93D92847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CACCCF-AAB4-D014-8571-F436747C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AB3513-88B0-B6C1-7A23-1B636DC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DAB84F-A61A-5571-2932-F2992FA5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591BB-BCDA-05EA-5408-11C6B090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DEA8F-7A0E-A830-03D2-8D080EDD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2385EC-8039-184E-4B4C-6389F833D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455AE8-70CC-51B8-C5A8-65873826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ACB4C-98FC-5CAF-D750-D2C1EE0C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F5AECF-7A7C-AE85-47EE-88742B3D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04D6-CBD6-1267-3303-ED7CDD0C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C21033-9531-7185-F199-C3C1A7A3C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F601D5-D9CF-6C73-1BFF-083ABE23E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62D3B5-81AB-EB21-09AD-AAAEF347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0BAD9F-6468-7565-E822-0DC6D650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4540B8-E1B3-EBC9-2D9F-ECE07EBC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37C1D7-DA63-5524-10AA-80C7DE56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61CC22-FDEB-E591-D733-3F659DA9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DD771-3871-C211-12B9-5692B2564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0ED0-18F0-400E-82E8-9934A1EBB09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24F95-044F-D63F-FA24-EBE81581E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581016-148C-40E8-70AD-FA8DD71A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tel:86-426695695" TargetMode="External"/><Relationship Id="rId2" Type="http://schemas.openxmlformats.org/officeDocument/2006/relationships/hyperlink" Target="tel:2-11911911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tel:54-871871940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tel:2-119119119" TargetMode="External"/><Relationship Id="rId2" Type="http://schemas.openxmlformats.org/officeDocument/2006/relationships/hyperlink" Target="https://regexr.com/6mbf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tel:54-871871940" TargetMode="External"/><Relationship Id="rId4" Type="http://schemas.openxmlformats.org/officeDocument/2006/relationships/hyperlink" Target="tel:86-426695695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peterju.gitbooks.io/cmddoc/content/chapter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CFBF8-A862-4E45-8DCE-0C8073A06ADD}"/>
              </a:ext>
            </a:extLst>
          </p:cNvPr>
          <p:cNvSpPr txBox="1"/>
          <p:nvPr/>
        </p:nvSpPr>
        <p:spPr>
          <a:xfrm>
            <a:off x="5848350" y="4991877"/>
            <a:ext cx="5889625" cy="113269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Ben Tong</a:t>
            </a:r>
          </a:p>
          <a:p>
            <a:pPr>
              <a:spcAft>
                <a:spcPts val="60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May 25, 2022.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FE978C0-C7C3-6472-BD4D-8E62D12AB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>
                <a:latin typeface="Abadi" panose="020B0604020202020204" pitchFamily="34" charset="0"/>
                <a:cs typeface="Angsana New" panose="020B0502040204020203" pitchFamily="18" charset="-34"/>
              </a:rPr>
              <a:t>Batch File Command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3A1526-7388-AF7B-5E9B-A0034DB1D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With Computational Thinking Approach</a:t>
            </a:r>
          </a:p>
        </p:txBody>
      </p:sp>
    </p:spTree>
    <p:extLst>
      <p:ext uri="{BB962C8B-B14F-4D97-AF65-F5344CB8AC3E}">
        <p14:creationId xmlns:p14="http://schemas.microsoft.com/office/powerpoint/2010/main" val="299623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CC1AB-A4BB-960D-8D4B-8A8C307D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8"/>
            <a:ext cx="12192000" cy="4917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spc="300" dirty="0"/>
              <a:t>F</a:t>
            </a:r>
            <a:r>
              <a:rPr lang="en-US" altLang="zh-TW" sz="6000" spc="300" dirty="0"/>
              <a:t>OR</a:t>
            </a:r>
            <a:r>
              <a:rPr lang="en-US" sz="6000" spc="300" dirty="0"/>
              <a:t>   </a:t>
            </a:r>
            <a:r>
              <a:rPr lang="en-US" sz="6000" spc="300" dirty="0">
                <a:solidFill>
                  <a:srgbClr val="FF0000"/>
                </a:solidFill>
              </a:rPr>
              <a:t>%%x   </a:t>
            </a:r>
            <a:r>
              <a:rPr lang="en-US" altLang="zh-TW" sz="6000" spc="300" dirty="0"/>
              <a:t>IN</a:t>
            </a:r>
            <a:r>
              <a:rPr lang="en-US" sz="6000" spc="300" dirty="0"/>
              <a:t>   (</a:t>
            </a:r>
            <a:r>
              <a:rPr lang="zh-TW" altLang="en-US" sz="6000" dirty="0">
                <a:highlight>
                  <a:srgbClr val="FF0000"/>
                </a:highlight>
              </a:rPr>
              <a:t>集合</a:t>
            </a:r>
            <a:r>
              <a:rPr lang="en-US" sz="6000" spc="300" dirty="0"/>
              <a:t>)   D</a:t>
            </a:r>
            <a:r>
              <a:rPr lang="en-US" altLang="zh-TW" sz="6000" spc="300" dirty="0"/>
              <a:t>O</a:t>
            </a:r>
            <a:r>
              <a:rPr lang="en-US" sz="2400" spc="300" dirty="0"/>
              <a:t>  </a:t>
            </a:r>
            <a:r>
              <a:rPr lang="en-US" sz="2400" spc="300" dirty="0">
                <a:solidFill>
                  <a:schemeClr val="bg1"/>
                </a:solidFill>
                <a:highlight>
                  <a:srgbClr val="008000"/>
                </a:highlight>
              </a:rPr>
              <a:t>command f(x)</a:t>
            </a:r>
            <a:r>
              <a:rPr lang="en-US" sz="2400" spc="3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E101B3-58E7-8A14-E29C-F15BEEAA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34" y="2295331"/>
            <a:ext cx="3409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6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20590-B825-F7C3-2A35-31B762ED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dirty="0"/>
              <a:t>– </a:t>
            </a:r>
            <a:r>
              <a:rPr lang="en-US" altLang="zh-TW" sz="6000" dirty="0"/>
              <a:t>A set of Files</a:t>
            </a:r>
            <a:endParaRPr 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3D658-15B0-DEA1-8B4F-F93328AE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D5ACB-40F3-4345-96B6-C64CE611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10" y="1667371"/>
            <a:ext cx="7111482" cy="4667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9D640-5024-4E7A-8D98-4A3A0C645AAD}"/>
              </a:ext>
            </a:extLst>
          </p:cNvPr>
          <p:cNvSpPr txBox="1"/>
          <p:nvPr/>
        </p:nvSpPr>
        <p:spPr>
          <a:xfrm>
            <a:off x="9843499" y="5702092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ForStruct.cmd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52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0332-BC13-42EF-A13A-8352D88F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en-US" altLang="zh-TW" dirty="0"/>
              <a:t>—</a:t>
            </a:r>
            <a:r>
              <a:rPr lang="en-US" altLang="zh-TW" sz="6000" dirty="0"/>
              <a:t>A set of List (</a:t>
            </a:r>
            <a:r>
              <a:rPr lang="zh-TW" altLang="en-US" sz="6000" dirty="0"/>
              <a:t>清單</a:t>
            </a:r>
            <a:r>
              <a:rPr lang="en-US" altLang="zh-TW" sz="6000" dirty="0"/>
              <a:t>)</a:t>
            </a:r>
            <a:endParaRPr lang="zh-TW" alt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B90D-B20F-45F3-B8DF-4E1E3BDD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Mon Tue Wed Thu Fri Sat Sun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Jan Feb Mar Apr May Jun Jul Aug Sep Oct Nov Dec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1 2 3 4 5 6 7 8 9 10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%1 %2 %3 %4 %5 %6 %7 %8 %9</a:t>
            </a:r>
            <a:endParaRPr lang="zh-TW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AD986-78DE-4A74-ABDF-1F57C92ED0D4}"/>
              </a:ext>
            </a:extLst>
          </p:cNvPr>
          <p:cNvSpPr txBox="1"/>
          <p:nvPr/>
        </p:nvSpPr>
        <p:spPr>
          <a:xfrm>
            <a:off x="9843499" y="5702092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ForStruct.cmd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79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8BC430-8ADE-4137-8553-BF1E28C5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8"/>
            <a:ext cx="12192000" cy="49172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spc="300" dirty="0"/>
              <a:t>F</a:t>
            </a:r>
            <a:r>
              <a:rPr lang="en-US" altLang="zh-TW" sz="6000" spc="300" dirty="0"/>
              <a:t>OR</a:t>
            </a:r>
            <a:r>
              <a:rPr lang="en-US" sz="6000" spc="300" dirty="0"/>
              <a:t>          </a:t>
            </a:r>
            <a:r>
              <a:rPr lang="en-US" sz="6000" spc="300" dirty="0">
                <a:solidFill>
                  <a:srgbClr val="FF0000"/>
                </a:solidFill>
              </a:rPr>
              <a:t>%%x </a:t>
            </a:r>
            <a:r>
              <a:rPr lang="en-US" altLang="zh-TW" sz="6000" spc="300" dirty="0"/>
              <a:t>IN</a:t>
            </a:r>
            <a:r>
              <a:rPr lang="en-US" sz="6000" spc="300" dirty="0"/>
              <a:t> (</a:t>
            </a:r>
            <a:r>
              <a:rPr lang="zh-TW" altLang="en-US" sz="6000" dirty="0">
                <a:highlight>
                  <a:srgbClr val="FF0000"/>
                </a:highlight>
              </a:rPr>
              <a:t>集合</a:t>
            </a:r>
            <a:r>
              <a:rPr lang="en-US" sz="6000" spc="300" dirty="0"/>
              <a:t>) D</a:t>
            </a:r>
            <a:r>
              <a:rPr lang="en-US" altLang="zh-TW" sz="6000" spc="300" dirty="0"/>
              <a:t>O</a:t>
            </a:r>
            <a:r>
              <a:rPr lang="en-US" sz="2400" spc="300" dirty="0"/>
              <a:t>  </a:t>
            </a:r>
            <a:r>
              <a:rPr lang="en-US" sz="2400" spc="300" dirty="0">
                <a:solidFill>
                  <a:schemeClr val="bg1"/>
                </a:solidFill>
                <a:highlight>
                  <a:srgbClr val="008000"/>
                </a:highlight>
              </a:rPr>
              <a:t>command f(x)</a:t>
            </a:r>
            <a:r>
              <a:rPr lang="en-US" sz="2400" spc="3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C3703-A2A0-4237-B22E-7ED79B192DB3}"/>
              </a:ext>
            </a:extLst>
          </p:cNvPr>
          <p:cNvSpPr txBox="1"/>
          <p:nvPr/>
        </p:nvSpPr>
        <p:spPr>
          <a:xfrm>
            <a:off x="1828799" y="144735"/>
            <a:ext cx="1582221" cy="6568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numCol="1" spcCol="36576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7200" dirty="0"/>
              <a:t>/R</a:t>
            </a:r>
          </a:p>
          <a:p>
            <a:pPr>
              <a:lnSpc>
                <a:spcPct val="150000"/>
              </a:lnSpc>
            </a:pPr>
            <a:r>
              <a:rPr lang="en-US" altLang="zh-TW" sz="7200" dirty="0"/>
              <a:t>/D</a:t>
            </a:r>
          </a:p>
          <a:p>
            <a:pPr>
              <a:lnSpc>
                <a:spcPct val="150000"/>
              </a:lnSpc>
            </a:pPr>
            <a:r>
              <a:rPr lang="en-US" altLang="zh-TW" sz="7200" dirty="0"/>
              <a:t>/L</a:t>
            </a:r>
          </a:p>
          <a:p>
            <a:pPr>
              <a:lnSpc>
                <a:spcPct val="150000"/>
              </a:lnSpc>
            </a:pPr>
            <a:r>
              <a:rPr lang="en-US" altLang="zh-TW" sz="7200" dirty="0"/>
              <a:t>/F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D9D092E-4824-2ECA-7BD0-47C1FA7B8A39}"/>
              </a:ext>
            </a:extLst>
          </p:cNvPr>
          <p:cNvSpPr txBox="1"/>
          <p:nvPr/>
        </p:nvSpPr>
        <p:spPr>
          <a:xfrm>
            <a:off x="4749282" y="765110"/>
            <a:ext cx="403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多功能開關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5978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99F97-735C-B2BD-563D-919DE41D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1219390" cy="1608328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6000" dirty="0"/>
              <a:t>– A set of Files -- recursive</a:t>
            </a:r>
            <a:endParaRPr lang="en-US" sz="6000" dirty="0"/>
          </a:p>
        </p:txBody>
      </p:sp>
      <p:pic>
        <p:nvPicPr>
          <p:cNvPr id="8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37B7E276-397E-72A5-A9FA-24471435A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574" y="1946656"/>
            <a:ext cx="6184518" cy="462292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B83A162-92E3-18CD-3C7A-2EF2A1DC7745}"/>
              </a:ext>
            </a:extLst>
          </p:cNvPr>
          <p:cNvSpPr txBox="1"/>
          <p:nvPr/>
        </p:nvSpPr>
        <p:spPr>
          <a:xfrm>
            <a:off x="8093414" y="1771791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/R</a:t>
            </a:r>
          </a:p>
        </p:txBody>
      </p:sp>
    </p:spTree>
    <p:extLst>
      <p:ext uri="{BB962C8B-B14F-4D97-AF65-F5344CB8AC3E}">
        <p14:creationId xmlns:p14="http://schemas.microsoft.com/office/powerpoint/2010/main" val="292168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99F97-735C-B2BD-563D-919DE41D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1219390" cy="1608328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6000" dirty="0"/>
              <a:t>– A set of Folders</a:t>
            </a:r>
            <a:endParaRPr lang="en-US" sz="6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842BA9A-13B1-C435-8790-B417A22F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30" y="2742397"/>
            <a:ext cx="2345435" cy="329184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5D5A79B-E5E8-E5EB-EEBE-AF3A4F15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96366"/>
            <a:ext cx="4974336" cy="278390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DB8B01-FA4B-D4F0-F5A6-B5D8254D75AC}"/>
              </a:ext>
            </a:extLst>
          </p:cNvPr>
          <p:cNvSpPr txBox="1"/>
          <p:nvPr/>
        </p:nvSpPr>
        <p:spPr>
          <a:xfrm>
            <a:off x="8419985" y="338328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/D</a:t>
            </a:r>
          </a:p>
        </p:txBody>
      </p:sp>
    </p:spTree>
    <p:extLst>
      <p:ext uri="{BB962C8B-B14F-4D97-AF65-F5344CB8AC3E}">
        <p14:creationId xmlns:p14="http://schemas.microsoft.com/office/powerpoint/2010/main" val="121000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043000-8851-6DA8-95A0-7CA70500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04" y="992094"/>
            <a:ext cx="5102987" cy="27951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TW" altLang="en-US" sz="6000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集合</a:t>
            </a:r>
            <a:r>
              <a:rPr lang="en-US" altLang="zh-TW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A set of Folders – recursive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62B6DA7-8E46-ECC0-D207-BE2E47665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7064" y="578738"/>
            <a:ext cx="5146023" cy="567054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358B1E-B42F-C12A-8F93-7F668E1783B9}"/>
              </a:ext>
            </a:extLst>
          </p:cNvPr>
          <p:cNvSpPr txBox="1"/>
          <p:nvPr/>
        </p:nvSpPr>
        <p:spPr>
          <a:xfrm>
            <a:off x="626604" y="4537797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/R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FBEB1D0-B648-2760-1AF6-B7EF68F24EA7}"/>
              </a:ext>
            </a:extLst>
          </p:cNvPr>
          <p:cNvSpPr txBox="1"/>
          <p:nvPr/>
        </p:nvSpPr>
        <p:spPr>
          <a:xfrm>
            <a:off x="3412691" y="4537797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/D</a:t>
            </a:r>
          </a:p>
        </p:txBody>
      </p:sp>
    </p:spTree>
    <p:extLst>
      <p:ext uri="{BB962C8B-B14F-4D97-AF65-F5344CB8AC3E}">
        <p14:creationId xmlns:p14="http://schemas.microsoft.com/office/powerpoint/2010/main" val="3662164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76D02-7E1B-6187-B49A-7052C971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6000" dirty="0"/>
              <a:t>– A series of Numbers</a:t>
            </a:r>
            <a:endParaRPr 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404E5-A36B-1654-43AF-8733143D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29D107-3800-1D28-7C0F-88FF1CA2896E}"/>
              </a:ext>
            </a:extLst>
          </p:cNvPr>
          <p:cNvSpPr txBox="1"/>
          <p:nvPr/>
        </p:nvSpPr>
        <p:spPr>
          <a:xfrm>
            <a:off x="7327144" y="1802806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</a:t>
            </a:r>
            <a:r>
              <a:rPr lang="en-US" altLang="zh-TW" sz="9600" dirty="0"/>
              <a:t>L</a:t>
            </a:r>
            <a:endParaRPr lang="en-US" sz="9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001A21-4E7C-A51A-DD07-A9A031E6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3"/>
            <a:ext cx="4257675" cy="29908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E003124-D421-F78A-40AF-D1EF6A90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98532"/>
            <a:ext cx="81819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3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96B12-0CF0-2DC7-A188-C4726BE6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83359"/>
            <a:ext cx="10515600" cy="1325563"/>
          </a:xfrm>
        </p:spPr>
        <p:txBody>
          <a:bodyPr/>
          <a:lstStyle/>
          <a:p>
            <a:r>
              <a:rPr lang="zh-TW" altLang="en-US" dirty="0"/>
              <a:t>小結一下 </a:t>
            </a:r>
            <a:r>
              <a:rPr lang="en-US" altLang="zh-TW" dirty="0"/>
              <a:t>(</a:t>
            </a:r>
            <a:r>
              <a:rPr lang="zh-TW" altLang="en-US" dirty="0"/>
              <a:t>建立規則</a:t>
            </a:r>
            <a:r>
              <a:rPr lang="en-US" altLang="zh-TW" dirty="0"/>
              <a:t>)</a:t>
            </a:r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C97C8E-92F0-364C-5AD9-AAD43CDCF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637683"/>
              </p:ext>
            </p:extLst>
          </p:nvPr>
        </p:nvGraphicFramePr>
        <p:xfrm>
          <a:off x="286138" y="1408922"/>
          <a:ext cx="11685039" cy="496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99">
                  <a:extLst>
                    <a:ext uri="{9D8B030D-6E8A-4147-A177-3AD203B41FA5}">
                      <a16:colId xmlns:a16="http://schemas.microsoft.com/office/drawing/2014/main" val="1543955502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4237355478"/>
                    </a:ext>
                  </a:extLst>
                </a:gridCol>
                <a:gridCol w="1670179">
                  <a:extLst>
                    <a:ext uri="{9D8B030D-6E8A-4147-A177-3AD203B41FA5}">
                      <a16:colId xmlns:a16="http://schemas.microsoft.com/office/drawing/2014/main" val="1903913882"/>
                    </a:ext>
                  </a:extLst>
                </a:gridCol>
                <a:gridCol w="3331029">
                  <a:extLst>
                    <a:ext uri="{9D8B030D-6E8A-4147-A177-3AD203B41FA5}">
                      <a16:colId xmlns:a16="http://schemas.microsoft.com/office/drawing/2014/main" val="848858207"/>
                    </a:ext>
                  </a:extLst>
                </a:gridCol>
                <a:gridCol w="3573626">
                  <a:extLst>
                    <a:ext uri="{9D8B030D-6E8A-4147-A177-3AD203B41FA5}">
                      <a16:colId xmlns:a16="http://schemas.microsoft.com/office/drawing/2014/main" val="3549766928"/>
                    </a:ext>
                  </a:extLst>
                </a:gridCol>
              </a:tblGrid>
              <a:tr h="4963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多功能選擇開關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集合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描述集合範圍的表達方式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需要重複做些甚麼</a:t>
                      </a:r>
                      <a:r>
                        <a:rPr lang="en-US" altLang="zh-TW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49524"/>
                  </a:ext>
                </a:extLst>
              </a:tr>
              <a:tr h="93971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spc="300" dirty="0"/>
                        <a:t>F</a:t>
                      </a:r>
                      <a:r>
                        <a:rPr lang="en-US" altLang="zh-TW" sz="4000" spc="300" dirty="0"/>
                        <a:t>OR</a:t>
                      </a:r>
                      <a:r>
                        <a:rPr lang="en-US" sz="4000" spc="300" dirty="0"/>
                        <a:t>           </a:t>
                      </a:r>
                      <a:r>
                        <a:rPr lang="en-US" sz="4000" spc="300" dirty="0">
                          <a:solidFill>
                            <a:srgbClr val="FF0000"/>
                          </a:solidFill>
                        </a:rPr>
                        <a:t>%%x   </a:t>
                      </a:r>
                      <a:r>
                        <a:rPr lang="en-US" altLang="zh-TW" sz="4000" spc="300" dirty="0"/>
                        <a:t>IN</a:t>
                      </a:r>
                      <a:r>
                        <a:rPr lang="en-US" sz="4000" spc="300" dirty="0"/>
                        <a:t>    (    </a:t>
                      </a:r>
                      <a:r>
                        <a:rPr lang="zh-TW" altLang="en-US" sz="4000" dirty="0">
                          <a:highlight>
                            <a:srgbClr val="FF0000"/>
                          </a:highlight>
                        </a:rPr>
                        <a:t>集合</a:t>
                      </a:r>
                      <a:r>
                        <a:rPr lang="zh-TW" altLang="en-US" sz="4000" dirty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sz="4000" spc="300" dirty="0"/>
                        <a:t>)     D</a:t>
                      </a:r>
                      <a:r>
                        <a:rPr lang="en-US" altLang="zh-TW" sz="4000" spc="300" dirty="0"/>
                        <a:t>O</a:t>
                      </a:r>
                      <a:r>
                        <a:rPr lang="en-US" sz="4000" spc="300" dirty="0"/>
                        <a:t>  </a:t>
                      </a:r>
                      <a:r>
                        <a:rPr lang="en-US" sz="1200" spc="30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command f(x)</a:t>
                      </a:r>
                      <a:r>
                        <a:rPr lang="en-US" sz="1200" spc="3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68454"/>
                  </a:ext>
                </a:extLst>
              </a:tr>
              <a:tr h="1588717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(wlan.log, camera.log)</a:t>
                      </a:r>
                      <a:br>
                        <a:rPr lang="en-US"/>
                      </a:br>
                      <a:r>
                        <a:rPr lang="en-US"/>
                        <a:t>(*.apk, *.txt, *.jpg)</a:t>
                      </a:r>
                    </a:p>
                    <a:p>
                      <a:r>
                        <a:rPr lang="en-US" altLang="zh-TW"/>
                        <a:t>(Monthly_??.ppt)</a:t>
                      </a:r>
                    </a:p>
                    <a:p>
                      <a:br>
                        <a:rPr lang="en-US"/>
                      </a:br>
                      <a:r>
                        <a:rPr lang="en-US"/>
                        <a:t>(Mon Tue </a:t>
                      </a:r>
                      <a:r>
                        <a:rPr lang="en-US" altLang="zh-TW"/>
                        <a:t>Wed Thu Fri)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檢查檔案裡面的內容</a:t>
                      </a:r>
                      <a:endParaRPr lang="en-US" altLang="zh-TW"/>
                    </a:p>
                    <a:p>
                      <a:r>
                        <a:rPr lang="zh-TW" altLang="en-US"/>
                        <a:t>把所有圖檔 </a:t>
                      </a:r>
                      <a:r>
                        <a:rPr lang="en-US" altLang="zh-TW"/>
                        <a:t>copy </a:t>
                      </a:r>
                      <a:r>
                        <a:rPr lang="zh-TW" altLang="en-US"/>
                        <a:t>出來</a:t>
                      </a:r>
                      <a:endParaRPr lang="en-US"/>
                    </a:p>
                    <a:p>
                      <a:r>
                        <a:rPr lang="zh-TW" altLang="en-US"/>
                        <a:t>把所有 </a:t>
                      </a:r>
                      <a:r>
                        <a:rPr lang="en-US" altLang="zh-TW"/>
                        <a:t>apk</a:t>
                      </a:r>
                      <a:r>
                        <a:rPr lang="zh-TW" altLang="en-US"/>
                        <a:t>檔砍掉</a:t>
                      </a:r>
                      <a:endParaRPr lang="en-US" altLang="zh-TW"/>
                    </a:p>
                    <a:p>
                      <a:r>
                        <a:rPr lang="zh-TW" altLang="en-US"/>
                        <a:t>變更檔名</a:t>
                      </a:r>
                      <a:endParaRPr lang="en-US" altLang="zh-TW"/>
                    </a:p>
                    <a:p>
                      <a:r>
                        <a:rPr lang="zh-TW" altLang="en-US"/>
                        <a:t>呼叫其他程式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30039"/>
                  </a:ext>
                </a:extLst>
              </a:tr>
              <a:tr h="8567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(Folder1, Folder2)</a:t>
                      </a:r>
                      <a:br>
                        <a:rPr lang="en-US"/>
                      </a:br>
                      <a:r>
                        <a:rPr lang="en-US"/>
                        <a:t>(*log)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進入到</a:t>
                      </a:r>
                      <a:r>
                        <a:rPr lang="en-US" altLang="zh-TW" dirty="0"/>
                        <a:t>folder</a:t>
                      </a:r>
                      <a:r>
                        <a:rPr lang="zh-TW" altLang="en-US" dirty="0"/>
                        <a:t>裡面做一些事情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進去執行指令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有相對路徑的需求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50704"/>
                  </a:ext>
                </a:extLst>
              </a:tr>
              <a:tr h="4963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↑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  </a:t>
                      </a:r>
                      <a:r>
                        <a:rPr lang="en-US" altLang="zh-TW" dirty="0"/>
                        <a:t>Recursive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02062"/>
                  </a:ext>
                </a:extLst>
              </a:tr>
              <a:tr h="4963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(start, step,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作一些計數工作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93506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D08E74EA-F302-7587-44E5-A02C4CDB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808" y="120654"/>
            <a:ext cx="2216799" cy="12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80D83-F8E9-BE98-19A1-108A187B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7EFA87-EB84-FD48-4F92-87D8EEEB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實作一下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2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FC8A3-B160-A6C9-DC96-700DB88C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D2BB8-9BF8-9E5A-0591-18BD4FBD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先示範幾個例子</a:t>
            </a:r>
            <a:endParaRPr lang="en-US" altLang="zh-TW" dirty="0"/>
          </a:p>
          <a:p>
            <a:r>
              <a:rPr lang="zh-TW" altLang="en-US" dirty="0"/>
              <a:t>偵測 </a:t>
            </a:r>
            <a:r>
              <a:rPr lang="en-US" altLang="zh-TW" dirty="0" err="1"/>
              <a:t>adb</a:t>
            </a:r>
            <a:r>
              <a:rPr lang="en-US" altLang="zh-TW" dirty="0"/>
              <a:t> online/offline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6ADB0-47D5-B445-856D-337B5AD9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28582-10C1-BFCE-E3E9-128BDFE0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600" dirty="0"/>
              <a:t>/F</a:t>
            </a:r>
          </a:p>
        </p:txBody>
      </p:sp>
    </p:spTree>
    <p:extLst>
      <p:ext uri="{BB962C8B-B14F-4D97-AF65-F5344CB8AC3E}">
        <p14:creationId xmlns:p14="http://schemas.microsoft.com/office/powerpoint/2010/main" val="116942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475BDA-1818-36A9-6067-993A9043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Ask questions as plenty as you can</a:t>
            </a:r>
          </a:p>
        </p:txBody>
      </p:sp>
      <p:sp>
        <p:nvSpPr>
          <p:cNvPr id="27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9D860-C8A4-1E39-D0DD-8716EA38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針對插在</a:t>
            </a:r>
            <a:r>
              <a:rPr lang="en-US" altLang="zh-TW" dirty="0"/>
              <a:t>PC</a:t>
            </a:r>
            <a:r>
              <a:rPr lang="zh-TW" altLang="en-US" dirty="0"/>
              <a:t>的每一台</a:t>
            </a:r>
            <a:r>
              <a:rPr lang="en-US" altLang="zh-TW" dirty="0"/>
              <a:t>DUT</a:t>
            </a:r>
            <a:r>
              <a:rPr lang="zh-TW" altLang="en-US" dirty="0"/>
              <a:t>去</a:t>
            </a:r>
            <a:r>
              <a:rPr lang="en-US" altLang="zh-TW" dirty="0"/>
              <a:t>Push</a:t>
            </a:r>
            <a:r>
              <a:rPr lang="zh-TW" altLang="en-US" dirty="0"/>
              <a:t>一堆檔案</a:t>
            </a:r>
            <a:endParaRPr lang="en-US" altLang="zh-TW" dirty="0"/>
          </a:p>
          <a:p>
            <a:r>
              <a:rPr lang="zh-TW" altLang="en-US" dirty="0"/>
              <a:t>總共</a:t>
            </a:r>
            <a:r>
              <a:rPr lang="en-US" altLang="zh-TW" dirty="0"/>
              <a:t>8</a:t>
            </a:r>
            <a:r>
              <a:rPr lang="zh-TW" altLang="en-US" dirty="0"/>
              <a:t>台</a:t>
            </a:r>
            <a:r>
              <a:rPr lang="en-US" altLang="zh-TW" dirty="0"/>
              <a:t>PC</a:t>
            </a:r>
            <a:r>
              <a:rPr lang="zh-TW" altLang="en-US" dirty="0"/>
              <a:t>，</a:t>
            </a:r>
            <a:r>
              <a:rPr lang="en-US" altLang="zh-TW" dirty="0"/>
              <a:t>4</a:t>
            </a:r>
            <a:r>
              <a:rPr lang="zh-TW" altLang="en-US" dirty="0"/>
              <a:t>種產品</a:t>
            </a:r>
            <a:r>
              <a:rPr lang="en-US" altLang="zh-TW" dirty="0"/>
              <a:t>(Product)</a:t>
            </a:r>
            <a:r>
              <a:rPr lang="zh-TW" altLang="en-US" dirty="0"/>
              <a:t>，每種產品</a:t>
            </a:r>
            <a:r>
              <a:rPr lang="en-US" altLang="zh-TW" dirty="0"/>
              <a:t>16</a:t>
            </a:r>
            <a:r>
              <a:rPr lang="zh-TW" altLang="en-US" dirty="0"/>
              <a:t>台</a:t>
            </a:r>
            <a:r>
              <a:rPr lang="en-US" altLang="zh-TW" dirty="0"/>
              <a:t>DUT which for Scan,</a:t>
            </a:r>
            <a:r>
              <a:rPr lang="zh-TW" altLang="en-US" dirty="0"/>
              <a:t> </a:t>
            </a:r>
            <a:r>
              <a:rPr lang="en-US" altLang="zh-TW" dirty="0"/>
              <a:t>Audio,</a:t>
            </a:r>
            <a:r>
              <a:rPr lang="zh-TW" altLang="en-US" dirty="0"/>
              <a:t> </a:t>
            </a:r>
            <a:r>
              <a:rPr lang="en-US" altLang="zh-TW" dirty="0"/>
              <a:t>WLAN, Camera </a:t>
            </a:r>
            <a:r>
              <a:rPr lang="zh-TW" altLang="en-US" dirty="0"/>
              <a:t>每種測試分配</a:t>
            </a:r>
            <a:r>
              <a:rPr lang="en-US" altLang="zh-TW" dirty="0"/>
              <a:t>4</a:t>
            </a:r>
            <a:r>
              <a:rPr lang="zh-TW" altLang="en-US" dirty="0"/>
              <a:t>台。</a:t>
            </a:r>
            <a:endParaRPr lang="en-US" altLang="zh-TW" dirty="0"/>
          </a:p>
          <a:p>
            <a:r>
              <a:rPr lang="zh-TW" altLang="en-US" dirty="0"/>
              <a:t>針對每台</a:t>
            </a:r>
            <a:r>
              <a:rPr lang="en-US" altLang="zh-TW" dirty="0"/>
              <a:t>DUT</a:t>
            </a:r>
            <a:r>
              <a:rPr lang="zh-TW" altLang="en-US" dirty="0"/>
              <a:t>的測試結果取出</a:t>
            </a:r>
            <a:r>
              <a:rPr lang="en-US" altLang="zh-TW" dirty="0"/>
              <a:t>Log, Copy </a:t>
            </a:r>
            <a:r>
              <a:rPr lang="zh-TW" altLang="en-US" dirty="0"/>
              <a:t>到</a:t>
            </a:r>
            <a:r>
              <a:rPr lang="en-US" altLang="zh-TW" dirty="0"/>
              <a:t>PC</a:t>
            </a:r>
            <a:r>
              <a:rPr lang="zh-TW" altLang="en-US" dirty="0"/>
              <a:t>端，檢查特定欄位的值，打包，寄出去。</a:t>
            </a:r>
            <a:endParaRPr lang="en-US" altLang="zh-TW" dirty="0"/>
          </a:p>
          <a:p>
            <a:r>
              <a:rPr lang="zh-TW" altLang="en-US" dirty="0"/>
              <a:t>取出每台</a:t>
            </a:r>
            <a:r>
              <a:rPr lang="en-US" altLang="zh-TW" dirty="0"/>
              <a:t>DUT </a:t>
            </a:r>
            <a:r>
              <a:rPr lang="zh-TW" altLang="en-US" dirty="0"/>
              <a:t>的</a:t>
            </a:r>
            <a:r>
              <a:rPr lang="en-US" altLang="zh-TW" dirty="0"/>
              <a:t>System Info </a:t>
            </a:r>
            <a:r>
              <a:rPr lang="zh-TW" altLang="en-US" dirty="0"/>
              <a:t>做成報告，並且對應到不同測項所生成的</a:t>
            </a:r>
            <a:r>
              <a:rPr lang="en-US" altLang="zh-TW" dirty="0"/>
              <a:t>Log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檢查每一台</a:t>
            </a:r>
            <a:r>
              <a:rPr lang="en-US" altLang="zh-TW" dirty="0"/>
              <a:t>DUT </a:t>
            </a:r>
            <a:r>
              <a:rPr lang="zh-TW" altLang="en-US" dirty="0"/>
              <a:t>的 </a:t>
            </a:r>
            <a:r>
              <a:rPr lang="en-US" altLang="zh-TW" dirty="0"/>
              <a:t>System Info, Build Info, Fingerprint </a:t>
            </a:r>
            <a:r>
              <a:rPr lang="zh-TW" altLang="en-US" dirty="0"/>
              <a:t>等靜態資訊。</a:t>
            </a:r>
            <a:endParaRPr lang="en-US" altLang="zh-TW" dirty="0"/>
          </a:p>
          <a:p>
            <a:r>
              <a:rPr lang="zh-TW" altLang="en-US" dirty="0"/>
              <a:t>一插上 </a:t>
            </a:r>
            <a:r>
              <a:rPr lang="en-US" altLang="zh-TW" dirty="0"/>
              <a:t>Plug-in </a:t>
            </a:r>
            <a:r>
              <a:rPr lang="zh-TW" altLang="en-US" dirty="0"/>
              <a:t>就自動處理上述的動作。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874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4115F83-E193-CD5C-7EE1-A47111AE5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85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B74F367-26A4-2324-F157-296E49CD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8" y="3253825"/>
            <a:ext cx="1382486" cy="14680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/F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5D7FE3-ABB5-0CFB-294C-95658F3CA149}"/>
              </a:ext>
            </a:extLst>
          </p:cNvPr>
          <p:cNvSpPr txBox="1"/>
          <p:nvPr/>
        </p:nvSpPr>
        <p:spPr>
          <a:xfrm>
            <a:off x="2696547" y="1811986"/>
            <a:ext cx="511317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Items in one or more text file(s).</a:t>
            </a:r>
            <a:endParaRPr lang="en-US" sz="6000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52E1262-18C7-0122-0BF7-BEF67E74EE8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6000" dirty="0"/>
              <a:t>– </a:t>
            </a:r>
            <a:endParaRPr lang="en-US" sz="6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797103-A3F3-E467-F6E8-C4270E6A7252}"/>
              </a:ext>
            </a:extLst>
          </p:cNvPr>
          <p:cNvSpPr txBox="1"/>
          <p:nvPr/>
        </p:nvSpPr>
        <p:spPr>
          <a:xfrm>
            <a:off x="2696546" y="4334361"/>
            <a:ext cx="511317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The output of a command.</a:t>
            </a:r>
            <a:endParaRPr lang="en-US" sz="6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E0800A-E394-BCA4-2D8B-081E4FF714F9}"/>
              </a:ext>
            </a:extLst>
          </p:cNvPr>
          <p:cNvSpPr txBox="1"/>
          <p:nvPr/>
        </p:nvSpPr>
        <p:spPr>
          <a:xfrm>
            <a:off x="8451979" y="1803262"/>
            <a:ext cx="281784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Filename set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C1E464-D964-B965-5CA2-FE9C4C17780A}"/>
              </a:ext>
            </a:extLst>
          </p:cNvPr>
          <p:cNvSpPr txBox="1"/>
          <p:nvPr/>
        </p:nvSpPr>
        <p:spPr>
          <a:xfrm>
            <a:off x="8451980" y="3043092"/>
            <a:ext cx="281784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Bare String</a:t>
            </a:r>
          </a:p>
        </p:txBody>
      </p:sp>
      <p:pic>
        <p:nvPicPr>
          <p:cNvPr id="1026" name="Picture 2" descr="18 Command Line Tools to Monitor Linux Performance_My Dream Is On The  Road的技术博客_51CTO博客">
            <a:extLst>
              <a:ext uri="{FF2B5EF4-FFF2-40B4-BE49-F238E27FC236}">
                <a16:creationId xmlns:a16="http://schemas.microsoft.com/office/drawing/2014/main" id="{AC3BA4B5-E0CF-7D03-BB36-DAE76DAB7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975" y="4334361"/>
            <a:ext cx="2840849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83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708E1-06A6-7F59-C755-17ADFCCF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8491A96-7DB9-71A0-C7F2-C1012494A3D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6000" dirty="0"/>
              <a:t>– Items in Filename Set </a:t>
            </a:r>
            <a:endParaRPr lang="en-US" sz="6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798211F-4BB7-C6B2-737E-41E7C9DE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8" y="1781175"/>
            <a:ext cx="6496050" cy="1647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472FF84-70D3-479E-A25D-727E78DDB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8" y="3471829"/>
            <a:ext cx="4838700" cy="32766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9E16D4F-A8F5-BE19-FEBA-E70A983AB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661" y="3471829"/>
            <a:ext cx="8982075" cy="340995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6EE4B7-9583-DEE8-E2F8-7ED9D67CB86D}"/>
              </a:ext>
            </a:extLst>
          </p:cNvPr>
          <p:cNvSpPr txBox="1"/>
          <p:nvPr/>
        </p:nvSpPr>
        <p:spPr>
          <a:xfrm>
            <a:off x="7928044" y="1655059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/F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C46553E-2A39-FC58-399D-5BF7B640802F}"/>
              </a:ext>
            </a:extLst>
          </p:cNvPr>
          <p:cNvSpPr/>
          <p:nvPr/>
        </p:nvSpPr>
        <p:spPr>
          <a:xfrm>
            <a:off x="2110902" y="4824919"/>
            <a:ext cx="1546698" cy="2679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CDA9ECA-6824-2BD7-E29A-628323EB0D63}"/>
              </a:ext>
            </a:extLst>
          </p:cNvPr>
          <p:cNvSpPr/>
          <p:nvPr/>
        </p:nvSpPr>
        <p:spPr>
          <a:xfrm>
            <a:off x="1775095" y="5797685"/>
            <a:ext cx="1230752" cy="20103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473E4B-DC8B-99A8-E065-4D16A000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E26380C-CB34-8CDC-F748-57B4B268B45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6000" dirty="0"/>
              <a:t>– The output of a command</a:t>
            </a:r>
            <a:endParaRPr lang="en-US" sz="6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E2D5BB5-B833-FA13-9E69-D01FF087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1843088"/>
            <a:ext cx="6410325" cy="3048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B544A2F-5025-4575-D774-5AD9AD80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51" y="4217548"/>
            <a:ext cx="51816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6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2E5EEF3-D88A-656D-5E8C-67DDA987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29" y="272375"/>
            <a:ext cx="6795311" cy="1643053"/>
          </a:xfrm>
        </p:spPr>
        <p:txBody>
          <a:bodyPr anchor="b">
            <a:noAutofit/>
          </a:bodyPr>
          <a:lstStyle/>
          <a:p>
            <a:r>
              <a:rPr lang="zh-TW" altLang="en-US" dirty="0"/>
              <a:t>你終究要處理的還是  </a:t>
            </a:r>
            <a:r>
              <a:rPr lang="en-US" altLang="zh-TW" dirty="0"/>
              <a:t>”String” </a:t>
            </a:r>
            <a:r>
              <a:rPr lang="zh-TW" altLang="en-US" dirty="0"/>
              <a:t>字串。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64FF6-39BE-3976-8D2A-AA40F5147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423298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I</a:t>
            </a:r>
            <a:r>
              <a:rPr lang="zh-TW" altLang="en-US" sz="2000" dirty="0"/>
              <a:t> </a:t>
            </a:r>
            <a:r>
              <a:rPr lang="en-US" altLang="zh-TW" sz="2000" dirty="0"/>
              <a:t>am Ben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Personal information~ </a:t>
            </a:r>
            <a:r>
              <a:rPr lang="en-US" altLang="zh-TW" sz="2000" dirty="0" err="1"/>
              <a:t>Name:Ben</a:t>
            </a:r>
            <a:r>
              <a:rPr lang="en-US" altLang="zh-TW" sz="2000" dirty="0"/>
              <a:t> Age:18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#This file stores very important data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#Girlfriends List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Name:girl1 Age:20 </a:t>
            </a:r>
            <a:r>
              <a:rPr lang="en-US" altLang="zh-TW" sz="2000" dirty="0" err="1"/>
              <a:t>Color:White</a:t>
            </a:r>
            <a:r>
              <a:rPr lang="en-US" altLang="zh-TW" sz="2000" dirty="0"/>
              <a:t> </a:t>
            </a:r>
            <a:r>
              <a:rPr lang="en-US" altLang="zh-TW" sz="2000" dirty="0">
                <a:hlinkClick r:id="rId2"/>
              </a:rPr>
              <a:t>Tel:2-119119119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Name:girl2 Age:21 </a:t>
            </a:r>
            <a:r>
              <a:rPr lang="en-US" altLang="zh-TW" sz="2000" dirty="0" err="1"/>
              <a:t>Color:Yellow</a:t>
            </a:r>
            <a:r>
              <a:rPr lang="en-US" altLang="zh-TW" sz="2000" dirty="0"/>
              <a:t> </a:t>
            </a:r>
            <a:r>
              <a:rPr lang="en-US" altLang="zh-TW" sz="2000" dirty="0">
                <a:hlinkClick r:id="rId3"/>
              </a:rPr>
              <a:t>Tel:86-426695695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Name:girl3 Age:22 </a:t>
            </a:r>
            <a:r>
              <a:rPr lang="en-US" altLang="zh-TW" sz="2000" dirty="0" err="1"/>
              <a:t>Color:Black</a:t>
            </a:r>
            <a:r>
              <a:rPr lang="en-US" altLang="zh-TW" sz="2000" dirty="0"/>
              <a:t> </a:t>
            </a:r>
            <a:r>
              <a:rPr lang="en-US" altLang="zh-TW" sz="2000" dirty="0">
                <a:hlinkClick r:id="rId4"/>
              </a:rPr>
              <a:t>Tel:54-871871940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Date:2022-05-30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Time:10:21:38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</p:txBody>
      </p:sp>
      <p:pic>
        <p:nvPicPr>
          <p:cNvPr id="2050" name="Picture 2" descr="想法灵感png素材透明免抠图片-装饰效果-三元素3png.com">
            <a:extLst>
              <a:ext uri="{FF2B5EF4-FFF2-40B4-BE49-F238E27FC236}">
                <a16:creationId xmlns:a16="http://schemas.microsoft.com/office/drawing/2014/main" id="{49F092C4-5975-17B9-AECA-BB8188F5A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5" r="1396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26AE4F6-C31E-243A-3CAD-EC2DF6B509C5}"/>
              </a:ext>
            </a:extLst>
          </p:cNvPr>
          <p:cNvSpPr/>
          <p:nvPr/>
        </p:nvSpPr>
        <p:spPr>
          <a:xfrm>
            <a:off x="4889241" y="2462366"/>
            <a:ext cx="391886" cy="3514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1B8FE8-4AE7-3C61-86C0-BB1A80820C44}"/>
              </a:ext>
            </a:extLst>
          </p:cNvPr>
          <p:cNvSpPr/>
          <p:nvPr/>
        </p:nvSpPr>
        <p:spPr>
          <a:xfrm>
            <a:off x="4889241" y="2961372"/>
            <a:ext cx="1383636" cy="1757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2F65B2-D737-88B1-E4B0-180DD1C15146}"/>
              </a:ext>
            </a:extLst>
          </p:cNvPr>
          <p:cNvSpPr txBox="1"/>
          <p:nvPr/>
        </p:nvSpPr>
        <p:spPr>
          <a:xfrm>
            <a:off x="9600009" y="2462366"/>
            <a:ext cx="2694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一個字</a:t>
            </a:r>
            <a:endParaRPr lang="en-US" altLang="zh-TW" dirty="0"/>
          </a:p>
          <a:p>
            <a:r>
              <a:rPr lang="zh-TW" altLang="en-US" dirty="0"/>
              <a:t>一行字自然語言</a:t>
            </a:r>
            <a:endParaRPr lang="en-US" altLang="zh-TW" dirty="0"/>
          </a:p>
          <a:p>
            <a:r>
              <a:rPr lang="zh-TW" altLang="en-US" dirty="0"/>
              <a:t>一行字附帶格式化訊息</a:t>
            </a:r>
            <a:endParaRPr lang="en-US" altLang="zh-TW" dirty="0"/>
          </a:p>
          <a:p>
            <a:r>
              <a:rPr lang="zh-TW" altLang="en-US" dirty="0"/>
              <a:t>很多行</a:t>
            </a:r>
            <a:endParaRPr lang="en-US" altLang="zh-TW" dirty="0"/>
          </a:p>
          <a:p>
            <a:r>
              <a:rPr lang="zh-TW" altLang="en-US" dirty="0"/>
              <a:t>一個檔案</a:t>
            </a:r>
            <a:endParaRPr lang="en-US" altLang="zh-TW" dirty="0"/>
          </a:p>
          <a:p>
            <a:r>
              <a:rPr lang="zh-TW" altLang="en-US" dirty="0"/>
              <a:t>附帶格式化訊息</a:t>
            </a:r>
            <a:endParaRPr lang="en-US" altLang="zh-TW" dirty="0"/>
          </a:p>
          <a:p>
            <a:r>
              <a:rPr lang="zh-TW" altLang="en-US" dirty="0"/>
              <a:t>代表特定功能的字元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200916-1032-7836-A382-0964AA6C5EEE}"/>
              </a:ext>
            </a:extLst>
          </p:cNvPr>
          <p:cNvSpPr/>
          <p:nvPr/>
        </p:nvSpPr>
        <p:spPr>
          <a:xfrm>
            <a:off x="4888249" y="3253276"/>
            <a:ext cx="3872862" cy="3514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3BA7B9-BA02-AAF7-A46D-F68FED781172}"/>
              </a:ext>
            </a:extLst>
          </p:cNvPr>
          <p:cNvSpPr/>
          <p:nvPr/>
        </p:nvSpPr>
        <p:spPr>
          <a:xfrm>
            <a:off x="4888249" y="3720904"/>
            <a:ext cx="4635570" cy="27078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4186E-F060-9228-B464-B55EB6A1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642188" cy="5121275"/>
          </a:xfrm>
        </p:spPr>
        <p:txBody>
          <a:bodyPr vert="eaVert">
            <a:normAutofit/>
          </a:bodyPr>
          <a:lstStyle/>
          <a:p>
            <a:r>
              <a:rPr lang="zh-TW" altLang="en-US" sz="6000" dirty="0"/>
              <a:t>我們該做甚麼</a:t>
            </a:r>
            <a:r>
              <a:rPr lang="en-US" altLang="zh-TW" sz="6000" dirty="0"/>
              <a:t>?</a:t>
            </a:r>
            <a:endParaRPr lang="en-US" sz="6000" dirty="0"/>
          </a:p>
        </p:txBody>
      </p:sp>
      <p:pic>
        <p:nvPicPr>
          <p:cNvPr id="3074" name="Picture 2" descr="The elements of computational thinking. | Download Scientific Diagram">
            <a:extLst>
              <a:ext uri="{FF2B5EF4-FFF2-40B4-BE49-F238E27FC236}">
                <a16:creationId xmlns:a16="http://schemas.microsoft.com/office/drawing/2014/main" id="{CF31C79B-B7C9-4947-5A1E-FA6160D4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96" y="-25510"/>
            <a:ext cx="10273004" cy="68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216821-D001-362B-3BF8-0C725D7B138E}"/>
              </a:ext>
            </a:extLst>
          </p:cNvPr>
          <p:cNvSpPr txBox="1"/>
          <p:nvPr/>
        </p:nvSpPr>
        <p:spPr>
          <a:xfrm>
            <a:off x="2140650" y="1025099"/>
            <a:ext cx="3336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FF00"/>
                </a:solidFill>
              </a:rPr>
              <a:t>從 </a:t>
            </a:r>
            <a:r>
              <a:rPr lang="en-US" sz="4000" dirty="0">
                <a:solidFill>
                  <a:srgbClr val="FFFF00"/>
                </a:solidFill>
              </a:rPr>
              <a:t>String </a:t>
            </a:r>
            <a:r>
              <a:rPr lang="zh-TW" altLang="en-US" sz="4000" dirty="0">
                <a:solidFill>
                  <a:srgbClr val="FFFF00"/>
                </a:solidFill>
              </a:rPr>
              <a:t>裡面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546AC9-43AD-B782-602E-136C184B2B33}"/>
              </a:ext>
            </a:extLst>
          </p:cNvPr>
          <p:cNvSpPr txBox="1"/>
          <p:nvPr/>
        </p:nvSpPr>
        <p:spPr>
          <a:xfrm>
            <a:off x="2292221" y="3867215"/>
            <a:ext cx="2242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FF00"/>
                </a:solidFill>
              </a:rPr>
              <a:t>建立規則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C40354-FDE7-CDA8-D5F6-C99EADC3BD1B}"/>
              </a:ext>
            </a:extLst>
          </p:cNvPr>
          <p:cNvSpPr txBox="1"/>
          <p:nvPr/>
        </p:nvSpPr>
        <p:spPr>
          <a:xfrm>
            <a:off x="7592837" y="1186829"/>
            <a:ext cx="3883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FF00"/>
                </a:solidFill>
              </a:rPr>
              <a:t>取得我們需要的信息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74B029-C253-B4E1-6B0A-0DBD9E4DA201}"/>
              </a:ext>
            </a:extLst>
          </p:cNvPr>
          <p:cNvSpPr txBox="1"/>
          <p:nvPr/>
        </p:nvSpPr>
        <p:spPr>
          <a:xfrm>
            <a:off x="8961327" y="4463888"/>
            <a:ext cx="279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FF00"/>
                </a:solidFill>
              </a:rPr>
              <a:t>並加以處理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6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09733-3C36-AA1D-EB70-691206CF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所以 </a:t>
            </a:r>
            <a:r>
              <a:rPr lang="en-US" altLang="zh-TW" dirty="0"/>
              <a:t>option </a:t>
            </a:r>
            <a:r>
              <a:rPr lang="zh-TW" altLang="en-US" dirty="0"/>
              <a:t>就誕生了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4267C-98F5-BEEA-6E01-A96260AA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D4227D-D654-A8E3-DE90-455DD191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9438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7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C51A5-3C2B-9ED3-741C-345164E0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C3C79-1B14-F745-B5A2-62218AE9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7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2A2E2DEC-F197-EEBC-924F-DB6DA29EAF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A3CF-3008-482B-8930-776374A2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採取</a:t>
            </a:r>
            <a:r>
              <a:rPr lang="en-US" altLang="zh-TW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CT</a:t>
            </a:r>
            <a: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的研究方法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44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C308D-8E21-3C91-1F48-3FD64208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65E35E-7D9A-DC1A-5273-58615F548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68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6557B05-1955-C09E-034D-8F1E9C91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4290190"/>
            <a:ext cx="8934450" cy="2438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7CD3392-F701-892A-8079-BF614820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243621"/>
            <a:ext cx="7434769" cy="38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21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FB5AD-D934-EC2F-D2A8-6A786070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00E457-E820-95CC-F00B-23E314DE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1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622A64-7B48-1561-5893-0F63886E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4BF09-7B32-B7CB-5C7E-9BB5C173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7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F1195-EEFE-F222-18B4-FEF0DCE7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建立描述字串規則的一種表達方式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7124B-D555-7CDF-FAB9-F9810AE46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033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https://regexr.com/6mbfq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FED876-B889-B45F-A375-8AE0DA8ABE78}"/>
              </a:ext>
            </a:extLst>
          </p:cNvPr>
          <p:cNvSpPr txBox="1"/>
          <p:nvPr/>
        </p:nvSpPr>
        <p:spPr>
          <a:xfrm>
            <a:off x="838200" y="2343016"/>
            <a:ext cx="9675845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/>
              <a:t>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/>
              <a:t>I</a:t>
            </a:r>
            <a:r>
              <a:rPr lang="zh-TW" altLang="en-US" sz="1800" dirty="0"/>
              <a:t> </a:t>
            </a:r>
            <a:r>
              <a:rPr lang="en-US" altLang="zh-TW" sz="1800" dirty="0"/>
              <a:t>am Ben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/>
              <a:t>Personal information~ </a:t>
            </a:r>
            <a:r>
              <a:rPr lang="en-US" altLang="zh-TW" sz="1800" dirty="0" err="1"/>
              <a:t>Name:Ben</a:t>
            </a:r>
            <a:r>
              <a:rPr lang="en-US" altLang="zh-TW" sz="1800" dirty="0"/>
              <a:t> Age:18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/>
              <a:t>#This file stores very important data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/>
              <a:t>#Girlfriends List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/>
              <a:t>Name:girl1 Age:20 </a:t>
            </a:r>
            <a:r>
              <a:rPr lang="en-US" altLang="zh-TW" sz="1800" dirty="0" err="1"/>
              <a:t>Color:White</a:t>
            </a:r>
            <a:r>
              <a:rPr lang="en-US" altLang="zh-TW" sz="1800" dirty="0"/>
              <a:t> </a:t>
            </a:r>
            <a:r>
              <a:rPr lang="en-US" altLang="zh-TW" sz="1800" dirty="0">
                <a:hlinkClick r:id="rId3"/>
              </a:rPr>
              <a:t>Tel:2-119119119</a:t>
            </a:r>
            <a:endParaRPr lang="en-US" altLang="zh-TW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/>
              <a:t>Name:girl2 Age:21 </a:t>
            </a:r>
            <a:r>
              <a:rPr lang="en-US" altLang="zh-TW" sz="1800" dirty="0" err="1"/>
              <a:t>Color:Yellow</a:t>
            </a:r>
            <a:r>
              <a:rPr lang="en-US" altLang="zh-TW" sz="1800" dirty="0"/>
              <a:t> </a:t>
            </a:r>
            <a:r>
              <a:rPr lang="en-US" altLang="zh-TW" sz="1800" dirty="0">
                <a:hlinkClick r:id="rId4"/>
              </a:rPr>
              <a:t>Tel:86-426695695</a:t>
            </a:r>
            <a:endParaRPr lang="en-US" altLang="zh-TW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/>
              <a:t>Name:girl3 Age:22 </a:t>
            </a:r>
            <a:r>
              <a:rPr lang="en-US" altLang="zh-TW" sz="1800" dirty="0" err="1"/>
              <a:t>Color:Black</a:t>
            </a:r>
            <a:r>
              <a:rPr lang="en-US" altLang="zh-TW" sz="1800" dirty="0"/>
              <a:t> </a:t>
            </a:r>
            <a:r>
              <a:rPr lang="en-US" altLang="zh-TW" sz="1800" dirty="0">
                <a:hlinkClick r:id="rId5"/>
              </a:rPr>
              <a:t>Tel:54-871871940</a:t>
            </a:r>
            <a:endParaRPr lang="en-US" altLang="zh-TW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/>
              <a:t>Date:2022-05-30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/>
              <a:t>Time:10:21:38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E0E165-CC9E-9F24-CA3A-E1581B752B62}"/>
              </a:ext>
            </a:extLst>
          </p:cNvPr>
          <p:cNvSpPr txBox="1"/>
          <p:nvPr/>
        </p:nvSpPr>
        <p:spPr>
          <a:xfrm>
            <a:off x="6382138" y="1899655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oboto Condensed" panose="020B0604020202020204" pitchFamily="2" charset="0"/>
              </a:rPr>
              <a:t>regexr.com/6mgvg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98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4E1D-C438-4D01-9FCC-BB1E4757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9379-3F35-4C62-9FB5-99877102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654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56EC-0EA1-45C6-8C39-DEA1A0B0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FINDSTR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EA59-19FF-4966-B89D-460D0D40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52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AC6C3-F647-4D06-E7F3-9F916409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6725F-A94A-BD92-8A1C-4E1E0DC8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          %%var   IN   (set)   DO </a:t>
            </a:r>
            <a:br>
              <a:rPr lang="en-US" dirty="0"/>
            </a:br>
            <a:r>
              <a:rPr lang="zh-TW" altLang="en-US" dirty="0"/>
              <a:t>有幾種選擇</a:t>
            </a:r>
            <a:r>
              <a:rPr lang="en-US" altLang="zh-TW" dirty="0"/>
              <a:t>(options)?</a:t>
            </a:r>
            <a:r>
              <a:rPr lang="zh-TW" altLang="en-US" dirty="0"/>
              <a:t> 分別代表甚麼功能 或 作用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079F6-97B4-41CE-6AF1-C6C9F046E484}"/>
              </a:ext>
            </a:extLst>
          </p:cNvPr>
          <p:cNvSpPr/>
          <p:nvPr/>
        </p:nvSpPr>
        <p:spPr>
          <a:xfrm>
            <a:off x="2211355" y="1903444"/>
            <a:ext cx="531845" cy="27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77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DBB86-DC20-C6B1-FAFD-B4DF2BE2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E95D9-3B26-CB1C-760E-2B809C06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    %%variable IN (    ) DO </a:t>
            </a:r>
            <a:r>
              <a:rPr lang="zh-TW" altLang="en-US" dirty="0"/>
              <a:t>有幾種選擇</a:t>
            </a:r>
            <a:r>
              <a:rPr lang="en-US" altLang="zh-TW" dirty="0"/>
              <a:t>?</a:t>
            </a:r>
            <a:r>
              <a:rPr lang="zh-TW" altLang="en-US" dirty="0"/>
              <a:t> 分別代表甚麼功能 或作用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7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B9A8-0EFD-48E4-9ADD-B78192F8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691E-0959-4829-8451-9AECB69D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工程師方法論有哪三個重要的心法</a:t>
            </a:r>
          </a:p>
        </p:txBody>
      </p:sp>
    </p:spTree>
    <p:extLst>
      <p:ext uri="{BB962C8B-B14F-4D97-AF65-F5344CB8AC3E}">
        <p14:creationId xmlns:p14="http://schemas.microsoft.com/office/powerpoint/2010/main" val="90359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3D26F1B-AE13-4CE9-D150-2B58F74B2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542" y="643466"/>
            <a:ext cx="613891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90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9CD2B-2BD3-7640-5F37-0019D33B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8604F-4E44-D714-830E-43C9255E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63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D5191-9451-9E2D-E722-E796B9D1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0995D-4B06-C3BE-1C35-9A852E4A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85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2858F-453F-B8CF-B476-63CB2548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64923-9838-DF52-829E-6E4C0C65B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85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952BD-F1C6-FE82-54EF-0DF0F696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FE821-23F8-279F-F57F-0A931CF1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94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681F6-1A17-ABB5-AF01-BC61B512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414FE-2DFD-2870-B3E3-E5C29A9B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BD798-8ECF-F529-D1B9-AF803F3C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88A9D-1150-4B70-8B6A-43CE4A9F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12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271A7-B346-A12E-D466-CE8B6144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0CF20-405D-36D0-3705-169C9331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3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CE99-FB62-4390-A91D-0CA562E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zh-TW" altLang="en-US" dirty="0"/>
              <a:t>自學參考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95FD-DD91-4752-93BF-378E29766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/>
              <a:t>https://peterju.gitbooks.io/cmddoc/content/chapter1.html</a:t>
            </a:r>
            <a:endParaRPr lang="zh-TW" alt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DFCD65C-EDB9-4DF4-BB8E-DDCBB3EE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14" y="807593"/>
            <a:ext cx="453222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438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E9844-7B5B-4031-9A6B-F0E28D841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1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75433-4806-AACA-E5B2-E5CFA002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E6C2F-5063-F49E-2021-3221115F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86F70B-1D00-281D-8EB0-FA7CDB1F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19" y="0"/>
            <a:ext cx="741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4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BC1FE-7F47-8284-0DFE-2006A96E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A1929-4F13-99E6-9CAB-49DA8F3A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FAF6C1-3FED-F12F-D58A-EF007FE4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77" y="0"/>
            <a:ext cx="6887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1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026082-C7C3-E3F9-55D5-F94FC002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bg1"/>
                </a:solidFill>
              </a:rPr>
              <a:t>FOR </a:t>
            </a:r>
            <a:r>
              <a:rPr lang="zh-TW" altLang="en-US" sz="6000" dirty="0">
                <a:solidFill>
                  <a:schemeClr val="bg1"/>
                </a:solidFill>
              </a:rPr>
              <a:t>迴圈的概念 </a:t>
            </a:r>
            <a:r>
              <a:rPr lang="en-US" altLang="zh-TW" sz="6000" dirty="0">
                <a:solidFill>
                  <a:schemeClr val="bg1"/>
                </a:solidFill>
              </a:rPr>
              <a:t>– </a:t>
            </a:r>
            <a:r>
              <a:rPr lang="zh-TW" altLang="en-US" sz="6000" dirty="0">
                <a:solidFill>
                  <a:schemeClr val="bg1"/>
                </a:solidFill>
              </a:rPr>
              <a:t>過去的經驗</a:t>
            </a:r>
            <a:endParaRPr 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F5018D93-A8C9-2262-4DED-2B878A1DC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20948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80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1C29-8A91-4DEC-83AD-FDD5BA74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/>
              <a:t>Abstraction</a:t>
            </a:r>
            <a:r>
              <a:rPr lang="zh-TW" altLang="en-US" sz="6000" dirty="0"/>
              <a:t> </a:t>
            </a:r>
            <a:r>
              <a:rPr lang="en-US" altLang="zh-TW" sz="6000" dirty="0"/>
              <a:t>– </a:t>
            </a:r>
            <a:r>
              <a:rPr lang="zh-TW" altLang="en-US" sz="6000" dirty="0"/>
              <a:t>抽象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7116-73CA-4F7A-BFF9-B34B1660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6000" dirty="0"/>
              <a:t>FOR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6000" dirty="0"/>
              <a:t>從一個</a:t>
            </a:r>
            <a:r>
              <a:rPr lang="zh-TW" altLang="en-US" sz="6000" dirty="0">
                <a:highlight>
                  <a:srgbClr val="FF0000"/>
                </a:highlight>
              </a:rPr>
              <a:t>集合</a:t>
            </a:r>
            <a:r>
              <a:rPr lang="zh-TW" altLang="en-US" sz="6000" dirty="0"/>
              <a:t>裡面，</a:t>
            </a:r>
            <a:r>
              <a:rPr lang="zh-TW" altLang="en-US" sz="6000" dirty="0">
                <a:solidFill>
                  <a:srgbClr val="FF0000"/>
                </a:solidFill>
              </a:rPr>
              <a:t>遍歷</a:t>
            </a:r>
            <a:r>
              <a:rPr lang="zh-TW" altLang="en-US" sz="6000" dirty="0"/>
              <a:t>每一個對象，然後去</a:t>
            </a:r>
            <a:r>
              <a:rPr lang="zh-TW" altLang="en-US" sz="6000" dirty="0">
                <a:solidFill>
                  <a:schemeClr val="bg1"/>
                </a:solidFill>
                <a:highlight>
                  <a:srgbClr val="008000"/>
                </a:highlight>
              </a:rPr>
              <a:t>做一</a:t>
            </a:r>
            <a:r>
              <a:rPr lang="en-US" altLang="zh-TW" sz="6000" dirty="0">
                <a:solidFill>
                  <a:schemeClr val="bg1"/>
                </a:solidFill>
                <a:highlight>
                  <a:srgbClr val="008000"/>
                </a:highlight>
              </a:rPr>
              <a:t>(</a:t>
            </a:r>
            <a:r>
              <a:rPr lang="zh-TW" altLang="en-US" sz="6000" dirty="0">
                <a:solidFill>
                  <a:schemeClr val="bg1"/>
                </a:solidFill>
                <a:highlight>
                  <a:srgbClr val="008000"/>
                </a:highlight>
              </a:rPr>
              <a:t>些</a:t>
            </a:r>
            <a:r>
              <a:rPr lang="en-US" altLang="zh-TW" sz="6000" dirty="0">
                <a:solidFill>
                  <a:schemeClr val="bg1"/>
                </a:solidFill>
                <a:highlight>
                  <a:srgbClr val="008000"/>
                </a:highlight>
              </a:rPr>
              <a:t>)</a:t>
            </a:r>
            <a:r>
              <a:rPr lang="zh-TW" altLang="en-US" sz="6000" dirty="0">
                <a:solidFill>
                  <a:schemeClr val="bg1"/>
                </a:solidFill>
                <a:highlight>
                  <a:srgbClr val="008000"/>
                </a:highlight>
              </a:rPr>
              <a:t>事情</a:t>
            </a:r>
            <a:r>
              <a:rPr lang="zh-TW" altLang="en-US" sz="6000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25B4B1-77A6-27F2-61F9-331BF602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94" y="365125"/>
            <a:ext cx="4495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803</Words>
  <Application>Microsoft Office PowerPoint</Application>
  <PresentationFormat>寬螢幕</PresentationFormat>
  <Paragraphs>130</Paragraphs>
  <Slides>47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Abadi</vt:lpstr>
      <vt:lpstr>Arial</vt:lpstr>
      <vt:lpstr>Calibri</vt:lpstr>
      <vt:lpstr>Calibri Light</vt:lpstr>
      <vt:lpstr>Roboto Condensed</vt:lpstr>
      <vt:lpstr>Office 佈景主題</vt:lpstr>
      <vt:lpstr>Batch File Command</vt:lpstr>
      <vt:lpstr>PowerPoint 簡報</vt:lpstr>
      <vt:lpstr>採取CT的研究方法</vt:lpstr>
      <vt:lpstr>PowerPoint 簡報</vt:lpstr>
      <vt:lpstr>PowerPoint 簡報</vt:lpstr>
      <vt:lpstr>PowerPoint 簡報</vt:lpstr>
      <vt:lpstr>PowerPoint 簡報</vt:lpstr>
      <vt:lpstr>FOR 迴圈的概念 – 過去的經驗</vt:lpstr>
      <vt:lpstr>Abstraction – 抽象</vt:lpstr>
      <vt:lpstr>PowerPoint 簡報</vt:lpstr>
      <vt:lpstr>集合 – A set of Files</vt:lpstr>
      <vt:lpstr>集合—A set of List (清單)</vt:lpstr>
      <vt:lpstr>PowerPoint 簡報</vt:lpstr>
      <vt:lpstr>集合 – A set of Files -- recursive</vt:lpstr>
      <vt:lpstr>集合 – A set of Folders</vt:lpstr>
      <vt:lpstr>集合 – A set of Folders – recursive</vt:lpstr>
      <vt:lpstr>集合 – A series of Numbers</vt:lpstr>
      <vt:lpstr>小結一下 (建立規則)</vt:lpstr>
      <vt:lpstr>PowerPoint 簡報</vt:lpstr>
      <vt:lpstr>PowerPoint 簡報</vt:lpstr>
      <vt:lpstr>Ask questions as plenty as you can</vt:lpstr>
      <vt:lpstr>PowerPoint 簡報</vt:lpstr>
      <vt:lpstr>PowerPoint 簡報</vt:lpstr>
      <vt:lpstr>PowerPoint 簡報</vt:lpstr>
      <vt:lpstr>PowerPoint 簡報</vt:lpstr>
      <vt:lpstr>你終究要處理的還是  ”String” 字串。</vt:lpstr>
      <vt:lpstr>我們該做甚麼?</vt:lpstr>
      <vt:lpstr>所以 option 就誕生了</vt:lpstr>
      <vt:lpstr>PowerPoint 簡報</vt:lpstr>
      <vt:lpstr>PowerPoint 簡報</vt:lpstr>
      <vt:lpstr>PowerPoint 簡報</vt:lpstr>
      <vt:lpstr>PowerPoint 簡報</vt:lpstr>
      <vt:lpstr>PowerPoint 簡報</vt:lpstr>
      <vt:lpstr>RE (建立描述字串規則的一種表達方式)</vt:lpstr>
      <vt:lpstr>FIND</vt:lpstr>
      <vt:lpstr>FINDSTR</vt:lpstr>
      <vt:lpstr>Q&amp;A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自學參考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Ben_Tang-湯斌</dc:creator>
  <cp:lastModifiedBy>Ben_Tang-湯斌</cp:lastModifiedBy>
  <cp:revision>77</cp:revision>
  <dcterms:created xsi:type="dcterms:W3CDTF">2022-05-24T13:02:12Z</dcterms:created>
  <dcterms:modified xsi:type="dcterms:W3CDTF">2022-05-26T19:06:23Z</dcterms:modified>
</cp:coreProperties>
</file>