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65" r:id="rId5"/>
    <p:sldId id="268" r:id="rId6"/>
    <p:sldId id="258" r:id="rId7"/>
    <p:sldId id="266" r:id="rId8"/>
    <p:sldId id="269" r:id="rId9"/>
    <p:sldId id="264" r:id="rId10"/>
    <p:sldId id="263" r:id="rId11"/>
    <p:sldId id="257" r:id="rId12"/>
    <p:sldId id="259" r:id="rId13"/>
    <p:sldId id="260" r:id="rId14"/>
    <p:sldId id="261" r:id="rId15"/>
    <p:sldId id="262" r:id="rId16"/>
    <p:sldId id="267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BE6F4-2DD9-B46F-9713-CEDD8A0EA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F964DD-CB9F-38FB-3E1A-7342EA2C4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8E37C-0B55-3FD5-003D-CAA75A33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B33AA8-7DB6-C7A4-CECD-4C464BC3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A6DFE4-8D84-3B01-E8DB-19875DF5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9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B28B8-7B09-9955-79CA-43DE8351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365064-58AE-D93C-CDFD-B4729B66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5DAA72-0717-4575-0EA3-8C58D90A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498666-7FF2-FF50-6A59-59C963D0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219F2C-79C0-E754-CA05-CFD3B1E4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0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C946B6-C77D-0219-F624-92FB71577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58EBD7-F7EA-1A81-D5AB-7D63CBFEF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677E50-11E4-B472-850D-0F1E41D2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7106B3-FABC-656F-463B-0E0F511C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95E6F3-678A-0C82-7833-3E4C0478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75292-E9F4-5B8E-D858-EEEEF7EC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26E9-7A8B-5694-CB7C-4D82C156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078495-A550-4F4A-A191-C90A29F4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386A03-2FB2-A521-F418-C01CAE8B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DAA0D0-FBE0-80F7-7EF2-D1146666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4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C4FDE-4CAD-B837-7A3F-AA3B81B2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7437CC-403E-0881-F06C-F5338847D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E623A9-7D76-ADDC-9012-79F0C2AD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E3842E-665F-6C12-B78F-57C234D0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B2C20E-5C1A-2E5D-FD8B-D721A276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0A0F-9A56-6488-08D1-BB475F0F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D47C6-04F7-049A-9A3D-F30A4F3ED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C671EE-0372-D600-C3B2-8C0F5B7F9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D36726-58B1-DB9D-E8C0-0B04BCE6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E2BC0F-1EC7-AF6C-3976-865F1301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319235-19BF-81AC-C3F7-71C44A3F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3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0D946-BB30-96E7-D5A7-A3F28104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E7AB1A-A22A-D85E-8436-2AD2440E4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1E0131-57B1-6A8A-CFFF-5932A0C26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9E2CE3-1327-97E4-B786-8466A1E55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89224B-7616-E598-82FF-F2F59B464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1F26E0-C6E8-8A3F-E97E-D262738E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C147A5C-F963-AAF0-9DFE-1AB1FE76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1E53BE2-D060-DC77-B518-EF28308A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E0F5A-4D5B-DE6A-FC0D-D049BDD7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A638E1C-E73A-5BFD-D897-67EE2418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01D978-21E7-6037-B10F-66D61929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91407A-C876-0EA5-676D-93D92847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4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CACCCF-AAB4-D014-8571-F436747C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AB3513-88B0-B6C1-7A23-1B636DC0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DAB84F-A61A-5571-2932-F2992FA5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9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591BB-BCDA-05EA-5408-11C6B090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1DEA8F-7A0E-A830-03D2-8D080EDDF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2385EC-8039-184E-4B4C-6389F833D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455AE8-70CC-51B8-C5A8-65873826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CACB4C-98FC-5CAF-D750-D2C1EE0C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F5AECF-7A7C-AE85-47EE-88742B3D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9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704D6-CBD6-1267-3303-ED7CDD0C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C21033-9531-7185-F199-C3C1A7A3C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F601D5-D9CF-6C73-1BFF-083ABE23E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62D3B5-81AB-EB21-09AD-AAAEF347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0BAD9F-6468-7565-E822-0DC6D650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4540B8-E1B3-EBC9-2D9F-ECE07EBC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3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37C1D7-DA63-5524-10AA-80C7DE56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61CC22-FDEB-E591-D733-3F659DA98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BDD771-3871-C211-12B9-5692B2564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0ED0-18F0-400E-82E8-9934A1EBB09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24F95-044F-D63F-FA24-EBE81581E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581016-148C-40E8-70AD-FA8DD71AF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7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s64.com/nt/for_r.html" TargetMode="External"/><Relationship Id="rId7" Type="http://schemas.openxmlformats.org/officeDocument/2006/relationships/hyperlink" Target="https://ss64.com/nt/for_cmd.html" TargetMode="External"/><Relationship Id="rId2" Type="http://schemas.openxmlformats.org/officeDocument/2006/relationships/hyperlink" Target="https://ss64.com/nt/for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s64.com/nt/for_f.html" TargetMode="External"/><Relationship Id="rId5" Type="http://schemas.openxmlformats.org/officeDocument/2006/relationships/hyperlink" Target="https://ss64.com/nt/for_l.html" TargetMode="External"/><Relationship Id="rId4" Type="http://schemas.openxmlformats.org/officeDocument/2006/relationships/hyperlink" Target="https://ss64.com/nt/for_d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eterju.gitbooks.io/cmddoc/content/chapter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978C0-C7C3-6472-BD4D-8E62D12AB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Autofit/>
          </a:bodyPr>
          <a:lstStyle/>
          <a:p>
            <a:r>
              <a:rPr lang="en-US" sz="9600" b="1" dirty="0">
                <a:latin typeface="Abadi" panose="020B0604020202020204" pitchFamily="34" charset="0"/>
                <a:cs typeface="Angsana New" panose="020B0502040204020203" pitchFamily="18" charset="-34"/>
              </a:rPr>
              <a:t>Batch File Command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3A1526-7388-AF7B-5E9B-A0034DB1D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With Computational Thinking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CFBF8-A862-4E45-8DCE-0C8073A06ADD}"/>
              </a:ext>
            </a:extLst>
          </p:cNvPr>
          <p:cNvSpPr txBox="1"/>
          <p:nvPr/>
        </p:nvSpPr>
        <p:spPr>
          <a:xfrm>
            <a:off x="174661" y="6123398"/>
            <a:ext cx="3308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Ben Tong</a:t>
            </a:r>
          </a:p>
          <a:p>
            <a:r>
              <a:rPr lang="en-US" altLang="zh-TW" dirty="0"/>
              <a:t>May 25, 2002.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623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99F97-735C-B2BD-563D-919DE41D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EF733D-4FDA-DBCE-9A4A-2A32DCAEE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0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DC30A72-E884-696C-185F-743DB2CED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54799"/>
            <a:ext cx="6878806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syntax-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7FE8"/>
                </a:solidFill>
                <a:effectLst/>
                <a:latin typeface="Lucida Console" panose="020B0609040504020204" pitchFamily="49" charset="0"/>
                <a:hlinkClick r:id="rId2"/>
              </a:rPr>
              <a:t>FOR-Files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FOR %%parameter IN 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7572C"/>
                </a:solidFill>
                <a:effectLst/>
                <a:latin typeface="Lucida Console" panose="020B060904050402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DO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7572C"/>
                </a:solidFill>
                <a:effectLst/>
                <a:latin typeface="Lucida Console" panose="020B0609040504020204" pitchFamily="49" charset="0"/>
              </a:rPr>
              <a:t>command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syntax-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hlinkClick r:id="rId3"/>
              </a:rPr>
              <a:t>FOR-Files-Rooted at 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[[drive:]path] %%parameter IN 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7572C"/>
                </a:solidFill>
                <a:effectLst/>
                <a:latin typeface="Lucida Console" panose="020B060904050402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DO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7572C"/>
                </a:solidFill>
                <a:effectLst/>
                <a:latin typeface="Lucida Console" panose="020B0609040504020204" pitchFamily="49" charset="0"/>
              </a:rPr>
              <a:t>command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syntax-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hlinkClick r:id="rId4"/>
              </a:rPr>
              <a:t>FOR-Folders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%%parameter IN 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7572C"/>
                </a:solidFill>
                <a:effectLst/>
                <a:latin typeface="Lucida Console" panose="020B0609040504020204" pitchFamily="49" charset="0"/>
              </a:rPr>
              <a:t>folder_set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DO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7572C"/>
                </a:solidFill>
                <a:effectLst/>
                <a:latin typeface="Lucida Console" panose="020B0609040504020204" pitchFamily="49" charset="0"/>
              </a:rPr>
              <a:t>command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syntax-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hlinkClick r:id="rId5"/>
              </a:rPr>
              <a:t>FOR-List of numbers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%%parameter IN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start,step,end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DO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7572C"/>
                </a:solidFill>
                <a:effectLst/>
                <a:latin typeface="Lucida Console" panose="020B0609040504020204" pitchFamily="49" charset="0"/>
              </a:rPr>
              <a:t>command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syntax-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hlinkClick r:id="rId6"/>
              </a:rPr>
              <a:t>FOR-File contents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["options"] %%parameter IN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filenameset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DO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7572C"/>
                </a:solidFill>
                <a:effectLst/>
                <a:latin typeface="Lucida Console" panose="020B0609040504020204" pitchFamily="49" charset="0"/>
              </a:rPr>
              <a:t>command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["options"] %%parameter IN ("Text string to process") DO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7572C"/>
                </a:solidFill>
                <a:effectLst/>
                <a:latin typeface="Lucida Console" panose="020B0609040504020204" pitchFamily="49" charset="0"/>
              </a:rPr>
              <a:t>command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syntax-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hlinkClick r:id="rId7"/>
              </a:rPr>
              <a:t>FOR-Command Results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["options"] %%parameter IN ('command to process') DO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7572C"/>
                </a:solidFill>
                <a:effectLst/>
                <a:latin typeface="Lucida Console" panose="020B0609040504020204" pitchFamily="49" charset="0"/>
              </a:rPr>
              <a:t>command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28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C9C32-DDC4-A210-5B51-2A34CA53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A239C9-E998-4046-5FAA-6F826AC52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8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74D9F-AC32-BF23-12C1-7A873A18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708E1-06A6-7F59-C755-17ADFCCF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62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AC6C3-F647-4D06-E7F3-9F916409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6725F-A94A-BD92-8A1C-4E1E0DC8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          %%var   IN   (set)   DO </a:t>
            </a:r>
            <a:br>
              <a:rPr lang="en-US" dirty="0"/>
            </a:br>
            <a:r>
              <a:rPr lang="zh-TW" altLang="en-US" dirty="0"/>
              <a:t>有幾種選擇</a:t>
            </a:r>
            <a:r>
              <a:rPr lang="en-US" altLang="zh-TW" dirty="0"/>
              <a:t>(options)?</a:t>
            </a:r>
            <a:r>
              <a:rPr lang="zh-TW" altLang="en-US" dirty="0"/>
              <a:t> 分別代表甚麼功能 或 作用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1079F6-97B4-41CE-6AF1-C6C9F046E484}"/>
              </a:ext>
            </a:extLst>
          </p:cNvPr>
          <p:cNvSpPr/>
          <p:nvPr/>
        </p:nvSpPr>
        <p:spPr>
          <a:xfrm>
            <a:off x="2211355" y="1903444"/>
            <a:ext cx="531845" cy="279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7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DBB86-DC20-C6B1-FAFD-B4DF2BE2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0E95D9-3B26-CB1C-760E-2B809C06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    %%variable IN (    ) DO </a:t>
            </a:r>
            <a:r>
              <a:rPr lang="zh-TW" altLang="en-US" dirty="0"/>
              <a:t>有幾種選擇</a:t>
            </a:r>
            <a:r>
              <a:rPr lang="en-US" altLang="zh-TW" dirty="0"/>
              <a:t>?</a:t>
            </a:r>
            <a:r>
              <a:rPr lang="zh-TW" altLang="en-US" dirty="0"/>
              <a:t> 分別代表甚麼功能 或作用</a:t>
            </a:r>
            <a:r>
              <a:rPr lang="en-US" altLang="zh-TW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76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B9A8-0EFD-48E4-9ADD-B78192F8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691E-0959-4829-8451-9AECB69D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dirty="0"/>
              <a:t>工程師方法論有哪三個重要的心法</a:t>
            </a:r>
          </a:p>
        </p:txBody>
      </p:sp>
    </p:spTree>
    <p:extLst>
      <p:ext uri="{BB962C8B-B14F-4D97-AF65-F5344CB8AC3E}">
        <p14:creationId xmlns:p14="http://schemas.microsoft.com/office/powerpoint/2010/main" val="90359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CE99-FB62-4390-A91D-0CA562E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zh-TW" altLang="en-US" dirty="0"/>
              <a:t>自學參考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95FD-DD91-4752-93BF-378E29766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/>
              <a:t>https://peterju.gitbooks.io/cmddoc/content/chapter1.html</a:t>
            </a:r>
            <a:endParaRPr lang="zh-TW" alt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5DFCD65C-EDB9-4DF4-BB8E-DDCBB3EE1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414" y="807593"/>
            <a:ext cx="4532226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438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A3CF-3008-482B-8930-776374A2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採取</a:t>
            </a:r>
            <a:r>
              <a:rPr lang="en-US" altLang="zh-TW" dirty="0"/>
              <a:t>CT</a:t>
            </a:r>
            <a:r>
              <a:rPr lang="zh-TW" altLang="en-US" dirty="0"/>
              <a:t>的研究方法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C092-B9A6-437B-B854-3EE917E1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64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DE9844-7B5B-4031-9A6B-F0E28D841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1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26082-C7C3-E3F9-55D5-F94FC002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FOR </a:t>
            </a:r>
            <a:r>
              <a:rPr lang="zh-TW" altLang="en-US" sz="6000" dirty="0"/>
              <a:t>迴圈的概念 </a:t>
            </a:r>
            <a:r>
              <a:rPr lang="en-US" altLang="zh-TW" sz="6000" dirty="0"/>
              <a:t>– </a:t>
            </a:r>
            <a:r>
              <a:rPr lang="zh-TW" altLang="en-US" sz="6000" dirty="0"/>
              <a:t>過去的經驗</a:t>
            </a:r>
            <a:endParaRPr 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9E7172-44F2-5B8B-0D85-37A56F64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6000" dirty="0"/>
              <a:t>計數 </a:t>
            </a:r>
            <a:r>
              <a:rPr lang="en-US" altLang="zh-TW" sz="6000" dirty="0"/>
              <a:t>(0~</a:t>
            </a:r>
            <a:r>
              <a:rPr lang="zh-TW" altLang="en-US" sz="6000" dirty="0"/>
              <a:t>有限次數</a:t>
            </a:r>
            <a:r>
              <a:rPr lang="en-US" altLang="zh-TW" sz="6000" dirty="0"/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6000" dirty="0"/>
              <a:t>重複做</a:t>
            </a:r>
            <a:endParaRPr lang="en-US" altLang="zh-TW" sz="6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0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1C29-8A91-4DEC-83AD-FDD5BA74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Abstraction</a:t>
            </a:r>
            <a:r>
              <a:rPr lang="zh-TW" altLang="en-US" sz="6000" dirty="0"/>
              <a:t> </a:t>
            </a:r>
            <a:r>
              <a:rPr lang="en-US" altLang="zh-TW" sz="6000" dirty="0"/>
              <a:t>– </a:t>
            </a:r>
            <a:r>
              <a:rPr lang="zh-TW" altLang="en-US" sz="6000" dirty="0"/>
              <a:t>抽象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47116-73CA-4F7A-BFF9-B34B1660C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6000" dirty="0"/>
              <a:t>從一個</a:t>
            </a:r>
            <a:r>
              <a:rPr lang="zh-TW" altLang="en-US" sz="6000" dirty="0">
                <a:highlight>
                  <a:srgbClr val="FF0000"/>
                </a:highlight>
              </a:rPr>
              <a:t>集合</a:t>
            </a:r>
            <a:r>
              <a:rPr lang="zh-TW" altLang="en-US" sz="6000" dirty="0"/>
              <a:t>裡面，</a:t>
            </a:r>
            <a:r>
              <a:rPr lang="zh-TW" altLang="en-US" sz="6000" dirty="0">
                <a:solidFill>
                  <a:srgbClr val="FF0000"/>
                </a:solidFill>
              </a:rPr>
              <a:t>遍歷</a:t>
            </a:r>
            <a:r>
              <a:rPr lang="zh-TW" altLang="en-US" sz="6000" dirty="0"/>
              <a:t>每一個對象，然後去</a:t>
            </a:r>
            <a:r>
              <a:rPr lang="zh-TW" altLang="en-US" sz="6000" dirty="0">
                <a:solidFill>
                  <a:schemeClr val="bg1"/>
                </a:solidFill>
                <a:highlight>
                  <a:srgbClr val="008000"/>
                </a:highlight>
              </a:rPr>
              <a:t>做一</a:t>
            </a:r>
            <a:r>
              <a:rPr lang="en-US" altLang="zh-TW" sz="6000" dirty="0">
                <a:solidFill>
                  <a:schemeClr val="bg1"/>
                </a:solidFill>
                <a:highlight>
                  <a:srgbClr val="008000"/>
                </a:highlight>
              </a:rPr>
              <a:t>(</a:t>
            </a:r>
            <a:r>
              <a:rPr lang="zh-TW" altLang="en-US" sz="6000" dirty="0">
                <a:solidFill>
                  <a:schemeClr val="bg1"/>
                </a:solidFill>
                <a:highlight>
                  <a:srgbClr val="008000"/>
                </a:highlight>
              </a:rPr>
              <a:t>些</a:t>
            </a:r>
            <a:r>
              <a:rPr lang="en-US" altLang="zh-TW" sz="6000" dirty="0">
                <a:solidFill>
                  <a:schemeClr val="bg1"/>
                </a:solidFill>
                <a:highlight>
                  <a:srgbClr val="008000"/>
                </a:highlight>
              </a:rPr>
              <a:t>)</a:t>
            </a:r>
            <a:r>
              <a:rPr lang="zh-TW" altLang="en-US" sz="6000" dirty="0">
                <a:solidFill>
                  <a:schemeClr val="bg1"/>
                </a:solidFill>
                <a:highlight>
                  <a:srgbClr val="008000"/>
                </a:highlight>
              </a:rPr>
              <a:t>事情</a:t>
            </a:r>
            <a:r>
              <a:rPr lang="zh-TW" altLang="en-US" sz="6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9579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DCC1AB-A4BB-960D-8D4B-8A8C307D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5698"/>
            <a:ext cx="12192000" cy="4917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spc="300" dirty="0"/>
              <a:t>F</a:t>
            </a:r>
            <a:r>
              <a:rPr lang="en-US" altLang="zh-TW" sz="6000" spc="300" dirty="0"/>
              <a:t>OR</a:t>
            </a:r>
            <a:r>
              <a:rPr lang="en-US" sz="6000" spc="300" dirty="0"/>
              <a:t>   </a:t>
            </a:r>
            <a:r>
              <a:rPr lang="en-US" sz="6000" spc="300" dirty="0">
                <a:solidFill>
                  <a:srgbClr val="FF0000"/>
                </a:solidFill>
              </a:rPr>
              <a:t>%%x   </a:t>
            </a:r>
            <a:r>
              <a:rPr lang="en-US" altLang="zh-TW" sz="6000" spc="300" dirty="0"/>
              <a:t>IN</a:t>
            </a:r>
            <a:r>
              <a:rPr lang="en-US" sz="6000" spc="300" dirty="0"/>
              <a:t>   (</a:t>
            </a:r>
            <a:r>
              <a:rPr lang="zh-TW" altLang="en-US" sz="6000" dirty="0">
                <a:highlight>
                  <a:srgbClr val="FF0000"/>
                </a:highlight>
              </a:rPr>
              <a:t>集合</a:t>
            </a:r>
            <a:r>
              <a:rPr lang="en-US" sz="6000" spc="300" dirty="0"/>
              <a:t>)   D</a:t>
            </a:r>
            <a:r>
              <a:rPr lang="en-US" altLang="zh-TW" sz="6000" spc="300" dirty="0"/>
              <a:t>O</a:t>
            </a:r>
            <a:r>
              <a:rPr lang="en-US" sz="2400" spc="300" dirty="0"/>
              <a:t>  </a:t>
            </a:r>
            <a:r>
              <a:rPr lang="en-US" sz="2400" spc="300" dirty="0">
                <a:solidFill>
                  <a:schemeClr val="bg1"/>
                </a:solidFill>
                <a:highlight>
                  <a:srgbClr val="008000"/>
                </a:highlight>
              </a:rPr>
              <a:t>command f(x)</a:t>
            </a:r>
            <a:r>
              <a:rPr lang="en-US" sz="2400" spc="3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E101B3-58E7-8A14-E29C-F15BEEAA0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234" y="2295331"/>
            <a:ext cx="3409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6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20590-B825-F7C3-2A35-31B762ED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dirty="0">
                <a:highlight>
                  <a:srgbClr val="FF0000"/>
                </a:highlight>
                <a:latin typeface="+mn-lt"/>
                <a:ea typeface="+mn-ea"/>
                <a:cs typeface="+mn-cs"/>
              </a:rPr>
              <a:t>集合</a:t>
            </a:r>
            <a:r>
              <a:rPr lang="zh-TW" altLang="en-US" sz="6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dirty="0"/>
              <a:t>– </a:t>
            </a:r>
            <a:r>
              <a:rPr lang="en-US" altLang="zh-TW" sz="6000" dirty="0"/>
              <a:t>A set of Files</a:t>
            </a:r>
            <a:endParaRPr 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73D658-15B0-DEA1-8B4F-F93328AE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D5ACB-40F3-4345-96B6-C64CE611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10" y="1667371"/>
            <a:ext cx="7111482" cy="4667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9D640-5024-4E7A-8D98-4A3A0C645AAD}"/>
              </a:ext>
            </a:extLst>
          </p:cNvPr>
          <p:cNvSpPr txBox="1"/>
          <p:nvPr/>
        </p:nvSpPr>
        <p:spPr>
          <a:xfrm>
            <a:off x="9843499" y="5702092"/>
            <a:ext cx="151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ForStruct.cmd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352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0332-BC13-42EF-A13A-8352D88F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dirty="0">
                <a:highlight>
                  <a:srgbClr val="FF0000"/>
                </a:highlight>
                <a:latin typeface="+mn-lt"/>
                <a:ea typeface="+mn-ea"/>
                <a:cs typeface="+mn-cs"/>
              </a:rPr>
              <a:t>集合</a:t>
            </a:r>
            <a:r>
              <a:rPr lang="en-US" altLang="zh-TW" dirty="0"/>
              <a:t>—</a:t>
            </a:r>
            <a:r>
              <a:rPr lang="en-US" altLang="zh-TW" sz="6000" dirty="0"/>
              <a:t>A set of List (</a:t>
            </a:r>
            <a:r>
              <a:rPr lang="zh-TW" altLang="en-US" sz="6000" dirty="0"/>
              <a:t>清單</a:t>
            </a:r>
            <a:r>
              <a:rPr lang="en-US" altLang="zh-TW" sz="6000" dirty="0"/>
              <a:t>)</a:t>
            </a:r>
            <a:endParaRPr lang="zh-TW" alt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B90D-B20F-45F3-B8DF-4E1E3BDD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4000" dirty="0"/>
              <a:t>Mon Tue Wed Thu Fri Sat Sun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4000" dirty="0"/>
              <a:t>Jan Feb Mar Apr May Jun Jul Aug Sep Oct Nov Dec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4000" dirty="0"/>
              <a:t>1 2 3 4 5 6 7 8 9 10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4000" dirty="0"/>
              <a:t>%1 %2 %3 %4 %5 %6 %7 %8 %9</a:t>
            </a:r>
            <a:endParaRPr lang="zh-TW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AD986-78DE-4A74-ABDF-1F57C92ED0D4}"/>
              </a:ext>
            </a:extLst>
          </p:cNvPr>
          <p:cNvSpPr txBox="1"/>
          <p:nvPr/>
        </p:nvSpPr>
        <p:spPr>
          <a:xfrm>
            <a:off x="9843499" y="5702092"/>
            <a:ext cx="151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ForStruct.cmd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79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A8BC430-8ADE-4137-8553-BF1E28C5C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5698"/>
            <a:ext cx="12192000" cy="49172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spc="300" dirty="0"/>
              <a:t>F</a:t>
            </a:r>
            <a:r>
              <a:rPr lang="en-US" altLang="zh-TW" sz="6000" spc="300" dirty="0"/>
              <a:t>OR</a:t>
            </a:r>
            <a:r>
              <a:rPr lang="en-US" sz="6000" spc="300" dirty="0"/>
              <a:t>          </a:t>
            </a:r>
            <a:r>
              <a:rPr lang="en-US" sz="6000" spc="300" dirty="0">
                <a:solidFill>
                  <a:srgbClr val="FF0000"/>
                </a:solidFill>
              </a:rPr>
              <a:t>%%x </a:t>
            </a:r>
            <a:r>
              <a:rPr lang="en-US" altLang="zh-TW" sz="6000" spc="300" dirty="0"/>
              <a:t>IN</a:t>
            </a:r>
            <a:r>
              <a:rPr lang="en-US" sz="6000" spc="300" dirty="0"/>
              <a:t> (</a:t>
            </a:r>
            <a:r>
              <a:rPr lang="zh-TW" altLang="en-US" sz="6000" dirty="0">
                <a:highlight>
                  <a:srgbClr val="FF0000"/>
                </a:highlight>
              </a:rPr>
              <a:t>集合</a:t>
            </a:r>
            <a:r>
              <a:rPr lang="en-US" sz="6000" spc="300" dirty="0"/>
              <a:t>) D</a:t>
            </a:r>
            <a:r>
              <a:rPr lang="en-US" altLang="zh-TW" sz="6000" spc="300" dirty="0"/>
              <a:t>O</a:t>
            </a:r>
            <a:r>
              <a:rPr lang="en-US" sz="2400" spc="300" dirty="0"/>
              <a:t>  </a:t>
            </a:r>
            <a:r>
              <a:rPr lang="en-US" sz="2400" spc="300" dirty="0">
                <a:solidFill>
                  <a:schemeClr val="bg1"/>
                </a:solidFill>
                <a:highlight>
                  <a:srgbClr val="008000"/>
                </a:highlight>
              </a:rPr>
              <a:t>command f(x)</a:t>
            </a:r>
            <a:r>
              <a:rPr lang="en-US" sz="2400" spc="3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C3703-A2A0-4237-B22E-7ED79B192DB3}"/>
              </a:ext>
            </a:extLst>
          </p:cNvPr>
          <p:cNvSpPr txBox="1"/>
          <p:nvPr/>
        </p:nvSpPr>
        <p:spPr>
          <a:xfrm>
            <a:off x="1828799" y="144735"/>
            <a:ext cx="1582221" cy="6568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numCol="1" spcCol="36576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7200" dirty="0"/>
              <a:t>/R</a:t>
            </a:r>
          </a:p>
          <a:p>
            <a:pPr>
              <a:lnSpc>
                <a:spcPct val="150000"/>
              </a:lnSpc>
            </a:pPr>
            <a:r>
              <a:rPr lang="en-US" altLang="zh-TW" sz="7200" dirty="0"/>
              <a:t>/D</a:t>
            </a:r>
          </a:p>
          <a:p>
            <a:pPr>
              <a:lnSpc>
                <a:spcPct val="150000"/>
              </a:lnSpc>
            </a:pPr>
            <a:r>
              <a:rPr lang="en-US" altLang="zh-TW" sz="7200" dirty="0"/>
              <a:t>/L</a:t>
            </a:r>
          </a:p>
          <a:p>
            <a:pPr>
              <a:lnSpc>
                <a:spcPct val="150000"/>
              </a:lnSpc>
            </a:pPr>
            <a:r>
              <a:rPr lang="en-US" altLang="zh-TW" sz="7200" dirty="0"/>
              <a:t>/F</a:t>
            </a:r>
          </a:p>
        </p:txBody>
      </p:sp>
    </p:spTree>
    <p:extLst>
      <p:ext uri="{BB962C8B-B14F-4D97-AF65-F5344CB8AC3E}">
        <p14:creationId xmlns:p14="http://schemas.microsoft.com/office/powerpoint/2010/main" val="145978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388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Abadi</vt:lpstr>
      <vt:lpstr>Arial</vt:lpstr>
      <vt:lpstr>Calibri</vt:lpstr>
      <vt:lpstr>Calibri Light</vt:lpstr>
      <vt:lpstr>Lucida Console</vt:lpstr>
      <vt:lpstr>Office 佈景主題</vt:lpstr>
      <vt:lpstr>Batch File Command</vt:lpstr>
      <vt:lpstr>採取CT的研究方法</vt:lpstr>
      <vt:lpstr>PowerPoint Presentation</vt:lpstr>
      <vt:lpstr>FOR 迴圈的概念 – 過去的經驗</vt:lpstr>
      <vt:lpstr>Abstraction – 抽象</vt:lpstr>
      <vt:lpstr>PowerPoint Presentation</vt:lpstr>
      <vt:lpstr>集合 – A set of Files</vt:lpstr>
      <vt:lpstr>集合—A set of List (清單)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  <vt:lpstr>PowerPoint Presentation</vt:lpstr>
      <vt:lpstr>PowerPoint Presentation</vt:lpstr>
      <vt:lpstr>自學參考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Ben_Tang-湯斌</dc:creator>
  <cp:lastModifiedBy>Ben_Tang-湯斌</cp:lastModifiedBy>
  <cp:revision>27</cp:revision>
  <dcterms:created xsi:type="dcterms:W3CDTF">2022-05-24T13:02:12Z</dcterms:created>
  <dcterms:modified xsi:type="dcterms:W3CDTF">2022-05-25T10:29:15Z</dcterms:modified>
</cp:coreProperties>
</file>