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60" r:id="rId4"/>
    <p:sldId id="261" r:id="rId5"/>
    <p:sldId id="262" r:id="rId6"/>
    <p:sldId id="266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90" autoAdjust="0"/>
  </p:normalViewPr>
  <p:slideViewPr>
    <p:cSldViewPr snapToGrid="0" showGuides="1">
      <p:cViewPr varScale="1">
        <p:scale>
          <a:sx n="128" d="100"/>
          <a:sy n="128" d="100"/>
        </p:scale>
        <p:origin x="2128" y="104"/>
      </p:cViewPr>
      <p:guideLst>
        <p:guide orient="horz" pos="2352"/>
        <p:guide pos="28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122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2F3-482F-4136-B2C1-821DB37E6B80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4F4E4-52FA-4184-B6A6-4BCD1D44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58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5CE8-895A-4F3E-B2BE-3E8BA188F8A5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D9FB5-7DB6-46E5-83C7-51B60A4B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Constantia" pitchFamily="18" charset="0"/>
              </a:defRPr>
            </a:lvl1pPr>
            <a:lvl2pPr>
              <a:defRPr>
                <a:latin typeface="Constantia" pitchFamily="18" charset="0"/>
              </a:defRPr>
            </a:lvl2pPr>
            <a:lvl3pPr>
              <a:defRPr>
                <a:latin typeface="Constantia" pitchFamily="18" charset="0"/>
              </a:defRPr>
            </a:lvl3pPr>
            <a:lvl4pPr>
              <a:defRPr>
                <a:latin typeface="Constantia" pitchFamily="18" charset="0"/>
              </a:defRPr>
            </a:lvl4pPr>
            <a:lvl5pPr>
              <a:defRPr>
                <a:latin typeface="Constant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36733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72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94" y="4381500"/>
            <a:ext cx="2678906" cy="3429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400800"/>
            <a:ext cx="6390085" cy="369332"/>
          </a:xfrm>
          <a:prstGeom prst="rect">
            <a:avLst/>
          </a:prstGeom>
          <a:gradFill flip="none" rotWithShape="1">
            <a:gsLst>
              <a:gs pos="39000">
                <a:schemeClr val="accent5">
                  <a:lumMod val="25000"/>
                </a:schemeClr>
              </a:gs>
              <a:gs pos="81000">
                <a:schemeClr val="bg1"/>
              </a:gs>
            </a:gsLst>
            <a:lin ang="0" scaled="0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endParaRPr lang="en-US" sz="1800" dirty="0">
              <a:latin typeface="Arial" charset="0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0801" y="6451602"/>
            <a:ext cx="182808" cy="212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endParaRPr lang="en-US" sz="8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sz="2800" b="1" kern="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79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5992" y="1414219"/>
            <a:ext cx="7916008" cy="2209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6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MIS Workshop</a:t>
            </a:r>
          </a:p>
          <a:p>
            <a:pPr algn="ctr">
              <a:defRPr/>
            </a:pPr>
            <a:r>
              <a:rPr lang="en-US" sz="4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Day 4 - Statistics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3965451"/>
            <a:ext cx="77724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  <a:buSzPct val="100000"/>
              <a:defRPr/>
            </a:pPr>
            <a:r>
              <a:rPr lang="en-US" sz="3600" b="1" kern="0" dirty="0">
                <a:solidFill>
                  <a:srgbClr val="002060"/>
                </a:solidFill>
                <a:latin typeface="+mn-lt"/>
                <a:cs typeface="+mn-cs"/>
              </a:rPr>
              <a:t>Descriptive Statistics Refresher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0" y="1139949"/>
            <a:ext cx="1379170" cy="13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Population</a:t>
            </a:r>
            <a:r>
              <a:rPr lang="en-US" dirty="0"/>
              <a:t> – The aggregate of all subjects being analyzed. Example: All cars in the world. Or.. All jeeps in Utah. We can limit the population as needed.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Sample</a:t>
            </a:r>
            <a:r>
              <a:rPr lang="en-US" dirty="0"/>
              <a:t> – A collection of subjects that represent our population… Usually a 100% sample size is unrealistic. Example: 1,000 Jeeps in Utah (evenly dispersed)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Observation</a:t>
            </a:r>
            <a:r>
              <a:rPr lang="en-US" dirty="0"/>
              <a:t> – A measured unit within the sample. Example: Year, Color, 4x4 or not.</a:t>
            </a:r>
          </a:p>
        </p:txBody>
      </p:sp>
    </p:spTree>
    <p:extLst>
      <p:ext uri="{BB962C8B-B14F-4D97-AF65-F5344CB8AC3E}">
        <p14:creationId xmlns:p14="http://schemas.microsoft.com/office/powerpoint/2010/main" val="266935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Quantitative Variable </a:t>
            </a:r>
            <a:r>
              <a:rPr lang="en-US" dirty="0"/>
              <a:t>– Numeric, something that can be quantified or counted.</a:t>
            </a:r>
          </a:p>
          <a:p>
            <a:pPr lvl="1"/>
            <a:r>
              <a:rPr lang="en-US" b="1" dirty="0"/>
              <a:t>Discrete </a:t>
            </a:r>
            <a:r>
              <a:rPr lang="en-US" dirty="0"/>
              <a:t>– Can be counted in integers. Example: Number of engine cylinders. </a:t>
            </a:r>
          </a:p>
          <a:p>
            <a:pPr lvl="1"/>
            <a:r>
              <a:rPr lang="en-US" b="1" dirty="0"/>
              <a:t>Continuous</a:t>
            </a:r>
            <a:r>
              <a:rPr lang="en-US" dirty="0"/>
              <a:t> – Counted in fractions. Example: Fuel Capacity. </a:t>
            </a:r>
          </a:p>
          <a:p>
            <a:r>
              <a:rPr lang="en-US" b="1" dirty="0"/>
              <a:t>Qualitative Variable </a:t>
            </a:r>
            <a:r>
              <a:rPr lang="en-US" dirty="0"/>
              <a:t>– Non-Numeric, Usually has a “Set” of acceptable values (Categorical Variables)</a:t>
            </a:r>
          </a:p>
          <a:p>
            <a:pPr lvl="1"/>
            <a:r>
              <a:rPr lang="en-US" b="1" dirty="0"/>
              <a:t>Nominal</a:t>
            </a:r>
            <a:r>
              <a:rPr lang="en-US" dirty="0"/>
              <a:t> – Order doesn’t matter – Example: Color.</a:t>
            </a:r>
          </a:p>
          <a:p>
            <a:pPr lvl="1"/>
            <a:r>
              <a:rPr lang="en-US" b="1" dirty="0"/>
              <a:t>Ordinal</a:t>
            </a:r>
            <a:r>
              <a:rPr lang="en-US" dirty="0"/>
              <a:t> – Order does matter - Example: Outdoor Rating (excellent, good, bad).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8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Measures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of Central Tendency</a:t>
            </a:r>
          </a:p>
          <a:p>
            <a:r>
              <a:rPr lang="en-US" dirty="0"/>
              <a:t>Measure of Dispersion</a:t>
            </a:r>
          </a:p>
          <a:p>
            <a:r>
              <a:rPr lang="en-US" dirty="0"/>
              <a:t>Measure of Shape of Distribution Curve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2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Central Tendency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447800"/>
            <a:ext cx="5432989" cy="4648200"/>
          </a:xfrm>
        </p:spPr>
        <p:txBody>
          <a:bodyPr/>
          <a:lstStyle/>
          <a:p>
            <a:r>
              <a:rPr lang="en-US" b="1" dirty="0"/>
              <a:t>Mean</a:t>
            </a:r>
            <a:r>
              <a:rPr lang="en-US" dirty="0"/>
              <a:t> - The sample mean is the arithmetic average of the data. (Average)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Median</a:t>
            </a:r>
            <a:r>
              <a:rPr lang="en-US" dirty="0"/>
              <a:t> - The Median is the middle point of ordered data. If two values intersect in the middle point, take the average of those two.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Mode</a:t>
            </a:r>
            <a:r>
              <a:rPr lang="en-US" dirty="0"/>
              <a:t> – The value that occurs most frequently.</a:t>
            </a:r>
          </a:p>
          <a:p>
            <a:endParaRPr lang="en-US" dirty="0"/>
          </a:p>
        </p:txBody>
      </p:sp>
      <p:pic>
        <p:nvPicPr>
          <p:cNvPr id="1028" name="Picture 4" descr="http://www.peoi.org/Courses/Coursesen/phbiostat1/Resources/compariscentra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2" y="1823770"/>
            <a:ext cx="28003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68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Dispersion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Range</a:t>
            </a:r>
            <a:r>
              <a:rPr lang="en-US" dirty="0"/>
              <a:t> – Difference in the maximum and minimum value in the population</a:t>
            </a:r>
          </a:p>
          <a:p>
            <a:r>
              <a:rPr lang="en-US" b="1" dirty="0"/>
              <a:t>Quartiles</a:t>
            </a:r>
            <a:r>
              <a:rPr lang="en-US" dirty="0"/>
              <a:t> – Values, which divide the population in 4 equal subsets (typically referred to as first quartile, second quartile and third quartile)</a:t>
            </a:r>
          </a:p>
          <a:p>
            <a:r>
              <a:rPr lang="en-US" b="1" dirty="0"/>
              <a:t>Variance: </a:t>
            </a:r>
            <a:r>
              <a:rPr lang="en-US" dirty="0"/>
              <a:t>The average of the squared differences from the Mean.</a:t>
            </a:r>
          </a:p>
          <a:p>
            <a:r>
              <a:rPr lang="en-US" b="1" dirty="0"/>
              <a:t>Standard Deviation:</a:t>
            </a:r>
            <a:r>
              <a:rPr lang="en-US" dirty="0"/>
              <a:t> is square root of Variance.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Both the mean and standard deviation are sensitive to the extremes in the data.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0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Distribution Shape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Skew – Measure of Symmetry.</a:t>
            </a:r>
          </a:p>
          <a:p>
            <a:r>
              <a:rPr lang="en-US" b="1" dirty="0"/>
              <a:t>Negative – Left Tail is Longer</a:t>
            </a:r>
          </a:p>
          <a:p>
            <a:r>
              <a:rPr lang="en-US" b="1" dirty="0"/>
              <a:t>Positive – Right Tail is Longer.  </a:t>
            </a:r>
          </a:p>
          <a:p>
            <a:endParaRPr lang="en-US" dirty="0"/>
          </a:p>
        </p:txBody>
      </p:sp>
      <p:pic>
        <p:nvPicPr>
          <p:cNvPr id="5" name="Picture 2" descr="http://1.bp.blogspot.com/-pRqmE0Kph-Y/T1fvN5p4zPI/AAAAAAAADoc/l81LkTRdE1Y/s400/99286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49" y="2820113"/>
            <a:ext cx="5471625" cy="263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9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Boxplot – </a:t>
            </a:r>
            <a:r>
              <a:rPr lang="en-US" dirty="0"/>
              <a:t>Identify Outliers, easily see distribution.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81" y="2375597"/>
            <a:ext cx="4890614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5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Histogram – </a:t>
            </a:r>
            <a:r>
              <a:rPr lang="en-US" dirty="0"/>
              <a:t>Easily see distribution.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38" y="2273048"/>
            <a:ext cx="4928723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27496"/>
      </p:ext>
    </p:extLst>
  </p:cSld>
  <p:clrMapOvr>
    <a:masterClrMapping/>
  </p:clrMapOvr>
</p:sld>
</file>

<file path=ppt/theme/theme1.xml><?xml version="1.0" encoding="utf-8"?>
<a:theme xmlns:a="http://schemas.openxmlformats.org/drawingml/2006/main" name="Ch5_Databas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</TotalTime>
  <Words>212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Constantia</vt:lpstr>
      <vt:lpstr>Times New Roman</vt:lpstr>
      <vt:lpstr>Ch5_Database</vt:lpstr>
      <vt:lpstr>PowerPoint Presentation</vt:lpstr>
      <vt:lpstr>Terminology</vt:lpstr>
      <vt:lpstr>Terminology (Continued)</vt:lpstr>
      <vt:lpstr>3 Measures of Data</vt:lpstr>
      <vt:lpstr>Measure of Central Tendency</vt:lpstr>
      <vt:lpstr>Measure of Dispersion</vt:lpstr>
      <vt:lpstr>Measure of Distribution Shape</vt:lpstr>
      <vt:lpstr>Boxplot</vt:lpstr>
      <vt:lpstr>Histogram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Peart</dc:creator>
  <cp:lastModifiedBy>McKelly Peart</cp:lastModifiedBy>
  <cp:revision>77</cp:revision>
  <dcterms:created xsi:type="dcterms:W3CDTF">2014-02-06T04:25:41Z</dcterms:created>
  <dcterms:modified xsi:type="dcterms:W3CDTF">2019-03-08T06:31:56Z</dcterms:modified>
</cp:coreProperties>
</file>