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180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999683"/>
            <a:ext cx="3966311" cy="1318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663575"/>
            <a:ext cx="3197860" cy="306109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Etat de l’art</a:t>
            </a:r>
          </a:p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Analyse exploratoire des données</a:t>
            </a:r>
          </a:p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Analyse des corrélations et </a:t>
            </a:r>
            <a:r>
              <a:rPr lang="fr-FR" sz="900" spc="-60" dirty="0" err="1">
                <a:latin typeface="Tahoma"/>
                <a:cs typeface="Tahoma"/>
              </a:rPr>
              <a:t>Feature</a:t>
            </a:r>
            <a:r>
              <a:rPr lang="fr-FR" sz="900" spc="-60" dirty="0">
                <a:latin typeface="Tahoma"/>
                <a:cs typeface="Tahoma"/>
              </a:rPr>
              <a:t> sélection</a:t>
            </a:r>
          </a:p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Problème de déséquilibre des données (très peu de données de fraudes)</a:t>
            </a:r>
          </a:p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Essais de plusieurs techniques de </a:t>
            </a:r>
            <a:r>
              <a:rPr lang="fr-FR" sz="900" spc="-60" dirty="0" err="1">
                <a:latin typeface="Tahoma"/>
                <a:cs typeface="Tahoma"/>
              </a:rPr>
              <a:t>oversampling</a:t>
            </a:r>
            <a:r>
              <a:rPr lang="fr-FR" sz="900" spc="-60" dirty="0">
                <a:latin typeface="Tahoma"/>
                <a:cs typeface="Tahoma"/>
              </a:rPr>
              <a:t> et de </a:t>
            </a:r>
            <a:r>
              <a:rPr lang="fr-FR" sz="900" spc="-60" dirty="0" err="1">
                <a:latin typeface="Tahoma"/>
                <a:cs typeface="Tahoma"/>
              </a:rPr>
              <a:t>undersampling</a:t>
            </a:r>
            <a:endParaRPr lang="fr-FR" sz="900" spc="-60" dirty="0">
              <a:latin typeface="Tahoma"/>
              <a:cs typeface="Tahoma"/>
            </a:endParaRPr>
          </a:p>
          <a:p>
            <a:pPr marL="327660" marR="4318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sz="900" spc="-60" dirty="0">
                <a:latin typeface="Tahoma"/>
                <a:cs typeface="Tahoma"/>
              </a:rPr>
              <a:t> </a:t>
            </a:r>
            <a:r>
              <a:rPr lang="fr-FR" sz="900" spc="-60" dirty="0">
                <a:latin typeface="Tahoma"/>
                <a:cs typeface="Tahoma"/>
              </a:rPr>
              <a:t>analyse avec plusieurs algorithmes classiques</a:t>
            </a:r>
          </a:p>
          <a:p>
            <a:pPr marL="327660" marR="43180" lvl="1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Exemples : réseaux de neurones, KNN, </a:t>
            </a:r>
            <a:r>
              <a:rPr lang="fr-FR" sz="900" spc="-60" dirty="0" err="1">
                <a:latin typeface="Tahoma"/>
                <a:cs typeface="Tahoma"/>
              </a:rPr>
              <a:t>random</a:t>
            </a:r>
            <a:r>
              <a:rPr lang="fr-FR" sz="900" spc="-60" dirty="0">
                <a:latin typeface="Tahoma"/>
                <a:cs typeface="Tahoma"/>
              </a:rPr>
              <a:t>  </a:t>
            </a:r>
            <a:r>
              <a:rPr lang="fr-FR" sz="900" spc="-60" dirty="0" err="1">
                <a:latin typeface="Tahoma"/>
                <a:cs typeface="Tahoma"/>
              </a:rPr>
              <a:t>forest</a:t>
            </a:r>
            <a:r>
              <a:rPr lang="fr-FR" sz="900" spc="-60" dirty="0">
                <a:latin typeface="Tahoma"/>
                <a:cs typeface="Tahoma"/>
              </a:rPr>
              <a:t>, SVM, </a:t>
            </a:r>
            <a:r>
              <a:rPr lang="fr-FR" sz="900" spc="-60" dirty="0" err="1">
                <a:latin typeface="Tahoma"/>
                <a:cs typeface="Tahoma"/>
              </a:rPr>
              <a:t>XGboost</a:t>
            </a:r>
            <a:r>
              <a:rPr lang="fr-FR" sz="900" spc="-60" dirty="0">
                <a:latin typeface="Tahoma"/>
                <a:cs typeface="Tahoma"/>
              </a:rPr>
              <a:t>, </a:t>
            </a:r>
            <a:r>
              <a:rPr lang="fr-FR" sz="900" spc="-60" dirty="0" err="1">
                <a:latin typeface="Tahoma"/>
                <a:cs typeface="Tahoma"/>
              </a:rPr>
              <a:t>descision</a:t>
            </a:r>
            <a:r>
              <a:rPr lang="fr-FR" sz="900" spc="-60" dirty="0">
                <a:latin typeface="Tahoma"/>
                <a:cs typeface="Tahoma"/>
              </a:rPr>
              <a:t> </a:t>
            </a:r>
            <a:r>
              <a:rPr lang="fr-FR" sz="900" spc="-60" dirty="0" err="1">
                <a:latin typeface="Tahoma"/>
                <a:cs typeface="Tahoma"/>
              </a:rPr>
              <a:t>tree</a:t>
            </a:r>
            <a:r>
              <a:rPr lang="fr-FR" sz="900" spc="-60" dirty="0">
                <a:latin typeface="Tahoma"/>
                <a:cs typeface="Tahoma"/>
              </a:rPr>
              <a:t>...</a:t>
            </a: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Optimisation des trois meilleurs algorithmes pour la détection de fraude : réseaux de neurones, </a:t>
            </a:r>
            <a:r>
              <a:rPr lang="fr-FR" sz="900" spc="-60" dirty="0" err="1">
                <a:latin typeface="Tahoma"/>
                <a:cs typeface="Tahoma"/>
              </a:rPr>
              <a:t>random</a:t>
            </a:r>
            <a:r>
              <a:rPr lang="fr-FR" sz="900" spc="-60" dirty="0">
                <a:latin typeface="Tahoma"/>
                <a:cs typeface="Tahoma"/>
              </a:rPr>
              <a:t> </a:t>
            </a:r>
            <a:r>
              <a:rPr lang="fr-FR" sz="900" spc="-60" dirty="0" err="1">
                <a:latin typeface="Tahoma"/>
                <a:cs typeface="Tahoma"/>
              </a:rPr>
              <a:t>forest</a:t>
            </a:r>
            <a:r>
              <a:rPr lang="fr-FR" sz="900" spc="-60" dirty="0">
                <a:latin typeface="Tahoma"/>
                <a:cs typeface="Tahoma"/>
              </a:rPr>
              <a:t> , </a:t>
            </a:r>
            <a:r>
              <a:rPr lang="fr-FR" sz="900" spc="-60" dirty="0" err="1">
                <a:latin typeface="Tahoma"/>
                <a:cs typeface="Tahoma"/>
              </a:rPr>
              <a:t>Xgboost</a:t>
            </a:r>
            <a:endParaRPr lang="fr-FR" sz="900" spc="-60" dirty="0">
              <a:latin typeface="Tahoma"/>
              <a:cs typeface="Tahoma"/>
            </a:endParaRP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Echec de l’analyse avec les cartes de Kohonen</a:t>
            </a: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Echec du </a:t>
            </a:r>
            <a:r>
              <a:rPr lang="fr-FR" sz="900" spc="-60" dirty="0" err="1">
                <a:latin typeface="Tahoma"/>
                <a:cs typeface="Tahoma"/>
              </a:rPr>
              <a:t>Kmeans</a:t>
            </a:r>
            <a:endParaRPr lang="fr-FR" sz="900" spc="-60" dirty="0">
              <a:latin typeface="Tahoma"/>
              <a:cs typeface="Tahoma"/>
            </a:endParaRP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Recherches sur les données non numériques</a:t>
            </a: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Optimisation des temps de calculs par GPU ou Spark</a:t>
            </a: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endParaRPr sz="900" spc="-60" dirty="0">
              <a:latin typeface="Tahoma"/>
              <a:cs typeface="Tahoma"/>
            </a:endParaRPr>
          </a:p>
          <a:p>
            <a:pPr marL="340360" indent="-17780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01E784-88D5-41E6-A373-BBE0E198194D}"/>
              </a:ext>
            </a:extLst>
          </p:cNvPr>
          <p:cNvSpPr txBox="1"/>
          <p:nvPr/>
        </p:nvSpPr>
        <p:spPr>
          <a:xfrm>
            <a:off x="247650" y="102651"/>
            <a:ext cx="294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00B0F0"/>
                </a:solidFill>
              </a:rPr>
              <a:t>CIR Année 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92A9BF-E3C7-4A70-9DAE-9BF60622F95C}"/>
              </a:ext>
            </a:extLst>
          </p:cNvPr>
          <p:cNvSpPr txBox="1"/>
          <p:nvPr/>
        </p:nvSpPr>
        <p:spPr>
          <a:xfrm>
            <a:off x="247650" y="317829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fr-BE" sz="900" spc="-10" dirty="0">
                <a:solidFill>
                  <a:srgbClr val="3333B2"/>
                </a:solidFill>
                <a:latin typeface="Tahoma"/>
                <a:ea typeface="+mj-ea"/>
                <a:cs typeface="Tahoma"/>
              </a:rPr>
              <a:t>Data science pour la détection de fraude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94" y="434975"/>
            <a:ext cx="41910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000" spc="-10" dirty="0"/>
              <a:t>Détection de fraude et </a:t>
            </a:r>
            <a:r>
              <a:rPr sz="1000" spc="-10" dirty="0" err="1"/>
              <a:t>t</a:t>
            </a:r>
            <a:r>
              <a:rPr sz="1000" spc="-55" dirty="0" err="1"/>
              <a:t>h</a:t>
            </a:r>
            <a:r>
              <a:rPr sz="1000" spc="-730" dirty="0" err="1"/>
              <a:t>´</a:t>
            </a:r>
            <a:r>
              <a:rPr sz="1000" spc="-85" dirty="0" err="1"/>
              <a:t>e</a:t>
            </a:r>
            <a:r>
              <a:rPr sz="1000" spc="-130" dirty="0" err="1"/>
              <a:t>o</a:t>
            </a:r>
            <a:r>
              <a:rPr sz="1000" spc="-45" dirty="0" err="1"/>
              <a:t>rie</a:t>
            </a:r>
            <a:r>
              <a:rPr sz="1000" spc="30" dirty="0"/>
              <a:t> </a:t>
            </a:r>
            <a:r>
              <a:rPr sz="1000" spc="-85" dirty="0"/>
              <a:t>des</a:t>
            </a:r>
            <a:r>
              <a:rPr sz="1000" spc="30" dirty="0"/>
              <a:t> </a:t>
            </a:r>
            <a:r>
              <a:rPr sz="1000" spc="-65" dirty="0"/>
              <a:t>jeux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32522"/>
            <a:ext cx="3958590" cy="2691378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Etat de l’art</a:t>
            </a:r>
          </a:p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sz="900" spc="-60" dirty="0">
                <a:latin typeface="Tahoma"/>
                <a:cs typeface="Tahoma"/>
              </a:rPr>
              <a:t>le fraudeur </a:t>
            </a:r>
            <a:r>
              <a:rPr sz="900" spc="-60" dirty="0" err="1">
                <a:latin typeface="Tahoma"/>
                <a:cs typeface="Tahoma"/>
              </a:rPr>
              <a:t>peut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lang="fr-FR" sz="900" spc="-60" dirty="0">
                <a:latin typeface="Tahoma"/>
                <a:cs typeface="Tahoma"/>
              </a:rPr>
              <a:t>s’</a:t>
            </a:r>
            <a:r>
              <a:rPr sz="900" spc="-60" dirty="0">
                <a:latin typeface="Tahoma"/>
                <a:cs typeface="Tahoma"/>
              </a:rPr>
              <a:t>adapter</a:t>
            </a:r>
            <a:r>
              <a:rPr lang="fr-FR" sz="900" spc="-60" dirty="0">
                <a:latin typeface="Tahoma"/>
                <a:cs typeface="Tahoma"/>
              </a:rPr>
              <a:t> à un algorithme de détection. On cherche à modéliser les différents comportements du fraudeur pour renforcer dynamiquement la détection de fraude</a:t>
            </a:r>
          </a:p>
          <a:p>
            <a:pPr marL="327660" marR="43180" indent="-177800">
              <a:lnSpc>
                <a:spcPct val="1026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Modélisation des faits stylés</a:t>
            </a:r>
          </a:p>
          <a:p>
            <a:pPr marL="327660" marR="43180" indent="-177800">
              <a:lnSpc>
                <a:spcPct val="1026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 d’algorithmes de minimisation du maximum de pertes causées par un fraudeur potentiel</a:t>
            </a:r>
          </a:p>
          <a:p>
            <a:pPr marL="327660" marR="43180" indent="-177800">
              <a:lnSpc>
                <a:spcPct val="1026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 de l’optimum global sur des données linéairement séparables par un SVM</a:t>
            </a:r>
            <a:endParaRPr sz="900" spc="-60" dirty="0">
              <a:latin typeface="Tahoma"/>
              <a:cs typeface="Tahoma"/>
            </a:endParaRPr>
          </a:p>
          <a:p>
            <a:pPr marL="327660" marR="43180" indent="-177800">
              <a:lnSpc>
                <a:spcPct val="1026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 de l’optimum global sur des données non linéairement séparables, mais séparables par une courbe régulière (comme un cercle)</a:t>
            </a: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 de l’optimum global sur des données réelles (courbes quelconques)</a:t>
            </a: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900" spc="-60" dirty="0">
                <a:latin typeface="Tahoma"/>
                <a:cs typeface="Tahoma"/>
              </a:rPr>
              <a:t>Recherche d’un optimum local à défaut de l’optimum global</a:t>
            </a:r>
            <a:endParaRPr sz="900" dirty="0">
              <a:latin typeface="Tahoma"/>
              <a:cs typeface="Tahoma"/>
            </a:endParaRPr>
          </a:p>
          <a:p>
            <a:pPr marL="327660" marR="207645" indent="-177165">
              <a:lnSpc>
                <a:spcPct val="102600"/>
              </a:lnSpc>
              <a:spcBef>
                <a:spcPts val="26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1100" spc="-60" dirty="0">
                <a:latin typeface="Tahoma"/>
                <a:cs typeface="Tahoma"/>
              </a:rPr>
              <a:t>Tests sur la dégradation des performances du F1 score, </a:t>
            </a:r>
            <a:r>
              <a:rPr lang="fr-FR" sz="1100" spc="-60" dirty="0" err="1">
                <a:latin typeface="Tahoma"/>
                <a:cs typeface="Tahoma"/>
              </a:rPr>
              <a:t>recall</a:t>
            </a:r>
            <a:r>
              <a:rPr lang="fr-FR" sz="1100" spc="-60" dirty="0">
                <a:latin typeface="Tahoma"/>
                <a:cs typeface="Tahoma"/>
              </a:rPr>
              <a:t> et précision au cours du temps </a:t>
            </a:r>
          </a:p>
          <a:p>
            <a:pPr marL="327660" marR="207645" indent="-177165">
              <a:lnSpc>
                <a:spcPct val="102600"/>
              </a:lnSpc>
              <a:spcBef>
                <a:spcPts val="26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1100" spc="-60" dirty="0">
                <a:latin typeface="Tahoma"/>
                <a:cs typeface="Tahoma"/>
              </a:rPr>
              <a:t>Continuer sur la recherche d’un optimum global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9DDF00-572F-4608-86EC-EDFFBB1EABA3}"/>
              </a:ext>
            </a:extLst>
          </p:cNvPr>
          <p:cNvSpPr txBox="1"/>
          <p:nvPr/>
        </p:nvSpPr>
        <p:spPr>
          <a:xfrm>
            <a:off x="171450" y="125580"/>
            <a:ext cx="294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00B0F0"/>
                </a:solidFill>
              </a:rPr>
              <a:t>CIR Année 2021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384708"/>
            <a:ext cx="4191000" cy="1558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900" spc="-10" dirty="0"/>
              <a:t>Détection de fraude et projection sur l’apport de la </a:t>
            </a:r>
            <a:r>
              <a:rPr sz="900" spc="-10" dirty="0" err="1"/>
              <a:t>t</a:t>
            </a:r>
            <a:r>
              <a:rPr sz="900" spc="-55" dirty="0" err="1"/>
              <a:t>h</a:t>
            </a:r>
            <a:r>
              <a:rPr sz="900" spc="-730" dirty="0" err="1"/>
              <a:t>´</a:t>
            </a:r>
            <a:r>
              <a:rPr sz="900" spc="-85" dirty="0" err="1"/>
              <a:t>e</a:t>
            </a:r>
            <a:r>
              <a:rPr sz="900" spc="-130" dirty="0" err="1"/>
              <a:t>o</a:t>
            </a:r>
            <a:r>
              <a:rPr sz="900" spc="-45" dirty="0" err="1"/>
              <a:t>rie</a:t>
            </a:r>
            <a:r>
              <a:rPr sz="900" spc="30" dirty="0"/>
              <a:t> </a:t>
            </a:r>
            <a:r>
              <a:rPr sz="900" spc="-85" dirty="0"/>
              <a:t>des</a:t>
            </a:r>
            <a:r>
              <a:rPr sz="900" spc="30" dirty="0"/>
              <a:t> </a:t>
            </a:r>
            <a:r>
              <a:rPr lang="fr-FR" sz="900" spc="-65" dirty="0"/>
              <a:t>graphes</a:t>
            </a:r>
            <a:endParaRPr sz="900"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36071" y="587375"/>
            <a:ext cx="3958590" cy="2881110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327660" marR="43180" indent="-177800"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Etat de l’art</a:t>
            </a:r>
          </a:p>
          <a:p>
            <a:pPr marL="327660" indent="-177800">
              <a:lnSpc>
                <a:spcPct val="100000"/>
              </a:lnSpc>
              <a:spcBef>
                <a:spcPts val="68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Premières approches imaginées (détection de fraude par similarité de graphe)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Algorithme de création de graphes complexes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Recherche de métriques de similarité entre graphes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Choix de métriques pertinentes pour la classification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Impact de chaque transaction sur le graphe via les calculs de métriques de similarité 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Incertitudes techniques : temps de calculs, graphes trop complexes qui impliquent un besoin de réduction du graphe</a:t>
            </a:r>
          </a:p>
          <a:p>
            <a:pPr marL="327660" marR="30480" indent="-1778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Deuxième approche imaginées : Ajout de nouvelles </a:t>
            </a:r>
            <a:r>
              <a:rPr lang="fr-FR" sz="800" spc="-60" dirty="0" err="1">
                <a:latin typeface="Tahoma"/>
                <a:cs typeface="Tahoma"/>
              </a:rPr>
              <a:t>features</a:t>
            </a:r>
            <a:r>
              <a:rPr lang="fr-FR" sz="800" spc="-60" dirty="0">
                <a:latin typeface="Tahoma"/>
                <a:cs typeface="Tahoma"/>
              </a:rPr>
              <a:t> issues des graphes des transaction puis applications des algorithmes de machines </a:t>
            </a:r>
            <a:r>
              <a:rPr lang="fr-FR" sz="800" spc="-60" dirty="0" err="1">
                <a:latin typeface="Tahoma"/>
                <a:cs typeface="Tahoma"/>
              </a:rPr>
              <a:t>learning</a:t>
            </a:r>
            <a:r>
              <a:rPr lang="fr-FR" sz="800" spc="-60" dirty="0">
                <a:latin typeface="Tahoma"/>
                <a:cs typeface="Tahoma"/>
              </a:rPr>
              <a:t> avec ces nouvelles </a:t>
            </a:r>
            <a:r>
              <a:rPr lang="fr-FR" sz="800" spc="-60" dirty="0" err="1">
                <a:latin typeface="Tahoma"/>
                <a:cs typeface="Tahoma"/>
              </a:rPr>
              <a:t>features</a:t>
            </a:r>
            <a:endParaRPr lang="fr-FR" sz="800" spc="-60" dirty="0">
              <a:latin typeface="Tahoma"/>
              <a:cs typeface="Tahoma"/>
            </a:endParaRPr>
          </a:p>
          <a:p>
            <a:pPr marL="784860" marR="198120" lvl="1" indent="-1778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Création de graphe pour chaque transaction</a:t>
            </a:r>
          </a:p>
          <a:p>
            <a:pPr marL="784860" marR="198120" lvl="1" indent="-1778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Ajout de </a:t>
            </a:r>
            <a:r>
              <a:rPr lang="fr-FR" sz="800" spc="-60" dirty="0" err="1">
                <a:latin typeface="Tahoma"/>
                <a:cs typeface="Tahoma"/>
              </a:rPr>
              <a:t>feature</a:t>
            </a:r>
            <a:r>
              <a:rPr lang="fr-FR" sz="800" spc="-60" dirty="0">
                <a:latin typeface="Tahoma"/>
                <a:cs typeface="Tahoma"/>
              </a:rPr>
              <a:t> par recherche de métriques sur les graphes de transaction</a:t>
            </a:r>
          </a:p>
          <a:p>
            <a:pPr marL="784860" marR="198120" lvl="1" indent="-1778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Algorithmes de classification avec ces nouvelles métriques</a:t>
            </a:r>
          </a:p>
          <a:p>
            <a:pPr marL="784860" marR="69215" lvl="1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800" spc="-60" dirty="0">
                <a:latin typeface="Tahoma"/>
                <a:cs typeface="Tahoma"/>
              </a:rPr>
              <a:t>Incertitudes techniques : temps de calculs, recherche de métriques pertinentes non redondantes avec les algos classiques de machine </a:t>
            </a:r>
            <a:r>
              <a:rPr lang="fr-FR" sz="800" spc="-60" dirty="0" err="1">
                <a:latin typeface="Tahoma"/>
                <a:cs typeface="Tahoma"/>
              </a:rPr>
              <a:t>learning</a:t>
            </a:r>
            <a:endParaRPr lang="fr-FR" sz="800" spc="-60" dirty="0">
              <a:latin typeface="Tahoma"/>
              <a:cs typeface="Tahoma"/>
            </a:endParaRPr>
          </a:p>
          <a:p>
            <a:pPr marL="327660" marR="69215" indent="-177800">
              <a:lnSpc>
                <a:spcPct val="102600"/>
              </a:lnSpc>
              <a:spcBef>
                <a:spcPts val="49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lang="fr-FR" sz="1100" spc="-60" dirty="0">
                <a:latin typeface="Tahoma"/>
                <a:cs typeface="Tahoma"/>
              </a:rPr>
              <a:t>Autres approches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9DDF00-572F-4608-86EC-EDFFBB1EABA3}"/>
              </a:ext>
            </a:extLst>
          </p:cNvPr>
          <p:cNvSpPr txBox="1"/>
          <p:nvPr/>
        </p:nvSpPr>
        <p:spPr>
          <a:xfrm>
            <a:off x="171450" y="125580"/>
            <a:ext cx="294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00B0F0"/>
                </a:solidFill>
              </a:rPr>
              <a:t>CIR Année 2022</a:t>
            </a:r>
          </a:p>
        </p:txBody>
      </p:sp>
    </p:spTree>
    <p:extLst>
      <p:ext uri="{BB962C8B-B14F-4D97-AF65-F5344CB8AC3E}">
        <p14:creationId xmlns:p14="http://schemas.microsoft.com/office/powerpoint/2010/main" val="283444721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407</Words>
  <Application>Microsoft Office PowerPoint</Application>
  <PresentationFormat>Personnalisé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Lucida Sans Unicode</vt:lpstr>
      <vt:lpstr>Tahoma</vt:lpstr>
      <vt:lpstr>Office Theme</vt:lpstr>
      <vt:lpstr>Présentation PowerPoint</vt:lpstr>
      <vt:lpstr>Détection de fraude et th´eorie des jeux</vt:lpstr>
      <vt:lpstr>Détection de fraude et projection sur l’apport de la th´eorie des graphes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acensi</dc:title>
  <dc:creator>benjamin marty</dc:creator>
  <cp:lastModifiedBy>James KOUTHON</cp:lastModifiedBy>
  <cp:revision>24</cp:revision>
  <dcterms:created xsi:type="dcterms:W3CDTF">2021-12-10T15:24:37Z</dcterms:created>
  <dcterms:modified xsi:type="dcterms:W3CDTF">2021-12-13T12:54:18Z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2021-12-10T00:00:00Z</vt:filetime>
  </property>
</Properties>
</file>