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Raleway"/>
      <p:regular r:id="rId67"/>
      <p:bold r:id="rId68"/>
      <p:italic r:id="rId69"/>
      <p:boldItalic r:id="rId70"/>
    </p:embeddedFont>
    <p:embeddedFont>
      <p:font typeface="Lato"/>
      <p:regular r:id="rId71"/>
      <p:bold r:id="rId72"/>
      <p:italic r:id="rId73"/>
      <p:boldItalic r:id="rId74"/>
    </p:embeddedFont>
    <p:embeddedFont>
      <p:font typeface="Open Sans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-italic.fntdata"/><Relationship Id="rId72" Type="http://schemas.openxmlformats.org/officeDocument/2006/relationships/font" Target="fonts/Lato-bold.fntdata"/><Relationship Id="rId31" Type="http://schemas.openxmlformats.org/officeDocument/2006/relationships/slide" Target="slides/slide26.xml"/><Relationship Id="rId75" Type="http://schemas.openxmlformats.org/officeDocument/2006/relationships/font" Target="fonts/OpenSans-regular.fntdata"/><Relationship Id="rId30" Type="http://schemas.openxmlformats.org/officeDocument/2006/relationships/slide" Target="slides/slide25.xml"/><Relationship Id="rId74" Type="http://schemas.openxmlformats.org/officeDocument/2006/relationships/font" Target="fonts/Lato-boldItalic.fntdata"/><Relationship Id="rId33" Type="http://schemas.openxmlformats.org/officeDocument/2006/relationships/slide" Target="slides/slide28.xml"/><Relationship Id="rId77" Type="http://schemas.openxmlformats.org/officeDocument/2006/relationships/font" Target="fonts/OpenSans-italic.fntdata"/><Relationship Id="rId32" Type="http://schemas.openxmlformats.org/officeDocument/2006/relationships/slide" Target="slides/slide27.xml"/><Relationship Id="rId76" Type="http://schemas.openxmlformats.org/officeDocument/2006/relationships/font" Target="fonts/OpenSans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OpenSans-boldItalic.fntdata"/><Relationship Id="rId71" Type="http://schemas.openxmlformats.org/officeDocument/2006/relationships/font" Target="fonts/Lato-regular.fntdata"/><Relationship Id="rId70" Type="http://schemas.openxmlformats.org/officeDocument/2006/relationships/font" Target="fonts/Raleway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aleway-bold.fntdata"/><Relationship Id="rId23" Type="http://schemas.openxmlformats.org/officeDocument/2006/relationships/slide" Target="slides/slide18.xml"/><Relationship Id="rId67" Type="http://schemas.openxmlformats.org/officeDocument/2006/relationships/font" Target="fonts/Raleway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aleway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d2b58f3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d2b58f3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d2b58f3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d2b58f3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cf403849a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cf403849a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cf403849a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cf403849a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d2b58f3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d2b58f3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cfb951bc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cfb951bc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cfb951bc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cfb951bc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cf403849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cf403849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cf403849a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cf403849a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cf403849a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cf403849a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f403849a_1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cf403849a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cf403849a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cf403849a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cf403849a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cf403849a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f403849a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cf403849a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cf403849a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cf403849a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f403849a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f403849a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d59a4f3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d59a4f3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cf403849a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cf403849a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cf403849a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cf403849a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cf403849a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cf403849a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cfb951bc8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cfb951bc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f403849a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f403849a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cf403849a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cf403849a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cf403849a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cf403849a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d54e95c7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fd54e95c7e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d54e95c7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fd54e95c7e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cf403849a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cf403849a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d54e95c7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fd54e95c7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d54e95c7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d54e95c7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d54e95c7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d54e95c7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cf403849a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cf403849a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d54e95c7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d54e95c7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cf403849a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cf403849a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d54e95c7e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fd54e95c7e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d54e95c7e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d54e95c7e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d54e95c7e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fd54e95c7e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d54e95c7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fd54e95c7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fd54e95c7e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fd54e95c7e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d54e95c7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fd54e95c7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d54e95c7e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d54e95c7e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d54e95c7e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d54e95c7e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fd54e95c7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fd54e95c7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cf403849a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cf403849a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d59a4f3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d59a4f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d54e95c7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d54e95c7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d54e95c7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fd54e95c7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d54e95c7e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d54e95c7e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d54e95c7e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d54e95c7e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d54e95c7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d54e95c7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d54e95c7e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d54e95c7e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d54e95c7e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fd54e95c7e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d54e95c7e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d54e95c7e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cf403849a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fcf403849a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fcf403849a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fcf403849a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cf403849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cf403849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d54e95c7e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fd54e95c7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d59a4f3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d59a4f3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cf403849a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cf403849a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cf403849a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cf403849a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cf403849a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cf403849a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B8C8E"/>
              </a:buClr>
              <a:buSzPts val="1800"/>
              <a:buNone/>
              <a:defRPr sz="1800">
                <a:solidFill>
                  <a:srgbClr val="8B8C8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500"/>
              <a:buNone/>
              <a:defRPr sz="1500">
                <a:solidFill>
                  <a:srgbClr val="8B8C8E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400"/>
              <a:buNone/>
              <a:defRPr sz="1400">
                <a:solidFill>
                  <a:srgbClr val="8B8C8E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9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727950" y="15180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/>
              <a:t>Détection de la fraude bancaire avec l’apprentissage automatique et la théorie des jeux</a:t>
            </a:r>
            <a:endParaRPr sz="2380"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727950" y="2800525"/>
            <a:ext cx="7688100" cy="1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00"/>
              <a:t>Réalisé par</a:t>
            </a:r>
            <a:r>
              <a:rPr lang="en" sz="1400"/>
              <a:t> : Mohamed Ali ELBOURI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00"/>
              <a:t>Spécialité </a:t>
            </a:r>
            <a:r>
              <a:rPr lang="en" sz="1400"/>
              <a:t>:</a:t>
            </a:r>
            <a:r>
              <a:rPr lang="en" sz="1400"/>
              <a:t> STIC-IA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00"/>
              <a:t>Promotion </a:t>
            </a:r>
            <a:r>
              <a:rPr lang="en" sz="1400"/>
              <a:t>:</a:t>
            </a:r>
            <a:r>
              <a:rPr lang="en" sz="1400"/>
              <a:t> 2021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014" y="178101"/>
            <a:ext cx="1440536" cy="9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675" y="101420"/>
            <a:ext cx="766625" cy="10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727951" y="3990650"/>
            <a:ext cx="3844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Tuteur a</a:t>
            </a:r>
            <a:r>
              <a:rPr b="1" lang="en" sz="1400"/>
              <a:t>cadémique </a:t>
            </a:r>
            <a:r>
              <a:rPr lang="en" sz="1400"/>
              <a:t>:</a:t>
            </a:r>
            <a:r>
              <a:rPr lang="en" sz="1400"/>
              <a:t> M. Zacharie ALES</a:t>
            </a:r>
            <a:endParaRPr sz="1400"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4735126" y="3990650"/>
            <a:ext cx="3844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Tuteur e</a:t>
            </a:r>
            <a:r>
              <a:rPr b="1" lang="en" sz="1400"/>
              <a:t>ntreprise</a:t>
            </a:r>
            <a:r>
              <a:rPr lang="en" sz="1400"/>
              <a:t> :</a:t>
            </a:r>
            <a:r>
              <a:rPr lang="en" sz="1400"/>
              <a:t> M. James KOUTHON</a:t>
            </a:r>
            <a:endParaRPr sz="1400"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 données exploratoire</a:t>
            </a:r>
            <a:endParaRPr/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0" y="2662150"/>
            <a:ext cx="3402875" cy="16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275" y="1984663"/>
            <a:ext cx="288675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832" y="2260537"/>
            <a:ext cx="2221769" cy="243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 données exploratoire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Importance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Élimination </a:t>
            </a:r>
            <a:r>
              <a:rPr lang="en" sz="1700"/>
              <a:t>des </a:t>
            </a:r>
            <a:r>
              <a:rPr lang="en" sz="1700">
                <a:solidFill>
                  <a:srgbClr val="CC0000"/>
                </a:solidFill>
              </a:rPr>
              <a:t>attributs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Nécessité </a:t>
            </a:r>
            <a:r>
              <a:rPr lang="en" sz="1700"/>
              <a:t>de </a:t>
            </a:r>
            <a:r>
              <a:rPr lang="en" sz="1700">
                <a:solidFill>
                  <a:srgbClr val="CC0000"/>
                </a:solidFill>
              </a:rPr>
              <a:t>transformation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Encodage </a:t>
            </a:r>
            <a:r>
              <a:rPr lang="en" sz="1700"/>
              <a:t>:</a:t>
            </a:r>
            <a:r>
              <a:rPr lang="en" sz="1700">
                <a:solidFill>
                  <a:srgbClr val="CC0000"/>
                </a:solidFill>
              </a:rPr>
              <a:t> Label Encoding</a:t>
            </a:r>
            <a:r>
              <a:rPr lang="en" sz="1700">
                <a:solidFill>
                  <a:srgbClr val="FF0000"/>
                </a:solidFill>
              </a:rPr>
              <a:t> </a:t>
            </a:r>
            <a:r>
              <a:rPr lang="en" sz="1700"/>
              <a:t>et</a:t>
            </a:r>
            <a:r>
              <a:rPr lang="en" sz="1700">
                <a:solidFill>
                  <a:srgbClr val="CC0000"/>
                </a:solidFill>
              </a:rPr>
              <a:t> One Hot Encoding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- </a:t>
            </a:r>
            <a:r>
              <a:rPr lang="en"/>
              <a:t>Premiers modèles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Premiers modèles</a:t>
            </a:r>
            <a:endParaRPr/>
          </a:p>
        </p:txBody>
      </p:sp>
      <p:sp>
        <p:nvSpPr>
          <p:cNvPr id="259" name="Google Shape;259;p3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Critères de comparaison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Modèles et techniques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Techniques de Sampling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Résultats et conclusion</a:t>
            </a:r>
            <a:endParaRPr sz="1700"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49" y="2466499"/>
            <a:ext cx="1852600" cy="16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575" y="2494362"/>
            <a:ext cx="1363675" cy="15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Critères de comparaison</a:t>
            </a:r>
            <a:endParaRPr/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00" y="1775225"/>
            <a:ext cx="3569301" cy="32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729450" y="2078875"/>
            <a:ext cx="44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Données </a:t>
            </a:r>
            <a:r>
              <a:rPr lang="en" sz="1700">
                <a:solidFill>
                  <a:srgbClr val="CC0000"/>
                </a:solidFill>
              </a:rPr>
              <a:t>déséquilibrées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1 289 169 </a:t>
            </a:r>
            <a:r>
              <a:rPr lang="en" sz="1700"/>
              <a:t>transactions </a:t>
            </a:r>
            <a:r>
              <a:rPr lang="en" sz="1700">
                <a:solidFill>
                  <a:srgbClr val="CC0000"/>
                </a:solidFill>
              </a:rPr>
              <a:t>légitimes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7506 </a:t>
            </a:r>
            <a:r>
              <a:rPr lang="en" sz="1700">
                <a:solidFill>
                  <a:srgbClr val="CC0000"/>
                </a:solidFill>
              </a:rPr>
              <a:t>fraudes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Ratio </a:t>
            </a:r>
            <a:r>
              <a:rPr lang="en" sz="1700"/>
              <a:t>:  </a:t>
            </a:r>
            <a:r>
              <a:rPr lang="en" sz="1700">
                <a:solidFill>
                  <a:srgbClr val="CC0000"/>
                </a:solidFill>
              </a:rPr>
              <a:t>0.58%</a:t>
            </a:r>
            <a:endParaRPr sz="17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Critères de comparaison</a:t>
            </a:r>
            <a:endParaRPr/>
          </a:p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729450" y="2078875"/>
            <a:ext cx="44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Accuracy </a:t>
            </a:r>
            <a:r>
              <a:rPr lang="en" sz="1700"/>
              <a:t>= (TP + FP) / (TP + FP + TN + FN)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Mètrique </a:t>
            </a:r>
            <a:r>
              <a:rPr lang="en" sz="1700">
                <a:solidFill>
                  <a:srgbClr val="CC0000"/>
                </a:solidFill>
              </a:rPr>
              <a:t>global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CC0000"/>
                </a:solidFill>
              </a:rPr>
              <a:t>Déséquilibre </a:t>
            </a:r>
            <a:r>
              <a:rPr lang="en" sz="1700"/>
              <a:t>de données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Prédire 0 : Accuracy &gt; </a:t>
            </a:r>
            <a:r>
              <a:rPr lang="en" sz="1700">
                <a:solidFill>
                  <a:srgbClr val="CC0000"/>
                </a:solidFill>
              </a:rPr>
              <a:t>99%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5906650" y="2078875"/>
            <a:ext cx="44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TP : </a:t>
            </a:r>
            <a:r>
              <a:rPr b="1" lang="en" sz="1700"/>
              <a:t>T</a:t>
            </a:r>
            <a:r>
              <a:rPr lang="en" sz="1700"/>
              <a:t>rue </a:t>
            </a:r>
            <a:r>
              <a:rPr b="1" lang="en" sz="1700"/>
              <a:t>P</a:t>
            </a:r>
            <a:r>
              <a:rPr lang="en" sz="1700"/>
              <a:t>ositive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FP : </a:t>
            </a:r>
            <a:r>
              <a:rPr b="1" lang="en" sz="1700"/>
              <a:t>F</a:t>
            </a:r>
            <a:r>
              <a:rPr lang="en" sz="1700"/>
              <a:t>alse </a:t>
            </a:r>
            <a:r>
              <a:rPr b="1" lang="en" sz="1700"/>
              <a:t>P</a:t>
            </a:r>
            <a:r>
              <a:rPr lang="en" sz="1700"/>
              <a:t>ositive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TN : </a:t>
            </a:r>
            <a:r>
              <a:rPr b="1" lang="en" sz="1700"/>
              <a:t>T</a:t>
            </a:r>
            <a:r>
              <a:rPr lang="en" sz="1700"/>
              <a:t>rue </a:t>
            </a:r>
            <a:r>
              <a:rPr b="1" lang="en" sz="1700"/>
              <a:t>N</a:t>
            </a:r>
            <a:r>
              <a:rPr lang="en" sz="1700"/>
              <a:t>egative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FN : </a:t>
            </a:r>
            <a:r>
              <a:rPr b="1" lang="en" sz="1700"/>
              <a:t>F</a:t>
            </a:r>
            <a:r>
              <a:rPr lang="en" sz="1700"/>
              <a:t>alse </a:t>
            </a:r>
            <a:r>
              <a:rPr b="1" lang="en" sz="1700"/>
              <a:t>N</a:t>
            </a:r>
            <a:r>
              <a:rPr lang="en" sz="1700"/>
              <a:t>egative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Critères de comparaison</a:t>
            </a:r>
            <a:endParaRPr/>
          </a:p>
        </p:txBody>
      </p:sp>
      <p:sp>
        <p:nvSpPr>
          <p:cNvPr id="284" name="Google Shape;28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729450" y="2078875"/>
            <a:ext cx="44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Precision = TP / (TP + FN)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Recall = TP / (TP + FN)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F1 = 2. Precision.Recall / (Precision + Recall)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5906650" y="2078875"/>
            <a:ext cx="44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TP : </a:t>
            </a:r>
            <a:r>
              <a:rPr b="1" lang="en" sz="1700"/>
              <a:t>T</a:t>
            </a:r>
            <a:r>
              <a:rPr lang="en" sz="1700"/>
              <a:t>rue </a:t>
            </a:r>
            <a:r>
              <a:rPr b="1" lang="en" sz="1700"/>
              <a:t>P</a:t>
            </a:r>
            <a:r>
              <a:rPr lang="en" sz="1700"/>
              <a:t>ositive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FP : </a:t>
            </a:r>
            <a:r>
              <a:rPr b="1" lang="en" sz="1700"/>
              <a:t>F</a:t>
            </a:r>
            <a:r>
              <a:rPr lang="en" sz="1700"/>
              <a:t>alse </a:t>
            </a:r>
            <a:r>
              <a:rPr b="1" lang="en" sz="1700"/>
              <a:t>P</a:t>
            </a:r>
            <a:r>
              <a:rPr lang="en" sz="1700"/>
              <a:t>ositive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TN : </a:t>
            </a:r>
            <a:r>
              <a:rPr b="1" lang="en" sz="1700"/>
              <a:t>T</a:t>
            </a:r>
            <a:r>
              <a:rPr lang="en" sz="1700"/>
              <a:t>rue </a:t>
            </a:r>
            <a:r>
              <a:rPr b="1" lang="en" sz="1700"/>
              <a:t>N</a:t>
            </a:r>
            <a:r>
              <a:rPr lang="en" sz="1700"/>
              <a:t>egative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FN : </a:t>
            </a:r>
            <a:r>
              <a:rPr b="1" lang="en" sz="1700"/>
              <a:t>F</a:t>
            </a:r>
            <a:r>
              <a:rPr lang="en" sz="1700"/>
              <a:t>alse </a:t>
            </a:r>
            <a:r>
              <a:rPr b="1" lang="en" sz="1700"/>
              <a:t>N</a:t>
            </a:r>
            <a:r>
              <a:rPr lang="en" sz="1700"/>
              <a:t>egative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 et techniques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729450" y="2078875"/>
            <a:ext cx="76887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Modèles </a:t>
            </a:r>
            <a:r>
              <a:rPr lang="en" sz="1700"/>
              <a:t>:  LSTM, </a:t>
            </a:r>
            <a:r>
              <a:rPr lang="en" sz="1700"/>
              <a:t>Neural Networks,</a:t>
            </a:r>
            <a:r>
              <a:rPr lang="en" sz="1700"/>
              <a:t> XGBoost, Random Forest,</a:t>
            </a:r>
            <a:r>
              <a:rPr lang="en" sz="1700"/>
              <a:t> Decision Tree, KNN et </a:t>
            </a:r>
            <a:r>
              <a:rPr lang="en" sz="1700"/>
              <a:t>Logistic Regression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Techniques</a:t>
            </a:r>
            <a:r>
              <a:rPr lang="en" sz="1700"/>
              <a:t>: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Feature Selection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Grid Search CV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Variation des paramètres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Sampling</a:t>
            </a:r>
            <a:endParaRPr sz="1700"/>
          </a:p>
        </p:txBody>
      </p:sp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de Sampling</a:t>
            </a:r>
            <a:endParaRPr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nbalanced Datasets &amp; What To Do About Them | by German Lahera | Strands  Tech Corner | Medium" id="300" name="Google Shape;3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926" y="1853850"/>
            <a:ext cx="6693762" cy="28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 et conclusion</a:t>
            </a:r>
            <a:endParaRPr/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00" y="1942125"/>
            <a:ext cx="4039813" cy="283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649" y="1942125"/>
            <a:ext cx="3976652" cy="28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/>
        </p:nvSpPr>
        <p:spPr>
          <a:xfrm>
            <a:off x="1541213" y="4746550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XGBoost: SMOTE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5174254" y="4746550"/>
            <a:ext cx="29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XGBoost: Random Undersampling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2" type="body"/>
          </p:nvPr>
        </p:nvSpPr>
        <p:spPr>
          <a:xfrm>
            <a:off x="5174225" y="1352625"/>
            <a:ext cx="33744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 Introduction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2- Base de données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3- Premiers modèles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4- Optimisation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5- Théorie des jeux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6- Conclusion</a:t>
            </a:r>
            <a:endParaRPr sz="1700"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 et conclusion</a:t>
            </a:r>
            <a:endParaRPr/>
          </a:p>
        </p:txBody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Augmentation </a:t>
            </a:r>
            <a:r>
              <a:rPr lang="en" sz="1700"/>
              <a:t>du coefficient</a:t>
            </a:r>
            <a:r>
              <a:rPr lang="en" sz="1700"/>
              <a:t> de sampling 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CC0000"/>
                </a:solidFill>
              </a:rPr>
              <a:t>Augmentation </a:t>
            </a:r>
            <a:r>
              <a:rPr lang="en" sz="1700"/>
              <a:t>de </a:t>
            </a:r>
            <a:r>
              <a:rPr lang="en" sz="1700">
                <a:solidFill>
                  <a:srgbClr val="CC0000"/>
                </a:solidFill>
              </a:rPr>
              <a:t>recall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CC0000"/>
                </a:solidFill>
              </a:rPr>
              <a:t>Diminution </a:t>
            </a:r>
            <a:r>
              <a:rPr lang="en" sz="1700"/>
              <a:t>de la </a:t>
            </a:r>
            <a:r>
              <a:rPr lang="en" sz="1700">
                <a:solidFill>
                  <a:srgbClr val="CC0000"/>
                </a:solidFill>
              </a:rPr>
              <a:t>précision </a:t>
            </a:r>
            <a:r>
              <a:rPr lang="en" sz="1700"/>
              <a:t>et du </a:t>
            </a:r>
            <a:r>
              <a:rPr lang="en" sz="1700">
                <a:solidFill>
                  <a:srgbClr val="CC0000"/>
                </a:solidFill>
              </a:rPr>
              <a:t>f1 score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Utilité 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Si on favorise le </a:t>
            </a:r>
            <a:r>
              <a:rPr lang="en" sz="1700">
                <a:solidFill>
                  <a:srgbClr val="CC0000"/>
                </a:solidFill>
              </a:rPr>
              <a:t>recall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Génération de plusieurs </a:t>
            </a:r>
            <a:r>
              <a:rPr lang="en" sz="1700"/>
              <a:t>modèles :</a:t>
            </a:r>
            <a:r>
              <a:rPr lang="en" sz="1700"/>
              <a:t> </a:t>
            </a:r>
            <a:r>
              <a:rPr lang="en" sz="1700">
                <a:solidFill>
                  <a:srgbClr val="CC0000"/>
                </a:solidFill>
              </a:rPr>
              <a:t>bagging</a:t>
            </a:r>
            <a:endParaRPr sz="17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 et conclusion</a:t>
            </a:r>
            <a:endParaRPr/>
          </a:p>
        </p:txBody>
      </p:sp>
      <p:sp>
        <p:nvSpPr>
          <p:cNvPr id="323" name="Google Shape;323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25" y="1912724"/>
            <a:ext cx="8416349" cy="255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- Optimisation</a:t>
            </a:r>
            <a:endParaRPr/>
          </a:p>
        </p:txBody>
      </p:sp>
      <p:sp>
        <p:nvSpPr>
          <p:cNvPr id="330" name="Google Shape;330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</a:t>
            </a:r>
            <a:endParaRPr/>
          </a:p>
        </p:txBody>
      </p:sp>
      <p:sp>
        <p:nvSpPr>
          <p:cNvPr id="336" name="Google Shape;336;p4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Attributs générés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Résultats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Simulation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Conclusion</a:t>
            </a:r>
            <a:endParaRPr sz="1700"/>
          </a:p>
        </p:txBody>
      </p:sp>
      <p:sp>
        <p:nvSpPr>
          <p:cNvPr id="337" name="Google Shape;337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50" y="2519425"/>
            <a:ext cx="1363675" cy="15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475" y="2492274"/>
            <a:ext cx="1529850" cy="16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Attributs générés</a:t>
            </a:r>
            <a:endParaRPr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729450" y="1853850"/>
            <a:ext cx="76887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Dernier </a:t>
            </a:r>
            <a:r>
              <a:rPr b="1" lang="en" sz="1700"/>
              <a:t>achat</a:t>
            </a:r>
            <a:r>
              <a:rPr lang="en" sz="1700"/>
              <a:t> :</a:t>
            </a:r>
            <a:r>
              <a:rPr lang="en" sz="1700"/>
              <a:t>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Différence</a:t>
            </a:r>
            <a:r>
              <a:rPr lang="en" sz="1700"/>
              <a:t> de </a:t>
            </a:r>
            <a:r>
              <a:rPr lang="en" sz="1700">
                <a:solidFill>
                  <a:srgbClr val="CC0000"/>
                </a:solidFill>
              </a:rPr>
              <a:t>temps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Différence</a:t>
            </a:r>
            <a:r>
              <a:rPr lang="en" sz="1700"/>
              <a:t> de </a:t>
            </a:r>
            <a:r>
              <a:rPr lang="en" sz="1700">
                <a:solidFill>
                  <a:srgbClr val="CC0000"/>
                </a:solidFill>
              </a:rPr>
              <a:t>montant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Selon </a:t>
            </a:r>
            <a:r>
              <a:rPr lang="en" sz="1700">
                <a:solidFill>
                  <a:srgbClr val="CC0000"/>
                </a:solidFill>
              </a:rPr>
              <a:t>critère </a:t>
            </a:r>
            <a:r>
              <a:rPr lang="en" sz="1700"/>
              <a:t>:</a:t>
            </a:r>
            <a:r>
              <a:rPr lang="en" sz="1700"/>
              <a:t> </a:t>
            </a:r>
            <a:r>
              <a:rPr lang="en" sz="1700"/>
              <a:t>catégorie ou commerçant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Moyenne des </a:t>
            </a:r>
            <a:r>
              <a:rPr b="1" lang="en" sz="1700"/>
              <a:t>achats</a:t>
            </a:r>
            <a:r>
              <a:rPr lang="en" sz="1700"/>
              <a:t> 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Par </a:t>
            </a:r>
            <a:r>
              <a:rPr lang="en" sz="1700">
                <a:solidFill>
                  <a:srgbClr val="CC0000"/>
                </a:solidFill>
              </a:rPr>
              <a:t>personne, ville, travail</a:t>
            </a:r>
            <a:r>
              <a:rPr lang="en" sz="1700"/>
              <a:t>, ...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Selon </a:t>
            </a:r>
            <a:r>
              <a:rPr lang="en" sz="1700">
                <a:solidFill>
                  <a:srgbClr val="CC0000"/>
                </a:solidFill>
              </a:rPr>
              <a:t>critère </a:t>
            </a:r>
            <a:r>
              <a:rPr lang="en" sz="1700"/>
              <a:t>:</a:t>
            </a:r>
            <a:r>
              <a:rPr lang="en" sz="1700"/>
              <a:t> catégorie ou commerçant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Jour </a:t>
            </a:r>
            <a:r>
              <a:rPr lang="en" sz="1700"/>
              <a:t>et </a:t>
            </a:r>
            <a:r>
              <a:rPr b="1" lang="en" sz="1700"/>
              <a:t>Heure</a:t>
            </a:r>
            <a:endParaRPr b="1" sz="1700"/>
          </a:p>
        </p:txBody>
      </p:sp>
      <p:sp>
        <p:nvSpPr>
          <p:cNvPr id="346" name="Google Shape;346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Résultat: dernier benchmark</a:t>
            </a:r>
            <a:endParaRPr/>
          </a:p>
        </p:txBody>
      </p:sp>
      <p:sp>
        <p:nvSpPr>
          <p:cNvPr id="352" name="Google Shape;352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3" name="Google Shape;3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25" y="1912724"/>
            <a:ext cx="8416349" cy="255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Résultats: nouveau benchmark</a:t>
            </a:r>
            <a:endParaRPr/>
          </a:p>
        </p:txBody>
      </p:sp>
      <p:sp>
        <p:nvSpPr>
          <p:cNvPr id="359" name="Google Shape;359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0" name="Google Shape;3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38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729450" y="2078875"/>
            <a:ext cx="76887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Transactions </a:t>
            </a:r>
            <a:r>
              <a:rPr b="1" lang="en" sz="1700"/>
              <a:t>brutes </a:t>
            </a:r>
            <a:r>
              <a:rPr lang="en" sz="1700"/>
              <a:t>:</a:t>
            </a:r>
            <a:r>
              <a:rPr lang="en" sz="1700"/>
              <a:t> pa</a:t>
            </a:r>
            <a:r>
              <a:rPr lang="en" sz="1700"/>
              <a:t>sser une par une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Traitements </a:t>
            </a:r>
            <a:r>
              <a:rPr lang="en" sz="1700"/>
              <a:t>pour </a:t>
            </a:r>
            <a:r>
              <a:rPr lang="en" sz="1700"/>
              <a:t>une transaction à la fois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Résultats 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XGBoost : 28.78ms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Random Forest : 143.03ms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Neural Networks : 50ms</a:t>
            </a:r>
            <a:endParaRPr sz="1700"/>
          </a:p>
        </p:txBody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3" name="Google Shape;373;p5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Performances 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Amélioration </a:t>
            </a:r>
            <a:r>
              <a:rPr lang="en" sz="1700"/>
              <a:t>remarquable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Feature Selection: Forward Feature Selection, Recursive Feature Elimination…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Feature Engineering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74" name="Google Shape;374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80" name="Google Shape;380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Temps de réponse</a:t>
            </a:r>
            <a:r>
              <a:rPr lang="en" sz="1700"/>
              <a:t> 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700"/>
              <a:buChar char="-"/>
            </a:pPr>
            <a:r>
              <a:rPr lang="en" sz="1700"/>
              <a:t>Plus de données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700"/>
              <a:buChar char="-"/>
            </a:pPr>
            <a:r>
              <a:rPr lang="en" sz="1700"/>
              <a:t>Modèles plus compliqués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B8C8E"/>
              </a:buClr>
              <a:buSzPts val="1700"/>
              <a:buChar char="-"/>
            </a:pPr>
            <a:r>
              <a:rPr lang="en" sz="1700"/>
              <a:t>Parallélisation</a:t>
            </a:r>
            <a:endParaRPr sz="1700"/>
          </a:p>
        </p:txBody>
      </p:sp>
      <p:sp>
        <p:nvSpPr>
          <p:cNvPr id="381" name="Google Shape;381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Introduction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- Théorie des jeux</a:t>
            </a:r>
            <a:endParaRPr/>
          </a:p>
        </p:txBody>
      </p:sp>
      <p:sp>
        <p:nvSpPr>
          <p:cNvPr id="387" name="Google Shape;387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Théorie des jeux</a:t>
            </a:r>
            <a:endParaRPr/>
          </a:p>
        </p:txBody>
      </p:sp>
      <p:sp>
        <p:nvSpPr>
          <p:cNvPr id="393" name="Google Shape;393;p5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Motivations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Approche et objectifs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Données artificielles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Données de fraude</a:t>
            </a:r>
            <a:endParaRPr sz="1700"/>
          </a:p>
        </p:txBody>
      </p:sp>
      <p:sp>
        <p:nvSpPr>
          <p:cNvPr id="394" name="Google Shape;394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550" y="2571750"/>
            <a:ext cx="1835793" cy="1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 rot="-7239969">
            <a:off x="6028789" y="1440620"/>
            <a:ext cx="247630" cy="718401"/>
          </a:xfrm>
          <a:prstGeom prst="triangle">
            <a:avLst>
              <a:gd fmla="val 7058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6"/>
          <p:cNvSpPr/>
          <p:nvPr/>
        </p:nvSpPr>
        <p:spPr>
          <a:xfrm rot="-4241221">
            <a:off x="5983406" y="3383367"/>
            <a:ext cx="247635" cy="652579"/>
          </a:xfrm>
          <a:prstGeom prst="triangle">
            <a:avLst>
              <a:gd fmla="val 7058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6"/>
          <p:cNvSpPr/>
          <p:nvPr/>
        </p:nvSpPr>
        <p:spPr>
          <a:xfrm rot="3962674">
            <a:off x="2913551" y="3383400"/>
            <a:ext cx="247521" cy="652462"/>
          </a:xfrm>
          <a:prstGeom prst="triangle">
            <a:avLst>
              <a:gd fmla="val 7058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6"/>
          <p:cNvSpPr/>
          <p:nvPr/>
        </p:nvSpPr>
        <p:spPr>
          <a:xfrm rot="5245926">
            <a:off x="2727669" y="2369160"/>
            <a:ext cx="247749" cy="652549"/>
          </a:xfrm>
          <a:prstGeom prst="triangle">
            <a:avLst>
              <a:gd fmla="val 7058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6"/>
          <p:cNvSpPr/>
          <p:nvPr/>
        </p:nvSpPr>
        <p:spPr>
          <a:xfrm rot="6554847">
            <a:off x="2905525" y="1370279"/>
            <a:ext cx="247536" cy="642612"/>
          </a:xfrm>
          <a:prstGeom prst="triangle">
            <a:avLst>
              <a:gd fmla="val 7058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6"/>
          <p:cNvSpPr/>
          <p:nvPr/>
        </p:nvSpPr>
        <p:spPr>
          <a:xfrm>
            <a:off x="3219450" y="1425291"/>
            <a:ext cx="2562300" cy="2562300"/>
          </a:xfrm>
          <a:prstGeom prst="ellipse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6"/>
          <p:cNvSpPr/>
          <p:nvPr/>
        </p:nvSpPr>
        <p:spPr>
          <a:xfrm>
            <a:off x="617355" y="2247666"/>
            <a:ext cx="2014500" cy="941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6"/>
          <p:cNvSpPr/>
          <p:nvPr/>
        </p:nvSpPr>
        <p:spPr>
          <a:xfrm>
            <a:off x="819150" y="3436939"/>
            <a:ext cx="2014500" cy="941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6"/>
          <p:cNvSpPr/>
          <p:nvPr/>
        </p:nvSpPr>
        <p:spPr>
          <a:xfrm>
            <a:off x="819150" y="1053231"/>
            <a:ext cx="2014500" cy="941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6"/>
          <p:cNvSpPr/>
          <p:nvPr/>
        </p:nvSpPr>
        <p:spPr>
          <a:xfrm>
            <a:off x="3457575" y="1656631"/>
            <a:ext cx="2085900" cy="208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6"/>
          <p:cNvSpPr/>
          <p:nvPr/>
        </p:nvSpPr>
        <p:spPr>
          <a:xfrm>
            <a:off x="6376988" y="1053231"/>
            <a:ext cx="2014500" cy="941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6"/>
          <p:cNvSpPr/>
          <p:nvPr/>
        </p:nvSpPr>
        <p:spPr>
          <a:xfrm>
            <a:off x="6512108" y="2235635"/>
            <a:ext cx="2014500" cy="941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6"/>
          <p:cNvSpPr/>
          <p:nvPr/>
        </p:nvSpPr>
        <p:spPr>
          <a:xfrm>
            <a:off x="6376988" y="3436939"/>
            <a:ext cx="2014500" cy="9417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6"/>
          <p:cNvSpPr txBox="1"/>
          <p:nvPr/>
        </p:nvSpPr>
        <p:spPr>
          <a:xfrm>
            <a:off x="969941" y="3548091"/>
            <a:ext cx="155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Chute de performances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56"/>
          <p:cNvSpPr txBox="1"/>
          <p:nvPr/>
        </p:nvSpPr>
        <p:spPr>
          <a:xfrm>
            <a:off x="849546" y="2446954"/>
            <a:ext cx="155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Données évoluent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56"/>
          <p:cNvSpPr txBox="1"/>
          <p:nvPr/>
        </p:nvSpPr>
        <p:spPr>
          <a:xfrm>
            <a:off x="1074091" y="1145566"/>
            <a:ext cx="155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Test-réalité :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même distribution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None/>
            </a:pPr>
            <a:r>
              <a:t/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56"/>
          <p:cNvSpPr txBox="1"/>
          <p:nvPr/>
        </p:nvSpPr>
        <p:spPr>
          <a:xfrm>
            <a:off x="6744291" y="1360566"/>
            <a:ext cx="155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Modéliser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56"/>
          <p:cNvSpPr txBox="1"/>
          <p:nvPr/>
        </p:nvSpPr>
        <p:spPr>
          <a:xfrm>
            <a:off x="6864436" y="2554379"/>
            <a:ext cx="155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Anticiper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56"/>
          <p:cNvSpPr txBox="1"/>
          <p:nvPr/>
        </p:nvSpPr>
        <p:spPr>
          <a:xfrm>
            <a:off x="6744291" y="3664491"/>
            <a:ext cx="155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pen Sans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Système robuste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56"/>
          <p:cNvSpPr txBox="1"/>
          <p:nvPr/>
        </p:nvSpPr>
        <p:spPr>
          <a:xfrm>
            <a:off x="3425259" y="1994929"/>
            <a:ext cx="219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None/>
            </a:pPr>
            <a:r>
              <a:rPr b="1" lang="en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Normal </a:t>
            </a:r>
            <a:endParaRPr b="1"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None/>
            </a:pPr>
            <a:r>
              <a:rPr b="1" lang="en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1"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None/>
            </a:pPr>
            <a:r>
              <a:rPr b="1" lang="en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Adversarial</a:t>
            </a:r>
            <a:endParaRPr b="1" sz="2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56"/>
          <p:cNvSpPr/>
          <p:nvPr/>
        </p:nvSpPr>
        <p:spPr>
          <a:xfrm rot="-5400000">
            <a:off x="6080039" y="2369233"/>
            <a:ext cx="247800" cy="673800"/>
          </a:xfrm>
          <a:prstGeom prst="triangle">
            <a:avLst>
              <a:gd fmla="val 7058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6"/>
          <p:cNvSpPr txBox="1"/>
          <p:nvPr>
            <p:ph idx="4294967295" type="title"/>
          </p:nvPr>
        </p:nvSpPr>
        <p:spPr>
          <a:xfrm>
            <a:off x="760950" y="37510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422" name="Google Shape;422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/>
          <p:nvPr/>
        </p:nvSpPr>
        <p:spPr>
          <a:xfrm flipH="1" rot="10800000">
            <a:off x="3498884" y="3981718"/>
            <a:ext cx="2055000" cy="2256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7"/>
          <p:cNvSpPr/>
          <p:nvPr/>
        </p:nvSpPr>
        <p:spPr>
          <a:xfrm>
            <a:off x="3005535" y="2883225"/>
            <a:ext cx="2612232" cy="934121"/>
          </a:xfrm>
          <a:custGeom>
            <a:rect b="b" l="l" r="r" t="t"/>
            <a:pathLst>
              <a:path extrusionOk="0" h="225" w="629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7"/>
          <p:cNvSpPr txBox="1"/>
          <p:nvPr/>
        </p:nvSpPr>
        <p:spPr>
          <a:xfrm>
            <a:off x="2660031" y="249058"/>
            <a:ext cx="41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n" sz="3800">
                <a:solidFill>
                  <a:schemeClr val="dk1"/>
                </a:solidFill>
              </a:rPr>
              <a:t>Démarche</a:t>
            </a:r>
            <a:endParaRPr sz="1100"/>
          </a:p>
        </p:txBody>
      </p:sp>
      <p:grpSp>
        <p:nvGrpSpPr>
          <p:cNvPr id="430" name="Google Shape;430;p57"/>
          <p:cNvGrpSpPr/>
          <p:nvPr/>
        </p:nvGrpSpPr>
        <p:grpSpPr>
          <a:xfrm>
            <a:off x="3928652" y="1257124"/>
            <a:ext cx="1298707" cy="1584089"/>
            <a:chOff x="7549436" y="-3035119"/>
            <a:chExt cx="1474296" cy="1798262"/>
          </a:xfrm>
        </p:grpSpPr>
        <p:sp>
          <p:nvSpPr>
            <p:cNvPr id="431" name="Google Shape;431;p57"/>
            <p:cNvSpPr/>
            <p:nvPr/>
          </p:nvSpPr>
          <p:spPr>
            <a:xfrm>
              <a:off x="7827222" y="-2761530"/>
              <a:ext cx="917325" cy="1524674"/>
            </a:xfrm>
            <a:custGeom>
              <a:rect b="b" l="l" r="r" t="t"/>
              <a:pathLst>
                <a:path extrusionOk="0" h="1237" w="75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57"/>
            <p:cNvSpPr/>
            <p:nvPr/>
          </p:nvSpPr>
          <p:spPr>
            <a:xfrm>
              <a:off x="7933578" y="-2329808"/>
              <a:ext cx="65073" cy="110555"/>
            </a:xfrm>
            <a:custGeom>
              <a:rect b="b" l="l" r="r" t="t"/>
              <a:pathLst>
                <a:path extrusionOk="0" h="90" w="53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57"/>
            <p:cNvSpPr/>
            <p:nvPr/>
          </p:nvSpPr>
          <p:spPr>
            <a:xfrm>
              <a:off x="7965765" y="-2182168"/>
              <a:ext cx="235803" cy="378545"/>
            </a:xfrm>
            <a:custGeom>
              <a:rect b="b" l="l" r="r" t="t"/>
              <a:pathLst>
                <a:path extrusionOk="0" h="307" w="193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57"/>
            <p:cNvSpPr/>
            <p:nvPr/>
          </p:nvSpPr>
          <p:spPr>
            <a:xfrm>
              <a:off x="8510842" y="-2203160"/>
              <a:ext cx="105657" cy="130847"/>
            </a:xfrm>
            <a:custGeom>
              <a:rect b="b" l="l" r="r" t="t"/>
              <a:pathLst>
                <a:path extrusionOk="0" h="106" w="8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57"/>
            <p:cNvSpPr/>
            <p:nvPr/>
          </p:nvSpPr>
          <p:spPr>
            <a:xfrm>
              <a:off x="8256846" y="-2653076"/>
              <a:ext cx="381344" cy="415630"/>
            </a:xfrm>
            <a:custGeom>
              <a:rect b="b" l="l" r="r" t="t"/>
              <a:pathLst>
                <a:path extrusionOk="0" h="337" w="312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57"/>
            <p:cNvSpPr/>
            <p:nvPr/>
          </p:nvSpPr>
          <p:spPr>
            <a:xfrm>
              <a:off x="8256846" y="-3035119"/>
              <a:ext cx="58776" cy="223908"/>
            </a:xfrm>
            <a:custGeom>
              <a:rect b="b" l="l" r="r" t="t"/>
              <a:pathLst>
                <a:path extrusionOk="0" h="182" w="48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57"/>
            <p:cNvSpPr/>
            <p:nvPr/>
          </p:nvSpPr>
          <p:spPr>
            <a:xfrm>
              <a:off x="7899293" y="-2944156"/>
              <a:ext cx="149039" cy="207115"/>
            </a:xfrm>
            <a:custGeom>
              <a:rect b="b" l="l" r="r" t="t"/>
              <a:pathLst>
                <a:path extrusionOk="0" h="168" w="122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57"/>
            <p:cNvSpPr/>
            <p:nvPr/>
          </p:nvSpPr>
          <p:spPr>
            <a:xfrm>
              <a:off x="8723555" y="-2052722"/>
              <a:ext cx="209214" cy="146940"/>
            </a:xfrm>
            <a:custGeom>
              <a:rect b="b" l="l" r="r" t="t"/>
              <a:pathLst>
                <a:path extrusionOk="0" h="119" w="171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57"/>
            <p:cNvSpPr/>
            <p:nvPr/>
          </p:nvSpPr>
          <p:spPr>
            <a:xfrm>
              <a:off x="7640399" y="-2682464"/>
              <a:ext cx="209214" cy="145540"/>
            </a:xfrm>
            <a:custGeom>
              <a:rect b="b" l="l" r="r" t="t"/>
              <a:pathLst>
                <a:path extrusionOk="0" h="118" w="171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57"/>
            <p:cNvSpPr/>
            <p:nvPr/>
          </p:nvSpPr>
          <p:spPr>
            <a:xfrm>
              <a:off x="8799824" y="-2322811"/>
              <a:ext cx="223908" cy="59476"/>
            </a:xfrm>
            <a:custGeom>
              <a:rect b="b" l="l" r="r" t="t"/>
              <a:pathLst>
                <a:path extrusionOk="0" h="48" w="183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57"/>
            <p:cNvSpPr/>
            <p:nvPr/>
          </p:nvSpPr>
          <p:spPr>
            <a:xfrm>
              <a:off x="7549436" y="-2322811"/>
              <a:ext cx="222509" cy="59476"/>
            </a:xfrm>
            <a:custGeom>
              <a:rect b="b" l="l" r="r" t="t"/>
              <a:pathLst>
                <a:path extrusionOk="0" h="48" w="182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57"/>
            <p:cNvSpPr/>
            <p:nvPr/>
          </p:nvSpPr>
          <p:spPr>
            <a:xfrm>
              <a:off x="8723555" y="-2682464"/>
              <a:ext cx="209214" cy="145540"/>
            </a:xfrm>
            <a:custGeom>
              <a:rect b="b" l="l" r="r" t="t"/>
              <a:pathLst>
                <a:path extrusionOk="0" h="118" w="171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57"/>
            <p:cNvSpPr/>
            <p:nvPr/>
          </p:nvSpPr>
          <p:spPr>
            <a:xfrm>
              <a:off x="7640399" y="-2052722"/>
              <a:ext cx="209214" cy="146940"/>
            </a:xfrm>
            <a:custGeom>
              <a:rect b="b" l="l" r="r" t="t"/>
              <a:pathLst>
                <a:path extrusionOk="0" h="119" w="171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57"/>
            <p:cNvSpPr/>
            <p:nvPr/>
          </p:nvSpPr>
          <p:spPr>
            <a:xfrm>
              <a:off x="8524837" y="-2944156"/>
              <a:ext cx="149039" cy="207115"/>
            </a:xfrm>
            <a:custGeom>
              <a:rect b="b" l="l" r="r" t="t"/>
              <a:pathLst>
                <a:path extrusionOk="0" h="168" w="122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57"/>
          <p:cNvSpPr/>
          <p:nvPr/>
        </p:nvSpPr>
        <p:spPr>
          <a:xfrm>
            <a:off x="1207905" y="1506244"/>
            <a:ext cx="379800" cy="37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446" name="Google Shape;446;p57"/>
          <p:cNvSpPr txBox="1"/>
          <p:nvPr/>
        </p:nvSpPr>
        <p:spPr>
          <a:xfrm>
            <a:off x="605150" y="3504400"/>
            <a:ext cx="2055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Données fictives 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interprétabilité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57"/>
          <p:cNvSpPr/>
          <p:nvPr/>
        </p:nvSpPr>
        <p:spPr>
          <a:xfrm>
            <a:off x="1207905" y="3076707"/>
            <a:ext cx="379800" cy="37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448" name="Google Shape;448;p57"/>
          <p:cNvSpPr/>
          <p:nvPr/>
        </p:nvSpPr>
        <p:spPr>
          <a:xfrm>
            <a:off x="7371964" y="1519859"/>
            <a:ext cx="379800" cy="37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449" name="Google Shape;449;p57"/>
          <p:cNvSpPr txBox="1"/>
          <p:nvPr/>
        </p:nvSpPr>
        <p:spPr>
          <a:xfrm>
            <a:off x="805850" y="2018500"/>
            <a:ext cx="1298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Littérature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57"/>
          <p:cNvSpPr txBox="1"/>
          <p:nvPr/>
        </p:nvSpPr>
        <p:spPr>
          <a:xfrm>
            <a:off x="6947084" y="2018509"/>
            <a:ext cx="1229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Données de fraude</a:t>
            </a:r>
            <a:endParaRPr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7"/>
          <p:cNvSpPr/>
          <p:nvPr/>
        </p:nvSpPr>
        <p:spPr>
          <a:xfrm>
            <a:off x="7371964" y="3105772"/>
            <a:ext cx="379800" cy="37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6947074" y="3604425"/>
            <a:ext cx="1349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et objectifs</a:t>
            </a:r>
            <a:endParaRPr/>
          </a:p>
        </p:txBody>
      </p:sp>
      <p:sp>
        <p:nvSpPr>
          <p:cNvPr id="459" name="Google Shape;459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SVM linéaire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Anticiper </a:t>
            </a:r>
            <a:r>
              <a:rPr lang="en" sz="1700"/>
              <a:t>certaines formes</a:t>
            </a:r>
            <a:r>
              <a:rPr lang="en" sz="1700"/>
              <a:t> </a:t>
            </a:r>
            <a:r>
              <a:rPr lang="en" sz="1700">
                <a:solidFill>
                  <a:srgbClr val="CC0000"/>
                </a:solidFill>
              </a:rPr>
              <a:t>d’attaques 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Attaque </a:t>
            </a:r>
            <a:r>
              <a:rPr lang="en" sz="1700"/>
              <a:t>= changement </a:t>
            </a:r>
            <a:r>
              <a:rPr lang="en" sz="1700">
                <a:solidFill>
                  <a:srgbClr val="CC0000"/>
                </a:solidFill>
              </a:rPr>
              <a:t>d’attributs </a:t>
            </a:r>
            <a:r>
              <a:rPr lang="en" sz="1700"/>
              <a:t>des transactions </a:t>
            </a:r>
            <a:r>
              <a:rPr lang="en" sz="1700">
                <a:solidFill>
                  <a:srgbClr val="CC0000"/>
                </a:solidFill>
              </a:rPr>
              <a:t>frauduleuses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2 modes d’attaque : </a:t>
            </a:r>
            <a:r>
              <a:rPr lang="en" sz="1700">
                <a:solidFill>
                  <a:srgbClr val="CC0000"/>
                </a:solidFill>
              </a:rPr>
              <a:t>informations </a:t>
            </a:r>
            <a:r>
              <a:rPr lang="en" sz="1700"/>
              <a:t>+ </a:t>
            </a:r>
            <a:r>
              <a:rPr lang="en" sz="1700">
                <a:solidFill>
                  <a:srgbClr val="CC0000"/>
                </a:solidFill>
              </a:rPr>
              <a:t>contraintes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Sévérité : </a:t>
            </a:r>
            <a:r>
              <a:rPr lang="en" sz="1700">
                <a:solidFill>
                  <a:srgbClr val="CC0000"/>
                </a:solidFill>
              </a:rPr>
              <a:t>coefficients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Comparaison </a:t>
            </a:r>
            <a:r>
              <a:rPr lang="en" sz="1700"/>
              <a:t>des modèles 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Modèles qui anticipent une </a:t>
            </a:r>
            <a:r>
              <a:rPr lang="en" sz="1700">
                <a:solidFill>
                  <a:srgbClr val="CC0000"/>
                </a:solidFill>
              </a:rPr>
              <a:t>attaque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Un modèle entraîné sur les </a:t>
            </a:r>
            <a:r>
              <a:rPr lang="en" sz="1700">
                <a:solidFill>
                  <a:srgbClr val="CC0000"/>
                </a:solidFill>
              </a:rPr>
              <a:t>données originales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460" name="Google Shape;460;p5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et objectifs</a:t>
            </a:r>
            <a:endParaRPr/>
          </a:p>
        </p:txBody>
      </p:sp>
      <p:sp>
        <p:nvSpPr>
          <p:cNvPr id="466" name="Google Shape;466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Objectif 1</a:t>
            </a:r>
            <a:r>
              <a:rPr lang="en" sz="1700"/>
              <a:t> : </a:t>
            </a:r>
            <a:r>
              <a:rPr lang="en" sz="1700">
                <a:solidFill>
                  <a:srgbClr val="CC0000"/>
                </a:solidFill>
              </a:rPr>
              <a:t>robustesse </a:t>
            </a:r>
            <a:r>
              <a:rPr lang="en" sz="1700"/>
              <a:t>contre certaines attaques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Évaluation 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Modéliser une </a:t>
            </a:r>
            <a:r>
              <a:rPr lang="en" sz="1700">
                <a:solidFill>
                  <a:srgbClr val="CC0000"/>
                </a:solidFill>
              </a:rPr>
              <a:t>attaque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Effectuer l’attaque sur la </a:t>
            </a:r>
            <a:r>
              <a:rPr lang="en" sz="1700">
                <a:solidFill>
                  <a:srgbClr val="CC0000"/>
                </a:solidFill>
              </a:rPr>
              <a:t>Validation Set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Comparer les </a:t>
            </a:r>
            <a:r>
              <a:rPr lang="en" sz="1700">
                <a:solidFill>
                  <a:srgbClr val="CC0000"/>
                </a:solidFill>
              </a:rPr>
              <a:t>performances </a:t>
            </a:r>
            <a:r>
              <a:rPr lang="en" sz="1700"/>
              <a:t>des différents modèles</a:t>
            </a:r>
            <a:endParaRPr sz="1700"/>
          </a:p>
        </p:txBody>
      </p:sp>
      <p:sp>
        <p:nvSpPr>
          <p:cNvPr id="467" name="Google Shape;467;p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et objectifs</a:t>
            </a:r>
            <a:endParaRPr/>
          </a:p>
        </p:txBody>
      </p:sp>
      <p:sp>
        <p:nvSpPr>
          <p:cNvPr id="473" name="Google Shape;473;p60"/>
          <p:cNvSpPr txBox="1"/>
          <p:nvPr>
            <p:ph idx="1" type="body"/>
          </p:nvPr>
        </p:nvSpPr>
        <p:spPr>
          <a:xfrm>
            <a:off x="729450" y="2078875"/>
            <a:ext cx="303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Objectif 2</a:t>
            </a:r>
            <a:r>
              <a:rPr lang="en" sz="1700"/>
              <a:t> : </a:t>
            </a:r>
            <a:r>
              <a:rPr lang="en" sz="1700">
                <a:solidFill>
                  <a:srgbClr val="CC0000"/>
                </a:solidFill>
              </a:rPr>
              <a:t>stabilité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474" name="Google Shape;474;p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5" name="Google Shape;4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493" y="1192025"/>
            <a:ext cx="4074806" cy="371259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0"/>
          <p:cNvSpPr txBox="1"/>
          <p:nvPr/>
        </p:nvSpPr>
        <p:spPr>
          <a:xfrm>
            <a:off x="4629000" y="4694725"/>
            <a:ext cx="3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Performances XGBoost: sur 6 mois de Test 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et objectifs</a:t>
            </a:r>
            <a:endParaRPr/>
          </a:p>
        </p:txBody>
      </p:sp>
      <p:sp>
        <p:nvSpPr>
          <p:cNvPr id="482" name="Google Shape;48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Objectif 2</a:t>
            </a:r>
            <a:r>
              <a:rPr lang="en" sz="1700"/>
              <a:t> : </a:t>
            </a:r>
            <a:r>
              <a:rPr lang="en" sz="1700">
                <a:solidFill>
                  <a:srgbClr val="CC0000"/>
                </a:solidFill>
              </a:rPr>
              <a:t>minimiser </a:t>
            </a:r>
            <a:r>
              <a:rPr lang="en" sz="1700"/>
              <a:t>la variance du recall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Évaluation 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-"/>
            </a:pPr>
            <a:r>
              <a:rPr lang="en" sz="1700">
                <a:solidFill>
                  <a:srgbClr val="CC0000"/>
                </a:solidFill>
              </a:rPr>
              <a:t>Test Set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Mesurer la </a:t>
            </a:r>
            <a:r>
              <a:rPr lang="en" sz="1700">
                <a:solidFill>
                  <a:srgbClr val="CC0000"/>
                </a:solidFill>
              </a:rPr>
              <a:t>variance </a:t>
            </a:r>
            <a:r>
              <a:rPr lang="en" sz="1700"/>
              <a:t>du </a:t>
            </a:r>
            <a:r>
              <a:rPr lang="en" sz="1700">
                <a:solidFill>
                  <a:srgbClr val="CC0000"/>
                </a:solidFill>
              </a:rPr>
              <a:t>recall</a:t>
            </a:r>
            <a:r>
              <a:rPr lang="en" sz="1700"/>
              <a:t>/par mois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Comparer les </a:t>
            </a:r>
            <a:r>
              <a:rPr lang="en" sz="1700">
                <a:solidFill>
                  <a:srgbClr val="CC0000"/>
                </a:solidFill>
              </a:rPr>
              <a:t>performances </a:t>
            </a:r>
            <a:r>
              <a:rPr lang="en" sz="1700"/>
              <a:t>des différents modèles</a:t>
            </a:r>
            <a:endParaRPr sz="1700"/>
          </a:p>
        </p:txBody>
      </p:sp>
      <p:sp>
        <p:nvSpPr>
          <p:cNvPr id="483" name="Google Shape;483;p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</a:t>
            </a:r>
            <a:endParaRPr/>
          </a:p>
        </p:txBody>
      </p:sp>
      <p:sp>
        <p:nvSpPr>
          <p:cNvPr id="489" name="Google Shape;489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Données en 2D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Formes simples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Interprétabilité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Validation de l’approche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Expèriences : plus facile à mener</a:t>
            </a:r>
            <a:endParaRPr sz="1700"/>
          </a:p>
        </p:txBody>
      </p:sp>
      <p:sp>
        <p:nvSpPr>
          <p:cNvPr id="490" name="Google Shape;490;p6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hypothèses</a:t>
            </a:r>
            <a:endParaRPr/>
          </a:p>
        </p:txBody>
      </p:sp>
      <p:sp>
        <p:nvSpPr>
          <p:cNvPr id="496" name="Google Shape;496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Adversaire </a:t>
            </a:r>
            <a:r>
              <a:rPr lang="en" sz="1745"/>
              <a:t>: </a:t>
            </a:r>
            <a:endParaRPr sz="1745"/>
          </a:p>
          <a:p>
            <a:pPr indent="-339407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>
                <a:solidFill>
                  <a:srgbClr val="CC0000"/>
                </a:solidFill>
              </a:rPr>
              <a:t>Échapper </a:t>
            </a:r>
            <a:r>
              <a:rPr lang="en" sz="1745"/>
              <a:t>à la détection</a:t>
            </a:r>
            <a:endParaRPr sz="1745"/>
          </a:p>
          <a:p>
            <a:pPr indent="-339407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>
                <a:solidFill>
                  <a:srgbClr val="CC0000"/>
                </a:solidFill>
              </a:rPr>
              <a:t>Changer </a:t>
            </a:r>
            <a:r>
              <a:rPr lang="en" sz="1745"/>
              <a:t>les attributs des instances malicieuses</a:t>
            </a:r>
            <a:endParaRPr sz="1745"/>
          </a:p>
          <a:p>
            <a:pPr indent="-339407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>
                <a:solidFill>
                  <a:srgbClr val="CC0000"/>
                </a:solidFill>
              </a:rPr>
              <a:t>Respecter </a:t>
            </a:r>
            <a:r>
              <a:rPr lang="en" sz="1745"/>
              <a:t>certaines contraintes</a:t>
            </a:r>
            <a:endParaRPr sz="1745"/>
          </a:p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Système </a:t>
            </a:r>
            <a:r>
              <a:rPr lang="en" sz="1745"/>
              <a:t>: anticiper ces attaques</a:t>
            </a:r>
            <a:endParaRPr sz="1745"/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45"/>
          </a:p>
        </p:txBody>
      </p:sp>
      <p:sp>
        <p:nvSpPr>
          <p:cNvPr id="497" name="Google Shape;497;p6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Fraude </a:t>
            </a:r>
            <a:r>
              <a:rPr lang="en" sz="1700"/>
              <a:t>à la </a:t>
            </a:r>
            <a:r>
              <a:rPr lang="en" sz="1700">
                <a:solidFill>
                  <a:srgbClr val="CC0000"/>
                </a:solidFill>
              </a:rPr>
              <a:t>carte </a:t>
            </a:r>
            <a:r>
              <a:rPr lang="en" sz="1700"/>
              <a:t>crédit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Pertes </a:t>
            </a:r>
            <a:r>
              <a:rPr lang="en" sz="1700"/>
              <a:t>immenses : </a:t>
            </a:r>
            <a:r>
              <a:rPr lang="en" sz="1700">
                <a:solidFill>
                  <a:srgbClr val="CC0000"/>
                </a:solidFill>
              </a:rPr>
              <a:t>24.26 Milliards</a:t>
            </a:r>
            <a:r>
              <a:rPr lang="en" sz="1700"/>
              <a:t> de Dollars par an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Hausse </a:t>
            </a:r>
            <a:r>
              <a:rPr lang="en" sz="1700"/>
              <a:t>de </a:t>
            </a:r>
            <a:r>
              <a:rPr lang="en" sz="1700">
                <a:solidFill>
                  <a:srgbClr val="CC0000"/>
                </a:solidFill>
              </a:rPr>
              <a:t>18.4% 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hypothèses</a:t>
            </a:r>
            <a:endParaRPr/>
          </a:p>
        </p:txBody>
      </p:sp>
      <p:sp>
        <p:nvSpPr>
          <p:cNvPr id="503" name="Google Shape;503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Système </a:t>
            </a:r>
            <a:r>
              <a:rPr lang="en" sz="1745"/>
              <a:t>joue en premier : </a:t>
            </a:r>
            <a:r>
              <a:rPr lang="en" sz="1745">
                <a:solidFill>
                  <a:srgbClr val="CC0000"/>
                </a:solidFill>
              </a:rPr>
              <a:t>minimiser </a:t>
            </a:r>
            <a:r>
              <a:rPr lang="en" sz="1745"/>
              <a:t>le loss</a:t>
            </a:r>
            <a:endParaRPr sz="1745"/>
          </a:p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Adversaire </a:t>
            </a:r>
            <a:r>
              <a:rPr lang="en" sz="1745"/>
              <a:t>: </a:t>
            </a:r>
            <a:r>
              <a:rPr lang="en" sz="1745">
                <a:solidFill>
                  <a:srgbClr val="CC0000"/>
                </a:solidFill>
              </a:rPr>
              <a:t>maximiser </a:t>
            </a:r>
            <a:r>
              <a:rPr lang="en" sz="1745"/>
              <a:t>le loss du système</a:t>
            </a:r>
            <a:endParaRPr sz="1745"/>
          </a:p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Modèle </a:t>
            </a:r>
            <a:r>
              <a:rPr lang="en" sz="1745"/>
              <a:t>: </a:t>
            </a:r>
            <a:r>
              <a:rPr lang="en" sz="1745">
                <a:solidFill>
                  <a:srgbClr val="CC0000"/>
                </a:solidFill>
              </a:rPr>
              <a:t>SVM</a:t>
            </a:r>
            <a:endParaRPr sz="1745">
              <a:solidFill>
                <a:srgbClr val="CC0000"/>
              </a:solidFill>
            </a:endParaRPr>
          </a:p>
        </p:txBody>
      </p:sp>
      <p:sp>
        <p:nvSpPr>
          <p:cNvPr id="504" name="Google Shape;504;p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5" name="Google Shape;5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325" y="3431825"/>
            <a:ext cx="522092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13" y="4339975"/>
            <a:ext cx="24669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séparables linéairement</a:t>
            </a:r>
            <a:endParaRPr/>
          </a:p>
        </p:txBody>
      </p:sp>
      <p:sp>
        <p:nvSpPr>
          <p:cNvPr id="512" name="Google Shape;512;p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3" name="Google Shape;51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75" y="3673050"/>
            <a:ext cx="3920625" cy="10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400" y="2178550"/>
            <a:ext cx="6222901" cy="12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5"/>
          <p:cNvSpPr txBox="1"/>
          <p:nvPr/>
        </p:nvSpPr>
        <p:spPr>
          <a:xfrm>
            <a:off x="1542400" y="2608175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Primal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65"/>
          <p:cNvSpPr txBox="1"/>
          <p:nvPr/>
        </p:nvSpPr>
        <p:spPr>
          <a:xfrm>
            <a:off x="1542400" y="3982150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7" name="Google Shape;517;p65"/>
          <p:cNvCxnSpPr/>
          <p:nvPr/>
        </p:nvCxnSpPr>
        <p:spPr>
          <a:xfrm flipH="1" rot="10800000">
            <a:off x="701900" y="3543975"/>
            <a:ext cx="78705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séparables linéairement</a:t>
            </a:r>
            <a:endParaRPr/>
          </a:p>
        </p:txBody>
      </p:sp>
      <p:sp>
        <p:nvSpPr>
          <p:cNvPr id="523" name="Google Shape;523;p6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4" name="Google Shape;5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800" y="1793825"/>
            <a:ext cx="4400000" cy="28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6"/>
          <p:cNvSpPr txBox="1"/>
          <p:nvPr/>
        </p:nvSpPr>
        <p:spPr>
          <a:xfrm>
            <a:off x="3985200" y="4648725"/>
            <a:ext cx="1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SVM normal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séparables linéairement</a:t>
            </a:r>
            <a:endParaRPr/>
          </a:p>
        </p:txBody>
      </p:sp>
      <p:sp>
        <p:nvSpPr>
          <p:cNvPr id="531" name="Google Shape;531;p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2" name="Google Shape;53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692" y="2017750"/>
            <a:ext cx="3857383" cy="25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6250"/>
            <a:ext cx="3920975" cy="252360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7"/>
          <p:cNvSpPr txBox="1"/>
          <p:nvPr/>
        </p:nvSpPr>
        <p:spPr>
          <a:xfrm>
            <a:off x="3405248" y="4529850"/>
            <a:ext cx="21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Adversarial SVM : Cf=0.3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67"/>
          <p:cNvSpPr txBox="1"/>
          <p:nvPr/>
        </p:nvSpPr>
        <p:spPr>
          <a:xfrm>
            <a:off x="6076387" y="4693750"/>
            <a:ext cx="16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Attaque anticipée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67"/>
          <p:cNvSpPr txBox="1"/>
          <p:nvPr/>
        </p:nvSpPr>
        <p:spPr>
          <a:xfrm>
            <a:off x="1342650" y="4746550"/>
            <a:ext cx="17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Données originales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objectif 1</a:t>
            </a:r>
            <a:endParaRPr/>
          </a:p>
        </p:txBody>
      </p:sp>
      <p:sp>
        <p:nvSpPr>
          <p:cNvPr id="542" name="Google Shape;542;p6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0" y="2006250"/>
            <a:ext cx="814180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objectif 1</a:t>
            </a:r>
            <a:endParaRPr/>
          </a:p>
        </p:txBody>
      </p:sp>
      <p:sp>
        <p:nvSpPr>
          <p:cNvPr id="549" name="Google Shape;549;p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49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non séparables linéairement</a:t>
            </a:r>
            <a:endParaRPr/>
          </a:p>
        </p:txBody>
      </p:sp>
      <p:sp>
        <p:nvSpPr>
          <p:cNvPr id="556" name="Google Shape;556;p7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7" name="Google Shape;55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675" y="2052275"/>
            <a:ext cx="35242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0"/>
          <p:cNvSpPr txBox="1"/>
          <p:nvPr/>
        </p:nvSpPr>
        <p:spPr>
          <a:xfrm>
            <a:off x="3175425" y="4612900"/>
            <a:ext cx="3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Données non séparables linéairement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non séparables linéairement</a:t>
            </a:r>
            <a:endParaRPr/>
          </a:p>
        </p:txBody>
      </p:sp>
      <p:sp>
        <p:nvSpPr>
          <p:cNvPr id="564" name="Google Shape;564;p7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71"/>
          <p:cNvSpPr txBox="1"/>
          <p:nvPr/>
        </p:nvSpPr>
        <p:spPr>
          <a:xfrm>
            <a:off x="729450" y="2025175"/>
            <a:ext cx="66279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Forme duale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n’est plus valable</a:t>
            </a:r>
            <a:endParaRPr sz="17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Approche itérative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Phase de </a:t>
            </a:r>
            <a:r>
              <a:rPr lang="en" sz="1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minimisation</a:t>
            </a:r>
            <a:endParaRPr sz="17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Phase de </a:t>
            </a:r>
            <a:r>
              <a:rPr lang="en" sz="1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maximisation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Approche simple ou Greedy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Gradient Ascent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Algorithme génétique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6" name="Google Shape;56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676" y="2811975"/>
            <a:ext cx="3979449" cy="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artificielles : résultats</a:t>
            </a:r>
            <a:endParaRPr/>
          </a:p>
        </p:txBody>
      </p:sp>
      <p:sp>
        <p:nvSpPr>
          <p:cNvPr id="572" name="Google Shape;572;p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0338"/>
            <a:ext cx="8839200" cy="232301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2"/>
          <p:cNvSpPr txBox="1"/>
          <p:nvPr/>
        </p:nvSpPr>
        <p:spPr>
          <a:xfrm>
            <a:off x="905550" y="4576400"/>
            <a:ext cx="73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Attaque restrained : maximisation simple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de fraude : SVM</a:t>
            </a:r>
            <a:endParaRPr/>
          </a:p>
        </p:txBody>
      </p:sp>
      <p:sp>
        <p:nvSpPr>
          <p:cNvPr id="580" name="Google Shape;580;p7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1" name="Google Shape;58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25" y="1853850"/>
            <a:ext cx="5011828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3"/>
          <p:cNvSpPr txBox="1"/>
          <p:nvPr/>
        </p:nvSpPr>
        <p:spPr>
          <a:xfrm>
            <a:off x="2525938" y="4746550"/>
            <a:ext cx="44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Comparaison : f1 score de 4 SVMs de kernels différents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Problématiques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49023"/>
            <a:ext cx="1335175" cy="1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638" y="2608313"/>
            <a:ext cx="1588887" cy="14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400" y="2570750"/>
            <a:ext cx="1500350" cy="15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200" y="2649025"/>
            <a:ext cx="1835793" cy="1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4525" y="2478575"/>
            <a:ext cx="1588875" cy="168469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948238" y="4349650"/>
            <a:ext cx="8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Données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2551575" y="4349650"/>
            <a:ext cx="1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Déséquilibre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203463" y="4349650"/>
            <a:ext cx="1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Imitation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5811063" y="4349650"/>
            <a:ext cx="1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7571588" y="4349650"/>
            <a:ext cx="1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Dynamique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de fraude : hypothèses</a:t>
            </a:r>
            <a:endParaRPr/>
          </a:p>
        </p:txBody>
      </p:sp>
      <p:sp>
        <p:nvSpPr>
          <p:cNvPr id="588" name="Google Shape;588;p7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9" name="Google Shape;589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Fraudeur </a:t>
            </a:r>
            <a:r>
              <a:rPr lang="en" sz="1745"/>
              <a:t>: agir sur </a:t>
            </a:r>
            <a:r>
              <a:rPr lang="en" sz="1745">
                <a:solidFill>
                  <a:srgbClr val="CC0000"/>
                </a:solidFill>
              </a:rPr>
              <a:t>amt </a:t>
            </a:r>
            <a:r>
              <a:rPr lang="en" sz="1745"/>
              <a:t>et </a:t>
            </a:r>
            <a:r>
              <a:rPr lang="en" sz="1745">
                <a:solidFill>
                  <a:srgbClr val="CC0000"/>
                </a:solidFill>
              </a:rPr>
              <a:t>hour</a:t>
            </a:r>
            <a:endParaRPr sz="1745">
              <a:solidFill>
                <a:srgbClr val="CC0000"/>
              </a:solidFill>
            </a:endParaRPr>
          </a:p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Négliger </a:t>
            </a:r>
            <a:r>
              <a:rPr lang="en" sz="1745"/>
              <a:t>les changements sur les </a:t>
            </a:r>
            <a:r>
              <a:rPr lang="en" sz="1745">
                <a:solidFill>
                  <a:srgbClr val="CC0000"/>
                </a:solidFill>
              </a:rPr>
              <a:t>autres attributs</a:t>
            </a:r>
            <a:endParaRPr sz="1745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de fraude : méthodes de maximisation</a:t>
            </a:r>
            <a:endParaRPr/>
          </a:p>
        </p:txBody>
      </p:sp>
      <p:sp>
        <p:nvSpPr>
          <p:cNvPr id="595" name="Google Shape;595;p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6" name="Google Shape;59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288" y="1994750"/>
            <a:ext cx="392743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de fraude : première approche</a:t>
            </a:r>
            <a:endParaRPr/>
          </a:p>
        </p:txBody>
      </p:sp>
      <p:sp>
        <p:nvSpPr>
          <p:cNvPr id="602" name="Google Shape;602;p7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76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Injecter </a:t>
            </a:r>
            <a:r>
              <a:rPr lang="en" sz="1745"/>
              <a:t>les attaques dans </a:t>
            </a:r>
            <a:r>
              <a:rPr lang="en" sz="1745">
                <a:solidFill>
                  <a:srgbClr val="CC0000"/>
                </a:solidFill>
              </a:rPr>
              <a:t>Train Set</a:t>
            </a:r>
            <a:endParaRPr sz="1745">
              <a:solidFill>
                <a:srgbClr val="CC0000"/>
              </a:solidFill>
            </a:endParaRPr>
          </a:p>
        </p:txBody>
      </p:sp>
      <p:pic>
        <p:nvPicPr>
          <p:cNvPr id="604" name="Google Shape;60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138" y="2535400"/>
            <a:ext cx="3679324" cy="25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6"/>
          <p:cNvSpPr txBox="1"/>
          <p:nvPr/>
        </p:nvSpPr>
        <p:spPr>
          <a:xfrm>
            <a:off x="6541475" y="3266313"/>
            <a:ext cx="209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Performances : Validation Set non modifiée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de fraude : deuxième approche</a:t>
            </a:r>
            <a:endParaRPr/>
          </a:p>
        </p:txBody>
      </p:sp>
      <p:sp>
        <p:nvSpPr>
          <p:cNvPr id="611" name="Google Shape;611;p7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Google Shape;612;p77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Garder </a:t>
            </a:r>
            <a:r>
              <a:rPr lang="en" sz="1745"/>
              <a:t>les données de fraudes </a:t>
            </a:r>
            <a:r>
              <a:rPr lang="en" sz="1745">
                <a:solidFill>
                  <a:srgbClr val="CC0000"/>
                </a:solidFill>
              </a:rPr>
              <a:t>originales</a:t>
            </a:r>
            <a:endParaRPr sz="1745">
              <a:solidFill>
                <a:srgbClr val="CC0000"/>
              </a:solidFill>
            </a:endParaRPr>
          </a:p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Ajouter </a:t>
            </a:r>
            <a:r>
              <a:rPr lang="en" sz="1745"/>
              <a:t>des transactions </a:t>
            </a:r>
            <a:r>
              <a:rPr lang="en" sz="1745">
                <a:solidFill>
                  <a:srgbClr val="CC0000"/>
                </a:solidFill>
              </a:rPr>
              <a:t>modifiées</a:t>
            </a:r>
            <a:endParaRPr sz="1745">
              <a:solidFill>
                <a:srgbClr val="CC0000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45"/>
          </a:p>
        </p:txBody>
      </p:sp>
      <p:pic>
        <p:nvPicPr>
          <p:cNvPr id="613" name="Google Shape;61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950" y="2839100"/>
            <a:ext cx="3194101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7"/>
          <p:cNvSpPr txBox="1"/>
          <p:nvPr/>
        </p:nvSpPr>
        <p:spPr>
          <a:xfrm>
            <a:off x="6541475" y="3266313"/>
            <a:ext cx="209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Performances : Validation Set non modifiée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de fraude : robustesse</a:t>
            </a:r>
            <a:endParaRPr/>
          </a:p>
        </p:txBody>
      </p:sp>
      <p:sp>
        <p:nvSpPr>
          <p:cNvPr id="620" name="Google Shape;620;p7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1" name="Google Shape;62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75" y="1853850"/>
            <a:ext cx="3611224" cy="3137249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78"/>
          <p:cNvSpPr txBox="1"/>
          <p:nvPr/>
        </p:nvSpPr>
        <p:spPr>
          <a:xfrm>
            <a:off x="729450" y="2163250"/>
            <a:ext cx="3332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Comparaison </a:t>
            </a: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des performances :</a:t>
            </a:r>
            <a:endParaRPr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Adversarial SVMs</a:t>
            </a:r>
            <a:endParaRPr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SVM normal</a:t>
            </a:r>
            <a:endParaRPr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Sur </a:t>
            </a:r>
            <a:r>
              <a:rPr lang="en" sz="1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Validation + attaque</a:t>
            </a:r>
            <a:endParaRPr sz="17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de fraude : stabilité</a:t>
            </a:r>
            <a:endParaRPr/>
          </a:p>
        </p:txBody>
      </p:sp>
      <p:sp>
        <p:nvSpPr>
          <p:cNvPr id="628" name="Google Shape;628;p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9" name="Google Shape;62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0" y="1902675"/>
            <a:ext cx="4264660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771" y="1950063"/>
            <a:ext cx="3943780" cy="28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79"/>
          <p:cNvSpPr txBox="1"/>
          <p:nvPr/>
        </p:nvSpPr>
        <p:spPr>
          <a:xfrm>
            <a:off x="4812613" y="4746550"/>
            <a:ext cx="37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SVM : variance recall sur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Test Set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79"/>
          <p:cNvSpPr txBox="1"/>
          <p:nvPr/>
        </p:nvSpPr>
        <p:spPr>
          <a:xfrm>
            <a:off x="870350" y="4746550"/>
            <a:ext cx="37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SVM : variance recall sur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Validation Set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de fraude : conclusion</a:t>
            </a:r>
            <a:endParaRPr/>
          </a:p>
        </p:txBody>
      </p:sp>
      <p:sp>
        <p:nvSpPr>
          <p:cNvPr id="638" name="Google Shape;638;p8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Objectif 1</a:t>
            </a:r>
            <a:r>
              <a:rPr lang="en" sz="1745"/>
              <a:t> : </a:t>
            </a:r>
            <a:r>
              <a:rPr lang="en" sz="1745">
                <a:solidFill>
                  <a:srgbClr val="CC0000"/>
                </a:solidFill>
              </a:rPr>
              <a:t>atteint</a:t>
            </a:r>
            <a:endParaRPr sz="1745">
              <a:solidFill>
                <a:srgbClr val="CC0000"/>
              </a:solidFill>
            </a:endParaRPr>
          </a:p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Pistes d’améliorations :</a:t>
            </a:r>
            <a:endParaRPr b="1" sz="1745"/>
          </a:p>
          <a:p>
            <a:pPr indent="-339407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>
                <a:solidFill>
                  <a:srgbClr val="CC0000"/>
                </a:solidFill>
              </a:rPr>
              <a:t>Changer </a:t>
            </a:r>
            <a:r>
              <a:rPr lang="en" sz="1745"/>
              <a:t>plus d’attributs</a:t>
            </a:r>
            <a:endParaRPr b="1" sz="1745"/>
          </a:p>
          <a:p>
            <a:pPr indent="-339407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>
                <a:solidFill>
                  <a:srgbClr val="CC0000"/>
                </a:solidFill>
              </a:rPr>
              <a:t>Valider </a:t>
            </a:r>
            <a:r>
              <a:rPr lang="en" sz="1745"/>
              <a:t>l’approche sur plusieurs attaques</a:t>
            </a:r>
            <a:endParaRPr sz="1745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de fraude : conclusion</a:t>
            </a:r>
            <a:endParaRPr/>
          </a:p>
        </p:txBody>
      </p:sp>
      <p:sp>
        <p:nvSpPr>
          <p:cNvPr id="645" name="Google Shape;645;p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Objectif 2</a:t>
            </a:r>
            <a:r>
              <a:rPr lang="en" sz="1745"/>
              <a:t> : </a:t>
            </a:r>
            <a:r>
              <a:rPr lang="en" sz="1745">
                <a:solidFill>
                  <a:srgbClr val="CC0000"/>
                </a:solidFill>
              </a:rPr>
              <a:t>non atteint</a:t>
            </a:r>
            <a:endParaRPr sz="1745">
              <a:solidFill>
                <a:srgbClr val="CC0000"/>
              </a:solidFill>
            </a:endParaRPr>
          </a:p>
          <a:p>
            <a:pPr indent="-33940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b="1" lang="en" sz="1745"/>
              <a:t>Pistes d’amélioration</a:t>
            </a:r>
            <a:r>
              <a:rPr lang="en" sz="1745"/>
              <a:t> :</a:t>
            </a:r>
            <a:endParaRPr sz="1745"/>
          </a:p>
          <a:p>
            <a:pPr indent="-339407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/>
              <a:t>Tester sur des </a:t>
            </a:r>
            <a:r>
              <a:rPr lang="en" sz="1745">
                <a:solidFill>
                  <a:srgbClr val="CC0000"/>
                </a:solidFill>
              </a:rPr>
              <a:t>données réelles</a:t>
            </a:r>
            <a:endParaRPr sz="1745">
              <a:solidFill>
                <a:srgbClr val="CC0000"/>
              </a:solidFill>
            </a:endParaRPr>
          </a:p>
          <a:p>
            <a:pPr indent="-339407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/>
              <a:t>Utiliser </a:t>
            </a:r>
            <a:r>
              <a:rPr lang="en" sz="1745">
                <a:solidFill>
                  <a:srgbClr val="CC0000"/>
                </a:solidFill>
              </a:rPr>
              <a:t>d’autres modèles</a:t>
            </a:r>
            <a:endParaRPr sz="1745">
              <a:solidFill>
                <a:srgbClr val="CC0000"/>
              </a:solidFill>
            </a:endParaRPr>
          </a:p>
          <a:p>
            <a:pPr indent="-339407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/>
              <a:t>Raffiner la </a:t>
            </a:r>
            <a:r>
              <a:rPr lang="en" sz="1745">
                <a:solidFill>
                  <a:srgbClr val="CC0000"/>
                </a:solidFill>
              </a:rPr>
              <a:t>méthode de recherche </a:t>
            </a:r>
            <a:r>
              <a:rPr lang="en" sz="1745"/>
              <a:t>:</a:t>
            </a:r>
            <a:endParaRPr sz="1745"/>
          </a:p>
          <a:p>
            <a:pPr indent="-339407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/>
              <a:t>Plus d’attributs</a:t>
            </a:r>
            <a:endParaRPr sz="1745"/>
          </a:p>
          <a:p>
            <a:pPr indent="-339407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/>
              <a:t>Plus d’itérations</a:t>
            </a:r>
            <a:endParaRPr sz="1745"/>
          </a:p>
          <a:p>
            <a:pPr indent="-339407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45"/>
              <a:buChar char="-"/>
            </a:pPr>
            <a:r>
              <a:rPr lang="en" sz="1745"/>
              <a:t>Méthodes de maximisation</a:t>
            </a:r>
            <a:endParaRPr sz="1745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- Conclusion</a:t>
            </a:r>
            <a:endParaRPr/>
          </a:p>
        </p:txBody>
      </p:sp>
      <p:sp>
        <p:nvSpPr>
          <p:cNvPr id="652" name="Google Shape;652;p8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Récapitulation</a:t>
            </a:r>
            <a:endParaRPr/>
          </a:p>
        </p:txBody>
      </p:sp>
      <p:sp>
        <p:nvSpPr>
          <p:cNvPr id="658" name="Google Shape;658;p83"/>
          <p:cNvSpPr txBox="1"/>
          <p:nvPr>
            <p:ph idx="1" type="body"/>
          </p:nvPr>
        </p:nvSpPr>
        <p:spPr>
          <a:xfrm>
            <a:off x="1491450" y="2078875"/>
            <a:ext cx="7688700" cy="29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Données réelles</a:t>
            </a:r>
            <a:r>
              <a:rPr lang="en" sz="1700"/>
              <a:t> : utilisation de données artificielles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Déséquilibre </a:t>
            </a:r>
            <a:r>
              <a:rPr lang="en" sz="1700"/>
              <a:t>: effet de sampling + choix de métriques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Imitation </a:t>
            </a:r>
            <a:r>
              <a:rPr lang="en" sz="1700"/>
              <a:t>: Feature Engineering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Temps d’</a:t>
            </a:r>
            <a:r>
              <a:rPr b="1" lang="en" sz="1700"/>
              <a:t>exécution</a:t>
            </a:r>
            <a:r>
              <a:rPr lang="en" sz="1700"/>
              <a:t> : comparaison entre 3 modèles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Comportement dynamique</a:t>
            </a:r>
            <a:r>
              <a:rPr lang="en" sz="1700"/>
              <a:t> : Adversarial learning</a:t>
            </a:r>
            <a:endParaRPr sz="1700"/>
          </a:p>
        </p:txBody>
      </p:sp>
      <p:sp>
        <p:nvSpPr>
          <p:cNvPr id="659" name="Google Shape;659;p8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0" name="Google Shape;66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75" y="2078880"/>
            <a:ext cx="785006" cy="47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78" y="2551366"/>
            <a:ext cx="934173" cy="50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011" y="3580397"/>
            <a:ext cx="882119" cy="52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2" y="4182726"/>
            <a:ext cx="882125" cy="38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979" y="2988050"/>
            <a:ext cx="934166" cy="5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Base de données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Prochaines étapes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84"/>
          <p:cNvSpPr txBox="1"/>
          <p:nvPr>
            <p:ph idx="1" type="body"/>
          </p:nvPr>
        </p:nvSpPr>
        <p:spPr>
          <a:xfrm>
            <a:off x="1643850" y="2078875"/>
            <a:ext cx="7688700" cy="29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Parallélisation </a:t>
            </a:r>
            <a:r>
              <a:rPr lang="en" sz="1700"/>
              <a:t>: SPARK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Théorie des jeux</a:t>
            </a:r>
            <a:r>
              <a:rPr lang="en" sz="1700"/>
              <a:t> : des hypothèses plus compliquées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Théorie des graphes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Données réelles</a:t>
            </a:r>
            <a:r>
              <a:rPr lang="en" sz="1700"/>
              <a:t> :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Performances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Temps d’exécution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Comportement dynamique</a:t>
            </a:r>
            <a:endParaRPr sz="1700"/>
          </a:p>
        </p:txBody>
      </p:sp>
      <p:sp>
        <p:nvSpPr>
          <p:cNvPr id="671" name="Google Shape;671;p8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2" name="Google Shape;67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02" y="1853862"/>
            <a:ext cx="983501" cy="5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750" y="3368300"/>
            <a:ext cx="1060400" cy="7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2374951"/>
            <a:ext cx="89909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9600" y="2768550"/>
            <a:ext cx="548700" cy="59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5"/>
          <p:cNvSpPr txBox="1"/>
          <p:nvPr>
            <p:ph type="title"/>
          </p:nvPr>
        </p:nvSpPr>
        <p:spPr>
          <a:xfrm>
            <a:off x="727800" y="2204250"/>
            <a:ext cx="76884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de votre attention !</a:t>
            </a:r>
            <a:endParaRPr/>
          </a:p>
        </p:txBody>
      </p:sp>
      <p:sp>
        <p:nvSpPr>
          <p:cNvPr id="681" name="Google Shape;681;p8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données</a:t>
            </a:r>
            <a:endParaRPr/>
          </a:p>
        </p:txBody>
      </p:sp>
      <p:sp>
        <p:nvSpPr>
          <p:cNvPr id="215" name="Google Shape;215;p3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Introduction générale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Attributs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Analyse de données exploratoire</a:t>
            </a:r>
            <a:endParaRPr sz="1700"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75" y="2571748"/>
            <a:ext cx="1335175" cy="1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générale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729450" y="2078875"/>
            <a:ext cx="7806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Open Source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Données </a:t>
            </a:r>
            <a:r>
              <a:rPr lang="en" sz="1700"/>
              <a:t>de fraude </a:t>
            </a:r>
            <a:r>
              <a:rPr b="1" lang="en" sz="1700"/>
              <a:t>artificielles </a:t>
            </a:r>
            <a:r>
              <a:rPr lang="en" sz="1700"/>
              <a:t>:</a:t>
            </a:r>
            <a:r>
              <a:rPr lang="en" sz="1700"/>
              <a:t> </a:t>
            </a:r>
            <a:r>
              <a:rPr lang="en" sz="1700">
                <a:solidFill>
                  <a:srgbClr val="CC0000"/>
                </a:solidFill>
              </a:rPr>
              <a:t>simulation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Deux fichiers</a:t>
            </a:r>
            <a:endParaRPr b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TrainFraud.</a:t>
            </a:r>
            <a:r>
              <a:rPr lang="en" sz="1700"/>
              <a:t>csv</a:t>
            </a:r>
            <a:r>
              <a:rPr lang="en" sz="1700"/>
              <a:t> : </a:t>
            </a:r>
            <a:r>
              <a:rPr lang="en" sz="1700">
                <a:solidFill>
                  <a:srgbClr val="CC0000"/>
                </a:solidFill>
              </a:rPr>
              <a:t>1 296 675 </a:t>
            </a:r>
            <a:r>
              <a:rPr lang="en" sz="1700"/>
              <a:t>transactions,  de 01/01/2019 à 21/06/2020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TestFraud.csv :</a:t>
            </a:r>
            <a:r>
              <a:rPr b="1" lang="en" sz="1700"/>
              <a:t> </a:t>
            </a:r>
            <a:r>
              <a:rPr lang="en" sz="1700">
                <a:solidFill>
                  <a:srgbClr val="CC0000"/>
                </a:solidFill>
              </a:rPr>
              <a:t>555 719</a:t>
            </a:r>
            <a:r>
              <a:rPr lang="en" sz="1700">
                <a:solidFill>
                  <a:srgbClr val="CC0000"/>
                </a:solidFill>
              </a:rPr>
              <a:t> </a:t>
            </a:r>
            <a:r>
              <a:rPr lang="en" sz="1700"/>
              <a:t>transactions</a:t>
            </a:r>
            <a:r>
              <a:rPr lang="en" sz="1700"/>
              <a:t>, de  21/06/2020 à 01/01/2021 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-"/>
            </a:pPr>
            <a:r>
              <a:rPr b="1" lang="en" sz="1700"/>
              <a:t>22 colonnes</a:t>
            </a:r>
            <a:endParaRPr b="1" sz="1700"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Attributs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729450" y="2078875"/>
            <a:ext cx="76887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Client </a:t>
            </a:r>
            <a:r>
              <a:rPr lang="en" sz="1700"/>
              <a:t>: cc_num, first, last, gender et job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Temps </a:t>
            </a:r>
            <a:r>
              <a:rPr lang="en" sz="1700"/>
              <a:t>: trans_date_trans_time et unix_time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Montant </a:t>
            </a:r>
            <a:r>
              <a:rPr lang="en" sz="1700"/>
              <a:t>: amt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Achat </a:t>
            </a:r>
            <a:r>
              <a:rPr lang="en" sz="1700"/>
              <a:t>: category et merchant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Adresse </a:t>
            </a:r>
            <a:r>
              <a:rPr lang="en" sz="1700"/>
              <a:t>: city, state, long, lat, merch_long, merch_lat …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Classe </a:t>
            </a:r>
            <a:r>
              <a:rPr lang="en" sz="1700"/>
              <a:t>: is_fraud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