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8" r:id="rId8"/>
    <p:sldId id="262" r:id="rId9"/>
    <p:sldId id="263" r:id="rId10"/>
    <p:sldId id="269" r:id="rId11"/>
    <p:sldId id="270" r:id="rId12"/>
    <p:sldId id="271" r:id="rId13"/>
    <p:sldId id="272" r:id="rId14"/>
    <p:sldId id="273" r:id="rId15"/>
    <p:sldId id="261" r:id="rId16"/>
    <p:sldId id="275" r:id="rId17"/>
    <p:sldId id="274" r:id="rId18"/>
    <p:sldId id="276" r:id="rId19"/>
    <p:sldId id="281" r:id="rId20"/>
    <p:sldId id="278" r:id="rId21"/>
    <p:sldId id="280" r:id="rId22"/>
    <p:sldId id="279" r:id="rId23"/>
    <p:sldId id="277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546487-9E55-4170-939E-3ACC3EE15D5F}" v="82" dt="2022-07-17T15:16:45.482"/>
    <p1510:client id="{56E90589-CEC0-9B2D-B250-4C67BFFA1923}" v="1" dt="2022-07-18T03:25:57.560"/>
    <p1510:client id="{697C01DB-798B-D238-C81E-52679C3E230C}" v="13" dt="2022-07-18T04:21:46.744"/>
    <p1510:client id="{BD0190B5-10B9-EEF3-D638-25CB5E4D9868}" v="310" dt="2022-07-18T03:25:26.660"/>
    <p1510:client id="{D0D67172-DD54-4638-D32E-4FD14DE1D36F}" v="669" dt="2022-07-18T05:32:23.6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6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1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4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2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1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9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5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71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32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0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2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cap="all" spc="10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8/6/2022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cap="none" spc="10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all" spc="10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74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b="0" kern="1200" spc="5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 spc="4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 spc="4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 spc="4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600" kern="1200" spc="4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600" kern="1200" spc="4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arduino.esp8266.com/stable/package_esp8266com_index.js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2846BE-460A-477B-A2F4-52F298BF4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401D34-2155-4B53-A686-7345BE15C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37BCD97-E1A4-4EBB-8D1C-8CC0B55A6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EDC1F21-AC5B-4D05-9108-5E5D28948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3" descr="Breadboard elettronica">
            <a:extLst>
              <a:ext uri="{FF2B5EF4-FFF2-40B4-BE49-F238E27FC236}">
                <a16:creationId xmlns:a16="http://schemas.microsoft.com/office/drawing/2014/main" id="{123F4007-695A-6588-7237-8717CA57A6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15710" r="-1" b="-1"/>
          <a:stretch/>
        </p:blipFill>
        <p:spPr>
          <a:xfrm>
            <a:off x="-2" y="10"/>
            <a:ext cx="12188952" cy="685799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dirty="0" err="1">
                <a:solidFill>
                  <a:srgbClr val="FFFFFF"/>
                </a:solidFill>
                <a:ea typeface="맑은 고딕"/>
                <a:cs typeface="Angsana New"/>
              </a:rPr>
              <a:t>Arduino</a:t>
            </a:r>
            <a:r>
              <a:rPr lang="ko-KR" altLang="en-US" dirty="0">
                <a:solidFill>
                  <a:srgbClr val="FFFFFF"/>
                </a:solidFill>
                <a:ea typeface="맑은 고딕"/>
                <a:cs typeface="Angsana New"/>
              </a:rPr>
              <a:t> &amp; </a:t>
            </a:r>
            <a:r>
              <a:rPr lang="ko-KR" altLang="en-US" dirty="0" err="1">
                <a:solidFill>
                  <a:srgbClr val="FFFFFF"/>
                </a:solidFill>
                <a:ea typeface="맑은 고딕"/>
                <a:cs typeface="Angsana New"/>
              </a:rPr>
              <a:t>Raspberry</a:t>
            </a:r>
            <a:r>
              <a:rPr lang="ko-KR" altLang="en-US" dirty="0">
                <a:solidFill>
                  <a:srgbClr val="FFFFFF"/>
                </a:solidFill>
                <a:ea typeface="맑은 고딕"/>
                <a:cs typeface="Angsana New"/>
              </a:rPr>
              <a:t> </a:t>
            </a:r>
            <a:r>
              <a:rPr lang="ko-KR" altLang="en-US" dirty="0" err="1">
                <a:solidFill>
                  <a:srgbClr val="FFFFFF"/>
                </a:solidFill>
                <a:ea typeface="맑은 고딕"/>
                <a:cs typeface="Angsana New"/>
              </a:rPr>
              <a:t>Pi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lIns="109728" tIns="109728" rIns="109728" bIns="91440" anchor="t">
            <a:normAutofit/>
          </a:bodyPr>
          <a:lstStyle/>
          <a:p>
            <a:r>
              <a:rPr lang="ko-KR" altLang="en-US" sz="2200" dirty="0">
                <a:solidFill>
                  <a:srgbClr val="FFFFFF"/>
                </a:solidFill>
                <a:ea typeface="Microsoft GothicNeo"/>
                <a:cs typeface="Microsoft GothicNeo"/>
              </a:rPr>
              <a:t>멘토 - 윤민우(22) &amp; 이준혁(22)</a:t>
            </a:r>
            <a:endParaRPr lang="ko-KR" alt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AE0EC-9805-D7AC-36AB-9A27A6DA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Angsana New"/>
              </a:rPr>
              <a:t>Wemos D1 R1 보드의 구조</a:t>
            </a:r>
            <a:endParaRPr lang="ko-KR" altLang="en-US"/>
          </a:p>
        </p:txBody>
      </p:sp>
      <p:pic>
        <p:nvPicPr>
          <p:cNvPr id="4" name="그림 4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B6FA770E-D68C-AEAD-04F4-5F66C1DF4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552" b="9358"/>
          <a:stretch/>
        </p:blipFill>
        <p:spPr>
          <a:xfrm>
            <a:off x="2863058" y="1868541"/>
            <a:ext cx="6462817" cy="4372500"/>
          </a:xfrm>
        </p:spPr>
      </p:pic>
    </p:spTree>
    <p:extLst>
      <p:ext uri="{BB962C8B-B14F-4D97-AF65-F5344CB8AC3E}">
        <p14:creationId xmlns:p14="http://schemas.microsoft.com/office/powerpoint/2010/main" val="2430898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AE0EC-9805-D7AC-36AB-9A27A6DA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Angsana New"/>
              </a:rPr>
              <a:t>간단한 회로 지식</a:t>
            </a:r>
            <a:r>
              <a:rPr lang="en-US" altLang="ko-KR" dirty="0">
                <a:ea typeface="Microsoft GothicNeo"/>
                <a:cs typeface="Angsana New"/>
              </a:rPr>
              <a:t>(?)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2990768-0427-74B6-32D1-4D847A380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>
              <a:lnSpc>
                <a:spcPct val="113999"/>
              </a:lnSpc>
              <a:buClr>
                <a:srgbClr val="E4DEF6"/>
              </a:buClr>
              <a:buFont typeface="Arial"/>
              <a:buChar char="•"/>
            </a:pPr>
            <a:r>
              <a:rPr lang="en-US" altLang="ko-KR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GND(Ground, </a:t>
            </a:r>
            <a:r>
              <a:rPr lang="ko-KR" altLang="en-US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접지</a:t>
            </a:r>
            <a:r>
              <a:rPr lang="en-US" altLang="ko-KR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): </a:t>
            </a:r>
            <a:r>
              <a:rPr lang="en-US" altLang="ko-KR" dirty="0" err="1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서로</a:t>
            </a:r>
            <a:r>
              <a:rPr lang="en-US" altLang="ko-KR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dirty="0" err="1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연결되는</a:t>
            </a:r>
            <a:r>
              <a:rPr lang="en-US" altLang="ko-KR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dirty="0" err="1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신호의</a:t>
            </a:r>
            <a:r>
              <a:rPr lang="en-US" altLang="ko-KR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dirty="0" err="1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기준점을</a:t>
            </a:r>
            <a:r>
              <a:rPr lang="en-US" altLang="ko-KR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dirty="0" err="1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일치시킴으로서</a:t>
            </a:r>
            <a:r>
              <a:rPr lang="en-US" altLang="ko-KR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, </a:t>
            </a:r>
            <a:r>
              <a:rPr lang="en-US" altLang="ko-KR" dirty="0" err="1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정확한</a:t>
            </a:r>
            <a:r>
              <a:rPr lang="en-US" altLang="ko-KR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dirty="0" err="1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신호를</a:t>
            </a:r>
            <a:r>
              <a:rPr lang="en-US" altLang="ko-KR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dirty="0" err="1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주고</a:t>
            </a:r>
            <a:r>
              <a:rPr lang="en-US" altLang="ko-KR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dirty="0" err="1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받기</a:t>
            </a:r>
            <a:r>
              <a:rPr lang="en-US" altLang="ko-KR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dirty="0" err="1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위해</a:t>
            </a:r>
            <a:r>
              <a:rPr lang="en-US" altLang="ko-KR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dirty="0" err="1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사용되기도</a:t>
            </a:r>
            <a:r>
              <a:rPr lang="en-US" altLang="ko-KR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dirty="0" err="1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합니다</a:t>
            </a:r>
            <a:r>
              <a:rPr lang="en-US" altLang="ko-KR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651637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AE0EC-9805-D7AC-36AB-9A27A6DA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Angsana New"/>
              </a:rPr>
              <a:t>간단한 회로 지식</a:t>
            </a:r>
            <a:r>
              <a:rPr lang="en-US" altLang="ko-KR" dirty="0">
                <a:ea typeface="Microsoft GothicNeo"/>
                <a:cs typeface="Angsana New"/>
              </a:rPr>
              <a:t>(?)</a:t>
            </a:r>
            <a:endParaRPr lang="ko-KR" altLang="en-US" dirty="0"/>
          </a:p>
        </p:txBody>
      </p:sp>
      <p:pic>
        <p:nvPicPr>
          <p:cNvPr id="3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F68831E-964A-707B-E01B-945494601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618" y="2299575"/>
            <a:ext cx="5542219" cy="3097618"/>
          </a:xfr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06B060F-83A7-FF1B-1807-56673C882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785" y="2755168"/>
            <a:ext cx="3886200" cy="218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9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AE0EC-9805-D7AC-36AB-9A27A6DA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Angsana New"/>
              </a:rPr>
              <a:t>간단한 회로 지식</a:t>
            </a:r>
            <a:r>
              <a:rPr lang="en-US" altLang="ko-KR" dirty="0">
                <a:ea typeface="Microsoft GothicNeo"/>
                <a:cs typeface="Angsana New"/>
              </a:rPr>
              <a:t>(?)</a:t>
            </a:r>
            <a:endParaRPr lang="ko-KR" altLang="en-US" dirty="0"/>
          </a:p>
        </p:txBody>
      </p:sp>
      <p:pic>
        <p:nvPicPr>
          <p:cNvPr id="3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F68831E-964A-707B-E01B-945494601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897" y="2813483"/>
            <a:ext cx="3876452" cy="2158409"/>
          </a:xfr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D301172-273B-4285-C5A0-07B9D455A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647" y="2329866"/>
            <a:ext cx="5534245" cy="311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1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AE0EC-9805-D7AC-36AB-9A27A6DA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Angsana New"/>
              </a:rPr>
              <a:t>간단한 회로 지식</a:t>
            </a:r>
            <a:r>
              <a:rPr lang="en-US" altLang="ko-KR" dirty="0">
                <a:ea typeface="Microsoft GothicNeo"/>
                <a:cs typeface="Angsana New"/>
              </a:rPr>
              <a:t>(?)</a:t>
            </a:r>
            <a:endParaRPr lang="ko-KR" altLang="en-US" dirty="0"/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F892AB8A-4C31-8F39-2CD3-6B586F0F5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102" y="1781909"/>
            <a:ext cx="2751797" cy="435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69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793F8-2DFB-DB41-077D-8B407D7C3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>
                <a:ea typeface="Microsoft GothicNeo"/>
                <a:cs typeface="Angsana New"/>
              </a:rPr>
              <a:t>Arduino</a:t>
            </a:r>
            <a:r>
              <a:rPr lang="ko-KR" altLang="en-US">
                <a:ea typeface="Microsoft GothicNeo"/>
                <a:cs typeface="Angsana New"/>
              </a:rPr>
              <a:t> 코드의 구조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3224C2-0B5F-19F1-173D-15F6278AF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>
              <a:buFont typeface="Arial" panose="05000000000000000000" pitchFamily="2" charset="2"/>
              <a:buChar char="•"/>
            </a:pPr>
            <a:r>
              <a:rPr lang="ko-KR" altLang="en-US" dirty="0" err="1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arduino의</a:t>
            </a:r>
            <a:r>
              <a:rPr lang="ko-KR" altLang="en-US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 코드는 크게 </a:t>
            </a:r>
            <a:r>
              <a:rPr lang="ko-KR" altLang="en-US" dirty="0" err="1">
                <a:solidFill>
                  <a:schemeClr val="accent6">
                    <a:lumMod val="60000"/>
                    <a:lumOff val="40000"/>
                  </a:schemeClr>
                </a:solidFill>
                <a:ea typeface="Microsoft GothicNeo"/>
                <a:cs typeface="Microsoft GothicNeo"/>
              </a:rPr>
              <a:t>void</a:t>
            </a:r>
            <a:r>
              <a:rPr lang="ko-KR" altLang="en-US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chemeClr val="accent6"/>
                </a:solidFill>
                <a:ea typeface="Microsoft GothicNeo"/>
                <a:cs typeface="Microsoft GothicNeo"/>
              </a:rPr>
              <a:t>setup</a:t>
            </a:r>
            <a:r>
              <a:rPr lang="ko-KR" altLang="en-US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()과 </a:t>
            </a:r>
            <a:r>
              <a:rPr lang="ko-KR" altLang="en-US" dirty="0" err="1">
                <a:solidFill>
                  <a:schemeClr val="accent6">
                    <a:lumMod val="60000"/>
                    <a:lumOff val="40000"/>
                  </a:schemeClr>
                </a:solidFill>
                <a:ea typeface="Microsoft GothicNeo"/>
                <a:cs typeface="Microsoft GothicNeo"/>
              </a:rPr>
              <a:t>void</a:t>
            </a:r>
            <a:r>
              <a:rPr lang="ko-KR" altLang="en-US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chemeClr val="accent6"/>
                </a:solidFill>
                <a:ea typeface="Microsoft GothicNeo"/>
                <a:cs typeface="Microsoft GothicNeo"/>
              </a:rPr>
              <a:t>loop</a:t>
            </a:r>
            <a:r>
              <a:rPr lang="ko-KR" altLang="en-US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()문이 있습니다.</a:t>
            </a:r>
          </a:p>
          <a:p>
            <a:pPr>
              <a:lnSpc>
                <a:spcPct val="113999"/>
              </a:lnSpc>
              <a:buClr>
                <a:srgbClr val="E4DEF6"/>
              </a:buClr>
              <a:buFont typeface="Arial" panose="05000000000000000000" pitchFamily="2" charset="2"/>
              <a:buChar char="•"/>
            </a:pPr>
            <a:r>
              <a:rPr lang="ko-KR" altLang="en-US" dirty="0" err="1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void</a:t>
            </a:r>
            <a:r>
              <a:rPr lang="ko-KR" altLang="en-US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setup</a:t>
            </a:r>
            <a:r>
              <a:rPr lang="ko-KR" altLang="en-US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()은 처음 코드가 실행될 때, 딱 한번 실행되는 함수입니다.</a:t>
            </a:r>
          </a:p>
          <a:p>
            <a:pPr>
              <a:lnSpc>
                <a:spcPct val="113999"/>
              </a:lnSpc>
              <a:buClr>
                <a:srgbClr val="E4DEF6"/>
              </a:buClr>
              <a:buFont typeface="Arial" panose="05000000000000000000" pitchFamily="2" charset="2"/>
              <a:buChar char="•"/>
            </a:pPr>
            <a:r>
              <a:rPr lang="en-US" altLang="ko-KR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void loop()는 void setup()</a:t>
            </a:r>
            <a:r>
              <a:rPr lang="en-US" altLang="ko-KR" dirty="0" err="1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문이</a:t>
            </a:r>
            <a:r>
              <a:rPr lang="en-US" altLang="ko-KR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dirty="0" err="1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끝나고</a:t>
            </a:r>
            <a:r>
              <a:rPr lang="en-US" altLang="ko-KR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, </a:t>
            </a:r>
            <a:r>
              <a:rPr lang="en-US" altLang="ko-KR" dirty="0" err="1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계속</a:t>
            </a:r>
            <a:r>
              <a:rPr lang="en-US" altLang="ko-KR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dirty="0" err="1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반복적으로</a:t>
            </a:r>
            <a:r>
              <a:rPr lang="en-US" altLang="ko-KR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dirty="0" err="1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실행되는</a:t>
            </a:r>
            <a:r>
              <a:rPr lang="en-US" altLang="ko-KR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dirty="0" err="1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함수입니다</a:t>
            </a:r>
            <a:r>
              <a:rPr lang="en-US" altLang="ko-KR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8685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793F8-2DFB-DB41-077D-8B407D7C3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</a:rPr>
              <a:t>LED 회로</a:t>
            </a:r>
            <a:endParaRPr lang="ko-KR" altLang="en-US" dirty="0">
              <a:ea typeface="Microsoft GothicNeo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3DF94A85-B702-F861-2EDA-5470460B98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15" r="21783"/>
          <a:stretch/>
        </p:blipFill>
        <p:spPr>
          <a:xfrm>
            <a:off x="3451184" y="1744158"/>
            <a:ext cx="5293885" cy="449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6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76A2D-2D83-4998-CBD2-055D5426A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Angsana New"/>
              </a:rPr>
              <a:t>실습!</a:t>
            </a:r>
            <a:endParaRPr lang="ko-KR" altLang="en-US">
              <a:ea typeface="Microsoft GothicNeo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66C131-5748-20BE-6A53-388C9959F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>
              <a:buFont typeface="Arial" panose="05000000000000000000" pitchFamily="2" charset="2"/>
              <a:buChar char="•"/>
            </a:pPr>
            <a:r>
              <a:rPr lang="ko-KR" altLang="en-US" dirty="0" err="1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Blink</a:t>
            </a:r>
            <a:r>
              <a:rPr lang="ko-KR" altLang="en-US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 예제를 수정해서 </a:t>
            </a:r>
            <a:r>
              <a:rPr lang="ko-KR" altLang="en-US" dirty="0" err="1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LED를</a:t>
            </a:r>
            <a:r>
              <a:rPr lang="ko-KR" altLang="en-US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 3초에 1번씩 깜빡이게 만들어주세요</a:t>
            </a:r>
            <a:endParaRPr lang="ko-KR">
              <a:solidFill>
                <a:srgbClr val="201449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>
              <a:lnSpc>
                <a:spcPct val="113999"/>
              </a:lnSpc>
              <a:buClr>
                <a:srgbClr val="E4DEF6"/>
              </a:buClr>
              <a:buFont typeface="Arial" panose="05000000000000000000" pitchFamily="2" charset="2"/>
              <a:buChar char="•"/>
            </a:pPr>
            <a:r>
              <a:rPr lang="ko-KR" altLang="en-US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힌트: 핀 번호는 D3~D13을 </a:t>
            </a:r>
            <a:r>
              <a:rPr lang="ko-KR" altLang="en-US" dirty="0" err="1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추천드립니다</a:t>
            </a:r>
            <a:r>
              <a:rPr lang="ko-KR" altLang="en-US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4023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76A2D-2D83-4998-CBD2-055D5426A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Angsana New"/>
              </a:rPr>
              <a:t>실습!</a:t>
            </a:r>
            <a:endParaRPr lang="ko-KR" altLang="en-US">
              <a:ea typeface="Microsoft GothicNeo"/>
            </a:endParaRPr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50795A09-5FC7-6411-1FF1-AC152865F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884" r="21317"/>
          <a:stretch/>
        </p:blipFill>
        <p:spPr>
          <a:xfrm>
            <a:off x="1009193" y="2002811"/>
            <a:ext cx="5218918" cy="399830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76C124-C738-8FA9-55EE-2CAD1F3930FA}"/>
              </a:ext>
            </a:extLst>
          </p:cNvPr>
          <p:cNvSpPr txBox="1"/>
          <p:nvPr/>
        </p:nvSpPr>
        <p:spPr>
          <a:xfrm>
            <a:off x="6614932" y="1956122"/>
            <a:ext cx="4209326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/>
              <a:t>void setup() {</a:t>
            </a:r>
          </a:p>
          <a:p>
            <a:r>
              <a:rPr lang="en-US" altLang="ko-KR" dirty="0"/>
              <a:t>  </a:t>
            </a:r>
            <a:r>
              <a:rPr lang="en-US" altLang="ko-KR" dirty="0" err="1"/>
              <a:t>pinMode</a:t>
            </a:r>
            <a:r>
              <a:rPr lang="en-US" altLang="ko-KR" dirty="0"/>
              <a:t>(D3, OUTPUT); // 핀 </a:t>
            </a:r>
            <a:r>
              <a:rPr lang="en-US" altLang="ko-KR" dirty="0" err="1"/>
              <a:t>모드</a:t>
            </a:r>
            <a:r>
              <a:rPr lang="en-US" altLang="ko-KR" dirty="0"/>
              <a:t> </a:t>
            </a:r>
            <a:r>
              <a:rPr lang="en-US" altLang="ko-KR" dirty="0" err="1"/>
              <a:t>설정</a:t>
            </a:r>
            <a:endParaRPr lang="en-US" altLang="ko-KR" dirty="0" err="1">
              <a:ea typeface="Microsoft GothicNeo"/>
              <a:cs typeface="Microsoft GothicNeo"/>
            </a:endParaRPr>
          </a:p>
          <a:p>
            <a:r>
              <a:rPr lang="en-US" altLang="ko-KR" dirty="0"/>
              <a:t>}</a:t>
            </a:r>
            <a:endParaRPr lang="en-US" altLang="ko-KR" dirty="0">
              <a:ea typeface="Microsoft GothicNeo"/>
              <a:cs typeface="Microsoft GothicNeo"/>
            </a:endParaRPr>
          </a:p>
          <a:p>
            <a:endParaRPr lang="en-US" altLang="ko-KR"/>
          </a:p>
          <a:p>
            <a:r>
              <a:rPr lang="en-US" altLang="ko-KR" dirty="0"/>
              <a:t>void loop() {</a:t>
            </a:r>
            <a:endParaRPr lang="en-US" altLang="ko-KR" dirty="0">
              <a:ea typeface="Microsoft GothicNeo"/>
              <a:cs typeface="Microsoft GothicNeo"/>
            </a:endParaRPr>
          </a:p>
          <a:p>
            <a:r>
              <a:rPr lang="en-US" altLang="ko-KR" dirty="0"/>
              <a:t>  </a:t>
            </a:r>
            <a:r>
              <a:rPr lang="en-US" altLang="ko-KR" dirty="0" err="1"/>
              <a:t>digitalWrite</a:t>
            </a:r>
            <a:r>
              <a:rPr lang="en-US" altLang="ko-KR" dirty="0"/>
              <a:t>(D3, HIGH); // D3 </a:t>
            </a:r>
            <a:r>
              <a:rPr lang="en-US" altLang="ko-KR" dirty="0" err="1"/>
              <a:t>핀에</a:t>
            </a:r>
            <a:r>
              <a:rPr lang="en-US" altLang="ko-KR" dirty="0"/>
              <a:t> 3.3v</a:t>
            </a:r>
            <a:endParaRPr lang="en-US" altLang="ko-KR" dirty="0">
              <a:ea typeface="Microsoft GothicNeo"/>
              <a:cs typeface="Microsoft GothicNeo"/>
            </a:endParaRPr>
          </a:p>
          <a:p>
            <a:r>
              <a:rPr lang="en-US" altLang="ko-KR" dirty="0"/>
              <a:t>  delay(3000); // 3초 </a:t>
            </a:r>
            <a:r>
              <a:rPr lang="en-US" altLang="ko-KR" dirty="0" err="1"/>
              <a:t>대기</a:t>
            </a:r>
            <a:endParaRPr lang="en-US" altLang="ko-KR" dirty="0" err="1">
              <a:ea typeface="Microsoft GothicNeo"/>
              <a:cs typeface="Microsoft GothicNeo"/>
            </a:endParaRPr>
          </a:p>
          <a:p>
            <a:r>
              <a:rPr lang="en-US" altLang="ko-KR" dirty="0"/>
              <a:t>  </a:t>
            </a:r>
            <a:r>
              <a:rPr lang="en-US" altLang="ko-KR" dirty="0" err="1"/>
              <a:t>digitalWrite</a:t>
            </a:r>
            <a:r>
              <a:rPr lang="en-US" altLang="ko-KR" dirty="0"/>
              <a:t>(D3, LOW); // D3 </a:t>
            </a:r>
            <a:r>
              <a:rPr lang="en-US" altLang="ko-KR" dirty="0" err="1"/>
              <a:t>핀에</a:t>
            </a:r>
            <a:r>
              <a:rPr lang="en-US" altLang="ko-KR" dirty="0"/>
              <a:t> 0v</a:t>
            </a:r>
            <a:endParaRPr lang="en-US" altLang="ko-KR" dirty="0">
              <a:ea typeface="Microsoft GothicNeo"/>
              <a:cs typeface="Microsoft GothicNeo"/>
            </a:endParaRPr>
          </a:p>
          <a:p>
            <a:r>
              <a:rPr lang="en-US" altLang="ko-KR" dirty="0"/>
              <a:t>  delay(3000); // 3초 </a:t>
            </a:r>
            <a:r>
              <a:rPr lang="en-US" altLang="ko-KR" dirty="0" err="1"/>
              <a:t>대기</a:t>
            </a:r>
            <a:endParaRPr lang="en-US" altLang="ko-KR" dirty="0" err="1">
              <a:ea typeface="Microsoft GothicNeo"/>
              <a:cs typeface="Microsoft GothicNeo"/>
            </a:endParaRPr>
          </a:p>
          <a:p>
            <a:r>
              <a:rPr lang="en-US" altLang="ko-KR" dirty="0"/>
              <a:t>}</a:t>
            </a:r>
            <a:endParaRPr lang="en-US" altLang="ko-KR" dirty="0"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532720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76A2D-2D83-4998-CBD2-055D5426A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</a:rPr>
              <a:t>PWM</a:t>
            </a:r>
            <a:endParaRPr lang="ko-KR" altLang="en-US" dirty="0">
              <a:ea typeface="Microsoft GothicNeo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95AADEA-9818-35EC-5F4A-0EECA594F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8657"/>
            <a:ext cx="10515600" cy="3998306"/>
          </a:xfrm>
        </p:spPr>
        <p:txBody>
          <a:bodyPr lIns="109728" tIns="109728" rIns="109728" bIns="91440" anchor="t"/>
          <a:lstStyle/>
          <a:p>
            <a:pPr>
              <a:lnSpc>
                <a:spcPct val="113999"/>
              </a:lnSpc>
              <a:buClr>
                <a:srgbClr val="E4DEF6"/>
              </a:buClr>
              <a:buFont typeface="Arial" panose="05000000000000000000" pitchFamily="2" charset="2"/>
              <a:buChar char="•"/>
            </a:pPr>
            <a:r>
              <a:rPr lang="ko-KR" altLang="en-US" dirty="0" err="1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PWM을</a:t>
            </a:r>
            <a:r>
              <a:rPr lang="ko-KR" altLang="en-US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 들어가기에 앞서서 </a:t>
            </a:r>
            <a:r>
              <a:rPr lang="ko-KR" altLang="en-US" dirty="0" err="1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LED를</a:t>
            </a:r>
            <a:r>
              <a:rPr lang="ko-KR" altLang="en-US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 50ms에 한 번씩 깜빡이게 만들어봅시다.</a:t>
            </a:r>
          </a:p>
          <a:p>
            <a:pPr>
              <a:lnSpc>
                <a:spcPct val="113999"/>
              </a:lnSpc>
              <a:buClr>
                <a:srgbClr val="E4DEF6"/>
              </a:buClr>
              <a:buFont typeface="Arial" panose="05000000000000000000" pitchFamily="2" charset="2"/>
              <a:buChar char="•"/>
            </a:pPr>
            <a:r>
              <a:rPr lang="ko-KR" altLang="en-US" dirty="0" err="1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LED를</a:t>
            </a:r>
            <a:r>
              <a:rPr lang="ko-KR" altLang="en-US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 5ms, 4ms, 3ms, 2ms, 1ms에 한 번씩 깜빡이게 만들어보면 특이한 걸 발견할 수 있습니다.</a:t>
            </a:r>
          </a:p>
          <a:p>
            <a:pPr>
              <a:lnSpc>
                <a:spcPct val="113999"/>
              </a:lnSpc>
              <a:buClr>
                <a:srgbClr val="E4DEF6"/>
              </a:buClr>
              <a:buFont typeface="Arial" panose="05000000000000000000" pitchFamily="2" charset="2"/>
              <a:buChar char="•"/>
            </a:pPr>
            <a:r>
              <a:rPr lang="ko-KR" altLang="en-US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너무 빠른 속도로 깜빡이게 된다면, 눈에 </a:t>
            </a:r>
            <a:r>
              <a:rPr lang="ko-KR" altLang="en-US" dirty="0" err="1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깜빡이는게</a:t>
            </a:r>
            <a:r>
              <a:rPr lang="ko-KR" altLang="en-US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 보이지 않게 됩니다.</a:t>
            </a:r>
          </a:p>
          <a:p>
            <a:pPr>
              <a:lnSpc>
                <a:spcPct val="113999"/>
              </a:lnSpc>
              <a:buClr>
                <a:srgbClr val="E4DEF6"/>
              </a:buClr>
              <a:buFont typeface="Arial" panose="05000000000000000000" pitchFamily="2" charset="2"/>
              <a:buChar char="•"/>
            </a:pPr>
            <a:r>
              <a:rPr lang="ko-KR" altLang="en-US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이런 것을 활용한 것이 PWM(</a:t>
            </a:r>
            <a:r>
              <a:rPr lang="ko-KR" dirty="0" err="1">
                <a:ea typeface="+mn-lt"/>
                <a:cs typeface="+mn-lt"/>
              </a:rPr>
              <a:t>Pulse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Width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Modulation</a:t>
            </a:r>
            <a:r>
              <a:rPr lang="ko-KR" dirty="0">
                <a:ea typeface="+mn-lt"/>
                <a:cs typeface="+mn-lt"/>
              </a:rPr>
              <a:t>, 펄스 폭 변조</a:t>
            </a:r>
            <a:r>
              <a:rPr lang="ko-KR" altLang="en-US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)이라고 할 수 있습니다.</a:t>
            </a:r>
          </a:p>
        </p:txBody>
      </p:sp>
    </p:spTree>
    <p:extLst>
      <p:ext uri="{BB962C8B-B14F-4D97-AF65-F5344CB8AC3E}">
        <p14:creationId xmlns:p14="http://schemas.microsoft.com/office/powerpoint/2010/main" val="4251860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F3062-69C8-7BAD-720B-7FFD1F89A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Angsana New"/>
              </a:rPr>
              <a:t>Arduino</a:t>
            </a:r>
            <a:endParaRPr lang="ko-KR" altLang="en-US">
              <a:ea typeface="Microsoft GothicNeo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225E30-755F-F213-2387-473E615D8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>
              <a:buClr>
                <a:srgbClr val="E4DEF6"/>
              </a:buClr>
              <a:buFont typeface="Arial" panose="05000000000000000000" pitchFamily="2" charset="2"/>
              <a:buChar char="•"/>
            </a:pPr>
            <a:r>
              <a:rPr lang="ko-KR" altLang="en-US" dirty="0" err="1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아두이노는</a:t>
            </a:r>
            <a:r>
              <a:rPr lang="ko-KR" altLang="en-US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 오픈 소스를 기반으로 한 단일 MCU(</a:t>
            </a:r>
            <a:r>
              <a:rPr lang="ko-KR" altLang="en-US" dirty="0" err="1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Microcontroller</a:t>
            </a:r>
            <a:r>
              <a:rPr lang="ko-KR" altLang="en-US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unit</a:t>
            </a:r>
            <a:r>
              <a:rPr lang="ko-KR" altLang="en-US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)</a:t>
            </a:r>
            <a:r>
              <a:rPr lang="ko-KR" altLang="en-US" dirty="0" err="1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으로</a:t>
            </a:r>
            <a:r>
              <a:rPr lang="ko-KR" altLang="en-US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 완성된 보드와 관련된 개발 도구 및 환경(</a:t>
            </a:r>
            <a:r>
              <a:rPr lang="ko-KR" altLang="en-US" dirty="0" err="1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Arduino</a:t>
            </a:r>
            <a:r>
              <a:rPr lang="ko-KR" altLang="en-US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 IDE)</a:t>
            </a:r>
            <a:r>
              <a:rPr lang="ko-KR" altLang="en-US" dirty="0" err="1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를</a:t>
            </a:r>
            <a:r>
              <a:rPr lang="ko-KR" altLang="en-US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 말합니다.</a:t>
            </a:r>
            <a:endParaRPr lang="ko-KR" dirty="0">
              <a:solidFill>
                <a:srgbClr val="201449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>
              <a:lnSpc>
                <a:spcPct val="113999"/>
              </a:lnSpc>
              <a:buClr>
                <a:srgbClr val="E4DEF6"/>
              </a:buClr>
              <a:buFont typeface="Arial" panose="05000000000000000000" pitchFamily="2" charset="2"/>
              <a:buChar char="•"/>
            </a:pPr>
            <a:endParaRPr lang="ko-KR" altLang="en-US" dirty="0">
              <a:solidFill>
                <a:srgbClr val="201449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>
              <a:lnSpc>
                <a:spcPct val="113999"/>
              </a:lnSpc>
              <a:buClr>
                <a:srgbClr val="E4DEF6"/>
              </a:buClr>
            </a:pPr>
            <a:endParaRPr lang="ko-KR" altLang="en-US" dirty="0">
              <a:solidFill>
                <a:srgbClr val="201449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>
              <a:lnSpc>
                <a:spcPct val="113999"/>
              </a:lnSpc>
              <a:buClr>
                <a:srgbClr val="E4DEF6"/>
              </a:buClr>
            </a:pPr>
            <a:endParaRPr lang="ko-KR" altLang="en-US" dirty="0">
              <a:solidFill>
                <a:srgbClr val="201449">
                  <a:alpha val="70000"/>
                </a:srgbClr>
              </a:solidFill>
              <a:ea typeface="Microsoft GothicNeo"/>
              <a:cs typeface="Microsoft GothicNeo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3E93CA93-282F-31E7-FD25-2B59A5A47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481" y="940998"/>
            <a:ext cx="1329906" cy="907212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D81FED30-5566-2D55-8C8C-EB28F7D97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531" y="3434574"/>
            <a:ext cx="3562709" cy="250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8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76A2D-2D83-4998-CBD2-055D5426A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</a:rPr>
              <a:t>PWM</a:t>
            </a:r>
            <a:endParaRPr lang="ko-KR" altLang="en-US" dirty="0">
              <a:ea typeface="Microsoft GothicNeo"/>
            </a:endParaRPr>
          </a:p>
        </p:txBody>
      </p:sp>
      <p:pic>
        <p:nvPicPr>
          <p:cNvPr id="5" name="그림 7">
            <a:extLst>
              <a:ext uri="{FF2B5EF4-FFF2-40B4-BE49-F238E27FC236}">
                <a16:creationId xmlns:a16="http://schemas.microsoft.com/office/drawing/2014/main" id="{4CB9D346-41BF-951F-D825-709AC9A9E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844" y="1784531"/>
            <a:ext cx="6967959" cy="438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76A2D-2D83-4998-CBD2-055D5426A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</a:rPr>
              <a:t>PWM</a:t>
            </a:r>
            <a:endParaRPr lang="ko-KR" altLang="en-US" dirty="0">
              <a:ea typeface="Microsoft GothicNeo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95AADEA-9818-35EC-5F4A-0EECA594F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8657"/>
            <a:ext cx="10515600" cy="3998306"/>
          </a:xfrm>
        </p:spPr>
        <p:txBody>
          <a:bodyPr lIns="109728" tIns="109728" rIns="109728" bIns="91440" anchor="t"/>
          <a:lstStyle/>
          <a:p>
            <a:pPr>
              <a:buFont typeface="Arial" panose="05000000000000000000" pitchFamily="2" charset="2"/>
              <a:buChar char="•"/>
            </a:pPr>
            <a:r>
              <a:rPr lang="ko-KR" altLang="en-US" dirty="0" err="1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analogWrite</a:t>
            </a:r>
            <a:r>
              <a:rPr lang="ko-KR" altLang="en-US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(핀 번호, 0~255 사이의 값)</a:t>
            </a:r>
            <a:r>
              <a:rPr lang="ko-KR" altLang="en-US" dirty="0" err="1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를</a:t>
            </a:r>
            <a:r>
              <a:rPr lang="ko-KR" altLang="en-US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 통해 </a:t>
            </a:r>
            <a:r>
              <a:rPr lang="ko-KR" altLang="en-US" dirty="0" err="1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PWM을</a:t>
            </a:r>
            <a:r>
              <a:rPr lang="ko-KR" altLang="en-US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 사용할 수 있습니다.</a:t>
            </a:r>
          </a:p>
        </p:txBody>
      </p:sp>
    </p:spTree>
    <p:extLst>
      <p:ext uri="{BB962C8B-B14F-4D97-AF65-F5344CB8AC3E}">
        <p14:creationId xmlns:p14="http://schemas.microsoft.com/office/powerpoint/2010/main" val="1094603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76A2D-2D83-4998-CBD2-055D5426A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Angsana New"/>
              </a:rPr>
              <a:t>실습!</a:t>
            </a:r>
            <a:endParaRPr lang="ko-KR" altLang="en-US">
              <a:ea typeface="Microsoft GothicNeo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C3506C7-E827-911F-F57B-1F1098A8A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8657"/>
            <a:ext cx="10515600" cy="3998306"/>
          </a:xfrm>
        </p:spPr>
        <p:txBody>
          <a:bodyPr lIns="109728" tIns="109728" rIns="109728" bIns="91440" anchor="t"/>
          <a:lstStyle/>
          <a:p>
            <a:pPr>
              <a:buFont typeface="Arial" panose="05000000000000000000" pitchFamily="2" charset="2"/>
              <a:buChar char="•"/>
            </a:pPr>
            <a:r>
              <a:rPr lang="ko-KR" altLang="en-US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회로는 수정하지 않고, </a:t>
            </a:r>
            <a:r>
              <a:rPr lang="ko-KR" altLang="en-US" dirty="0" err="1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PWM과</a:t>
            </a:r>
            <a:r>
              <a:rPr lang="ko-KR" altLang="en-US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for문을</a:t>
            </a:r>
            <a:r>
              <a:rPr lang="ko-KR" altLang="en-US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 사용해서 </a:t>
            </a:r>
            <a:r>
              <a:rPr lang="ko-KR" altLang="en-US" dirty="0" err="1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LED의</a:t>
            </a:r>
            <a:r>
              <a:rPr lang="ko-KR" altLang="en-US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 밝기가 밝아졌다가 어두워지는 것을 반복하는 코드를 만들어봅시다.</a:t>
            </a:r>
          </a:p>
          <a:p>
            <a:pPr>
              <a:lnSpc>
                <a:spcPct val="113999"/>
              </a:lnSpc>
              <a:buClr>
                <a:srgbClr val="E4DEF6"/>
              </a:buClr>
              <a:buFont typeface="Arial" panose="05000000000000000000" pitchFamily="2" charset="2"/>
              <a:buChar char="•"/>
            </a:pPr>
            <a:r>
              <a:rPr lang="ko-KR" altLang="en-US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힌트: </a:t>
            </a:r>
            <a:r>
              <a:rPr lang="ko-KR" altLang="en-US" dirty="0" err="1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for문과</a:t>
            </a:r>
            <a:r>
              <a:rPr lang="ko-KR" altLang="en-US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 같은 경우에는 </a:t>
            </a:r>
            <a:r>
              <a:rPr lang="ko-KR" altLang="en-US" dirty="0" err="1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js에서</a:t>
            </a:r>
            <a:r>
              <a:rPr lang="ko-KR" altLang="en-US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 사용했던 방식과 유사합니다.</a:t>
            </a:r>
          </a:p>
          <a:p>
            <a:pPr>
              <a:lnSpc>
                <a:spcPct val="113999"/>
              </a:lnSpc>
              <a:buClr>
                <a:srgbClr val="E4DEF6"/>
              </a:buClr>
              <a:buFont typeface="Arial" panose="05000000000000000000" pitchFamily="2" charset="2"/>
              <a:buChar char="•"/>
            </a:pPr>
            <a:endParaRPr lang="ko-KR" altLang="en-US" dirty="0">
              <a:solidFill>
                <a:srgbClr val="201449">
                  <a:alpha val="70000"/>
                </a:srgbClr>
              </a:solidFill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2236674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76A2D-2D83-4998-CBD2-055D5426A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Angsana New"/>
              </a:rPr>
              <a:t>실습!</a:t>
            </a:r>
            <a:endParaRPr lang="ko-KR" altLang="en-US">
              <a:ea typeface="Microsoft GothicNe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6AD9D7-B503-762F-6691-C261D379531B}"/>
              </a:ext>
            </a:extLst>
          </p:cNvPr>
          <p:cNvSpPr txBox="1"/>
          <p:nvPr/>
        </p:nvSpPr>
        <p:spPr>
          <a:xfrm>
            <a:off x="6879690" y="1832213"/>
            <a:ext cx="3813858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/>
              <a:t>#define led_pin D3</a:t>
            </a:r>
          </a:p>
          <a:p>
            <a:endParaRPr lang="en-US" altLang="ko-KR"/>
          </a:p>
          <a:p>
            <a:r>
              <a:rPr lang="en-US" altLang="ko-KR"/>
              <a:t>void setup() {</a:t>
            </a:r>
          </a:p>
          <a:p>
            <a:r>
              <a:rPr lang="en-US" altLang="ko-KR"/>
              <a:t>  pinMode(led_pin, OUTPUT);</a:t>
            </a:r>
          </a:p>
          <a:p>
            <a:r>
              <a:rPr lang="en-US" altLang="ko-KR"/>
              <a:t>}</a:t>
            </a:r>
          </a:p>
          <a:p>
            <a:endParaRPr lang="en-US" altLang="ko-KR"/>
          </a:p>
          <a:p>
            <a:r>
              <a:rPr lang="en-US" altLang="ko-KR"/>
              <a:t>void loop() {</a:t>
            </a:r>
          </a:p>
          <a:p>
            <a:r>
              <a:rPr lang="en-US" altLang="ko-KR"/>
              <a:t>  for(int i=0; i&lt;256; i++){</a:t>
            </a:r>
          </a:p>
          <a:p>
            <a:r>
              <a:rPr lang="en-US" altLang="ko-KR"/>
              <a:t>    analogWrite(led_pin,i);</a:t>
            </a:r>
          </a:p>
          <a:p>
            <a:r>
              <a:rPr lang="en-US" altLang="ko-KR"/>
              <a:t>    delay(5);</a:t>
            </a:r>
          </a:p>
          <a:p>
            <a:r>
              <a:rPr lang="en-US" altLang="ko-KR"/>
              <a:t>  }</a:t>
            </a:r>
          </a:p>
          <a:p>
            <a:r>
              <a:rPr lang="en-US" altLang="ko-KR"/>
              <a:t>  for(int i=255; i&gt;=0; i--){</a:t>
            </a:r>
          </a:p>
          <a:p>
            <a:r>
              <a:rPr lang="en-US" altLang="ko-KR"/>
              <a:t>    analogWrite(led_pin,i);</a:t>
            </a:r>
          </a:p>
          <a:p>
            <a:r>
              <a:rPr lang="en-US" altLang="ko-KR"/>
              <a:t>    delay(5);</a:t>
            </a:r>
          </a:p>
          <a:p>
            <a:r>
              <a:rPr lang="en-US" altLang="ko-KR"/>
              <a:t>  }</a:t>
            </a:r>
          </a:p>
          <a:p>
            <a:r>
              <a:rPr lang="en-US" altLang="ko-KR"/>
              <a:t>}</a:t>
            </a:r>
          </a:p>
        </p:txBody>
      </p:sp>
      <p:pic>
        <p:nvPicPr>
          <p:cNvPr id="9" name="그림 6">
            <a:extLst>
              <a:ext uri="{FF2B5EF4-FFF2-40B4-BE49-F238E27FC236}">
                <a16:creationId xmlns:a16="http://schemas.microsoft.com/office/drawing/2014/main" id="{8E56907A-FC6C-44E1-6FBF-F2F07BF9B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884" r="21317"/>
          <a:stretch/>
        </p:blipFill>
        <p:spPr>
          <a:xfrm>
            <a:off x="1009193" y="2002811"/>
            <a:ext cx="5218918" cy="3998306"/>
          </a:xfrm>
        </p:spPr>
      </p:pic>
    </p:spTree>
    <p:extLst>
      <p:ext uri="{BB962C8B-B14F-4D97-AF65-F5344CB8AC3E}">
        <p14:creationId xmlns:p14="http://schemas.microsoft.com/office/powerpoint/2010/main" val="22716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F519C5-D456-068F-5B8B-54C25B1A7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Angsana New"/>
              </a:rPr>
              <a:t>ESP8266</a:t>
            </a:r>
            <a:endParaRPr lang="ko-KR" altLang="en-US">
              <a:ea typeface="Microsoft GothicNeo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0BF877-EEB3-E25D-01FD-35FC86F94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>
              <a:buFont typeface="Arial" panose="05000000000000000000" pitchFamily="2" charset="2"/>
              <a:buChar char="•"/>
            </a:pPr>
            <a:r>
              <a:rPr lang="ko-KR" altLang="en-US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esp8266은 마이크로 컨트롤러 칩의 이름으로 와이파이 모듈과 </a:t>
            </a:r>
            <a:r>
              <a:rPr lang="ko-KR" altLang="en-US" dirty="0" err="1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아두이노와</a:t>
            </a:r>
            <a:r>
              <a:rPr lang="ko-KR" altLang="en-US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 같이 자체적으로 프로그램을 가동할 수 있습니다.</a:t>
            </a:r>
          </a:p>
          <a:p>
            <a:pPr>
              <a:lnSpc>
                <a:spcPct val="113999"/>
              </a:lnSpc>
              <a:buClr>
                <a:srgbClr val="E4DEF6"/>
              </a:buClr>
              <a:buFont typeface="Arial" panose="05000000000000000000" pitchFamily="2" charset="2"/>
              <a:buChar char="•"/>
            </a:pPr>
            <a:r>
              <a:rPr lang="ko-KR" altLang="en-US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저희는 esp8266 칩을 갖고 있는 </a:t>
            </a:r>
            <a:r>
              <a:rPr lang="ko-KR" altLang="en-US" dirty="0" err="1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Wemos</a:t>
            </a:r>
            <a:r>
              <a:rPr lang="ko-KR" altLang="en-US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 D1 R1이라는 보드를 사용할 것입니다.</a:t>
            </a:r>
          </a:p>
        </p:txBody>
      </p:sp>
      <p:pic>
        <p:nvPicPr>
          <p:cNvPr id="4" name="그림 4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DCE4C59D-6285-E88E-BBAB-535B66D3C4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01" t="21579" r="15707" b="27895"/>
          <a:stretch/>
        </p:blipFill>
        <p:spPr>
          <a:xfrm>
            <a:off x="3703607" y="648419"/>
            <a:ext cx="1824015" cy="1386041"/>
          </a:xfrm>
          <a:prstGeom prst="rect">
            <a:avLst/>
          </a:prstGeom>
        </p:spPr>
      </p:pic>
      <p:pic>
        <p:nvPicPr>
          <p:cNvPr id="5" name="그림 5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9B6B1383-936B-7058-2629-BD055F607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667" y="3789851"/>
            <a:ext cx="3316898" cy="250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1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E27FD-4BFC-0195-A340-89A6E2BA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Angsana New"/>
              </a:rPr>
              <a:t>Arduino IDE 설치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1D4E0D-F6EA-1859-A806-833099630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>
              <a:buFont typeface="Arial" panose="05000000000000000000" pitchFamily="2" charset="2"/>
              <a:buChar char="•"/>
            </a:pPr>
            <a:r>
              <a:rPr lang="ko-KR" altLang="en-US" dirty="0" err="1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Ubuntu</a:t>
            </a:r>
            <a:r>
              <a:rPr lang="ko-KR" altLang="en-US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 20.0.4:  </a:t>
            </a:r>
            <a:r>
              <a:rPr lang="ko-KR" altLang="en-US" dirty="0" err="1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Ubuntu</a:t>
            </a:r>
            <a:r>
              <a:rPr lang="ko-KR" altLang="en-US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software</a:t>
            </a:r>
            <a:r>
              <a:rPr lang="ko-KR" altLang="en-US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 -&gt; </a:t>
            </a:r>
            <a:r>
              <a:rPr lang="ko-KR" altLang="en-US" dirty="0" err="1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arduino</a:t>
            </a:r>
            <a:r>
              <a:rPr lang="ko-KR" altLang="en-US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 검색 -&gt; 설치</a:t>
            </a:r>
            <a:endParaRPr lang="ko-KR"/>
          </a:p>
          <a:p>
            <a:pPr>
              <a:lnSpc>
                <a:spcPct val="113999"/>
              </a:lnSpc>
              <a:buClr>
                <a:srgbClr val="E4DEF6"/>
              </a:buClr>
              <a:buFont typeface="Arial" panose="05000000000000000000" pitchFamily="2" charset="2"/>
              <a:buChar char="•"/>
            </a:pPr>
            <a:r>
              <a:rPr lang="ko-KR" altLang="en-US" dirty="0" err="1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Window</a:t>
            </a:r>
            <a:r>
              <a:rPr lang="ko-KR" altLang="en-US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 10&amp;11: Microsoft </a:t>
            </a:r>
            <a:r>
              <a:rPr lang="ko-KR" altLang="en-US" dirty="0" err="1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store</a:t>
            </a:r>
            <a:r>
              <a:rPr lang="ko-KR" altLang="en-US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 -&gt; </a:t>
            </a:r>
            <a:r>
              <a:rPr lang="ko-KR" altLang="en-US" dirty="0" err="1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arduino</a:t>
            </a:r>
            <a:r>
              <a:rPr lang="ko-KR" altLang="en-US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 검색 -&gt; 설치</a:t>
            </a:r>
          </a:p>
        </p:txBody>
      </p:sp>
    </p:spTree>
    <p:extLst>
      <p:ext uri="{BB962C8B-B14F-4D97-AF65-F5344CB8AC3E}">
        <p14:creationId xmlns:p14="http://schemas.microsoft.com/office/powerpoint/2010/main" val="399828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C3D4D-1B71-0E20-52BE-804021657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Microsoft GothicNeo"/>
                <a:cs typeface="Angsana New"/>
              </a:rPr>
              <a:t>We</a:t>
            </a:r>
            <a:r>
              <a:rPr lang="en-US" altLang="ko-KR" dirty="0">
                <a:ea typeface="Microsoft GothicNeo"/>
                <a:cs typeface="Angsana New"/>
              </a:rPr>
              <a:t>M</a:t>
            </a:r>
            <a:r>
              <a:rPr lang="ko-KR" altLang="en-US" dirty="0" err="1">
                <a:ea typeface="Microsoft GothicNeo"/>
                <a:cs typeface="Angsana New"/>
              </a:rPr>
              <a:t>os</a:t>
            </a:r>
            <a:r>
              <a:rPr lang="ko-KR" altLang="en-US">
                <a:ea typeface="Microsoft GothicNeo"/>
                <a:cs typeface="Angsana New"/>
              </a:rPr>
              <a:t> D1 R1 환경설정</a:t>
            </a:r>
            <a:endParaRPr lang="ko-KR" altLang="en-US">
              <a:ea typeface="Microsoft GothicNeo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47E67-9C4D-F91D-BAF2-4AF63535F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>
              <a:buFont typeface="Arial" panose="05000000000000000000" pitchFamily="2" charset="2"/>
              <a:buChar char="•"/>
            </a:pPr>
            <a:r>
              <a:rPr lang="ko-KR" altLang="en-US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파일 -&gt; 환경설정 -&gt; 추가적인 보드 매니저 </a:t>
            </a:r>
            <a:r>
              <a:rPr lang="ko-KR" altLang="en-US" dirty="0" err="1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URLs</a:t>
            </a:r>
            <a:endParaRPr lang="ko-KR" dirty="0" err="1"/>
          </a:p>
          <a:p>
            <a:pPr>
              <a:lnSpc>
                <a:spcPct val="113999"/>
              </a:lnSpc>
              <a:buClr>
                <a:srgbClr val="E4DEF6"/>
              </a:buClr>
              <a:buFont typeface="Arial" panose="05000000000000000000" pitchFamily="2" charset="2"/>
              <a:buChar char="•"/>
            </a:pPr>
            <a:r>
              <a:rPr lang="ko-KR" dirty="0">
                <a:ea typeface="+mn-lt"/>
                <a:cs typeface="+mn-lt"/>
                <a:hlinkClick r:id="rId2"/>
              </a:rPr>
              <a:t>http://arduino.esp8266.com/stable/package_esp8266com_index.json</a:t>
            </a:r>
            <a:endParaRPr lang="ko-KR" altLang="en-US" dirty="0">
              <a:solidFill>
                <a:srgbClr val="201449">
                  <a:alpha val="70000"/>
                </a:srgbClr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  <a:buClr>
                <a:srgbClr val="E4DEF6"/>
              </a:buClr>
              <a:buFont typeface="Arial" panose="05000000000000000000" pitchFamily="2" charset="2"/>
              <a:buChar char="•"/>
            </a:pPr>
            <a:r>
              <a:rPr lang="en-US" altLang="ko-KR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툴 -&gt; </a:t>
            </a:r>
            <a:r>
              <a:rPr lang="en-US" altLang="ko-KR" dirty="0" err="1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보드</a:t>
            </a:r>
            <a:r>
              <a:rPr lang="en-US" altLang="ko-KR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 -&gt; </a:t>
            </a:r>
            <a:r>
              <a:rPr lang="en-US" altLang="ko-KR" dirty="0" err="1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보드</a:t>
            </a:r>
            <a:r>
              <a:rPr lang="en-US" altLang="ko-KR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dirty="0" err="1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매니저</a:t>
            </a:r>
            <a:r>
              <a:rPr lang="en-US" altLang="ko-KR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 -&gt; esp8266 </a:t>
            </a:r>
            <a:r>
              <a:rPr lang="en-US" altLang="ko-KR" dirty="0" err="1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검색</a:t>
            </a:r>
          </a:p>
          <a:p>
            <a:pPr>
              <a:lnSpc>
                <a:spcPct val="113999"/>
              </a:lnSpc>
              <a:buClr>
                <a:srgbClr val="E4DEF6"/>
              </a:buClr>
              <a:buFont typeface="Arial" panose="05000000000000000000" pitchFamily="2" charset="2"/>
              <a:buChar char="•"/>
            </a:pPr>
            <a:r>
              <a:rPr lang="en-US" altLang="ko-KR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esp8266(by ESP8266 Community) </a:t>
            </a:r>
            <a:r>
              <a:rPr lang="en-US" altLang="ko-KR" b="1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2.7.4</a:t>
            </a:r>
            <a:r>
              <a:rPr lang="en-US" altLang="ko-KR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en-US" altLang="ko-KR" dirty="0" err="1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버전으로</a:t>
            </a:r>
            <a:r>
              <a:rPr lang="en-US" altLang="ko-KR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dirty="0" err="1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설치</a:t>
            </a:r>
            <a:endParaRPr lang="en-US" altLang="ko-KR" dirty="0">
              <a:solidFill>
                <a:srgbClr val="201449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>
              <a:lnSpc>
                <a:spcPct val="113999"/>
              </a:lnSpc>
              <a:buClr>
                <a:srgbClr val="E4DEF6"/>
              </a:buClr>
              <a:buFont typeface="Arial" panose="05000000000000000000" pitchFamily="2" charset="2"/>
              <a:buChar char="•"/>
            </a:pPr>
            <a:r>
              <a:rPr lang="en-US" altLang="ko-KR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툴 -&gt; </a:t>
            </a:r>
            <a:r>
              <a:rPr lang="en-US" altLang="ko-KR" dirty="0" err="1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보드</a:t>
            </a:r>
            <a:r>
              <a:rPr lang="en-US" altLang="ko-KR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 -&gt; ESP8266 Boards(2.7.4) -&gt; </a:t>
            </a:r>
            <a:r>
              <a:rPr lang="en-US" altLang="ko-KR" dirty="0" err="1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WeMos</a:t>
            </a:r>
            <a:r>
              <a:rPr lang="en-US" altLang="ko-KR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 D1 R1 </a:t>
            </a:r>
            <a:r>
              <a:rPr lang="en-US" altLang="ko-KR" dirty="0" err="1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선택</a:t>
            </a:r>
            <a:endParaRPr lang="en-US" altLang="ko-KR" dirty="0">
              <a:solidFill>
                <a:srgbClr val="201449">
                  <a:alpha val="70000"/>
                </a:srgbClr>
              </a:solidFill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554104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AE0EC-9805-D7AC-36AB-9A27A6DA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Microsoft GothicNeo"/>
                <a:cs typeface="Angsana New"/>
              </a:rPr>
              <a:t>We</a:t>
            </a:r>
            <a:r>
              <a:rPr lang="en-US" altLang="ko-KR" dirty="0">
                <a:ea typeface="Microsoft GothicNeo"/>
                <a:cs typeface="Angsana New"/>
              </a:rPr>
              <a:t>M</a:t>
            </a:r>
            <a:r>
              <a:rPr lang="ko-KR" altLang="en-US" dirty="0" err="1">
                <a:ea typeface="Microsoft GothicNeo"/>
                <a:cs typeface="Angsana New"/>
              </a:rPr>
              <a:t>os</a:t>
            </a:r>
            <a:r>
              <a:rPr lang="ko-KR" altLang="en-US" dirty="0">
                <a:ea typeface="Microsoft GothicNeo"/>
                <a:cs typeface="Angsana New"/>
              </a:rPr>
              <a:t> </a:t>
            </a:r>
            <a:r>
              <a:rPr lang="ko-KR" altLang="en-US">
                <a:ea typeface="Microsoft GothicNeo"/>
                <a:cs typeface="Angsana New"/>
              </a:rPr>
              <a:t>D1 R1 </a:t>
            </a:r>
            <a:r>
              <a:rPr lang="en-US" altLang="ko-KR" dirty="0">
                <a:ea typeface="Microsoft GothicNeo"/>
                <a:cs typeface="Angsana New"/>
              </a:rPr>
              <a:t>Specification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64BDD6E-3303-26A7-1047-EBF056FE0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 algn="l" fontAlgn="base">
              <a:buFont typeface="Arial"/>
              <a:buChar char="•"/>
            </a:pPr>
            <a:r>
              <a:rPr lang="en-US" altLang="ko-KR" sz="1600" b="1" i="0" dirty="0">
                <a:solidFill>
                  <a:srgbClr val="333333"/>
                </a:solidFill>
                <a:effectLst/>
                <a:latin typeface="inherit"/>
              </a:rPr>
              <a:t>ESP8266 </a:t>
            </a:r>
            <a:r>
              <a:rPr lang="en-US" altLang="ko-KR" sz="1600" b="1" i="0" dirty="0" err="1">
                <a:solidFill>
                  <a:srgbClr val="333333"/>
                </a:solidFill>
                <a:effectLst/>
                <a:latin typeface="inherit"/>
              </a:rPr>
              <a:t>Wifi</a:t>
            </a:r>
            <a:r>
              <a:rPr lang="en-US" altLang="ko-KR" sz="1600" b="1" i="0" dirty="0"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lang="ko-KR" altLang="en-US" sz="1600" b="1" i="0" dirty="0">
                <a:solidFill>
                  <a:srgbClr val="333333"/>
                </a:solidFill>
                <a:effectLst/>
                <a:latin typeface="inherit"/>
              </a:rPr>
              <a:t>모듈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inherit"/>
              </a:rPr>
              <a:t> 이 내장된 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inherit"/>
              </a:rPr>
              <a:t>Arduino </a:t>
            </a:r>
            <a:r>
              <a:rPr lang="ko-KR" altLang="en-US" sz="1600" b="1" i="0" dirty="0">
                <a:solidFill>
                  <a:srgbClr val="333333"/>
                </a:solidFill>
                <a:effectLst/>
                <a:latin typeface="inherit"/>
              </a:rPr>
              <a:t>호환 보드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inherit"/>
              </a:rPr>
              <a:t> 인 </a:t>
            </a:r>
            <a:r>
              <a:rPr lang="en-US" altLang="ko-KR" sz="1600" b="1" i="0" dirty="0" err="1">
                <a:solidFill>
                  <a:srgbClr val="333333"/>
                </a:solidFill>
                <a:effectLst/>
                <a:latin typeface="inherit"/>
              </a:rPr>
              <a:t>WeMOS</a:t>
            </a:r>
            <a:r>
              <a:rPr lang="en-US" altLang="ko-KR" sz="1600" b="1" i="0" dirty="0">
                <a:solidFill>
                  <a:srgbClr val="333333"/>
                </a:solidFill>
                <a:effectLst/>
                <a:latin typeface="inherit"/>
              </a:rPr>
              <a:t> d1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inherit"/>
              </a:rPr>
              <a:t> 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inherit"/>
              </a:rPr>
              <a:t>. </a:t>
            </a:r>
            <a:r>
              <a:rPr lang="en-US" altLang="ko-KR" sz="1600" b="1" i="0" dirty="0" err="1">
                <a:solidFill>
                  <a:srgbClr val="333333"/>
                </a:solidFill>
                <a:effectLst/>
                <a:latin typeface="inherit"/>
              </a:rPr>
              <a:t>WeMos</a:t>
            </a:r>
            <a:r>
              <a:rPr lang="en-US" altLang="ko-KR" sz="1600" b="1" i="0" dirty="0">
                <a:solidFill>
                  <a:srgbClr val="333333"/>
                </a:solidFill>
                <a:effectLst/>
                <a:latin typeface="inherit"/>
              </a:rPr>
              <a:t> D1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inherit"/>
              </a:rPr>
              <a:t> 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inherit"/>
              </a:rPr>
              <a:t>Arduino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inherit"/>
              </a:rPr>
              <a:t>호환 개발 보드는 현재 가장 저렴한 </a:t>
            </a:r>
            <a:r>
              <a:rPr lang="en-US" altLang="ko-KR" sz="1600" b="0" i="0" dirty="0" err="1">
                <a:solidFill>
                  <a:srgbClr val="333333"/>
                </a:solidFill>
                <a:effectLst/>
                <a:latin typeface="inherit"/>
              </a:rPr>
              <a:t>WiFi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inherit"/>
              </a:rPr>
              <a:t>지원 보드입니다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inherit"/>
              </a:rPr>
              <a:t>.</a:t>
            </a:r>
            <a:endParaRPr lang="ko-KR" altLang="en-US" sz="1600" b="0" i="0" dirty="0">
              <a:solidFill>
                <a:srgbClr val="333333"/>
              </a:solidFill>
              <a:effectLst/>
              <a:latin typeface="Roboto" panose="020B0604020202020204" pitchFamily="2" charset="0"/>
            </a:endParaRPr>
          </a:p>
          <a:p>
            <a:pPr algn="l" fontAlgn="base">
              <a:buFont typeface="Arial"/>
              <a:buChar char="•"/>
            </a:pPr>
            <a:r>
              <a:rPr lang="en-US" altLang="ko-KR" sz="1600" b="1" i="0" dirty="0">
                <a:solidFill>
                  <a:srgbClr val="333333"/>
                </a:solidFill>
                <a:effectLst/>
                <a:latin typeface="inherit"/>
              </a:rPr>
              <a:t>ESP8266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inherit"/>
              </a:rPr>
              <a:t> 칩 을 기반으로 하는 </a:t>
            </a:r>
            <a:r>
              <a:rPr lang="en-US" altLang="ko-KR" sz="1600" b="0" i="0" dirty="0" err="1">
                <a:solidFill>
                  <a:srgbClr val="333333"/>
                </a:solidFill>
                <a:effectLst/>
                <a:latin typeface="inherit"/>
              </a:rPr>
              <a:t>WiFi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inherit"/>
              </a:rPr>
              <a:t>입니다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inherit"/>
              </a:rPr>
              <a:t>. 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inherit"/>
              </a:rPr>
              <a:t>보드는 일반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inherit"/>
              </a:rPr>
              <a:t>Arduino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inherit"/>
              </a:rPr>
              <a:t>보드처럼 보입니다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inherit"/>
              </a:rPr>
              <a:t>. 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inherit"/>
              </a:rPr>
              <a:t>치수와 핀 레이아웃은 정확히 동일합니다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inherit"/>
              </a:rPr>
              <a:t>. </a:t>
            </a:r>
            <a:r>
              <a:rPr lang="ko-KR" altLang="en-US" sz="1600" b="1" i="0" dirty="0">
                <a:solidFill>
                  <a:srgbClr val="333333"/>
                </a:solidFill>
                <a:effectLst/>
                <a:latin typeface="inherit"/>
              </a:rPr>
              <a:t>따라서 이 보드는 </a:t>
            </a:r>
            <a:r>
              <a:rPr lang="en-US" altLang="ko-KR" sz="1600" b="1" i="0" dirty="0">
                <a:solidFill>
                  <a:srgbClr val="333333"/>
                </a:solidFill>
                <a:effectLst/>
                <a:latin typeface="inherit"/>
              </a:rPr>
              <a:t>Arduino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inherit"/>
              </a:rPr>
              <a:t> 용 기존의 모든 </a:t>
            </a:r>
            <a:r>
              <a:rPr lang="ko-KR" altLang="en-US" sz="1600" b="0" i="0" dirty="0" err="1">
                <a:solidFill>
                  <a:srgbClr val="333333"/>
                </a:solidFill>
                <a:effectLst/>
                <a:latin typeface="inherit"/>
              </a:rPr>
              <a:t>쉴드와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inherit"/>
              </a:rPr>
              <a:t> 호환됩니다 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inherit"/>
              </a:rPr>
              <a:t>.</a:t>
            </a:r>
            <a:endParaRPr lang="ko-KR" altLang="en-US" sz="1600" b="0" i="0" dirty="0">
              <a:solidFill>
                <a:srgbClr val="333333"/>
              </a:solidFill>
              <a:effectLst/>
              <a:latin typeface="Roboto" panose="020B0604020202020204" pitchFamily="2" charset="0"/>
            </a:endParaRPr>
          </a:p>
          <a:p>
            <a:pPr algn="l" fontAlgn="base">
              <a:buFont typeface="Arial"/>
              <a:buChar char="•"/>
            </a:pPr>
            <a:r>
              <a:rPr lang="en-US" altLang="ko-KR" sz="1600" b="1" i="0" dirty="0" err="1">
                <a:solidFill>
                  <a:srgbClr val="333333"/>
                </a:solidFill>
                <a:effectLst/>
                <a:latin typeface="inherit"/>
              </a:rPr>
              <a:t>Wemos</a:t>
            </a:r>
            <a:r>
              <a:rPr lang="en-US" altLang="ko-KR" sz="1600" b="1" i="0" dirty="0">
                <a:solidFill>
                  <a:srgbClr val="333333"/>
                </a:solidFill>
                <a:effectLst/>
                <a:latin typeface="inherit"/>
              </a:rPr>
              <a:t> D1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inherit"/>
              </a:rPr>
              <a:t> 에는 훨씬 더 높은 주파수에서 실행되는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inherit"/>
              </a:rPr>
              <a:t>32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inherit"/>
              </a:rPr>
              <a:t>비트 프로세서가 있습니다 </a:t>
            </a:r>
            <a:r>
              <a:rPr lang="en-US" altLang="ko-KR" sz="1600" b="1" i="0" dirty="0">
                <a:solidFill>
                  <a:srgbClr val="333333"/>
                </a:solidFill>
                <a:effectLst/>
                <a:latin typeface="inherit"/>
              </a:rPr>
              <a:t>. 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inherit"/>
              </a:rPr>
              <a:t>표준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inherit"/>
              </a:rPr>
              <a:t>Arduino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inherit"/>
              </a:rPr>
              <a:t>와의 성능 차이는 엄청날 것으로 예상됩니다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inherit"/>
              </a:rPr>
              <a:t>. Arduino Uno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inherit"/>
              </a:rPr>
              <a:t>는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inherit"/>
              </a:rPr>
              <a:t>2KB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inherit"/>
              </a:rPr>
              <a:t>의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inherit"/>
              </a:rPr>
              <a:t>RAM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inherit"/>
              </a:rPr>
              <a:t>메모리를 제공하며 이 칩에는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inherit"/>
              </a:rPr>
              <a:t>160Kbs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inherit"/>
              </a:rPr>
              <a:t>가 있습니다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inherit"/>
              </a:rPr>
              <a:t>. </a:t>
            </a:r>
            <a:r>
              <a:rPr lang="en-US" altLang="ko-KR" sz="1600" b="1" i="0" dirty="0" err="1">
                <a:solidFill>
                  <a:srgbClr val="333333"/>
                </a:solidFill>
                <a:effectLst/>
                <a:latin typeface="inherit"/>
              </a:rPr>
              <a:t>WeMOS</a:t>
            </a:r>
            <a:r>
              <a:rPr lang="en-US" altLang="ko-KR" sz="1600" b="1" i="0" dirty="0">
                <a:solidFill>
                  <a:srgbClr val="333333"/>
                </a:solidFill>
                <a:effectLst/>
                <a:latin typeface="inherit"/>
              </a:rPr>
              <a:t> D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inherit"/>
              </a:rPr>
              <a:t> 의 플래시 메모리 도 </a:t>
            </a:r>
            <a:r>
              <a:rPr lang="en-US" altLang="ko-KR" sz="1600" b="1" i="0" dirty="0">
                <a:solidFill>
                  <a:srgbClr val="333333"/>
                </a:solidFill>
                <a:effectLst/>
                <a:latin typeface="inherit"/>
              </a:rPr>
              <a:t>Arduino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inherit"/>
              </a:rPr>
              <a:t> 보다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inherit"/>
              </a:rPr>
              <a:t>100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inherit"/>
              </a:rPr>
              <a:t>배 더 큽니다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inherit"/>
              </a:rPr>
              <a:t>.</a:t>
            </a:r>
            <a:endParaRPr lang="ko-KR" altLang="en-US" sz="1600" b="0" i="0" dirty="0">
              <a:solidFill>
                <a:srgbClr val="333333"/>
              </a:solidFill>
              <a:effectLst/>
              <a:latin typeface="Roboto" panose="020B0604020202020204" pitchFamily="2" charset="0"/>
            </a:endParaRPr>
          </a:p>
          <a:p>
            <a:pPr algn="l" fontAlgn="base">
              <a:buFont typeface="Arial"/>
              <a:buChar char="•"/>
            </a:pPr>
            <a:r>
              <a:rPr lang="en-US" altLang="ko-KR" sz="1600" b="0" i="0" dirty="0" err="1">
                <a:solidFill>
                  <a:srgbClr val="333333"/>
                </a:solidFill>
                <a:effectLst/>
                <a:latin typeface="inherit"/>
              </a:rPr>
              <a:t>WeMOS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inherit"/>
              </a:rPr>
              <a:t> D1board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inherit"/>
              </a:rPr>
              <a:t>빌드는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inherit"/>
              </a:rPr>
              <a:t>Arduino UNO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inherit"/>
              </a:rPr>
              <a:t>와 같으므로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inherit"/>
              </a:rPr>
              <a:t>Arduino UNO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inherit"/>
              </a:rPr>
              <a:t>가 필요하지 않습니다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inherit"/>
              </a:rPr>
              <a:t>. 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inherit"/>
              </a:rPr>
              <a:t>보드 관리자를 사용하여 이 보드로 작업하려면 이 보드를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inherit"/>
              </a:rPr>
              <a:t>Arduino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inherit"/>
              </a:rPr>
              <a:t>로 변환한 다음 프로그래밍을 위해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inherit"/>
              </a:rPr>
              <a:t>Arduino IDE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inherit"/>
              </a:rPr>
              <a:t>를 사용할 수 있습니다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inherit"/>
              </a:rPr>
              <a:t>.</a:t>
            </a:r>
            <a:endParaRPr lang="ko-KR" altLang="en-US" sz="1600" b="0" i="0" dirty="0">
              <a:solidFill>
                <a:srgbClr val="333333"/>
              </a:solidFill>
              <a:effectLst/>
              <a:latin typeface="Roboto" panose="020B0604020202020204" pitchFamily="2" charset="0"/>
            </a:endParaRPr>
          </a:p>
          <a:p>
            <a:pPr algn="l" fontAlgn="base">
              <a:buFont typeface="Arial"/>
              <a:buChar char="•"/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inherit"/>
              </a:rPr>
              <a:t>이를 위해서는 보드가 인식되면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inherit"/>
              </a:rPr>
              <a:t>com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inherit"/>
              </a:rPr>
              <a:t>포트가 할당된 이 포트를 인식하기 위해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inherit"/>
              </a:rPr>
              <a:t>PC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inherit"/>
              </a:rPr>
              <a:t>용 드라이버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inherit"/>
              </a:rPr>
              <a:t>ch340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inherit"/>
              </a:rPr>
              <a:t>드라이버를 설치해야 합니다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inherit"/>
              </a:rPr>
              <a:t>. Arduino IDE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inherit"/>
              </a:rPr>
              <a:t>를 열고 할당된 포트를 선택한 다음 업로드 속도는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inherit"/>
              </a:rPr>
              <a:t>115200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inherit"/>
              </a:rPr>
              <a:t>입니다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inherit"/>
              </a:rPr>
              <a:t>.</a:t>
            </a:r>
            <a:endParaRPr lang="ko-KR" altLang="en-US" sz="1600" b="0" i="0" dirty="0">
              <a:solidFill>
                <a:srgbClr val="333333"/>
              </a:solidFill>
              <a:effectLst/>
              <a:latin typeface="Roboto" panose="020B0604020202020204" pitchFamily="2" charset="0"/>
            </a:endParaRPr>
          </a:p>
          <a:p>
            <a:pPr>
              <a:buFont typeface="Arial"/>
              <a:buChar char="•"/>
            </a:pPr>
            <a:endParaRPr lang="ko-KR" altLang="en-US" sz="1600" dirty="0">
              <a:solidFill>
                <a:srgbClr val="201449">
                  <a:alpha val="70000"/>
                </a:srgbClr>
              </a:solidFill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2584680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AE0EC-9805-D7AC-36AB-9A27A6DA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Microsoft GothicNeo"/>
                <a:cs typeface="Angsana New"/>
              </a:rPr>
              <a:t>We</a:t>
            </a:r>
            <a:r>
              <a:rPr lang="en-US" altLang="ko-KR" dirty="0">
                <a:ea typeface="Microsoft GothicNeo"/>
                <a:cs typeface="Angsana New"/>
              </a:rPr>
              <a:t>M</a:t>
            </a:r>
            <a:r>
              <a:rPr lang="ko-KR" altLang="en-US" dirty="0" err="1">
                <a:ea typeface="Microsoft GothicNeo"/>
                <a:cs typeface="Angsana New"/>
              </a:rPr>
              <a:t>os</a:t>
            </a:r>
            <a:r>
              <a:rPr lang="ko-KR" altLang="en-US" dirty="0">
                <a:ea typeface="Microsoft GothicNeo"/>
                <a:cs typeface="Angsana New"/>
              </a:rPr>
              <a:t> D1 R1 </a:t>
            </a:r>
            <a:r>
              <a:rPr lang="en-US" altLang="ko-KR" dirty="0">
                <a:ea typeface="Microsoft GothicNeo"/>
                <a:cs typeface="Angsana New"/>
              </a:rPr>
              <a:t>Specification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64BDD6E-3303-26A7-1047-EBF056FE0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>
              <a:buFont typeface="Arial"/>
              <a:buChar char="•"/>
            </a:pPr>
            <a:r>
              <a:rPr lang="en-US" altLang="ko-KR" dirty="0"/>
              <a:t>ESP8266</a:t>
            </a:r>
            <a:r>
              <a:rPr lang="ko-KR" altLang="en-US" dirty="0"/>
              <a:t> </a:t>
            </a:r>
            <a:r>
              <a:rPr lang="en-US" altLang="ko-KR" dirty="0" err="1"/>
              <a:t>Wifi</a:t>
            </a:r>
            <a:r>
              <a:rPr lang="ko-KR" altLang="en-US" dirty="0"/>
              <a:t> 모듈이 내장된 </a:t>
            </a:r>
            <a:r>
              <a:rPr lang="en-US" altLang="ko-KR" dirty="0"/>
              <a:t>Arduino </a:t>
            </a:r>
            <a:r>
              <a:rPr lang="ko-KR" altLang="en-US" dirty="0"/>
              <a:t>호환 보드로 현재 가장 저렴한 </a:t>
            </a:r>
            <a:r>
              <a:rPr lang="en-US" altLang="ko-KR" dirty="0" err="1"/>
              <a:t>Wifi</a:t>
            </a:r>
            <a:r>
              <a:rPr lang="en-US" altLang="ko-KR" dirty="0"/>
              <a:t> </a:t>
            </a:r>
            <a:r>
              <a:rPr lang="ko-KR" altLang="en-US" dirty="0"/>
              <a:t>지원 보드입니다</a:t>
            </a:r>
            <a:r>
              <a:rPr lang="en-US" altLang="ko-KR" dirty="0"/>
              <a:t>.</a:t>
            </a:r>
            <a:endParaRPr lang="ko-KR" altLang="en-US"/>
          </a:p>
          <a:p>
            <a:pPr>
              <a:buFont typeface="Arial"/>
              <a:buChar char="•"/>
            </a:pPr>
            <a:r>
              <a:rPr lang="ko-KR" altLang="en-US" dirty="0"/>
              <a:t>업로드 속도는 </a:t>
            </a:r>
            <a:r>
              <a:rPr lang="en-US" altLang="ko-KR" dirty="0"/>
              <a:t>115200</a:t>
            </a:r>
            <a:r>
              <a:rPr lang="ko-KR" altLang="en-US" dirty="0"/>
              <a:t>을 권장합니다</a:t>
            </a:r>
            <a:r>
              <a:rPr lang="en-US" altLang="ko-KR" dirty="0"/>
              <a:t>. (</a:t>
            </a:r>
            <a:r>
              <a:rPr lang="ko-KR" altLang="en-US" dirty="0"/>
              <a:t>툴 </a:t>
            </a:r>
            <a:r>
              <a:rPr lang="en-US" altLang="ko-KR" dirty="0"/>
              <a:t>-&gt; Upload Speed -&gt; 115200)</a:t>
            </a:r>
            <a:endParaRPr lang="en-US" altLang="ko-KR" dirty="0">
              <a:solidFill>
                <a:srgbClr val="201449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>
              <a:buFont typeface="Arial"/>
              <a:buChar char="•"/>
            </a:pPr>
            <a:r>
              <a:rPr lang="ko-KR" altLang="en-US" dirty="0"/>
              <a:t>보드가 인식되려면 </a:t>
            </a:r>
            <a:r>
              <a:rPr lang="en-US" altLang="ko-KR" dirty="0"/>
              <a:t>ch340 </a:t>
            </a:r>
            <a:r>
              <a:rPr lang="ko-KR" altLang="en-US" dirty="0"/>
              <a:t>드라이버가 설치되어야 합니다</a:t>
            </a:r>
            <a:r>
              <a:rPr lang="en-US" altLang="ko-KR" dirty="0"/>
              <a:t>.(</a:t>
            </a:r>
            <a:r>
              <a:rPr lang="ko-KR" altLang="en-US" dirty="0"/>
              <a:t>호환보드일 경우</a:t>
            </a:r>
            <a:r>
              <a:rPr lang="en-US" altLang="ko-KR" dirty="0"/>
              <a:t>)</a:t>
            </a:r>
            <a:endParaRPr lang="en-US" altLang="ko-KR" dirty="0">
              <a:solidFill>
                <a:srgbClr val="201449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>
              <a:buFont typeface="Arial"/>
              <a:buChar char="•"/>
            </a:pPr>
            <a:endParaRPr lang="en-US" altLang="ko-KR" dirty="0">
              <a:solidFill>
                <a:srgbClr val="201449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>
              <a:buFont typeface="Arial"/>
              <a:buChar char="•"/>
            </a:pPr>
            <a:r>
              <a:rPr lang="ko-KR" altLang="en-US" dirty="0"/>
              <a:t>파일 </a:t>
            </a:r>
            <a:r>
              <a:rPr lang="en-US" altLang="ko-KR" dirty="0"/>
              <a:t>-&gt; </a:t>
            </a:r>
            <a:r>
              <a:rPr lang="ko-KR" altLang="en-US" dirty="0"/>
              <a:t>예제 </a:t>
            </a:r>
            <a:r>
              <a:rPr lang="en-US" altLang="ko-KR" dirty="0"/>
              <a:t>-&gt; ESP8266 -&gt; Blink -&gt; </a:t>
            </a:r>
            <a:r>
              <a:rPr lang="ko-KR" altLang="en-US" dirty="0"/>
              <a:t>업로드</a:t>
            </a:r>
            <a:endParaRPr lang="ko-KR" altLang="en-US" dirty="0">
              <a:solidFill>
                <a:srgbClr val="201449">
                  <a:alpha val="70000"/>
                </a:srgbClr>
              </a:solidFill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498866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AE0EC-9805-D7AC-36AB-9A27A6DA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Angsana New"/>
              </a:rPr>
              <a:t>Wemos D1 R1 보드의 구조</a:t>
            </a:r>
            <a:endParaRPr lang="ko-KR" altLang="en-US"/>
          </a:p>
        </p:txBody>
      </p:sp>
      <p:pic>
        <p:nvPicPr>
          <p:cNvPr id="4" name="그림 4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B6FA770E-D68C-AEAD-04F4-5F66C1DF4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552" b="9358"/>
          <a:stretch/>
        </p:blipFill>
        <p:spPr>
          <a:xfrm>
            <a:off x="2863058" y="1868541"/>
            <a:ext cx="6462817" cy="4372500"/>
          </a:xfrm>
        </p:spPr>
      </p:pic>
    </p:spTree>
    <p:extLst>
      <p:ext uri="{BB962C8B-B14F-4D97-AF65-F5344CB8AC3E}">
        <p14:creationId xmlns:p14="http://schemas.microsoft.com/office/powerpoint/2010/main" val="4095909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AE0EC-9805-D7AC-36AB-9A27A6DA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Angsana New"/>
              </a:rPr>
              <a:t>Wemos D1 R1 보드의 구조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2990768-0427-74B6-32D1-4D847A380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>
              <a:buFont typeface="Arial"/>
              <a:buChar char="•"/>
            </a:pPr>
            <a:r>
              <a:rPr lang="ko-KR" altLang="en-US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GPIO(</a:t>
            </a:r>
            <a:r>
              <a:rPr lang="ko-KR" dirty="0"/>
              <a:t>General </a:t>
            </a:r>
            <a:r>
              <a:rPr lang="ko-KR" dirty="0" err="1"/>
              <a:t>Purpose</a:t>
            </a:r>
            <a:r>
              <a:rPr lang="ko-KR" dirty="0"/>
              <a:t> </a:t>
            </a:r>
            <a:r>
              <a:rPr lang="ko-KR" dirty="0" err="1"/>
              <a:t>Input</a:t>
            </a:r>
            <a:r>
              <a:rPr lang="ko-KR" dirty="0"/>
              <a:t>/</a:t>
            </a:r>
            <a:r>
              <a:rPr lang="ko-KR" dirty="0" err="1"/>
              <a:t>Output</a:t>
            </a:r>
            <a:r>
              <a:rPr lang="en-US" altLang="ko-KR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,</a:t>
            </a:r>
            <a:r>
              <a:rPr lang="ko-KR" altLang="en-US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dirty="0"/>
              <a:t>다용도 입출력 포트</a:t>
            </a:r>
            <a:r>
              <a:rPr lang="ko-KR" altLang="en-US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)</a:t>
            </a:r>
            <a:endParaRPr lang="en-US" altLang="ko-KR" dirty="0">
              <a:solidFill>
                <a:srgbClr val="201449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228600" indent="0">
              <a:buNone/>
            </a:pPr>
            <a:r>
              <a:rPr lang="en-US" altLang="ko-KR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   </a:t>
            </a:r>
            <a:r>
              <a:rPr lang="en-US" altLang="ko-KR" sz="2000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GPIO</a:t>
            </a:r>
            <a:r>
              <a:rPr lang="ko-KR" altLang="en-US" sz="2000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는 입력이나 출력을 포함한 동작이 사용자에 의해 제어될 수 있는 핀입니다</a:t>
            </a:r>
            <a:r>
              <a:rPr lang="en-US" altLang="ko-KR" sz="2000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  <a:endParaRPr lang="ko-KR" altLang="en-US" sz="2000" dirty="0">
              <a:solidFill>
                <a:srgbClr val="201449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>
              <a:lnSpc>
                <a:spcPct val="113999"/>
              </a:lnSpc>
              <a:buClr>
                <a:srgbClr val="E4DEF6"/>
              </a:buClr>
              <a:buFont typeface="Arial"/>
              <a:buChar char="•"/>
            </a:pPr>
            <a:r>
              <a:rPr lang="ko-KR" altLang="en-US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Digital </a:t>
            </a:r>
            <a:r>
              <a:rPr lang="ko-KR" altLang="en-US" dirty="0" err="1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Pin</a:t>
            </a:r>
            <a:r>
              <a:rPr lang="ko-KR" altLang="en-US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: 정보가 존재하거나 존재하지 않음을 알리기 위해 사용하는 핀</a:t>
            </a:r>
          </a:p>
          <a:p>
            <a:pPr lvl="1">
              <a:lnSpc>
                <a:spcPct val="113999"/>
              </a:lnSpc>
              <a:buClr>
                <a:srgbClr val="E4DEF6"/>
              </a:buClr>
              <a:buFont typeface="Arial"/>
              <a:buChar char="•"/>
            </a:pPr>
            <a:r>
              <a:rPr lang="ko-KR" altLang="en-US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                    </a:t>
            </a:r>
          </a:p>
          <a:p>
            <a:pPr>
              <a:lnSpc>
                <a:spcPct val="113999"/>
              </a:lnSpc>
              <a:buClr>
                <a:srgbClr val="E4DEF6"/>
              </a:buClr>
              <a:buFont typeface="Arial"/>
              <a:buChar char="•"/>
            </a:pPr>
            <a:endParaRPr lang="ko-KR" altLang="en-US" dirty="0">
              <a:solidFill>
                <a:srgbClr val="201449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>
              <a:lnSpc>
                <a:spcPct val="113999"/>
              </a:lnSpc>
              <a:buClr>
                <a:srgbClr val="E4DEF6"/>
              </a:buClr>
              <a:buFont typeface="Arial"/>
              <a:buChar char="•"/>
            </a:pPr>
            <a:r>
              <a:rPr lang="ko-KR" altLang="en-US" dirty="0" err="1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Analog</a:t>
            </a:r>
            <a:r>
              <a:rPr lang="ko-KR" altLang="en-US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Pin</a:t>
            </a:r>
            <a:r>
              <a:rPr lang="ko-KR" altLang="en-US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:  전압 값을 </a:t>
            </a:r>
            <a:r>
              <a:rPr lang="en-US" altLang="ko-KR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0</a:t>
            </a:r>
            <a:r>
              <a:rPr lang="ko-KR" altLang="en-US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부터 </a:t>
            </a:r>
            <a:r>
              <a:rPr lang="en-US" altLang="ko-KR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1023</a:t>
            </a:r>
            <a:r>
              <a:rPr lang="ko-KR" altLang="en-US" dirty="0">
                <a:solidFill>
                  <a:srgbClr val="201449">
                    <a:alpha val="70000"/>
                  </a:srgbClr>
                </a:solidFill>
                <a:ea typeface="Microsoft GothicNeo"/>
                <a:cs typeface="Microsoft GothicNeo"/>
              </a:rPr>
              <a:t>까지의 정수로 변환시켜주는 핀</a:t>
            </a:r>
          </a:p>
          <a:p>
            <a:pPr>
              <a:lnSpc>
                <a:spcPct val="113999"/>
              </a:lnSpc>
              <a:buClr>
                <a:srgbClr val="E4DEF6"/>
              </a:buClr>
              <a:buFont typeface="Arial"/>
              <a:buChar char="•"/>
            </a:pPr>
            <a:endParaRPr lang="ko-KR" altLang="en-US" dirty="0">
              <a:solidFill>
                <a:srgbClr val="201449">
                  <a:alpha val="70000"/>
                </a:srgbClr>
              </a:solidFill>
              <a:ea typeface="Microsoft GothicNeo"/>
              <a:cs typeface="Microsoft GothicNeo"/>
            </a:endParaRPr>
          </a:p>
        </p:txBody>
      </p:sp>
      <p:pic>
        <p:nvPicPr>
          <p:cNvPr id="4" name="그림 5">
            <a:extLst>
              <a:ext uri="{FF2B5EF4-FFF2-40B4-BE49-F238E27FC236}">
                <a16:creationId xmlns:a16="http://schemas.microsoft.com/office/drawing/2014/main" id="{71D93E92-0375-5923-D154-1E3BBB98D6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25" t="14286" r="11552" b="28571"/>
          <a:stretch/>
        </p:blipFill>
        <p:spPr>
          <a:xfrm>
            <a:off x="1123082" y="3798998"/>
            <a:ext cx="1951768" cy="1061358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C3DB1305-255A-48F6-EE33-765F124700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680" b="54251"/>
          <a:stretch/>
        </p:blipFill>
        <p:spPr>
          <a:xfrm>
            <a:off x="1135124" y="5300638"/>
            <a:ext cx="1927471" cy="78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31190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LuminousVTI</vt:lpstr>
      <vt:lpstr>Arduino &amp; Raspberry Pi</vt:lpstr>
      <vt:lpstr>Arduino</vt:lpstr>
      <vt:lpstr>ESP8266</vt:lpstr>
      <vt:lpstr>Arduino IDE 설치</vt:lpstr>
      <vt:lpstr>WeMos D1 R1 환경설정</vt:lpstr>
      <vt:lpstr>WeMos D1 R1 Specification</vt:lpstr>
      <vt:lpstr>WeMos D1 R1 Specification</vt:lpstr>
      <vt:lpstr>Wemos D1 R1 보드의 구조</vt:lpstr>
      <vt:lpstr>Wemos D1 R1 보드의 구조</vt:lpstr>
      <vt:lpstr>Wemos D1 R1 보드의 구조</vt:lpstr>
      <vt:lpstr>간단한 회로 지식(?)</vt:lpstr>
      <vt:lpstr>간단한 회로 지식(?)</vt:lpstr>
      <vt:lpstr>간단한 회로 지식(?)</vt:lpstr>
      <vt:lpstr>간단한 회로 지식(?)</vt:lpstr>
      <vt:lpstr>Arduino 코드의 구조</vt:lpstr>
      <vt:lpstr>LED 회로</vt:lpstr>
      <vt:lpstr>실습!</vt:lpstr>
      <vt:lpstr>실습!</vt:lpstr>
      <vt:lpstr>PWM</vt:lpstr>
      <vt:lpstr>PWM</vt:lpstr>
      <vt:lpstr>PWM</vt:lpstr>
      <vt:lpstr>실습!</vt:lpstr>
      <vt:lpstr>실습!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414</cp:revision>
  <dcterms:created xsi:type="dcterms:W3CDTF">2022-07-11T04:23:11Z</dcterms:created>
  <dcterms:modified xsi:type="dcterms:W3CDTF">2022-08-07T02:44:31Z</dcterms:modified>
</cp:coreProperties>
</file>