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1" r:id="rId6"/>
    <p:sldId id="306" r:id="rId7"/>
    <p:sldId id="297" r:id="rId8"/>
    <p:sldId id="299" r:id="rId9"/>
    <p:sldId id="292" r:id="rId10"/>
    <p:sldId id="301" r:id="rId11"/>
    <p:sldId id="300" r:id="rId12"/>
    <p:sldId id="309" r:id="rId13"/>
    <p:sldId id="307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7" autoAdjust="0"/>
    <p:restoredTop sz="94631" autoAdjust="0"/>
  </p:normalViewPr>
  <p:slideViewPr>
    <p:cSldViewPr snapToGrid="0">
      <p:cViewPr>
        <p:scale>
          <a:sx n="140" d="100"/>
          <a:sy n="140" d="100"/>
        </p:scale>
        <p:origin x="216" y="2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3/17/21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55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51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898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185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70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833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120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0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050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522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6599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pngimg.com/download/6599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ngimg.com/download/659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pngimg.com/download/6599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pngimg.com/download/6599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pngimg.com/download/6599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3">
            <a:extLst>
              <a:ext uri="{FF2B5EF4-FFF2-40B4-BE49-F238E27FC236}">
                <a16:creationId xmlns:a16="http://schemas.microsoft.com/office/drawing/2014/main" id="{FEAEBB71-8B54-7849-A168-2231118F058A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32F48F1-E68F-3843-9D33-EF44DB5E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470" y="2776644"/>
            <a:ext cx="6798250" cy="2068198"/>
          </a:xfrm>
        </p:spPr>
        <p:txBody>
          <a:bodyPr/>
          <a:lstStyle/>
          <a:p>
            <a:r>
              <a:rPr lang="en-US" dirty="0"/>
              <a:t>Breaking Into the lucrative movie industry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4409C-F519-1648-A14C-D888F24AC54B}"/>
              </a:ext>
            </a:extLst>
          </p:cNvPr>
          <p:cNvSpPr txBox="1"/>
          <p:nvPr/>
        </p:nvSpPr>
        <p:spPr>
          <a:xfrm>
            <a:off x="9764522" y="3072079"/>
            <a:ext cx="2033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historical data analysis on the movie industry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3">
            <a:extLst>
              <a:ext uri="{FF2B5EF4-FFF2-40B4-BE49-F238E27FC236}">
                <a16:creationId xmlns:a16="http://schemas.microsoft.com/office/drawing/2014/main" id="{3991AF1A-A28F-C142-9ED9-66C3364C63EC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Invest in Animation OR Comedy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23958"/>
            <a:ext cx="11339513" cy="360000"/>
          </a:xfrm>
        </p:spPr>
        <p:txBody>
          <a:bodyPr/>
          <a:lstStyle/>
          <a:p>
            <a:r>
              <a:rPr lang="en-US" dirty="0"/>
              <a:t>If you want to spend more than $150M (90th percentile)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57248" y="4678354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costly to produce compared to Horror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32316" y="3419234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17X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59A89B7-55E4-4648-BA07-B08FA6E1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9" y="1255958"/>
            <a:ext cx="4039808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BF036CD1-2D46-0F41-9672-21CE47ED8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15" y="1255958"/>
            <a:ext cx="4039809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7088C-7ADE-194A-9A3C-0036D6B6BD3E}"/>
              </a:ext>
            </a:extLst>
          </p:cNvPr>
          <p:cNvSpPr/>
          <p:nvPr/>
        </p:nvSpPr>
        <p:spPr>
          <a:xfrm>
            <a:off x="9554595" y="1266732"/>
            <a:ext cx="175240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9X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AF0B3-E8B9-C04D-8BC1-AD931D4504F0}"/>
              </a:ext>
            </a:extLst>
          </p:cNvPr>
          <p:cNvSpPr/>
          <p:nvPr/>
        </p:nvSpPr>
        <p:spPr>
          <a:xfrm>
            <a:off x="9681965" y="2567833"/>
            <a:ext cx="204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profit compared to Horror</a:t>
            </a:r>
          </a:p>
        </p:txBody>
      </p:sp>
    </p:spTree>
    <p:extLst>
      <p:ext uri="{BB962C8B-B14F-4D97-AF65-F5344CB8AC3E}">
        <p14:creationId xmlns:p14="http://schemas.microsoft.com/office/powerpoint/2010/main" val="56927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494085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Great time </a:t>
            </a:r>
            <a:r>
              <a:rPr lang="en-US" sz="2600" dirty="0"/>
              <a:t>to make a movie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Horror</a:t>
            </a:r>
            <a:r>
              <a:rPr lang="en-US" sz="2600" dirty="0"/>
              <a:t> movies provide the </a:t>
            </a:r>
            <a:r>
              <a:rPr lang="en-US" sz="2600" dirty="0">
                <a:solidFill>
                  <a:srgbClr val="FF0000"/>
                </a:solidFill>
              </a:rPr>
              <a:t>lowest risk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highest </a:t>
            </a:r>
            <a:r>
              <a:rPr lang="en-US" sz="2600" dirty="0" err="1">
                <a:solidFill>
                  <a:srgbClr val="FF0000"/>
                </a:solidFill>
              </a:rPr>
              <a:t>roi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investment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Expect to </a:t>
            </a:r>
            <a:r>
              <a:rPr lang="en-US" sz="2600" dirty="0">
                <a:solidFill>
                  <a:srgbClr val="FF0000"/>
                </a:solidFill>
              </a:rPr>
              <a:t>spend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$10M-$25M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00"/>
                </a:solidFill>
              </a:rPr>
              <a:t>make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$85M-$105M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during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Plan next move toward </a:t>
            </a:r>
            <a:r>
              <a:rPr lang="en-US" sz="2600" dirty="0">
                <a:solidFill>
                  <a:srgbClr val="FF0000"/>
                </a:solidFill>
              </a:rPr>
              <a:t>animated comedies </a:t>
            </a:r>
            <a:r>
              <a:rPr lang="en-US" sz="2600" dirty="0"/>
              <a:t>as budget permits</a:t>
            </a:r>
          </a:p>
        </p:txBody>
      </p:sp>
    </p:spTree>
    <p:extLst>
      <p:ext uri="{BB962C8B-B14F-4D97-AF65-F5344CB8AC3E}">
        <p14:creationId xmlns:p14="http://schemas.microsoft.com/office/powerpoint/2010/main" val="214997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deeper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4140005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Identify top </a:t>
            </a:r>
            <a:r>
              <a:rPr lang="en-US" sz="2600" dirty="0">
                <a:solidFill>
                  <a:srgbClr val="FF0000"/>
                </a:solidFill>
              </a:rPr>
              <a:t>directors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Choose </a:t>
            </a:r>
            <a:r>
              <a:rPr lang="en-US" sz="2600" dirty="0">
                <a:solidFill>
                  <a:srgbClr val="FF0000"/>
                </a:solidFill>
              </a:rPr>
              <a:t>different metric </a:t>
            </a:r>
            <a:r>
              <a:rPr lang="en-US" sz="2600" dirty="0"/>
              <a:t>for success such as total profit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Exploring </a:t>
            </a:r>
            <a:r>
              <a:rPr lang="en-US" sz="2600" dirty="0">
                <a:solidFill>
                  <a:srgbClr val="FF0000"/>
                </a:solidFill>
              </a:rPr>
              <a:t>revenue beyond the box office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Integrate </a:t>
            </a:r>
            <a:r>
              <a:rPr lang="en-US" sz="2600" dirty="0">
                <a:solidFill>
                  <a:srgbClr val="FF0000"/>
                </a:solidFill>
              </a:rPr>
              <a:t>popularity measures </a:t>
            </a:r>
            <a:r>
              <a:rPr lang="en-US" sz="2600" dirty="0"/>
              <a:t>(awards, social media etc.)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Acquisition</a:t>
            </a:r>
            <a:r>
              <a:rPr lang="en-US" sz="2600" dirty="0"/>
              <a:t> of successful movie </a:t>
            </a:r>
            <a:r>
              <a:rPr lang="en-US" sz="2600" dirty="0">
                <a:solidFill>
                  <a:srgbClr val="FF0000"/>
                </a:solidFill>
              </a:rPr>
              <a:t>studios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8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50" y="3092904"/>
            <a:ext cx="9131100" cy="432000"/>
          </a:xfrm>
        </p:spPr>
        <p:txBody>
          <a:bodyPr/>
          <a:lstStyle/>
          <a:p>
            <a:pPr algn="ctr"/>
            <a:r>
              <a:rPr lang="en-US" sz="10000" dirty="0">
                <a:solidFill>
                  <a:srgbClr val="FF0000"/>
                </a:solidFill>
              </a:rPr>
              <a:t>Thank you</a:t>
            </a:r>
            <a:endParaRPr lang="en-US" sz="10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494085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shows…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a </a:t>
            </a:r>
            <a:r>
              <a:rPr lang="en-US" sz="2600" dirty="0">
                <a:solidFill>
                  <a:srgbClr val="FF0000"/>
                </a:solidFill>
              </a:rPr>
              <a:t>horror movie </a:t>
            </a:r>
            <a:r>
              <a:rPr lang="en-US" sz="2600" dirty="0"/>
              <a:t>with elements of the thriller and mystery genres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the movie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over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Spend between </a:t>
            </a:r>
            <a:r>
              <a:rPr lang="en-US" sz="2600" dirty="0">
                <a:solidFill>
                  <a:srgbClr val="FF0000"/>
                </a:solidFill>
              </a:rPr>
              <a:t>$10 and $25 million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0FFC2D31-17DE-CC45-8439-168990D901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795DC3CE-6FC1-474C-B5DD-64380776E4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been a better time To invest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63999"/>
            <a:ext cx="7496485" cy="360000"/>
          </a:xfrm>
        </p:spPr>
        <p:txBody>
          <a:bodyPr/>
          <a:lstStyle/>
          <a:p>
            <a:r>
              <a:rPr lang="en-US" dirty="0"/>
              <a:t>Worldwide revenue growth has increased significantly over the past 10 years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23373" y="5291000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movies do not make their money back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A21DA-5EAC-894D-8C84-B6E581D8120F}"/>
              </a:ext>
            </a:extLst>
          </p:cNvPr>
          <p:cNvSpPr/>
          <p:nvPr/>
        </p:nvSpPr>
        <p:spPr>
          <a:xfrm>
            <a:off x="9325264" y="3987985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15%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26950" y="972008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71%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87622" y="2228857"/>
            <a:ext cx="2206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increase in worldwide gross revenue in last 10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FD80F5-EBF2-A641-8253-E44434DD9222}"/>
              </a:ext>
            </a:extLst>
          </p:cNvPr>
          <p:cNvSpPr/>
          <p:nvPr/>
        </p:nvSpPr>
        <p:spPr>
          <a:xfrm>
            <a:off x="9194781" y="3510553"/>
            <a:ext cx="236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BUT…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C592CAE-AFDB-284E-85DF-E3116D5A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04076"/>
            <a:ext cx="7982712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3">
            <a:extLst>
              <a:ext uri="{FF2B5EF4-FFF2-40B4-BE49-F238E27FC236}">
                <a16:creationId xmlns:a16="http://schemas.microsoft.com/office/drawing/2014/main" id="{5DFD41D2-1D64-D44F-928B-A03869B8D8E9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CA09624D-1C07-D949-A0EF-CA91A158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194" name="Picture 2" descr="Press Room - IMDb">
            <a:extLst>
              <a:ext uri="{FF2B5EF4-FFF2-40B4-BE49-F238E27FC236}">
                <a16:creationId xmlns:a16="http://schemas.microsoft.com/office/drawing/2014/main" id="{605A790E-E4D9-8D4D-B6E6-52443904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31" y="1188964"/>
            <a:ext cx="2097234" cy="11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usicalPicks">
            <a:extLst>
              <a:ext uri="{FF2B5EF4-FFF2-40B4-BE49-F238E27FC236}">
                <a16:creationId xmlns:a16="http://schemas.microsoft.com/office/drawing/2014/main" id="{AB29D464-BEB5-184E-9058-180AEEEE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37" b="97009" l="0" r="97209">
                        <a14:foregroundMark x1="15814" y1="25214" x2="15814" y2="25214"/>
                        <a14:foregroundMark x1="35349" y1="23932" x2="35349" y2="23932"/>
                        <a14:foregroundMark x1="11163" y1="5556" x2="11163" y2="5556"/>
                        <a14:foregroundMark x1="16279" y1="17521" x2="16279" y2="17521"/>
                        <a14:foregroundMark x1="4651" y1="88889" x2="4651" y2="88889"/>
                        <a14:foregroundMark x1="1395" y1="94444" x2="7442" y2="61538"/>
                        <a14:foregroundMark x1="7442" y1="61538" x2="6047" y2="6838"/>
                        <a14:foregroundMark x1="6047" y1="6838" x2="6047" y2="6410"/>
                        <a14:foregroundMark x1="465" y1="97009" x2="465" y2="97009"/>
                        <a14:foregroundMark x1="6047" y1="7265" x2="43256" y2="1282"/>
                        <a14:foregroundMark x1="43256" y1="1282" x2="79535" y2="2137"/>
                        <a14:foregroundMark x1="79535" y1="2137" x2="80465" y2="2564"/>
                        <a14:foregroundMark x1="82791" y1="3419" x2="95349" y2="15812"/>
                        <a14:foregroundMark x1="95349" y1="15812" x2="96279" y2="37179"/>
                        <a14:foregroundMark x1="92093" y1="7692" x2="92093" y2="7692"/>
                        <a14:foregroundMark x1="97209" y1="41026" x2="94419" y2="81624"/>
                        <a14:foregroundMark x1="90698" y1="84615" x2="73953" y2="90598"/>
                        <a14:foregroundMark x1="53503" y1="88890" x2="33023" y2="87179"/>
                        <a14:foregroundMark x1="73953" y1="90598" x2="54751" y2="88994"/>
                        <a14:foregroundMark x1="57209" y1="85470" x2="71163" y2="85470"/>
                        <a14:foregroundMark x1="28372" y1="88462" x2="28372" y2="88462"/>
                        <a14:foregroundMark x1="26977" y1="89316" x2="33488" y2="88889"/>
                        <a14:foregroundMark x1="26977" y1="87179" x2="26977" y2="87179"/>
                        <a14:foregroundMark x1="23721" y1="89316" x2="23721" y2="89316"/>
                        <a14:foregroundMark x1="22326" y1="90598" x2="22326" y2="90598"/>
                        <a14:foregroundMark x1="50698" y1="91026" x2="50698" y2="91026"/>
                        <a14:foregroundMark x1="20465" y1="91026" x2="20465" y2="91026"/>
                        <a14:foregroundMark x1="31163" y1="21795" x2="40465" y2="22222"/>
                        <a14:foregroundMark x1="42326" y1="22222" x2="42326" y2="22222"/>
                        <a14:foregroundMark x1="36744" y1="26068" x2="36744" y2="38034"/>
                        <a14:foregroundMark x1="37674" y1="40598" x2="37674" y2="40598"/>
                        <a14:foregroundMark x1="36279" y1="41880" x2="36279" y2="41880"/>
                        <a14:foregroundMark x1="37209" y1="42735" x2="37209" y2="42735"/>
                        <a14:foregroundMark x1="49302" y1="34188" x2="49302" y2="34188"/>
                        <a14:foregroundMark x1="48837" y1="31624" x2="48837" y2="31624"/>
                        <a14:foregroundMark x1="49302" y1="20940" x2="51628" y2="42308"/>
                        <a14:foregroundMark x1="54884" y1="29060" x2="68837" y2="38889"/>
                        <a14:foregroundMark x1="68837" y1="38889" x2="68372" y2="41453"/>
                        <a14:foregroundMark x1="67442" y1="35470" x2="66977" y2="32051"/>
                        <a14:foregroundMark x1="67442" y1="28205" x2="66977" y2="26923"/>
                        <a14:foregroundMark x1="66977" y1="25214" x2="66977" y2="25214"/>
                        <a14:foregroundMark x1="67442" y1="23077" x2="67442" y2="23077"/>
                        <a14:foregroundMark x1="67907" y1="22222" x2="67907" y2="22222"/>
                        <a14:foregroundMark x1="55349" y1="51709" x2="55349" y2="51709"/>
                        <a14:foregroundMark x1="56744" y1="55128" x2="55349" y2="58974"/>
                        <a14:foregroundMark x1="56744" y1="51709" x2="64186" y2="50427"/>
                        <a14:foregroundMark x1="65581" y1="52137" x2="66512" y2="57265"/>
                        <a14:foregroundMark x1="55814" y1="60256" x2="55814" y2="58547"/>
                        <a14:foregroundMark x1="57209" y1="61111" x2="60465" y2="70085"/>
                        <a14:foregroundMark x1="63721" y1="62393" x2="64651" y2="67094"/>
                        <a14:foregroundMark x1="54419" y1="66667" x2="55814" y2="69658"/>
                        <a14:foregroundMark x1="62326" y1="68803" x2="66047" y2="65385"/>
                        <a14:foregroundMark x1="30698" y1="52137" x2="30698" y2="65812"/>
                        <a14:foregroundMark x1="34884" y1="60256" x2="37209" y2="63248"/>
                        <a14:foregroundMark x1="31628" y1="51282" x2="48372" y2="56410"/>
                        <a14:foregroundMark x1="48372" y1="56410" x2="33953" y2="67094"/>
                        <a14:foregroundMark x1="33953" y1="67094" x2="33023" y2="67094"/>
                        <a14:foregroundMark x1="30233" y1="67949" x2="43721" y2="67094"/>
                        <a14:foregroundMark x1="20000" y1="92308" x2="20000" y2="92308"/>
                        <a14:foregroundMark x1="20465" y1="91880" x2="20465" y2="91880"/>
                        <a14:foregroundMark x1="49767" y1="92308" x2="49767" y2="92308"/>
                        <a14:foregroundMark x1="60930" y1="55128" x2="60930" y2="55128"/>
                        <a14:backgroundMark x1="1860" y1="2564" x2="1860" y2="2564"/>
                        <a14:backgroundMark x1="80000" y1="95299" x2="80000" y2="95299"/>
                        <a14:backgroundMark x1="49302" y1="93162" x2="49302" y2="93162"/>
                        <a14:backgroundMark x1="49302" y1="93162" x2="50233" y2="93590"/>
                        <a14:backgroundMark x1="49767" y1="92735" x2="49767" y2="92735"/>
                        <a14:backgroundMark x1="50233" y1="92308" x2="50233" y2="92308"/>
                        <a14:backgroundMark x1="50698" y1="91880" x2="50698" y2="91880"/>
                        <a14:backgroundMark x1="15349" y1="96581" x2="15349" y2="96581"/>
                        <a14:backgroundMark x1="20000" y1="92735" x2="20000" y2="92735"/>
                        <a14:backgroundMark x1="20000" y1="92308" x2="20000" y2="92308"/>
                        <a14:backgroundMark x1="20000" y1="92308" x2="200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52" y="2510807"/>
            <a:ext cx="1449466" cy="15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otten Tomatoes: Movies | TV Shows | Movie Trailers | Reviews - Rotten  Tomatoes">
            <a:extLst>
              <a:ext uri="{FF2B5EF4-FFF2-40B4-BE49-F238E27FC236}">
                <a16:creationId xmlns:a16="http://schemas.microsoft.com/office/drawing/2014/main" id="{54DA10B3-F809-4948-8CA2-9D60B824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50" y="4251070"/>
            <a:ext cx="2782396" cy="8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637F69C-1147-F043-90D1-91CD17E3D9AB}"/>
              </a:ext>
            </a:extLst>
          </p:cNvPr>
          <p:cNvSpPr txBox="1">
            <a:spLocks/>
          </p:cNvSpPr>
          <p:nvPr/>
        </p:nvSpPr>
        <p:spPr>
          <a:xfrm>
            <a:off x="432000" y="2510807"/>
            <a:ext cx="87628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parameters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Used </a:t>
            </a:r>
            <a:r>
              <a:rPr lang="en-US" sz="2600" dirty="0" err="1">
                <a:solidFill>
                  <a:srgbClr val="FF0000"/>
                </a:solidFill>
              </a:rPr>
              <a:t>imdb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tmdb</a:t>
            </a:r>
            <a:r>
              <a:rPr lang="en-US" sz="2600" dirty="0"/>
              <a:t>, and </a:t>
            </a:r>
            <a:r>
              <a:rPr lang="en-US" sz="2600" dirty="0">
                <a:solidFill>
                  <a:srgbClr val="FF0000"/>
                </a:solidFill>
              </a:rPr>
              <a:t>rotten tomatoes</a:t>
            </a:r>
            <a:r>
              <a:rPr lang="en-US" sz="2600" dirty="0"/>
              <a:t> data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Movies from </a:t>
            </a:r>
            <a:r>
              <a:rPr lang="en-US" sz="2600" dirty="0">
                <a:solidFill>
                  <a:srgbClr val="FF0000"/>
                </a:solidFill>
              </a:rPr>
              <a:t>2010-2018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Top </a:t>
            </a:r>
            <a:r>
              <a:rPr lang="en-US" sz="2600" dirty="0">
                <a:solidFill>
                  <a:srgbClr val="FF0000"/>
                </a:solidFill>
              </a:rPr>
              <a:t>40 studios </a:t>
            </a:r>
            <a:r>
              <a:rPr lang="en-US" sz="2600" dirty="0"/>
              <a:t>only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”successful” Horror </a:t>
            </a:r>
            <a:r>
              <a:rPr lang="en-US" sz="2600" dirty="0"/>
              <a:t>movies only</a:t>
            </a:r>
          </a:p>
        </p:txBody>
      </p:sp>
    </p:spTree>
    <p:extLst>
      <p:ext uri="{BB962C8B-B14F-4D97-AF65-F5344CB8AC3E}">
        <p14:creationId xmlns:p14="http://schemas.microsoft.com/office/powerpoint/2010/main" val="20340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BD8B57A4-74D9-D849-9A07-82CA281323A1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7C651F4C-4C1D-C747-A8FC-1CFDAF7C4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offers high ROI &amp; success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05973"/>
            <a:ext cx="11339513" cy="360000"/>
          </a:xfrm>
        </p:spPr>
        <p:txBody>
          <a:bodyPr/>
          <a:lstStyle/>
          <a:p>
            <a:r>
              <a:rPr lang="en-US" dirty="0"/>
              <a:t>when comparing ROI and success rate amongst genres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41899" y="3135107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breakeven vs 80% average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286763" y="3782771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61%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341899" y="5080192"/>
            <a:ext cx="241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produce a ROI &gt; 2 vs 41% average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242811" y="1827057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89%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C02C0-C42E-D04A-9858-C6C33A810F76}"/>
              </a:ext>
            </a:extLst>
          </p:cNvPr>
          <p:cNvSpPr/>
          <p:nvPr/>
        </p:nvSpPr>
        <p:spPr>
          <a:xfrm>
            <a:off x="9200850" y="1237254"/>
            <a:ext cx="2745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Horror is…</a:t>
            </a:r>
            <a:endParaRPr lang="en-US" sz="40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DAE229F7-312F-C54E-A683-B15FBE7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5" y="1214845"/>
            <a:ext cx="4102843" cy="51181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BD3C05D-949C-3746-85E7-CBED8739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6" y="1214844"/>
            <a:ext cx="4102843" cy="51181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12720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movies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49DC258E-AB8D-DA4A-8B4B-02512C6B5D38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E282843A-5CBF-EA4C-944B-3A45AFF7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Spend Between </a:t>
            </a:r>
            <a:r>
              <a:rPr lang="en-US" dirty="0">
                <a:solidFill>
                  <a:srgbClr val="FF0000"/>
                </a:solidFill>
              </a:rPr>
              <a:t>$10M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$25M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32268"/>
            <a:ext cx="11339513" cy="360000"/>
          </a:xfrm>
        </p:spPr>
        <p:txBody>
          <a:bodyPr/>
          <a:lstStyle/>
          <a:p>
            <a:r>
              <a:rPr lang="en-US" dirty="0"/>
              <a:t>Based on historical spend of  successful Horror films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067971" y="4932348"/>
            <a:ext cx="3311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Gallows</a:t>
            </a:r>
            <a:r>
              <a:rPr lang="en-US" sz="1600" dirty="0">
                <a:solidFill>
                  <a:schemeClr val="bg1"/>
                </a:solidFill>
              </a:rPr>
              <a:t>, Warner 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Devil Inside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Paranormal Activity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Get Out</a:t>
            </a:r>
            <a:r>
              <a:rPr lang="en-US" sz="1600" dirty="0">
                <a:solidFill>
                  <a:schemeClr val="bg1"/>
                </a:solidFill>
              </a:rPr>
              <a:t>, 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Last Exorcism</a:t>
            </a:r>
            <a:r>
              <a:rPr lang="en-US" sz="1600" dirty="0">
                <a:solidFill>
                  <a:schemeClr val="bg1"/>
                </a:solidFill>
              </a:rPr>
              <a:t>, Lionsgate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067971" y="4282458"/>
            <a:ext cx="3009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Successful Horror Films from Big Studios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D0ED1-BB82-EC40-8408-4A3A2D2A0804}"/>
              </a:ext>
            </a:extLst>
          </p:cNvPr>
          <p:cNvSpPr/>
          <p:nvPr/>
        </p:nvSpPr>
        <p:spPr>
          <a:xfrm>
            <a:off x="9215976" y="911876"/>
            <a:ext cx="282801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$85M-</a:t>
            </a:r>
          </a:p>
          <a:p>
            <a:r>
              <a:rPr lang="en-US" sz="7000" b="1" dirty="0">
                <a:solidFill>
                  <a:srgbClr val="FF0000"/>
                </a:solidFill>
              </a:rPr>
              <a:t>$105M</a:t>
            </a:r>
            <a:endParaRPr lang="en-US" sz="70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6354E-45A2-074E-8E0B-DFCB9F7CD2AD}"/>
              </a:ext>
            </a:extLst>
          </p:cNvPr>
          <p:cNvSpPr/>
          <p:nvPr/>
        </p:nvSpPr>
        <p:spPr>
          <a:xfrm>
            <a:off x="9245471" y="2852246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 profit when spending between $10M and $25M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6FC72B72-9EC2-734D-A5E6-067A4136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0" y="1192268"/>
            <a:ext cx="2678580" cy="53423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2AA65E31-0424-9B4D-A48B-30B6216D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00973"/>
            <a:ext cx="5366949" cy="53336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9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3">
            <a:extLst>
              <a:ext uri="{FF2B5EF4-FFF2-40B4-BE49-F238E27FC236}">
                <a16:creationId xmlns:a16="http://schemas.microsoft.com/office/drawing/2014/main" id="{25E77D2C-8F84-8841-BA15-B2730BEA37AE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B81F8E72-6EC8-7146-B93F-E798E31156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Release in </a:t>
            </a:r>
            <a:r>
              <a:rPr lang="en-US" dirty="0">
                <a:solidFill>
                  <a:srgbClr val="FF0000"/>
                </a:solidFill>
              </a:rPr>
              <a:t>October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summer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73110"/>
            <a:ext cx="11339513" cy="360000"/>
          </a:xfrm>
        </p:spPr>
        <p:txBody>
          <a:bodyPr/>
          <a:lstStyle/>
          <a:p>
            <a:r>
              <a:rPr lang="en-US" dirty="0"/>
              <a:t>When evaluating historical ROI by release month of successful horror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45649" y="5213215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ROI month for all movies (32% higher than average)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90295" y="1404820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Nov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07367" y="2684445"/>
            <a:ext cx="2043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release month for all movies (11%)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90295" y="3952342"/>
            <a:ext cx="18950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Jul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5144" name="Picture 24">
            <a:extLst>
              <a:ext uri="{FF2B5EF4-FFF2-40B4-BE49-F238E27FC236}">
                <a16:creationId xmlns:a16="http://schemas.microsoft.com/office/drawing/2014/main" id="{1BB43D35-6877-ED45-A7C3-DAC2C356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6" y="1233063"/>
            <a:ext cx="7188894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A7011AA5-60E8-EC45-AFAE-0CC754DE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" y="3948132"/>
            <a:ext cx="7188893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6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22" y="4334512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 Roller Alternative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4593</TotalTime>
  <Words>416</Words>
  <Application>Microsoft Macintosh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Breaking Into the lucrative movie industry</vt:lpstr>
      <vt:lpstr>Recommendations</vt:lpstr>
      <vt:lpstr>Never been a better time To invest</vt:lpstr>
      <vt:lpstr>A word on data</vt:lpstr>
      <vt:lpstr>Horror offers high ROI &amp; success rate </vt:lpstr>
      <vt:lpstr>Horror movies</vt:lpstr>
      <vt:lpstr>Spend Between $10M and $25M</vt:lpstr>
      <vt:lpstr>Release in October or summer</vt:lpstr>
      <vt:lpstr>High Roller Alternative</vt:lpstr>
      <vt:lpstr>Invest in Animation OR Comedy</vt:lpstr>
      <vt:lpstr>Conclusions</vt:lpstr>
      <vt:lpstr>Next steps for deeper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Brian Bentson</dc:creator>
  <cp:lastModifiedBy>Brian Bentson</cp:lastModifiedBy>
  <cp:revision>98</cp:revision>
  <dcterms:created xsi:type="dcterms:W3CDTF">2021-03-17T16:14:24Z</dcterms:created>
  <dcterms:modified xsi:type="dcterms:W3CDTF">2021-03-20T20:47:41Z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