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5" r:id="rId2"/>
    <p:sldId id="310" r:id="rId3"/>
    <p:sldId id="320" r:id="rId4"/>
    <p:sldId id="311" r:id="rId5"/>
    <p:sldId id="313" r:id="rId6"/>
    <p:sldId id="312" r:id="rId7"/>
    <p:sldId id="314" r:id="rId8"/>
    <p:sldId id="315" r:id="rId9"/>
    <p:sldId id="316" r:id="rId10"/>
    <p:sldId id="317" r:id="rId11"/>
    <p:sldId id="318" r:id="rId12"/>
    <p:sldId id="319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29" autoAdjust="0"/>
  </p:normalViewPr>
  <p:slideViewPr>
    <p:cSldViewPr showGuides="1">
      <p:cViewPr>
        <p:scale>
          <a:sx n="143" d="100"/>
          <a:sy n="143" d="100"/>
        </p:scale>
        <p:origin x="192" y="10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4/15/21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4/15/21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4/15/21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4/15/21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4/15/21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4/15/21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4/15/21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4/15/21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4/15/21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4/15/21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4/15/21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4/15/21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4/15/21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Home Renovation Opportunities in </a:t>
            </a:r>
            <a:br>
              <a:rPr lang="en-US" dirty="0"/>
            </a:br>
            <a:r>
              <a:rPr lang="en-US" dirty="0"/>
              <a:t>King County, WA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Analysis by Brian Bentson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5612" y="190500"/>
            <a:ext cx="9144001" cy="685800"/>
          </a:xfrm>
        </p:spPr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46812" y="1143000"/>
            <a:ext cx="4953000" cy="4114801"/>
          </a:xfrm>
        </p:spPr>
        <p:txBody>
          <a:bodyPr/>
          <a:lstStyle/>
          <a:p>
            <a:r>
              <a:rPr lang="en-US" dirty="0"/>
              <a:t>~17,000 home sales analyzed from 2014 and 2015</a:t>
            </a:r>
          </a:p>
          <a:p>
            <a:r>
              <a:rPr lang="en-US" dirty="0"/>
              <a:t>Small and Midsize homes with less than 6 bedrooms</a:t>
            </a:r>
          </a:p>
          <a:p>
            <a:r>
              <a:rPr lang="en-US" dirty="0"/>
              <a:t>Linear Regression Modeling to understand how housing features affect price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EA03F1CA-2F80-D140-8962-36ED8163C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3" b="96950" l="5961" r="97020">
                        <a14:foregroundMark x1="14080" y1="6192" x2="14080" y2="6192"/>
                        <a14:foregroundMark x1="5961" y1="38725" x2="5961" y2="38725"/>
                        <a14:foregroundMark x1="32477" y1="2495" x2="32477" y2="2495"/>
                        <a14:foregroundMark x1="50668" y1="23660" x2="50668" y2="23660"/>
                        <a14:foregroundMark x1="42549" y1="49723" x2="42549" y2="49723"/>
                        <a14:foregroundMark x1="19938" y1="41959" x2="19938" y2="41959"/>
                        <a14:foregroundMark x1="19322" y1="37523" x2="19322" y2="37523"/>
                        <a14:foregroundMark x1="26002" y1="25139" x2="26002" y2="25139"/>
                        <a14:foregroundMark x1="12127" y1="17468" x2="12127" y2="17468"/>
                        <a14:foregroundMark x1="14697" y1="18577" x2="14697" y2="18577"/>
                        <a14:foregroundMark x1="16444" y1="19593" x2="16444" y2="19593"/>
                        <a14:foregroundMark x1="20041" y1="15804" x2="20041" y2="15804"/>
                        <a14:foregroundMark x1="91367" y1="63863" x2="91367" y2="63863"/>
                        <a14:foregroundMark x1="93422" y1="31608" x2="93422" y2="31608"/>
                        <a14:foregroundMark x1="97225" y1="28651" x2="97225" y2="28651"/>
                        <a14:foregroundMark x1="77390" y1="91312" x2="77390" y2="91312"/>
                        <a14:foregroundMark x1="78931" y1="96950" x2="78931" y2="96950"/>
                        <a14:foregroundMark x1="26516" y1="51294" x2="26516" y2="51294"/>
                        <a14:foregroundMark x1="23741" y1="43900" x2="23741" y2="43900"/>
                        <a14:foregroundMark x1="17061" y1="20055" x2="17061" y2="20055"/>
                        <a14:foregroundMark x1="16238" y1="18207" x2="16238" y2="18207"/>
                        <a14:foregroundMark x1="16855" y1="18392" x2="16855" y2="18392"/>
                        <a14:backgroundMark x1="10689" y1="21442" x2="10689" y2="21442"/>
                        <a14:backgroundMark x1="17061" y1="18484" x2="17061" y2="18484"/>
                        <a14:backgroundMark x1="17472" y1="18207" x2="17472" y2="18207"/>
                        <a14:backgroundMark x1="18911" y1="17375" x2="18911" y2="17375"/>
                        <a14:backgroundMark x1="17575" y1="18669" x2="17575" y2="18669"/>
                        <a14:backgroundMark x1="16958" y1="17930" x2="16958" y2="17930"/>
                        <a14:backgroundMark x1="17677" y1="18022" x2="17677" y2="18022"/>
                        <a14:backgroundMark x1="17061" y1="18115" x2="17061" y2="18115"/>
                        <a14:backgroundMark x1="14388" y1="16451" x2="14388" y2="16451"/>
                        <a14:backgroundMark x1="13258" y1="15804" x2="13258" y2="15804"/>
                        <a14:backgroundMark x1="12333" y1="15619" x2="12333" y2="15619"/>
                        <a14:backgroundMark x1="15108" y1="16821" x2="15108" y2="16821"/>
                        <a14:backgroundMark x1="17266" y1="18299" x2="17266" y2="18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871818"/>
            <a:ext cx="5181600" cy="5762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D138B-768B-2E43-BDFF-2ACD8C63A65E}"/>
              </a:ext>
            </a:extLst>
          </p:cNvPr>
          <p:cNvSpPr txBox="1"/>
          <p:nvPr/>
        </p:nvSpPr>
        <p:spPr>
          <a:xfrm>
            <a:off x="1854199" y="205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Seattle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7171A87D-1609-774C-BFDD-1C9E2020222D}"/>
              </a:ext>
            </a:extLst>
          </p:cNvPr>
          <p:cNvSpPr/>
          <p:nvPr/>
        </p:nvSpPr>
        <p:spPr>
          <a:xfrm>
            <a:off x="1854199" y="2127766"/>
            <a:ext cx="228600" cy="228600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ackground pattern, icon&#10;&#10;Description automatically generated with medium confidence">
            <a:extLst>
              <a:ext uri="{FF2B5EF4-FFF2-40B4-BE49-F238E27FC236}">
                <a16:creationId xmlns:a16="http://schemas.microsoft.com/office/drawing/2014/main" id="{B1117DDC-0591-1F4F-954D-79F987675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4958603"/>
            <a:ext cx="2487613" cy="5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5524" y="1676400"/>
            <a:ext cx="9612414" cy="21234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 recommend adding a full bathroom (~60 </a:t>
            </a:r>
            <a:r>
              <a:rPr lang="en-US" dirty="0" err="1"/>
              <a:t>sqft</a:t>
            </a:r>
            <a:r>
              <a:rPr lang="en-US" dirty="0"/>
              <a:t>) which will add roughly </a:t>
            </a:r>
            <a:r>
              <a:rPr lang="en-US" sz="3000" b="1" dirty="0">
                <a:solidFill>
                  <a:srgbClr val="C00000"/>
                </a:solidFill>
              </a:rPr>
              <a:t>$22,000 </a:t>
            </a:r>
            <a:r>
              <a:rPr lang="en-US" dirty="0"/>
              <a:t>to the value of a home </a:t>
            </a:r>
          </a:p>
          <a:p>
            <a:r>
              <a:rPr lang="en-US" dirty="0"/>
              <a:t>Use high grade construction materials. Every higher level of materials yields </a:t>
            </a:r>
            <a:r>
              <a:rPr lang="en-US" sz="3000" dirty="0">
                <a:solidFill>
                  <a:srgbClr val="C00000"/>
                </a:solidFill>
              </a:rPr>
              <a:t>$49,280/level</a:t>
            </a:r>
          </a:p>
          <a:p>
            <a:r>
              <a:rPr lang="en-US" dirty="0"/>
              <a:t>Improve the view of and from your property by adding landscaping. Each higher level of </a:t>
            </a:r>
            <a:r>
              <a:rPr lang="en-US"/>
              <a:t>view yields a $</a:t>
            </a:r>
            <a:endParaRPr lang="en-US" dirty="0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FB2E7B47-6E23-834E-A52A-2286A7A6FACC}"/>
              </a:ext>
            </a:extLst>
          </p:cNvPr>
          <p:cNvSpPr txBox="1">
            <a:spLocks/>
          </p:cNvSpPr>
          <p:nvPr/>
        </p:nvSpPr>
        <p:spPr>
          <a:xfrm>
            <a:off x="455612" y="1905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60B5130-23C8-0C45-B554-6494F77C3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06281"/>
              </p:ext>
            </p:extLst>
          </p:nvPr>
        </p:nvGraphicFramePr>
        <p:xfrm>
          <a:off x="1195523" y="4578222"/>
          <a:ext cx="45671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598">
                  <a:extLst>
                    <a:ext uri="{9D8B030D-6E8A-4147-A177-3AD203B41FA5}">
                      <a16:colId xmlns:a16="http://schemas.microsoft.com/office/drawing/2014/main" val="2600773175"/>
                    </a:ext>
                  </a:extLst>
                </a:gridCol>
                <a:gridCol w="2283598">
                  <a:extLst>
                    <a:ext uri="{9D8B030D-6E8A-4147-A177-3AD203B41FA5}">
                      <a16:colId xmlns:a16="http://schemas.microsoft.com/office/drawing/2014/main" val="321769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9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Adding a Bathroom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$22,000/bathroom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6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Adding Square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$120/</a:t>
                      </a:r>
                      <a:r>
                        <a:rPr lang="en-US" dirty="0" err="1"/>
                        <a:t>sqft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Improving the “View”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$35,380/level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0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Using High Grade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$49,280/level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08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263D24-5AE6-FA4B-A586-FCEF658291C3}"/>
              </a:ext>
            </a:extLst>
          </p:cNvPr>
          <p:cNvSpPr txBox="1"/>
          <p:nvPr/>
        </p:nvSpPr>
        <p:spPr>
          <a:xfrm>
            <a:off x="1062358" y="3870336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DO’s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C575D-354A-F74A-8C0F-FE1EF872FBD7}"/>
              </a:ext>
            </a:extLst>
          </p:cNvPr>
          <p:cNvSpPr txBox="1"/>
          <p:nvPr/>
        </p:nvSpPr>
        <p:spPr>
          <a:xfrm>
            <a:off x="6115236" y="3870336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DON’Ts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2CC86A75-9749-974C-8B38-6F6FF675B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20464"/>
              </p:ext>
            </p:extLst>
          </p:nvPr>
        </p:nvGraphicFramePr>
        <p:xfrm>
          <a:off x="6240742" y="4594235"/>
          <a:ext cx="45671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598">
                  <a:extLst>
                    <a:ext uri="{9D8B030D-6E8A-4147-A177-3AD203B41FA5}">
                      <a16:colId xmlns:a16="http://schemas.microsoft.com/office/drawing/2014/main" val="2600773175"/>
                    </a:ext>
                  </a:extLst>
                </a:gridCol>
                <a:gridCol w="2283598">
                  <a:extLst>
                    <a:ext uri="{9D8B030D-6E8A-4147-A177-3AD203B41FA5}">
                      <a16:colId xmlns:a16="http://schemas.microsoft.com/office/drawing/2014/main" val="321769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9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Adding a Bathroom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86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Adding Square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$120/</a:t>
                      </a:r>
                      <a:r>
                        <a:rPr lang="en-US" dirty="0" err="1"/>
                        <a:t>sqft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3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Improving the “View”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$35,380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0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Using High Grade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$49,280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0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42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325</TotalTime>
  <Words>265</Words>
  <Application>Microsoft Macintosh PowerPoint</Application>
  <PresentationFormat>Custom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Digital Blue Tunnel 16x9</vt:lpstr>
      <vt:lpstr>Evaluating Home Renovation Opportunities in  King County, WA</vt:lpstr>
      <vt:lpstr>Analysis Overview</vt:lpstr>
      <vt:lpstr>PowerPoint Presentation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Brian Bentson</dc:creator>
  <cp:lastModifiedBy>Brian Bentson</cp:lastModifiedBy>
  <cp:revision>16</cp:revision>
  <dcterms:created xsi:type="dcterms:W3CDTF">2021-04-15T22:42:22Z</dcterms:created>
  <dcterms:modified xsi:type="dcterms:W3CDTF">2021-04-16T04:07:59Z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