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10" r:id="rId2"/>
    <p:sldId id="311" r:id="rId3"/>
    <p:sldId id="322" r:id="rId4"/>
    <p:sldId id="324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31" autoAdjust="0"/>
    <p:restoredTop sz="94626" autoAdjust="0"/>
  </p:normalViewPr>
  <p:slideViewPr>
    <p:cSldViewPr snapToGrid="0" showGuides="1">
      <p:cViewPr varScale="1">
        <p:scale>
          <a:sx n="121" d="100"/>
          <a:sy n="121" d="100"/>
        </p:scale>
        <p:origin x="992" y="16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4/26/21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4/26/21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4/26/21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4/26/21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9E4D40-0AFF-8043-9E5B-279659983717}"/>
              </a:ext>
            </a:extLst>
          </p:cNvPr>
          <p:cNvGrpSpPr/>
          <p:nvPr/>
        </p:nvGrpSpPr>
        <p:grpSpPr>
          <a:xfrm>
            <a:off x="569105" y="939911"/>
            <a:ext cx="4865463" cy="5482424"/>
            <a:chOff x="569105" y="939911"/>
            <a:chExt cx="4865463" cy="5482424"/>
          </a:xfrm>
        </p:grpSpPr>
        <p:pic>
          <p:nvPicPr>
            <p:cNvPr id="11" name="Picture 10" descr="Map&#10;&#10;Description automatically generated">
              <a:extLst>
                <a:ext uri="{FF2B5EF4-FFF2-40B4-BE49-F238E27FC236}">
                  <a16:creationId xmlns:a16="http://schemas.microsoft.com/office/drawing/2014/main" id="{313C7481-106B-6C47-983B-DAEDE219B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4" b="95883" l="6186" r="96804">
                          <a14:foregroundMark x1="6186" y1="40348" x2="6186" y2="40348"/>
                          <a14:foregroundMark x1="12577" y1="25892" x2="12577" y2="25892"/>
                          <a14:foregroundMark x1="12887" y1="28454" x2="12887" y2="28454"/>
                          <a14:foregroundMark x1="14124" y1="25709" x2="14124" y2="25709"/>
                          <a14:foregroundMark x1="19175" y1="24245" x2="19588" y2="20220"/>
                          <a14:foregroundMark x1="14227" y1="6313" x2="18351" y2="8875"/>
                          <a14:foregroundMark x1="31959" y1="3294" x2="31959" y2="3294"/>
                          <a14:foregroundMark x1="92268" y1="32479" x2="92268" y2="32479"/>
                          <a14:foregroundMark x1="97010" y1="29552" x2="97010" y2="29552"/>
                          <a14:foregroundMark x1="77423" y1="91491" x2="77423" y2="91491"/>
                          <a14:foregroundMark x1="78454" y1="95883" x2="78454" y2="95883"/>
                          <a14:foregroundMark x1="11443" y1="43641" x2="11443" y2="43641"/>
                          <a14:foregroundMark x1="12680" y1="18390" x2="12680" y2="18390"/>
                          <a14:foregroundMark x1="13814" y1="19030" x2="13814" y2="19030"/>
                          <a14:foregroundMark x1="15165" y1="18939" x2="16739" y2="19718"/>
                          <a14:foregroundMark x1="14015" y1="18370" x2="15165" y2="18939"/>
                          <a14:foregroundMark x1="14433" y1="11802" x2="14639" y2="14639"/>
                          <a14:foregroundMark x1="14742" y1="16011" x2="20103" y2="14730"/>
                          <a14:foregroundMark x1="16495" y1="17749" x2="16495" y2="17749"/>
                          <a14:foregroundMark x1="17113" y1="17749" x2="17113" y2="17749"/>
                          <a14:foregroundMark x1="17113" y1="17475" x2="17113" y2="17475"/>
                          <a14:foregroundMark x1="17423" y1="17566" x2="17423" y2="17566"/>
                          <a14:foregroundMark x1="19175" y1="18115" x2="19175" y2="18115"/>
                          <a14:foregroundMark x1="19175" y1="18115" x2="19175" y2="18115"/>
                          <a14:foregroundMark x1="17423" y1="20494" x2="16907" y2="20586"/>
                          <a14:foregroundMark x1="11134" y1="16834" x2="11134" y2="16834"/>
                          <a14:foregroundMark x1="12887" y1="16834" x2="12887" y2="16834"/>
                          <a14:foregroundMark x1="18144" y1="18024" x2="18144" y2="18024"/>
                          <a14:foregroundMark x1="18144" y1="18573" x2="18144" y2="18573"/>
                          <a14:foregroundMark x1="18041" y1="18390" x2="18351" y2="18756"/>
                          <a14:backgroundMark x1="12784" y1="16560" x2="12784" y2="16560"/>
                          <a14:backgroundMark x1="11856" y1="16285" x2="11856" y2="16285"/>
                          <a14:backgroundMark x1="13402" y1="16834" x2="13402" y2="16834"/>
                          <a14:backgroundMark x1="13814" y1="17109" x2="13814" y2="17109"/>
                          <a14:backgroundMark x1="14639" y1="17475" x2="14639" y2="17475"/>
                          <a14:backgroundMark x1="17113" y1="18939" x2="17113" y2="18939"/>
                          <a14:backgroundMark x1="17629" y1="18024" x2="17629" y2="18024"/>
                          <a14:backgroundMark x1="17938" y1="17841" x2="17938" y2="17841"/>
                          <a14:backgroundMark x1="18247" y1="17841" x2="18247" y2="17841"/>
                          <a14:backgroundMark x1="18557" y1="17932" x2="18557" y2="17932"/>
                          <a14:backgroundMark x1="18763" y1="18390" x2="18763" y2="18390"/>
                          <a14:backgroundMark x1="18866" y1="18298" x2="18866" y2="18298"/>
                          <a14:backgroundMark x1="18866" y1="18207" x2="18866" y2="18207"/>
                          <a14:backgroundMark x1="18866" y1="18298" x2="18866" y2="18298"/>
                          <a14:backgroundMark x1="18866" y1="18207" x2="18866" y2="18298"/>
                          <a14:backgroundMark x1="18763" y1="18207" x2="18763" y2="182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5" y="939911"/>
              <a:ext cx="4865463" cy="548242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DFD138B-768B-2E43-BDFF-2ACD8C63A65E}"/>
                </a:ext>
              </a:extLst>
            </p:cNvPr>
            <p:cNvSpPr txBox="1"/>
            <p:nvPr/>
          </p:nvSpPr>
          <p:spPr>
            <a:xfrm>
              <a:off x="1854199" y="20574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Seattle</a:t>
              </a:r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7171A87D-1609-774C-BFDD-1C9E2020222D}"/>
                </a:ext>
              </a:extLst>
            </p:cNvPr>
            <p:cNvSpPr/>
            <p:nvPr/>
          </p:nvSpPr>
          <p:spPr>
            <a:xfrm>
              <a:off x="1854199" y="2127766"/>
              <a:ext cx="228600" cy="228600"/>
            </a:xfrm>
            <a:prstGeom prst="star5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4F3036A-8B17-474F-B3A1-ACFE03F6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05" y="4794636"/>
              <a:ext cx="1977644" cy="581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3858C2A-CEBD-F445-953C-30C1F2C2E731}"/>
              </a:ext>
            </a:extLst>
          </p:cNvPr>
          <p:cNvGrpSpPr/>
          <p:nvPr/>
        </p:nvGrpSpPr>
        <p:grpSpPr>
          <a:xfrm>
            <a:off x="455612" y="190500"/>
            <a:ext cx="11141162" cy="6477000"/>
            <a:chOff x="455612" y="190500"/>
            <a:chExt cx="11141162" cy="6477000"/>
          </a:xfrm>
        </p:grpSpPr>
        <p:sp>
          <p:nvSpPr>
            <p:cNvPr id="4" name="Title 12">
              <a:extLst>
                <a:ext uri="{FF2B5EF4-FFF2-40B4-BE49-F238E27FC236}">
                  <a16:creationId xmlns:a16="http://schemas.microsoft.com/office/drawing/2014/main" id="{66294898-C6E0-AC48-B64F-B3319105E803}"/>
                </a:ext>
              </a:extLst>
            </p:cNvPr>
            <p:cNvSpPr txBox="1">
              <a:spLocks/>
            </p:cNvSpPr>
            <p:nvPr/>
          </p:nvSpPr>
          <p:spPr>
            <a:xfrm>
              <a:off x="455612" y="190500"/>
              <a:ext cx="10591800" cy="6858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dirty="0">
                  <a:solidFill>
                    <a:schemeClr val="bg1"/>
                  </a:solidFill>
                </a:rPr>
                <a:t>Biggest Drivers of Home Price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F915F2-F018-F746-AAF4-29B3430F6E55}"/>
                </a:ext>
              </a:extLst>
            </p:cNvPr>
            <p:cNvGrpSpPr/>
            <p:nvPr/>
          </p:nvGrpSpPr>
          <p:grpSpPr>
            <a:xfrm>
              <a:off x="592050" y="422100"/>
              <a:ext cx="11004724" cy="6245400"/>
              <a:chOff x="1102038" y="791703"/>
              <a:chExt cx="9945373" cy="564419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C6F9F3B-8ED4-C849-8E64-E47727490404}"/>
                  </a:ext>
                </a:extLst>
              </p:cNvPr>
              <p:cNvGrpSpPr/>
              <p:nvPr/>
            </p:nvGrpSpPr>
            <p:grpSpPr>
              <a:xfrm>
                <a:off x="1491520" y="791703"/>
                <a:ext cx="9555891" cy="5644197"/>
                <a:chOff x="531812" y="757337"/>
                <a:chExt cx="8461476" cy="5395123"/>
              </a:xfrm>
            </p:grpSpPr>
            <p:pic>
              <p:nvPicPr>
                <p:cNvPr id="15" name="Picture 14" descr="Chart&#10;&#10;Description automatically generated">
                  <a:extLst>
                    <a:ext uri="{FF2B5EF4-FFF2-40B4-BE49-F238E27FC236}">
                      <a16:creationId xmlns:a16="http://schemas.microsoft.com/office/drawing/2014/main" id="{3A22DDA6-4382-E54B-8246-763E5D856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9752" b="89894" l="3682" r="98545">
                              <a14:foregroundMark x1="3767" y1="42021" x2="3767" y2="42021"/>
                              <a14:foregroundMark x1="14298" y1="60106" x2="14298" y2="60106"/>
                              <a14:foregroundMark x1="29110" y1="71099" x2="29110" y2="71099"/>
                              <a14:foregroundMark x1="37243" y1="72163" x2="37243" y2="72163"/>
                              <a14:foregroundMark x1="45120" y1="71277" x2="45120" y2="71277"/>
                              <a14:foregroundMark x1="52397" y1="73936" x2="52397" y2="73936"/>
                              <a14:foregroundMark x1="60873" y1="74468" x2="60873" y2="74468"/>
                              <a14:foregroundMark x1="68151" y1="74113" x2="68151" y2="74113"/>
                              <a14:foregroundMark x1="77911" y1="76241" x2="77911" y2="76241"/>
                              <a14:foregroundMark x1="94863" y1="77128" x2="94863" y2="77128"/>
                              <a14:foregroundMark x1="13613" y1="63830" x2="13613" y2="63830"/>
                              <a14:foregroundMark x1="13185" y1="65957" x2="13185" y2="65957"/>
                              <a14:foregroundMark x1="11986" y1="61348" x2="11986" y2="61348"/>
                              <a14:foregroundMark x1="4366" y1="53901" x2="4366" y2="53901"/>
                              <a14:foregroundMark x1="4709" y1="49113" x2="4709" y2="49113"/>
                              <a14:foregroundMark x1="4795" y1="45213" x2="4795" y2="45213"/>
                              <a14:foregroundMark x1="5223" y1="42021" x2="5223" y2="42021"/>
                              <a14:foregroundMark x1="4880" y1="44149" x2="3853" y2="55674"/>
                              <a14:foregroundMark x1="3853" y1="55674" x2="3938" y2="55674"/>
                              <a14:foregroundMark x1="88699" y1="76773" x2="88699" y2="76773"/>
                              <a14:backgroundMark x1="16267" y1="76241" x2="16267" y2="76241"/>
                              <a14:backgroundMark x1="16866" y1="76241" x2="16866" y2="76241"/>
                              <a14:backgroundMark x1="16952" y1="76596" x2="16952" y2="76596"/>
                              <a14:backgroundMark x1="16866" y1="76773" x2="16866" y2="76773"/>
                              <a14:backgroundMark x1="17038" y1="76596" x2="16353" y2="76596"/>
                              <a14:backgroundMark x1="17209" y1="76241" x2="16866" y2="76596"/>
                              <a14:backgroundMark x1="58562" y1="76418" x2="58562" y2="76418"/>
                              <a14:backgroundMark x1="58476" y1="76241" x2="58647" y2="76418"/>
                              <a14:backgroundMark x1="83647" y1="76596" x2="83733" y2="77128"/>
                              <a14:backgroundMark x1="79024" y1="75355" x2="79024" y2="75355"/>
                              <a14:backgroundMark x1="78596" y1="75532" x2="78596" y2="75532"/>
                              <a14:backgroundMark x1="78082" y1="75355" x2="78082" y2="75355"/>
                              <a14:backgroundMark x1="78767" y1="75355" x2="78339" y2="75355"/>
                              <a14:backgroundMark x1="97688" y1="75355" x2="98459" y2="75355"/>
                              <a14:backgroundMark x1="79452" y1="75532" x2="78596" y2="755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1812" y="1705350"/>
                  <a:ext cx="8461476" cy="4085850"/>
                </a:xfrm>
                <a:prstGeom prst="rect">
                  <a:avLst/>
                </a:prstGeom>
              </p:spPr>
            </p:pic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4E581DE-0EB2-204A-B693-87B634BC9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7917" y="4788785"/>
                  <a:ext cx="8305800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F2F8B50-2CD8-9941-8C98-1763B2AB682E}"/>
                    </a:ext>
                  </a:extLst>
                </p:cNvPr>
                <p:cNvSpPr txBox="1"/>
                <p:nvPr/>
              </p:nvSpPr>
              <p:spPr>
                <a:xfrm rot="16200000">
                  <a:off x="-176382" y="1688850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Total Square Feet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1FB01ED-6510-FF48-86CE-0B9F05581756}"/>
                    </a:ext>
                  </a:extLst>
                </p:cNvPr>
                <p:cNvSpPr txBox="1"/>
                <p:nvPr/>
              </p:nvSpPr>
              <p:spPr>
                <a:xfrm rot="16200000">
                  <a:off x="522633" y="2518241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Grade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B4C67C3-5C3F-8B4D-A1DA-B8233727423B}"/>
                    </a:ext>
                  </a:extLst>
                </p:cNvPr>
                <p:cNvSpPr txBox="1"/>
                <p:nvPr/>
              </p:nvSpPr>
              <p:spPr>
                <a:xfrm rot="16200000">
                  <a:off x="1221649" y="3134535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View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9E3F64B-E134-5146-8677-29FA32D48ECB}"/>
                    </a:ext>
                  </a:extLst>
                </p:cNvPr>
                <p:cNvSpPr txBox="1"/>
                <p:nvPr/>
              </p:nvSpPr>
              <p:spPr>
                <a:xfrm rot="16200000">
                  <a:off x="1911845" y="3217514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Home Age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32B2A74-D3CC-9642-BDB1-E576A610915D}"/>
                    </a:ext>
                  </a:extLst>
                </p:cNvPr>
                <p:cNvSpPr txBox="1"/>
                <p:nvPr/>
              </p:nvSpPr>
              <p:spPr>
                <a:xfrm rot="16200000">
                  <a:off x="2602039" y="3293715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Condition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C728ED9-E907-AD42-91F1-8BA3C868B535}"/>
                    </a:ext>
                  </a:extLst>
                </p:cNvPr>
                <p:cNvSpPr txBox="1"/>
                <p:nvPr/>
              </p:nvSpPr>
              <p:spPr>
                <a:xfrm rot="16200000">
                  <a:off x="3305805" y="3379783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Bathrooms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AA47121-CA2D-3440-B071-D9E29CE62D76}"/>
                    </a:ext>
                  </a:extLst>
                </p:cNvPr>
                <p:cNvSpPr txBox="1"/>
                <p:nvPr/>
              </p:nvSpPr>
              <p:spPr>
                <a:xfrm rot="16200000">
                  <a:off x="4720807" y="3468485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Lot Square Feet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DFEE27C-C159-0043-A05A-55553D2C3405}"/>
                    </a:ext>
                  </a:extLst>
                </p:cNvPr>
                <p:cNvSpPr txBox="1"/>
                <p:nvPr/>
              </p:nvSpPr>
              <p:spPr>
                <a:xfrm rot="16200000">
                  <a:off x="4028044" y="3468484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Renovated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30BF5EF-EB78-0148-A2A3-9F6DF177127E}"/>
                    </a:ext>
                  </a:extLst>
                </p:cNvPr>
                <p:cNvSpPr txBox="1"/>
                <p:nvPr/>
              </p:nvSpPr>
              <p:spPr>
                <a:xfrm rot="16200000">
                  <a:off x="5391007" y="3460918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Waterfront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AC5197E-5D1E-AE44-8683-8DC20037E826}"/>
                    </a:ext>
                  </a:extLst>
                </p:cNvPr>
                <p:cNvSpPr txBox="1"/>
                <p:nvPr/>
              </p:nvSpPr>
              <p:spPr>
                <a:xfrm rot="16200000">
                  <a:off x="6094773" y="4718295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Bedrooms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9C87A8-7C15-1A4F-AFC4-C1BCEAED32DC}"/>
                    </a:ext>
                  </a:extLst>
                </p:cNvPr>
                <p:cNvSpPr txBox="1"/>
                <p:nvPr/>
              </p:nvSpPr>
              <p:spPr>
                <a:xfrm rot="16200000">
                  <a:off x="6794565" y="4388745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Floors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D8D5A4B-7B93-1C41-A4EB-3DD095E29751}"/>
                    </a:ext>
                  </a:extLst>
                </p:cNvPr>
                <p:cNvSpPr txBox="1"/>
                <p:nvPr/>
              </p:nvSpPr>
              <p:spPr>
                <a:xfrm rot="16200000">
                  <a:off x="7498331" y="4893913"/>
                  <a:ext cx="2190060" cy="3270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Basement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62E25D-3EFC-7242-8FBA-35656D5212DA}"/>
                  </a:ext>
                </a:extLst>
              </p:cNvPr>
              <p:cNvSpPr txBox="1"/>
              <p:nvPr/>
            </p:nvSpPr>
            <p:spPr>
              <a:xfrm rot="16200000">
                <a:off x="152914" y="3614417"/>
                <a:ext cx="2291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POSITIVE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575A7CE-A220-6947-AD78-9BB779E0AEBE}"/>
                  </a:ext>
                </a:extLst>
              </p:cNvPr>
              <p:cNvSpPr txBox="1"/>
              <p:nvPr/>
            </p:nvSpPr>
            <p:spPr>
              <a:xfrm rot="16200000">
                <a:off x="141120" y="4881640"/>
                <a:ext cx="2291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NEGATIVE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6DC696C-D66A-B940-AC1A-7C3E4A7A2F1E}"/>
                  </a:ext>
                </a:extLst>
              </p:cNvPr>
              <p:cNvCxnSpPr/>
              <p:nvPr/>
            </p:nvCxnSpPr>
            <p:spPr>
              <a:xfrm flipV="1">
                <a:off x="1471370" y="3961006"/>
                <a:ext cx="0" cy="8402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3253568-10F1-7844-BF6D-9F0D28244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78" y="5173543"/>
                <a:ext cx="0" cy="8844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13EB5A-F5D6-1B4E-8ED3-97919CB26CBD}"/>
              </a:ext>
            </a:extLst>
          </p:cNvPr>
          <p:cNvGrpSpPr/>
          <p:nvPr/>
        </p:nvGrpSpPr>
        <p:grpSpPr>
          <a:xfrm>
            <a:off x="455612" y="190499"/>
            <a:ext cx="10591800" cy="6202281"/>
            <a:chOff x="455612" y="190499"/>
            <a:chExt cx="10591800" cy="6202281"/>
          </a:xfrm>
        </p:grpSpPr>
        <p:sp>
          <p:nvSpPr>
            <p:cNvPr id="4" name="Title 12">
              <a:extLst>
                <a:ext uri="{FF2B5EF4-FFF2-40B4-BE49-F238E27FC236}">
                  <a16:creationId xmlns:a16="http://schemas.microsoft.com/office/drawing/2014/main" id="{66294898-C6E0-AC48-B64F-B3319105E803}"/>
                </a:ext>
              </a:extLst>
            </p:cNvPr>
            <p:cNvSpPr txBox="1">
              <a:spLocks/>
            </p:cNvSpPr>
            <p:nvPr/>
          </p:nvSpPr>
          <p:spPr>
            <a:xfrm>
              <a:off x="455612" y="190499"/>
              <a:ext cx="10591800" cy="8908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dirty="0">
                  <a:solidFill>
                    <a:schemeClr val="bg1"/>
                  </a:solidFill>
                </a:rPr>
                <a:t>Recommendation: Finish a Basement 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with 700 </a:t>
              </a:r>
              <a:r>
                <a:rPr lang="en-US" sz="2200" dirty="0" err="1">
                  <a:solidFill>
                    <a:schemeClr val="bg1"/>
                  </a:solidFill>
                </a:rPr>
                <a:t>sqft</a:t>
              </a:r>
              <a:r>
                <a:rPr lang="en-US" sz="2200" dirty="0">
                  <a:solidFill>
                    <a:schemeClr val="bg1"/>
                  </a:solidFill>
                </a:rPr>
                <a:t> and High-Grade Construction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8C82B9-3161-9545-ADB1-E8123AE35508}"/>
                </a:ext>
              </a:extLst>
            </p:cNvPr>
            <p:cNvGrpSpPr/>
            <p:nvPr/>
          </p:nvGrpSpPr>
          <p:grpSpPr>
            <a:xfrm>
              <a:off x="557115" y="1492469"/>
              <a:ext cx="8385124" cy="4900311"/>
              <a:chOff x="-65836" y="2536233"/>
              <a:chExt cx="6196930" cy="362151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962D70D-4B60-3244-A2C1-8B179217BF5C}"/>
                  </a:ext>
                </a:extLst>
              </p:cNvPr>
              <p:cNvSpPr/>
              <p:nvPr/>
            </p:nvSpPr>
            <p:spPr>
              <a:xfrm rot="16200000">
                <a:off x="522174" y="4857860"/>
                <a:ext cx="684008" cy="556591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020526-42EA-AF46-A5FA-E1ECA6A48434}"/>
                  </a:ext>
                </a:extLst>
              </p:cNvPr>
              <p:cNvSpPr txBox="1"/>
              <p:nvPr/>
            </p:nvSpPr>
            <p:spPr>
              <a:xfrm>
                <a:off x="137033" y="5420798"/>
                <a:ext cx="138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-$24,000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06BF0A-4BBA-004A-8B80-F507A721EEBC}"/>
                  </a:ext>
                </a:extLst>
              </p:cNvPr>
              <p:cNvSpPr txBox="1"/>
              <p:nvPr/>
            </p:nvSpPr>
            <p:spPr>
              <a:xfrm>
                <a:off x="1579047" y="2941266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+$84,000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273809-794D-0740-9425-6D1C0EFAC3F0}"/>
                  </a:ext>
                </a:extLst>
              </p:cNvPr>
              <p:cNvSpPr txBox="1"/>
              <p:nvPr/>
            </p:nvSpPr>
            <p:spPr>
              <a:xfrm>
                <a:off x="260538" y="4098476"/>
                <a:ext cx="1264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Having a Basement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761D215-F2B7-5645-9E59-2353BFAC945E}"/>
                  </a:ext>
                </a:extLst>
              </p:cNvPr>
              <p:cNvSpPr txBox="1"/>
              <p:nvPr/>
            </p:nvSpPr>
            <p:spPr>
              <a:xfrm>
                <a:off x="1561979" y="5511421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Adding 700 </a:t>
                </a:r>
                <a:r>
                  <a:rPr lang="en-US" dirty="0" err="1">
                    <a:solidFill>
                      <a:schemeClr val="bg1"/>
                    </a:solidFill>
                  </a:rPr>
                  <a:t>sqft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46DEE29-6690-3946-8450-D1D14308A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714" y="4773880"/>
                <a:ext cx="5439437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FC5DF8A-59B1-C84D-8020-FD19A00CC3FA}"/>
                  </a:ext>
                </a:extLst>
              </p:cNvPr>
              <p:cNvSpPr/>
              <p:nvPr/>
            </p:nvSpPr>
            <p:spPr>
              <a:xfrm rot="16200000">
                <a:off x="3616899" y="2951854"/>
                <a:ext cx="459274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91BE8D-70C8-4343-9B61-5889C4350EAE}"/>
                  </a:ext>
                </a:extLst>
              </p:cNvPr>
              <p:cNvSpPr txBox="1"/>
              <p:nvPr/>
            </p:nvSpPr>
            <p:spPr>
              <a:xfrm>
                <a:off x="3053156" y="4856576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Grade 9 Construction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8CE3E76-D200-0343-82BB-A38D54DD2387}"/>
                  </a:ext>
                </a:extLst>
              </p:cNvPr>
              <p:cNvSpPr/>
              <p:nvPr/>
            </p:nvSpPr>
            <p:spPr>
              <a:xfrm rot="16200000">
                <a:off x="4461900" y="3603186"/>
                <a:ext cx="1751632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0214E5-51CC-6D41-B065-AFDB1BB840BB}"/>
                  </a:ext>
                </a:extLst>
              </p:cNvPr>
              <p:cNvSpPr txBox="1"/>
              <p:nvPr/>
            </p:nvSpPr>
            <p:spPr>
              <a:xfrm>
                <a:off x="4544334" y="4811032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Total Value Added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25199B-8821-6D49-9137-268B9164A50C}"/>
                  </a:ext>
                </a:extLst>
              </p:cNvPr>
              <p:cNvSpPr txBox="1"/>
              <p:nvPr/>
            </p:nvSpPr>
            <p:spPr>
              <a:xfrm>
                <a:off x="3071700" y="2536234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+$21,000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27AE27-5ADF-B34F-B695-2AC93C77A6BA}"/>
                  </a:ext>
                </a:extLst>
              </p:cNvPr>
              <p:cNvSpPr txBox="1"/>
              <p:nvPr/>
            </p:nvSpPr>
            <p:spPr>
              <a:xfrm>
                <a:off x="4561403" y="2536233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$81,000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C1C348-BC75-6C49-8894-43F23E284EBC}"/>
                  </a:ext>
                </a:extLst>
              </p:cNvPr>
              <p:cNvSpPr/>
              <p:nvPr/>
            </p:nvSpPr>
            <p:spPr>
              <a:xfrm rot="16200000">
                <a:off x="1345369" y="4189875"/>
                <a:ext cx="2019978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5EFF6DD-A6AB-F845-B174-18059F36EF66}"/>
                  </a:ext>
                </a:extLst>
              </p:cNvPr>
              <p:cNvSpPr txBox="1"/>
              <p:nvPr/>
            </p:nvSpPr>
            <p:spPr>
              <a:xfrm>
                <a:off x="-65836" y="4524816"/>
                <a:ext cx="521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29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3B4176E-3EF1-C545-B487-40D2F24E201E}"/>
              </a:ext>
            </a:extLst>
          </p:cNvPr>
          <p:cNvGrpSpPr/>
          <p:nvPr/>
        </p:nvGrpSpPr>
        <p:grpSpPr>
          <a:xfrm>
            <a:off x="455612" y="190499"/>
            <a:ext cx="10591800" cy="6124881"/>
            <a:chOff x="455612" y="190499"/>
            <a:chExt cx="10591800" cy="6124881"/>
          </a:xfrm>
        </p:grpSpPr>
        <p:sp>
          <p:nvSpPr>
            <p:cNvPr id="4" name="Title 12">
              <a:extLst>
                <a:ext uri="{FF2B5EF4-FFF2-40B4-BE49-F238E27FC236}">
                  <a16:creationId xmlns:a16="http://schemas.microsoft.com/office/drawing/2014/main" id="{66294898-C6E0-AC48-B64F-B3319105E803}"/>
                </a:ext>
              </a:extLst>
            </p:cNvPr>
            <p:cNvSpPr txBox="1">
              <a:spLocks/>
            </p:cNvSpPr>
            <p:nvPr/>
          </p:nvSpPr>
          <p:spPr>
            <a:xfrm>
              <a:off x="455612" y="190499"/>
              <a:ext cx="10591800" cy="89087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spc="10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200" dirty="0">
                  <a:solidFill>
                    <a:schemeClr val="bg1"/>
                  </a:solidFill>
                </a:rPr>
                <a:t>Recommendation: Add a Full-Size Bathroom</a:t>
              </a:r>
            </a:p>
            <a:p>
              <a:r>
                <a:rPr lang="en-US" sz="2200" dirty="0">
                  <a:solidFill>
                    <a:schemeClr val="bg1"/>
                  </a:solidFill>
                </a:rPr>
                <a:t>with 60 </a:t>
              </a:r>
              <a:r>
                <a:rPr lang="en-US" sz="2200" dirty="0" err="1">
                  <a:solidFill>
                    <a:schemeClr val="bg1"/>
                  </a:solidFill>
                </a:rPr>
                <a:t>sqft</a:t>
              </a:r>
              <a:r>
                <a:rPr lang="en-US" sz="2200" dirty="0">
                  <a:solidFill>
                    <a:schemeClr val="bg1"/>
                  </a:solidFill>
                </a:rPr>
                <a:t> and High-Grade Construction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3D0E321-F3A6-4D47-87F3-DA58270D843A}"/>
                </a:ext>
              </a:extLst>
            </p:cNvPr>
            <p:cNvGrpSpPr/>
            <p:nvPr/>
          </p:nvGrpSpPr>
          <p:grpSpPr>
            <a:xfrm>
              <a:off x="573900" y="1250732"/>
              <a:ext cx="8546269" cy="5064648"/>
              <a:chOff x="384714" y="1762457"/>
              <a:chExt cx="6192979" cy="367005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FAB37D-2C22-A740-B95F-65C8B8DCAAFF}"/>
                  </a:ext>
                </a:extLst>
              </p:cNvPr>
              <p:cNvSpPr/>
              <p:nvPr/>
            </p:nvSpPr>
            <p:spPr>
              <a:xfrm rot="16200000">
                <a:off x="2653588" y="3493246"/>
                <a:ext cx="296752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0EC2B-8400-FB4B-A329-5C2C5D7FF7F4}"/>
                  </a:ext>
                </a:extLst>
              </p:cNvPr>
              <p:cNvSpPr txBox="1"/>
              <p:nvPr/>
            </p:nvSpPr>
            <p:spPr>
              <a:xfrm>
                <a:off x="622426" y="3436658"/>
                <a:ext cx="138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+$15,000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2D4F0B-207C-7445-B0DA-F6F4638FBF02}"/>
                  </a:ext>
                </a:extLst>
              </p:cNvPr>
              <p:cNvSpPr txBox="1"/>
              <p:nvPr/>
            </p:nvSpPr>
            <p:spPr>
              <a:xfrm>
                <a:off x="1971394" y="3134961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+$7,200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12E325-91E7-DC40-B864-4415166FA8D6}"/>
                  </a:ext>
                </a:extLst>
              </p:cNvPr>
              <p:cNvSpPr txBox="1"/>
              <p:nvPr/>
            </p:nvSpPr>
            <p:spPr>
              <a:xfrm>
                <a:off x="707137" y="4786179"/>
                <a:ext cx="12642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Adding a Bathroom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B8C2FD-43E1-2342-98FA-FC3A3750B48D}"/>
                  </a:ext>
                </a:extLst>
              </p:cNvPr>
              <p:cNvSpPr txBox="1"/>
              <p:nvPr/>
            </p:nvSpPr>
            <p:spPr>
              <a:xfrm>
                <a:off x="2008577" y="4786179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Adding 60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sqft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5E112D8-D05B-EE4B-A408-98B3AA390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313" y="4708081"/>
                <a:ext cx="5439437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1557C5-C631-8345-B8B2-726001E001FF}"/>
                  </a:ext>
                </a:extLst>
              </p:cNvPr>
              <p:cNvSpPr/>
              <p:nvPr/>
            </p:nvSpPr>
            <p:spPr>
              <a:xfrm rot="16200000">
                <a:off x="3607430" y="2659156"/>
                <a:ext cx="1371411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5456F9-8053-6841-A8CC-991ED3D0EDA4}"/>
                  </a:ext>
                </a:extLst>
              </p:cNvPr>
              <p:cNvSpPr txBox="1"/>
              <p:nvPr/>
            </p:nvSpPr>
            <p:spPr>
              <a:xfrm>
                <a:off x="3499755" y="4786179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Grade 9 Construction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8A51BB-0190-0843-AB65-D67276DB120C}"/>
                  </a:ext>
                </a:extLst>
              </p:cNvPr>
              <p:cNvSpPr/>
              <p:nvPr/>
            </p:nvSpPr>
            <p:spPr>
              <a:xfrm rot="16200000">
                <a:off x="4563872" y="3200074"/>
                <a:ext cx="2440884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4489D6-CFCE-AA4C-B2A0-2E5F43C5021B}"/>
                  </a:ext>
                </a:extLst>
              </p:cNvPr>
              <p:cNvSpPr txBox="1"/>
              <p:nvPr/>
            </p:nvSpPr>
            <p:spPr>
              <a:xfrm>
                <a:off x="4990933" y="4786179"/>
                <a:ext cx="15867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Total Value Added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D501C-51E6-6645-B53A-3E8437364EFA}"/>
                  </a:ext>
                </a:extLst>
              </p:cNvPr>
              <p:cNvSpPr txBox="1"/>
              <p:nvPr/>
            </p:nvSpPr>
            <p:spPr>
              <a:xfrm>
                <a:off x="3455379" y="1762457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+$21,000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51AD28-DC8C-DE48-AAAA-CC82A9D32496}"/>
                  </a:ext>
                </a:extLst>
              </p:cNvPr>
              <p:cNvSpPr txBox="1"/>
              <p:nvPr/>
            </p:nvSpPr>
            <p:spPr>
              <a:xfrm>
                <a:off x="5025071" y="1762457"/>
                <a:ext cx="15526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$43,200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B931A2-AE72-9F4A-A5B6-94B2C4E95069}"/>
                  </a:ext>
                </a:extLst>
              </p:cNvPr>
              <p:cNvSpPr/>
              <p:nvPr/>
            </p:nvSpPr>
            <p:spPr>
              <a:xfrm rot="16200000">
                <a:off x="949818" y="4031069"/>
                <a:ext cx="778893" cy="556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4F69AD-7BE7-3747-8B15-E61A46397E8A}"/>
                  </a:ext>
                </a:extLst>
              </p:cNvPr>
              <p:cNvSpPr txBox="1"/>
              <p:nvPr/>
            </p:nvSpPr>
            <p:spPr>
              <a:xfrm>
                <a:off x="384714" y="4467978"/>
                <a:ext cx="521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$0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41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Blue Tunnel 16x9</Template>
  <TotalTime>3390</TotalTime>
  <Words>93</Words>
  <Application>Microsoft Macintosh PowerPoint</Application>
  <PresentationFormat>Custom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Digital Blue Tunnel 16x9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Brian Bentson</dc:creator>
  <cp:lastModifiedBy>Brian Bentson</cp:lastModifiedBy>
  <cp:revision>79</cp:revision>
  <dcterms:created xsi:type="dcterms:W3CDTF">2021-04-15T22:42:22Z</dcterms:created>
  <dcterms:modified xsi:type="dcterms:W3CDTF">2021-04-26T15:34:02Z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