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5" r:id="rId2"/>
    <p:sldId id="310" r:id="rId3"/>
    <p:sldId id="345" r:id="rId4"/>
    <p:sldId id="336" r:id="rId5"/>
    <p:sldId id="346" r:id="rId6"/>
    <p:sldId id="347" r:id="rId7"/>
    <p:sldId id="326" r:id="rId8"/>
    <p:sldId id="331" r:id="rId9"/>
  </p:sldIdLst>
  <p:sldSz cx="12188825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543F"/>
    <a:srgbClr val="02A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2" autoAdjust="0"/>
    <p:restoredTop sz="94720" autoAdjust="0"/>
  </p:normalViewPr>
  <p:slideViewPr>
    <p:cSldViewPr snapToGrid="0" showGuides="1">
      <p:cViewPr varScale="1">
        <p:scale>
          <a:sx n="150" d="100"/>
          <a:sy n="150" d="100"/>
        </p:scale>
        <p:origin x="160" y="149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6/20/21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6/20/21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8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76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52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34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11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60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6/20/21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6/20/21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6/20/21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6/20/21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6/20/21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6/20/21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6/20/21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6/20/21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6/20/21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6/20/21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6/20/21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rittcap.com/the-micro-cap-advantage-how-microcap-equities-help-enhance-return-and-lower-correlation-in-client-portfolio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lockchainresearchlab.org/2021/02/08/the-musk-effect-how-elon-musks-tweets-affect-the-cryptocurrency-market/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ialmodelingprep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www.onyxtruth.com/2020/05/21/why-the-hood-doesnt-do-stock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4" y="1286933"/>
            <a:ext cx="8229600" cy="2895600"/>
          </a:xfrm>
        </p:spPr>
        <p:txBody>
          <a:bodyPr>
            <a:normAutofit/>
          </a:bodyPr>
          <a:lstStyle/>
          <a:p>
            <a:r>
              <a:rPr lang="en-US" dirty="0"/>
              <a:t>Modeling Micro-Cap Stock Growth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5213" y="4258733"/>
            <a:ext cx="8229600" cy="1219200"/>
          </a:xfrm>
        </p:spPr>
        <p:txBody>
          <a:bodyPr/>
          <a:lstStyle/>
          <a:p>
            <a:r>
              <a:rPr lang="it-IT" dirty="0"/>
              <a:t>Analysis by Brian Bentson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5612" y="359833"/>
            <a:ext cx="9144001" cy="6858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Capitalizing on Market Inefficiencies</a:t>
            </a:r>
            <a:br>
              <a:rPr lang="en-US" dirty="0"/>
            </a:br>
            <a:r>
              <a:rPr lang="en-US" sz="1300" dirty="0"/>
              <a:t>by finding undervalued micro-cap stocks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71856" y="1681508"/>
            <a:ext cx="5047593" cy="4290849"/>
          </a:xfrm>
        </p:spPr>
        <p:txBody>
          <a:bodyPr>
            <a:normAutofit/>
          </a:bodyPr>
          <a:lstStyle/>
          <a:p>
            <a:r>
              <a:rPr lang="en-US" dirty="0"/>
              <a:t>Market inefficiencies exist when a stocks price does not accurately reflect the stocks true value</a:t>
            </a:r>
          </a:p>
          <a:p>
            <a:r>
              <a:rPr lang="en-US" dirty="0"/>
              <a:t>Finding stocks which are currently undervalued where their true value is much higher than their price suggests</a:t>
            </a:r>
          </a:p>
          <a:p>
            <a:r>
              <a:rPr lang="en-US" dirty="0"/>
              <a:t>Micro-cap companies have high inefficiencies due to low visibility especially in large investment institutions (</a:t>
            </a:r>
            <a:r>
              <a:rPr lang="en-US" dirty="0">
                <a:hlinkClick r:id="rId3"/>
              </a:rPr>
              <a:t>Small Firm Effect</a:t>
            </a:r>
            <a:r>
              <a:rPr lang="en-US" dirty="0"/>
              <a:t>)</a:t>
            </a:r>
          </a:p>
        </p:txBody>
      </p:sp>
      <p:pic>
        <p:nvPicPr>
          <p:cNvPr id="1026" name="Picture 2" descr="The “Musk Effect” – How Elon Musk&amp;#39;s tweets affect the cryptocurrency market  – Blockchain Research Lab">
            <a:extLst>
              <a:ext uri="{FF2B5EF4-FFF2-40B4-BE49-F238E27FC236}">
                <a16:creationId xmlns:a16="http://schemas.microsoft.com/office/drawing/2014/main" id="{6785558D-28F3-134D-9FE0-7A709FBD8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43" y="1681508"/>
            <a:ext cx="5975946" cy="385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8A3FD7-B4A0-2640-ADDD-CFA38F8FDF3A}"/>
              </a:ext>
            </a:extLst>
          </p:cNvPr>
          <p:cNvSpPr txBox="1"/>
          <p:nvPr/>
        </p:nvSpPr>
        <p:spPr>
          <a:xfrm>
            <a:off x="514910" y="5483856"/>
            <a:ext cx="60436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https://www.blockchainresearchlab.org/2021/02/08/the-musk-effect-how-elon-musks-tweets-affect-the-cryptocurrency-market/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5612" y="325967"/>
            <a:ext cx="9144001" cy="685800"/>
          </a:xfrm>
        </p:spPr>
        <p:txBody>
          <a:bodyPr>
            <a:normAutofit/>
          </a:bodyPr>
          <a:lstStyle/>
          <a:p>
            <a:r>
              <a:rPr lang="en-US" dirty="0"/>
              <a:t>Data Overview</a:t>
            </a:r>
          </a:p>
        </p:txBody>
      </p:sp>
      <p:sp>
        <p:nvSpPr>
          <p:cNvPr id="32" name="Content Placeholder 13">
            <a:extLst>
              <a:ext uri="{FF2B5EF4-FFF2-40B4-BE49-F238E27FC236}">
                <a16:creationId xmlns:a16="http://schemas.microsoft.com/office/drawing/2014/main" id="{D591E704-EFB5-484A-A204-7080FCE63F6A}"/>
              </a:ext>
            </a:extLst>
          </p:cNvPr>
          <p:cNvSpPr txBox="1">
            <a:spLocks/>
          </p:cNvSpPr>
          <p:nvPr/>
        </p:nvSpPr>
        <p:spPr>
          <a:xfrm>
            <a:off x="7424474" y="1736965"/>
            <a:ext cx="4350278" cy="33840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Sourced data from FMP’s API</a:t>
            </a:r>
          </a:p>
          <a:p>
            <a:r>
              <a:rPr lang="en-US" sz="2000" dirty="0"/>
              <a:t>Pulled general stock info (stock ticker, company name, industry, country etc.)</a:t>
            </a:r>
          </a:p>
          <a:p>
            <a:r>
              <a:rPr lang="en-US" sz="2000" dirty="0"/>
              <a:t>Pulled 5 key value performance metrics for 2020</a:t>
            </a:r>
          </a:p>
          <a:p>
            <a:r>
              <a:rPr lang="en-US" sz="2000" dirty="0"/>
              <a:t>Pulled all historical data for revenue per share</a:t>
            </a:r>
          </a:p>
          <a:p>
            <a:r>
              <a:rPr lang="en-US" sz="2000" dirty="0"/>
              <a:t>Removed highly volatile sectors (Financial, </a:t>
            </a:r>
            <a:r>
              <a:rPr lang="en-US" sz="2000" dirty="0" err="1"/>
              <a:t>BioTech</a:t>
            </a:r>
            <a:r>
              <a:rPr lang="en-US" sz="2000" dirty="0"/>
              <a:t>, Project Management/Construction)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9B3277-BDF7-7D40-9413-0E636F5072E8}"/>
              </a:ext>
            </a:extLst>
          </p:cNvPr>
          <p:cNvGrpSpPr/>
          <p:nvPr/>
        </p:nvGrpSpPr>
        <p:grpSpPr>
          <a:xfrm>
            <a:off x="320145" y="747663"/>
            <a:ext cx="7187405" cy="4142232"/>
            <a:chOff x="455612" y="1011767"/>
            <a:chExt cx="7187405" cy="414560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6B89A5A-26B7-9A46-86B4-678A14520496}"/>
                </a:ext>
              </a:extLst>
            </p:cNvPr>
            <p:cNvSpPr txBox="1"/>
            <p:nvPr/>
          </p:nvSpPr>
          <p:spPr>
            <a:xfrm>
              <a:off x="455612" y="1011767"/>
              <a:ext cx="7187405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0" dirty="0">
                  <a:latin typeface="Times New Roman" panose="02020603050405020304" pitchFamily="18" charset="0"/>
                  <a:cs typeface="Times New Roman" panose="02020603050405020304" pitchFamily="18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FMP</a:t>
              </a:r>
              <a:endParaRPr lang="en-US" sz="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B8B4951-68C3-314E-A7F4-0A83069498BD}"/>
                </a:ext>
              </a:extLst>
            </p:cNvPr>
            <p:cNvSpPr/>
            <p:nvPr/>
          </p:nvSpPr>
          <p:spPr>
            <a:xfrm>
              <a:off x="1198576" y="4603371"/>
              <a:ext cx="549060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000" dirty="0">
                  <a:latin typeface="Ayuthaya" pitchFamily="2" charset="-34"/>
                  <a:ea typeface="Ayuthaya" pitchFamily="2" charset="-34"/>
                  <a:cs typeface="Ayuthaya" pitchFamily="2" charset="-34"/>
                </a:rPr>
                <a:t>Financial Modeling Prep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5DACA66-7B78-4D49-A083-5AD870E15426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" y="4539182"/>
              <a:ext cx="626533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2123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 descr="Chart, line chart&#10;&#10;Description automatically generated">
            <a:extLst>
              <a:ext uri="{FF2B5EF4-FFF2-40B4-BE49-F238E27FC236}">
                <a16:creationId xmlns:a16="http://schemas.microsoft.com/office/drawing/2014/main" id="{2837A881-F888-E64F-9D50-D872E62E5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83" y="1179465"/>
            <a:ext cx="7010137" cy="5244224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5612" y="325967"/>
            <a:ext cx="9144001" cy="6858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Analysis: Finding Market Inefficiencies</a:t>
            </a:r>
            <a:br>
              <a:rPr lang="en-US" dirty="0"/>
            </a:br>
            <a:r>
              <a:rPr lang="en-US" sz="1300" dirty="0"/>
              <a:t>using key performance metrics</a:t>
            </a:r>
          </a:p>
        </p:txBody>
      </p:sp>
      <p:sp>
        <p:nvSpPr>
          <p:cNvPr id="32" name="Content Placeholder 13">
            <a:extLst>
              <a:ext uri="{FF2B5EF4-FFF2-40B4-BE49-F238E27FC236}">
                <a16:creationId xmlns:a16="http://schemas.microsoft.com/office/drawing/2014/main" id="{D591E704-EFB5-484A-A204-7080FCE63F6A}"/>
              </a:ext>
            </a:extLst>
          </p:cNvPr>
          <p:cNvSpPr txBox="1">
            <a:spLocks/>
          </p:cNvSpPr>
          <p:nvPr/>
        </p:nvSpPr>
        <p:spPr>
          <a:xfrm>
            <a:off x="7804678" y="1255665"/>
            <a:ext cx="4285721" cy="1106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Focused on Micro-cap stocks</a:t>
            </a:r>
          </a:p>
          <a:p>
            <a:r>
              <a:rPr lang="en-US" sz="2000" dirty="0"/>
              <a:t>Ranked  based on 5 “Value” performance metrics in 2020: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EAFADFD7-922F-C242-9BBA-3DA8DC9AC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46998"/>
              </p:ext>
            </p:extLst>
          </p:nvPr>
        </p:nvGraphicFramePr>
        <p:xfrm>
          <a:off x="8392318" y="2606040"/>
          <a:ext cx="272785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7854">
                  <a:extLst>
                    <a:ext uri="{9D8B030D-6E8A-4147-A177-3AD203B41FA5}">
                      <a16:colId xmlns:a16="http://schemas.microsoft.com/office/drawing/2014/main" val="1297272927"/>
                    </a:ext>
                  </a:extLst>
                </a:gridCol>
              </a:tblGrid>
              <a:tr h="1403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 Performance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424304"/>
                  </a:ext>
                </a:extLst>
              </a:tr>
              <a:tr h="140357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Price to Expense Ratio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7017971"/>
                  </a:ext>
                </a:extLst>
              </a:tr>
              <a:tr h="140357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Enterprise Value to Operating Cashflow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8622346"/>
                  </a:ext>
                </a:extLst>
              </a:tr>
              <a:tr h="140357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Enterprise Value Over EBITDA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114180"/>
                  </a:ext>
                </a:extLst>
              </a:tr>
              <a:tr h="140357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Enterprise Value to Free Cashflow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5735642"/>
                  </a:ext>
                </a:extLst>
              </a:tr>
              <a:tr h="140357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Price to Sales Ratio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52359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435998DD-FF53-E642-A43A-ECE953CD7CDC}"/>
              </a:ext>
            </a:extLst>
          </p:cNvPr>
          <p:cNvSpPr/>
          <p:nvPr/>
        </p:nvSpPr>
        <p:spPr>
          <a:xfrm>
            <a:off x="7804679" y="4495857"/>
            <a:ext cx="4285721" cy="19278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3838" indent="-223838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n-US" sz="2000" dirty="0"/>
              <a:t>Forecasted Top 10 “Value” stocks on revenue per share, 1 year into the future</a:t>
            </a:r>
          </a:p>
          <a:p>
            <a:pPr marL="223838" indent="-223838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n-US" sz="2000" dirty="0"/>
              <a:t>Ranked growth potential based on predicted 1 year percent growth of revenue per share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0BBF14-D103-F545-A74B-546865528495}"/>
              </a:ext>
            </a:extLst>
          </p:cNvPr>
          <p:cNvSpPr txBox="1"/>
          <p:nvPr/>
        </p:nvSpPr>
        <p:spPr>
          <a:xfrm>
            <a:off x="4765675" y="4156414"/>
            <a:ext cx="19192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2.48% Forecasted Increase in Revenue per Share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E9F53C1-D912-6B47-A6D4-CD42786476F7}"/>
              </a:ext>
            </a:extLst>
          </p:cNvPr>
          <p:cNvCxnSpPr/>
          <p:nvPr/>
        </p:nvCxnSpPr>
        <p:spPr>
          <a:xfrm flipH="1">
            <a:off x="6684963" y="3513667"/>
            <a:ext cx="689504" cy="642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45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5612" y="325967"/>
            <a:ext cx="9144001" cy="685800"/>
          </a:xfrm>
        </p:spPr>
        <p:txBody>
          <a:bodyPr>
            <a:normAutofit/>
          </a:bodyPr>
          <a:lstStyle/>
          <a:p>
            <a:r>
              <a:rPr lang="en-US" dirty="0"/>
              <a:t>Analysis Results</a:t>
            </a:r>
          </a:p>
        </p:txBody>
      </p:sp>
      <p:sp>
        <p:nvSpPr>
          <p:cNvPr id="32" name="Content Placeholder 13">
            <a:extLst>
              <a:ext uri="{FF2B5EF4-FFF2-40B4-BE49-F238E27FC236}">
                <a16:creationId xmlns:a16="http://schemas.microsoft.com/office/drawing/2014/main" id="{D591E704-EFB5-484A-A204-7080FCE63F6A}"/>
              </a:ext>
            </a:extLst>
          </p:cNvPr>
          <p:cNvSpPr txBox="1">
            <a:spLocks/>
          </p:cNvSpPr>
          <p:nvPr/>
        </p:nvSpPr>
        <p:spPr>
          <a:xfrm>
            <a:off x="6493140" y="1633361"/>
            <a:ext cx="4962259" cy="4403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last 3 stocks in value show the best growth potential in a year</a:t>
            </a:r>
          </a:p>
          <a:p>
            <a:r>
              <a:rPr lang="en-US" dirty="0"/>
              <a:t>The Total Ranking does not offer great granularity since only 10 stocks were modeled. More modeling will allow Total Ranking to provide more insight</a:t>
            </a:r>
          </a:p>
          <a:p>
            <a:r>
              <a:rPr lang="en-US" dirty="0"/>
              <a:t>Mixture of auto-fit models and manual fit models due to high volatility in revenue per share, specifically in 2020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95B4BEF-0C92-6741-A919-9E6E59968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531708"/>
              </p:ext>
            </p:extLst>
          </p:nvPr>
        </p:nvGraphicFramePr>
        <p:xfrm>
          <a:off x="541339" y="1516239"/>
          <a:ext cx="5740930" cy="471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186">
                  <a:extLst>
                    <a:ext uri="{9D8B030D-6E8A-4147-A177-3AD203B41FA5}">
                      <a16:colId xmlns:a16="http://schemas.microsoft.com/office/drawing/2014/main" val="124562063"/>
                    </a:ext>
                  </a:extLst>
                </a:gridCol>
                <a:gridCol w="1148186">
                  <a:extLst>
                    <a:ext uri="{9D8B030D-6E8A-4147-A177-3AD203B41FA5}">
                      <a16:colId xmlns:a16="http://schemas.microsoft.com/office/drawing/2014/main" val="2153667916"/>
                    </a:ext>
                  </a:extLst>
                </a:gridCol>
                <a:gridCol w="1148186">
                  <a:extLst>
                    <a:ext uri="{9D8B030D-6E8A-4147-A177-3AD203B41FA5}">
                      <a16:colId xmlns:a16="http://schemas.microsoft.com/office/drawing/2014/main" val="1134984235"/>
                    </a:ext>
                  </a:extLst>
                </a:gridCol>
                <a:gridCol w="1148186">
                  <a:extLst>
                    <a:ext uri="{9D8B030D-6E8A-4147-A177-3AD203B41FA5}">
                      <a16:colId xmlns:a16="http://schemas.microsoft.com/office/drawing/2014/main" val="379145882"/>
                    </a:ext>
                  </a:extLst>
                </a:gridCol>
                <a:gridCol w="1148186">
                  <a:extLst>
                    <a:ext uri="{9D8B030D-6E8A-4147-A177-3AD203B41FA5}">
                      <a16:colId xmlns:a16="http://schemas.microsoft.com/office/drawing/2014/main" val="2946044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Symbol ID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2020 Value Ranking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 Year Growth Rate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Growth Ranking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 Ranking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595989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6179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-5.91%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200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52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18476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713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17611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1.02%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61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20212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-1.13%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738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6560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-31.07%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70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-10.28%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506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13703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13.33%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571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11068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2.48%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164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3.98%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569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547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5612" y="325967"/>
            <a:ext cx="9144001" cy="685800"/>
          </a:xfrm>
        </p:spPr>
        <p:txBody>
          <a:bodyPr>
            <a:normAutofit/>
          </a:bodyPr>
          <a:lstStyle/>
          <a:p>
            <a:r>
              <a:rPr lang="en-US" dirty="0"/>
              <a:t>Conclusion and Next Steps</a:t>
            </a:r>
          </a:p>
        </p:txBody>
      </p:sp>
      <p:sp>
        <p:nvSpPr>
          <p:cNvPr id="32" name="Content Placeholder 13">
            <a:extLst>
              <a:ext uri="{FF2B5EF4-FFF2-40B4-BE49-F238E27FC236}">
                <a16:creationId xmlns:a16="http://schemas.microsoft.com/office/drawing/2014/main" id="{D591E704-EFB5-484A-A204-7080FCE63F6A}"/>
              </a:ext>
            </a:extLst>
          </p:cNvPr>
          <p:cNvSpPr txBox="1">
            <a:spLocks/>
          </p:cNvSpPr>
          <p:nvPr/>
        </p:nvSpPr>
        <p:spPr>
          <a:xfrm>
            <a:off x="7382935" y="1508365"/>
            <a:ext cx="4350278" cy="33840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Adding the growth potential outlook adds insight to help find inefficient stocks to purchase</a:t>
            </a:r>
          </a:p>
          <a:p>
            <a:r>
              <a:rPr lang="en-US" sz="2200" dirty="0"/>
              <a:t>The combination of high performing value metrics and growth potential is key to finding undervalued stocks</a:t>
            </a:r>
          </a:p>
          <a:p>
            <a:r>
              <a:rPr lang="en-US" sz="2200" dirty="0"/>
              <a:t>Model more  stocks to get a clearer view of smart buys of undervalued stocks</a:t>
            </a:r>
          </a:p>
          <a:p>
            <a:r>
              <a:rPr lang="en-US" sz="2200" dirty="0"/>
              <a:t>Explore additional metrics that track company growth such as stock price</a:t>
            </a:r>
          </a:p>
        </p:txBody>
      </p:sp>
      <p:pic>
        <p:nvPicPr>
          <p:cNvPr id="3" name="Picture 2" descr="A close-up of a map&#10;&#10;Description automatically generated with low confidence">
            <a:extLst>
              <a:ext uri="{FF2B5EF4-FFF2-40B4-BE49-F238E27FC236}">
                <a16:creationId xmlns:a16="http://schemas.microsoft.com/office/drawing/2014/main" id="{550F7068-CA01-2647-BE46-0FC109664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5612" y="1508365"/>
            <a:ext cx="6798547" cy="38426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0B7E6A-A811-D54F-847E-7B0B65A24D99}"/>
              </a:ext>
            </a:extLst>
          </p:cNvPr>
          <p:cNvSpPr txBox="1"/>
          <p:nvPr/>
        </p:nvSpPr>
        <p:spPr>
          <a:xfrm>
            <a:off x="455612" y="5351022"/>
            <a:ext cx="4350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 tooltip="https://www.onyxtruth.com/2020/05/21/why-the-hood-doesnt-do-stock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847512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2002-B8FB-D246-AC5B-38C4F5F5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1707776"/>
            <a:ext cx="9144001" cy="1371600"/>
          </a:xfrm>
        </p:spPr>
        <p:txBody>
          <a:bodyPr>
            <a:noAutofit/>
          </a:bodyPr>
          <a:lstStyle/>
          <a:p>
            <a:pPr algn="ctr"/>
            <a:r>
              <a:rPr lang="en-US" sz="10000" dirty="0"/>
              <a:t>Thank you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1877A-1BAE-4D4D-AFF9-C1E8B4F8A0FE}"/>
              </a:ext>
            </a:extLst>
          </p:cNvPr>
          <p:cNvSpPr txBox="1">
            <a:spLocks/>
          </p:cNvSpPr>
          <p:nvPr/>
        </p:nvSpPr>
        <p:spPr>
          <a:xfrm>
            <a:off x="1522411" y="27432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6267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2002-B8FB-D246-AC5B-38C4F5F5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1707776"/>
            <a:ext cx="9144001" cy="1371600"/>
          </a:xfrm>
        </p:spPr>
        <p:txBody>
          <a:bodyPr>
            <a:noAutofit/>
          </a:bodyPr>
          <a:lstStyle/>
          <a:p>
            <a:pPr algn="ctr"/>
            <a:r>
              <a:rPr lang="en-US" sz="100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3411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Blue Tunnel 16x9</Template>
  <TotalTime>6989</TotalTime>
  <Words>447</Words>
  <Application>Microsoft Macintosh PowerPoint</Application>
  <PresentationFormat>Custom</PresentationFormat>
  <Paragraphs>101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Ayuthaya</vt:lpstr>
      <vt:lpstr>Corbel</vt:lpstr>
      <vt:lpstr>Times New Roman</vt:lpstr>
      <vt:lpstr>Digital Blue Tunnel 16x9</vt:lpstr>
      <vt:lpstr>Modeling Micro-Cap Stock Growth</vt:lpstr>
      <vt:lpstr>Capitalizing on Market Inefficiencies by finding undervalued micro-cap stocks</vt:lpstr>
      <vt:lpstr>Data Overview</vt:lpstr>
      <vt:lpstr>Analysis: Finding Market Inefficiencies using key performance metrics</vt:lpstr>
      <vt:lpstr>Analysis Results</vt:lpstr>
      <vt:lpstr>Conclusion and Next Steps</vt:lpstr>
      <vt:lpstr>Thank you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Brian Bentson</dc:creator>
  <cp:lastModifiedBy>Brian Bentson</cp:lastModifiedBy>
  <cp:revision>202</cp:revision>
  <dcterms:created xsi:type="dcterms:W3CDTF">2021-04-15T22:42:22Z</dcterms:created>
  <dcterms:modified xsi:type="dcterms:W3CDTF">2021-06-21T01:58:02Z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