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5" r:id="rId2"/>
    <p:sldId id="310" r:id="rId3"/>
    <p:sldId id="349" r:id="rId4"/>
    <p:sldId id="345" r:id="rId5"/>
    <p:sldId id="336" r:id="rId6"/>
    <p:sldId id="346" r:id="rId7"/>
    <p:sldId id="347" r:id="rId8"/>
    <p:sldId id="326" r:id="rId9"/>
    <p:sldId id="331" r:id="rId10"/>
    <p:sldId id="348" r:id="rId11"/>
  </p:sldIdLst>
  <p:sldSz cx="12188825" cy="6858000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543F"/>
    <a:srgbClr val="02A0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12" autoAdjust="0"/>
    <p:restoredTop sz="94720" autoAdjust="0"/>
  </p:normalViewPr>
  <p:slideViewPr>
    <p:cSldViewPr snapToGrid="0" showGuides="1">
      <p:cViewPr varScale="1">
        <p:scale>
          <a:sx n="154" d="100"/>
          <a:sy n="154" d="100"/>
        </p:scale>
        <p:origin x="216" y="1440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6/29/21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6/29/21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8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676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252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934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311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460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6/29/21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6/29/21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6/29/21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6/29/21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6/29/21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6/29/21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6/29/21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6/29/21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6/29/21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6/29/21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6/29/21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rrittcap.com/the-micro-cap-advantage-how-microcap-equities-help-enhance-return-and-lower-correlation-in-client-portfolio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blockchainresearchlab.org/2021/02/08/the-musk-effect-how-elon-musks-tweets-affect-the-cryptocurrency-market/" TargetMode="Externa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inancialmodelingprep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hyperlink" Target="https://www.onyxtruth.com/2020/05/21/why-the-hood-doesnt-do-stocks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65214" y="1286933"/>
            <a:ext cx="8229600" cy="2895600"/>
          </a:xfrm>
        </p:spPr>
        <p:txBody>
          <a:bodyPr>
            <a:normAutofit/>
          </a:bodyPr>
          <a:lstStyle/>
          <a:p>
            <a:r>
              <a:rPr lang="en-US" dirty="0"/>
              <a:t>Finding Micro-Cap Inefficiency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065213" y="4258733"/>
            <a:ext cx="8229600" cy="1219200"/>
          </a:xfrm>
        </p:spPr>
        <p:txBody>
          <a:bodyPr/>
          <a:lstStyle/>
          <a:p>
            <a:r>
              <a:rPr lang="it-IT" dirty="0"/>
              <a:t>Analysis by Brian Bentson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62866DA-B9D8-9647-8B49-5C7A26C30A95}"/>
              </a:ext>
            </a:extLst>
          </p:cNvPr>
          <p:cNvGrpSpPr/>
          <p:nvPr/>
        </p:nvGrpSpPr>
        <p:grpSpPr>
          <a:xfrm>
            <a:off x="537083" y="1179465"/>
            <a:ext cx="7010137" cy="5244224"/>
            <a:chOff x="537083" y="1179465"/>
            <a:chExt cx="7010137" cy="5244224"/>
          </a:xfrm>
        </p:grpSpPr>
        <p:pic>
          <p:nvPicPr>
            <p:cNvPr id="3" name="Picture 2" descr="Chart, line chart&#10;&#10;Description automatically generated">
              <a:extLst>
                <a:ext uri="{FF2B5EF4-FFF2-40B4-BE49-F238E27FC236}">
                  <a16:creationId xmlns:a16="http://schemas.microsoft.com/office/drawing/2014/main" id="{AA018085-25F6-2D49-B52E-AEAB537C81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083" y="1179465"/>
              <a:ext cx="7010137" cy="5244224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6B07D5B-35FF-224F-A9DC-87D1EE99926D}"/>
                </a:ext>
              </a:extLst>
            </p:cNvPr>
            <p:cNvSpPr txBox="1"/>
            <p:nvPr/>
          </p:nvSpPr>
          <p:spPr>
            <a:xfrm>
              <a:off x="4436533" y="4156414"/>
              <a:ext cx="2248430" cy="461665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2.48% Forecasted Increase in Revenue per Share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49A5D25-C01C-7242-A097-501940B9CFC3}"/>
                </a:ext>
              </a:extLst>
            </p:cNvPr>
            <p:cNvCxnSpPr/>
            <p:nvPr/>
          </p:nvCxnSpPr>
          <p:spPr>
            <a:xfrm flipH="1">
              <a:off x="6684963" y="3513667"/>
              <a:ext cx="689504" cy="6427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832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5612" y="359833"/>
            <a:ext cx="9144001" cy="6858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Capitalizing on Market Inefficiencies</a:t>
            </a:r>
            <a:br>
              <a:rPr lang="en-US" dirty="0"/>
            </a:br>
            <a:r>
              <a:rPr lang="en-US" sz="1300" dirty="0"/>
              <a:t>by finding undervalued micro-cap stocks with growth potential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871856" y="1681508"/>
            <a:ext cx="5047593" cy="4290849"/>
          </a:xfrm>
        </p:spPr>
        <p:txBody>
          <a:bodyPr>
            <a:normAutofit/>
          </a:bodyPr>
          <a:lstStyle/>
          <a:p>
            <a:r>
              <a:rPr lang="en-US" dirty="0"/>
              <a:t>Market inefficiencies exist when a stocks price does not accurately reflect the stocks true value</a:t>
            </a:r>
          </a:p>
          <a:p>
            <a:r>
              <a:rPr lang="en-US" dirty="0"/>
              <a:t>Finding stocks which are currently undervalued where their true value is much higher than their price suggests</a:t>
            </a:r>
          </a:p>
          <a:p>
            <a:r>
              <a:rPr lang="en-US" dirty="0"/>
              <a:t>Micro-cap companies have high inefficiencies due to low visibility especially in large investment institutions (</a:t>
            </a:r>
            <a:r>
              <a:rPr lang="en-US" dirty="0">
                <a:hlinkClick r:id="rId3"/>
              </a:rPr>
              <a:t>Small Firm Effect</a:t>
            </a:r>
            <a:r>
              <a:rPr lang="en-US" dirty="0"/>
              <a:t>)</a:t>
            </a:r>
          </a:p>
        </p:txBody>
      </p:sp>
      <p:pic>
        <p:nvPicPr>
          <p:cNvPr id="1026" name="Picture 2" descr="The “Musk Effect” – How Elon Musk&amp;#39;s tweets affect the cryptocurrency market  – Blockchain Research Lab">
            <a:extLst>
              <a:ext uri="{FF2B5EF4-FFF2-40B4-BE49-F238E27FC236}">
                <a16:creationId xmlns:a16="http://schemas.microsoft.com/office/drawing/2014/main" id="{6785558D-28F3-134D-9FE0-7A709FBD8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43" y="1681508"/>
            <a:ext cx="5975946" cy="3853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C8A3FD7-B4A0-2640-ADDD-CFA38F8FDF3A}"/>
              </a:ext>
            </a:extLst>
          </p:cNvPr>
          <p:cNvSpPr txBox="1"/>
          <p:nvPr/>
        </p:nvSpPr>
        <p:spPr>
          <a:xfrm>
            <a:off x="514910" y="5483856"/>
            <a:ext cx="60436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Source: </a:t>
            </a:r>
            <a:r>
              <a:rPr lang="en-US" sz="8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https://www.blockchainresearchlab.org/2021/02/08/the-musk-effect-how-elon-musks-tweets-affect-the-cryptocurrency-market/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>
            <a:extLst>
              <a:ext uri="{FF2B5EF4-FFF2-40B4-BE49-F238E27FC236}">
                <a16:creationId xmlns:a16="http://schemas.microsoft.com/office/drawing/2014/main" id="{742940BE-0343-BE48-AE07-E2ACAB92224E}"/>
              </a:ext>
            </a:extLst>
          </p:cNvPr>
          <p:cNvSpPr txBox="1">
            <a:spLocks/>
          </p:cNvSpPr>
          <p:nvPr/>
        </p:nvSpPr>
        <p:spPr>
          <a:xfrm>
            <a:off x="455612" y="359833"/>
            <a:ext cx="9144001" cy="685800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Selection Criteria</a:t>
            </a:r>
            <a:br>
              <a:rPr lang="en-US" dirty="0"/>
            </a:br>
            <a:r>
              <a:rPr lang="en-US" sz="1300" dirty="0"/>
              <a:t>for selecting stocks to buy</a:t>
            </a:r>
          </a:p>
        </p:txBody>
      </p:sp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1F3F11B6-467D-B14F-B550-870DEE9DAFC4}"/>
              </a:ext>
            </a:extLst>
          </p:cNvPr>
          <p:cNvSpPr txBox="1">
            <a:spLocks/>
          </p:cNvSpPr>
          <p:nvPr/>
        </p:nvSpPr>
        <p:spPr>
          <a:xfrm>
            <a:off x="7208343" y="1289260"/>
            <a:ext cx="4350278" cy="33840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Value Metric: based on 5 key metrics which quantify a stocks cost in relation to their performance </a:t>
            </a:r>
          </a:p>
          <a:p>
            <a:r>
              <a:rPr lang="en-US" sz="2000" dirty="0"/>
              <a:t>Growth Potential Metric: based on a 1-year forecast of a company's revenue per share</a:t>
            </a:r>
          </a:p>
          <a:p>
            <a:r>
              <a:rPr lang="en-US" sz="2000" dirty="0">
                <a:solidFill>
                  <a:srgbClr val="FF0000"/>
                </a:solidFill>
              </a:rPr>
              <a:t>BUY</a:t>
            </a:r>
            <a:r>
              <a:rPr lang="en-US" sz="2000" dirty="0"/>
              <a:t> stocks which are cheaply priced and show growth potential into the future</a:t>
            </a:r>
          </a:p>
          <a:p>
            <a:r>
              <a:rPr lang="en-US" sz="2000" dirty="0">
                <a:solidFill>
                  <a:srgbClr val="FF0000"/>
                </a:solidFill>
              </a:rPr>
              <a:t>HOLD</a:t>
            </a:r>
            <a:r>
              <a:rPr lang="en-US" sz="2000" dirty="0"/>
              <a:t> stocks which are cheaply priced without growth or expensive with growth</a:t>
            </a:r>
          </a:p>
          <a:p>
            <a:r>
              <a:rPr lang="en-US" sz="2000" dirty="0">
                <a:solidFill>
                  <a:srgbClr val="FF0000"/>
                </a:solidFill>
              </a:rPr>
              <a:t>SELL</a:t>
            </a:r>
            <a:r>
              <a:rPr lang="en-US" sz="2000" dirty="0"/>
              <a:t> stocks which are expensive without growth potential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793A8E-CDB2-CA45-8440-AFB37141933B}"/>
              </a:ext>
            </a:extLst>
          </p:cNvPr>
          <p:cNvSpPr/>
          <p:nvPr/>
        </p:nvSpPr>
        <p:spPr>
          <a:xfrm>
            <a:off x="831273" y="1289260"/>
            <a:ext cx="5552902" cy="4996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DBE57BE-704B-1746-9CEE-9D1E5B43F40B}"/>
              </a:ext>
            </a:extLst>
          </p:cNvPr>
          <p:cNvCxnSpPr>
            <a:cxnSpLocks/>
            <a:stCxn id="7" idx="0"/>
            <a:endCxn id="7" idx="2"/>
          </p:cNvCxnSpPr>
          <p:nvPr/>
        </p:nvCxnSpPr>
        <p:spPr>
          <a:xfrm>
            <a:off x="3607724" y="1289260"/>
            <a:ext cx="0" cy="499694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9611F0-E84B-B545-A9DB-C37518865A33}"/>
              </a:ext>
            </a:extLst>
          </p:cNvPr>
          <p:cNvCxnSpPr>
            <a:cxnSpLocks/>
            <a:stCxn id="7" idx="3"/>
            <a:endCxn id="7" idx="1"/>
          </p:cNvCxnSpPr>
          <p:nvPr/>
        </p:nvCxnSpPr>
        <p:spPr>
          <a:xfrm flipH="1">
            <a:off x="831273" y="3787734"/>
            <a:ext cx="5552902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1ABF9F8-B4BF-5441-972A-BDD9FECF46D0}"/>
              </a:ext>
            </a:extLst>
          </p:cNvPr>
          <p:cNvSpPr txBox="1"/>
          <p:nvPr/>
        </p:nvSpPr>
        <p:spPr>
          <a:xfrm>
            <a:off x="3762487" y="2063338"/>
            <a:ext cx="24273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Value + Growth</a:t>
            </a:r>
          </a:p>
          <a:p>
            <a:pPr algn="ctr"/>
            <a:r>
              <a:rPr lang="en-US" sz="2400" dirty="0">
                <a:solidFill>
                  <a:srgbClr val="FF0000"/>
                </a:solidFill>
              </a:rPr>
              <a:t>BUY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D4559E-51AD-7744-8DDE-2FFEACC8EA54}"/>
              </a:ext>
            </a:extLst>
          </p:cNvPr>
          <p:cNvSpPr txBox="1"/>
          <p:nvPr/>
        </p:nvSpPr>
        <p:spPr>
          <a:xfrm>
            <a:off x="3813954" y="4667639"/>
            <a:ext cx="24273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Expensive, Growth</a:t>
            </a:r>
          </a:p>
          <a:p>
            <a:pPr algn="ctr"/>
            <a:r>
              <a:rPr lang="en-US" sz="2400" dirty="0">
                <a:solidFill>
                  <a:srgbClr val="FF0000"/>
                </a:solidFill>
              </a:rPr>
              <a:t>HOLD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409307-CD79-6048-800A-276E3121C772}"/>
              </a:ext>
            </a:extLst>
          </p:cNvPr>
          <p:cNvSpPr txBox="1"/>
          <p:nvPr/>
        </p:nvSpPr>
        <p:spPr>
          <a:xfrm>
            <a:off x="1015937" y="4667639"/>
            <a:ext cx="24273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Expensive, No Growth</a:t>
            </a:r>
          </a:p>
          <a:p>
            <a:pPr algn="ctr"/>
            <a:r>
              <a:rPr lang="en-US" sz="2400" dirty="0">
                <a:solidFill>
                  <a:srgbClr val="FF0000"/>
                </a:solidFill>
              </a:rPr>
              <a:t>SELL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D694DF-0D23-7245-B02E-9D381209E1BD}"/>
              </a:ext>
            </a:extLst>
          </p:cNvPr>
          <p:cNvSpPr txBox="1"/>
          <p:nvPr/>
        </p:nvSpPr>
        <p:spPr>
          <a:xfrm>
            <a:off x="1025646" y="2079543"/>
            <a:ext cx="24273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Value, No Growth</a:t>
            </a:r>
          </a:p>
          <a:p>
            <a:pPr algn="ctr"/>
            <a:r>
              <a:rPr lang="en-US" sz="2400" dirty="0">
                <a:solidFill>
                  <a:srgbClr val="FF0000"/>
                </a:solidFill>
              </a:rPr>
              <a:t>HOLD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90A2B55-1CC3-D44E-8295-FA099693681D}"/>
              </a:ext>
            </a:extLst>
          </p:cNvPr>
          <p:cNvGrpSpPr/>
          <p:nvPr/>
        </p:nvGrpSpPr>
        <p:grpSpPr>
          <a:xfrm>
            <a:off x="2114604" y="5887197"/>
            <a:ext cx="3142211" cy="798022"/>
            <a:chOff x="2560318" y="5866777"/>
            <a:chExt cx="3142211" cy="798022"/>
          </a:xfrm>
        </p:grpSpPr>
        <p:sp>
          <p:nvSpPr>
            <p:cNvPr id="9" name="Right Arrow 8">
              <a:extLst>
                <a:ext uri="{FF2B5EF4-FFF2-40B4-BE49-F238E27FC236}">
                  <a16:creationId xmlns:a16="http://schemas.microsoft.com/office/drawing/2014/main" id="{15A3A164-DCCA-734C-80B3-B3DD368E2DCB}"/>
                </a:ext>
              </a:extLst>
            </p:cNvPr>
            <p:cNvSpPr/>
            <p:nvPr/>
          </p:nvSpPr>
          <p:spPr>
            <a:xfrm>
              <a:off x="2560318" y="5866777"/>
              <a:ext cx="3142211" cy="798022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5AD1871-95D3-4745-A848-AFBBCFB113CB}"/>
                </a:ext>
              </a:extLst>
            </p:cNvPr>
            <p:cNvSpPr txBox="1"/>
            <p:nvPr/>
          </p:nvSpPr>
          <p:spPr>
            <a:xfrm>
              <a:off x="2917765" y="6081122"/>
              <a:ext cx="24273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GROWTH POTENTIAL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DBD61C0-CFCD-964A-865D-6672E859D3D9}"/>
              </a:ext>
            </a:extLst>
          </p:cNvPr>
          <p:cNvGrpSpPr/>
          <p:nvPr/>
        </p:nvGrpSpPr>
        <p:grpSpPr>
          <a:xfrm>
            <a:off x="432262" y="2216628"/>
            <a:ext cx="798022" cy="3142211"/>
            <a:chOff x="901139" y="1978823"/>
            <a:chExt cx="798022" cy="3142211"/>
          </a:xfrm>
        </p:grpSpPr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45A35161-430E-2C44-B96F-8E652A3064FA}"/>
                </a:ext>
              </a:extLst>
            </p:cNvPr>
            <p:cNvSpPr/>
            <p:nvPr/>
          </p:nvSpPr>
          <p:spPr>
            <a:xfrm rot="16200000">
              <a:off x="-270956" y="3150918"/>
              <a:ext cx="3142211" cy="798022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B818E60-402E-5749-90AD-94AD57A0F3E5}"/>
                </a:ext>
              </a:extLst>
            </p:cNvPr>
            <p:cNvSpPr txBox="1"/>
            <p:nvPr/>
          </p:nvSpPr>
          <p:spPr>
            <a:xfrm rot="16200000">
              <a:off x="86490" y="3444627"/>
              <a:ext cx="24273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907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5612" y="325967"/>
            <a:ext cx="9144001" cy="685800"/>
          </a:xfrm>
        </p:spPr>
        <p:txBody>
          <a:bodyPr>
            <a:normAutofit/>
          </a:bodyPr>
          <a:lstStyle/>
          <a:p>
            <a:r>
              <a:rPr lang="en-US" dirty="0"/>
              <a:t>Data Overview</a:t>
            </a:r>
          </a:p>
        </p:txBody>
      </p:sp>
      <p:sp>
        <p:nvSpPr>
          <p:cNvPr id="32" name="Content Placeholder 13">
            <a:extLst>
              <a:ext uri="{FF2B5EF4-FFF2-40B4-BE49-F238E27FC236}">
                <a16:creationId xmlns:a16="http://schemas.microsoft.com/office/drawing/2014/main" id="{D591E704-EFB5-484A-A204-7080FCE63F6A}"/>
              </a:ext>
            </a:extLst>
          </p:cNvPr>
          <p:cNvSpPr txBox="1">
            <a:spLocks/>
          </p:cNvSpPr>
          <p:nvPr/>
        </p:nvSpPr>
        <p:spPr>
          <a:xfrm>
            <a:off x="7424474" y="1505826"/>
            <a:ext cx="4350278" cy="33840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Sourced data from FMP’s API</a:t>
            </a:r>
          </a:p>
          <a:p>
            <a:r>
              <a:rPr lang="en-US" sz="2000" dirty="0"/>
              <a:t>114 Micro-cap stocks with no null or negative values</a:t>
            </a:r>
          </a:p>
          <a:p>
            <a:r>
              <a:rPr lang="en-US" sz="2000" dirty="0"/>
              <a:t>Pulled general stock info (stock ticker, company name, industry, country etc.)</a:t>
            </a:r>
          </a:p>
          <a:p>
            <a:r>
              <a:rPr lang="en-US" sz="2000" dirty="0"/>
              <a:t>Pulled 5 key value performance metrics for 2020</a:t>
            </a:r>
          </a:p>
          <a:p>
            <a:r>
              <a:rPr lang="en-US" sz="2000" dirty="0"/>
              <a:t>Pulled all historical data for revenue per share</a:t>
            </a:r>
          </a:p>
          <a:p>
            <a:r>
              <a:rPr lang="en-US" sz="2000" dirty="0"/>
              <a:t>Removed highly volatile sectors (Financial, </a:t>
            </a:r>
            <a:r>
              <a:rPr lang="en-US" sz="2000" dirty="0" err="1"/>
              <a:t>BioTech</a:t>
            </a:r>
            <a:r>
              <a:rPr lang="en-US" sz="2000" dirty="0"/>
              <a:t>, Project Management/Construction)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E9B3277-BDF7-7D40-9413-0E636F5072E8}"/>
              </a:ext>
            </a:extLst>
          </p:cNvPr>
          <p:cNvGrpSpPr/>
          <p:nvPr/>
        </p:nvGrpSpPr>
        <p:grpSpPr>
          <a:xfrm>
            <a:off x="320145" y="747663"/>
            <a:ext cx="7187405" cy="4142232"/>
            <a:chOff x="455612" y="1011767"/>
            <a:chExt cx="7187405" cy="414560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6B89A5A-26B7-9A46-86B4-678A14520496}"/>
                </a:ext>
              </a:extLst>
            </p:cNvPr>
            <p:cNvSpPr txBox="1"/>
            <p:nvPr/>
          </p:nvSpPr>
          <p:spPr>
            <a:xfrm>
              <a:off x="455612" y="1011767"/>
              <a:ext cx="7187405" cy="3939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0" dirty="0">
                  <a:latin typeface="Times New Roman" panose="02020603050405020304" pitchFamily="18" charset="0"/>
                  <a:cs typeface="Times New Roman" panose="02020603050405020304" pitchFamily="18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FMP</a:t>
              </a:r>
              <a:endParaRPr lang="en-US" sz="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B8B4951-68C3-314E-A7F4-0A83069498BD}"/>
                </a:ext>
              </a:extLst>
            </p:cNvPr>
            <p:cNvSpPr/>
            <p:nvPr/>
          </p:nvSpPr>
          <p:spPr>
            <a:xfrm>
              <a:off x="1198576" y="4603371"/>
              <a:ext cx="5490606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000" dirty="0">
                  <a:latin typeface="Ayuthaya" pitchFamily="2" charset="-34"/>
                  <a:ea typeface="Ayuthaya" pitchFamily="2" charset="-34"/>
                  <a:cs typeface="Ayuthaya" pitchFamily="2" charset="-34"/>
                </a:rPr>
                <a:t>Financial Modeling Prep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5DACA66-7B78-4D49-A083-5AD870E15426}"/>
                </a:ext>
              </a:extLst>
            </p:cNvPr>
            <p:cNvCxnSpPr>
              <a:cxnSpLocks/>
            </p:cNvCxnSpPr>
            <p:nvPr/>
          </p:nvCxnSpPr>
          <p:spPr>
            <a:xfrm>
              <a:off x="914400" y="4539182"/>
              <a:ext cx="626533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3212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5612" y="325967"/>
            <a:ext cx="9144001" cy="6858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Analysis: Finding Market Inefficiencies</a:t>
            </a:r>
            <a:br>
              <a:rPr lang="en-US" dirty="0"/>
            </a:br>
            <a:r>
              <a:rPr lang="en-US" sz="1300" dirty="0"/>
              <a:t>using key performance metrics</a:t>
            </a:r>
          </a:p>
        </p:txBody>
      </p:sp>
      <p:sp>
        <p:nvSpPr>
          <p:cNvPr id="32" name="Content Placeholder 13">
            <a:extLst>
              <a:ext uri="{FF2B5EF4-FFF2-40B4-BE49-F238E27FC236}">
                <a16:creationId xmlns:a16="http://schemas.microsoft.com/office/drawing/2014/main" id="{D591E704-EFB5-484A-A204-7080FCE63F6A}"/>
              </a:ext>
            </a:extLst>
          </p:cNvPr>
          <p:cNvSpPr txBox="1">
            <a:spLocks/>
          </p:cNvSpPr>
          <p:nvPr/>
        </p:nvSpPr>
        <p:spPr>
          <a:xfrm>
            <a:off x="7804678" y="1255665"/>
            <a:ext cx="4285721" cy="11064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Ranked  stocks based on 5 “Value” performance metrics in 2020:</a:t>
            </a:r>
          </a:p>
        </p:txBody>
      </p:sp>
      <p:graphicFrame>
        <p:nvGraphicFramePr>
          <p:cNvPr id="33" name="Table 33">
            <a:extLst>
              <a:ext uri="{FF2B5EF4-FFF2-40B4-BE49-F238E27FC236}">
                <a16:creationId xmlns:a16="http://schemas.microsoft.com/office/drawing/2014/main" id="{EAFADFD7-922F-C242-9BBA-3DA8DC9AC0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022992"/>
              </p:ext>
            </p:extLst>
          </p:nvPr>
        </p:nvGraphicFramePr>
        <p:xfrm>
          <a:off x="8392318" y="2038918"/>
          <a:ext cx="2727854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7854">
                  <a:extLst>
                    <a:ext uri="{9D8B030D-6E8A-4147-A177-3AD203B41FA5}">
                      <a16:colId xmlns:a16="http://schemas.microsoft.com/office/drawing/2014/main" val="1297272927"/>
                    </a:ext>
                  </a:extLst>
                </a:gridCol>
              </a:tblGrid>
              <a:tr h="14035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Value Performance Metrics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424304"/>
                  </a:ext>
                </a:extLst>
              </a:tr>
              <a:tr h="140357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Price to Expense Ratio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7017971"/>
                  </a:ext>
                </a:extLst>
              </a:tr>
              <a:tr h="140357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Enterprise Value to Operating Cashflow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8622346"/>
                  </a:ext>
                </a:extLst>
              </a:tr>
              <a:tr h="140357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Enterprise Value Over EBITDA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3114180"/>
                  </a:ext>
                </a:extLst>
              </a:tr>
              <a:tr h="140357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Enterprise Value to Free Cashflow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5735642"/>
                  </a:ext>
                </a:extLst>
              </a:tr>
              <a:tr h="140357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Price to Sales Ratio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152359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435998DD-FF53-E642-A43A-ECE953CD7CDC}"/>
              </a:ext>
            </a:extLst>
          </p:cNvPr>
          <p:cNvSpPr/>
          <p:nvPr/>
        </p:nvSpPr>
        <p:spPr>
          <a:xfrm>
            <a:off x="7804679" y="3883590"/>
            <a:ext cx="4285721" cy="19278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3838" indent="-223838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</a:pPr>
            <a:r>
              <a:rPr lang="en-US" sz="2000" dirty="0"/>
              <a:t>Forecasted Top 10 “Value” stocks on revenue per share, 1 year into the future</a:t>
            </a:r>
          </a:p>
          <a:p>
            <a:pPr marL="223838" indent="-223838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</a:pPr>
            <a:r>
              <a:rPr lang="en-US" sz="2000" dirty="0"/>
              <a:t>Evaluated growth potential based on predicted 1 year percent growth of revenue per share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B8F9951-A8FF-2743-9872-E83433120563}"/>
              </a:ext>
            </a:extLst>
          </p:cNvPr>
          <p:cNvGrpSpPr/>
          <p:nvPr/>
        </p:nvGrpSpPr>
        <p:grpSpPr>
          <a:xfrm>
            <a:off x="537083" y="1179465"/>
            <a:ext cx="7010137" cy="5244224"/>
            <a:chOff x="537083" y="1179465"/>
            <a:chExt cx="7010137" cy="5244224"/>
          </a:xfrm>
        </p:grpSpPr>
        <p:pic>
          <p:nvPicPr>
            <p:cNvPr id="46" name="Picture 45" descr="Chart, line chart&#10;&#10;Description automatically generated">
              <a:extLst>
                <a:ext uri="{FF2B5EF4-FFF2-40B4-BE49-F238E27FC236}">
                  <a16:creationId xmlns:a16="http://schemas.microsoft.com/office/drawing/2014/main" id="{2837A881-F888-E64F-9D50-D872E62E55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083" y="1179465"/>
              <a:ext cx="7010137" cy="5244224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40BBF14-D103-F545-A74B-546865528495}"/>
                </a:ext>
              </a:extLst>
            </p:cNvPr>
            <p:cNvSpPr txBox="1"/>
            <p:nvPr/>
          </p:nvSpPr>
          <p:spPr>
            <a:xfrm>
              <a:off x="4765675" y="4156414"/>
              <a:ext cx="191928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2.48% Forecasted Increase in Revenue per Share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E9F53C1-D912-6B47-A6D4-CD42786476F7}"/>
                </a:ext>
              </a:extLst>
            </p:cNvPr>
            <p:cNvCxnSpPr/>
            <p:nvPr/>
          </p:nvCxnSpPr>
          <p:spPr>
            <a:xfrm flipH="1">
              <a:off x="6684963" y="3513667"/>
              <a:ext cx="689504" cy="6427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945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5612" y="325967"/>
            <a:ext cx="9144001" cy="685800"/>
          </a:xfrm>
        </p:spPr>
        <p:txBody>
          <a:bodyPr>
            <a:normAutofit/>
          </a:bodyPr>
          <a:lstStyle/>
          <a:p>
            <a:r>
              <a:rPr lang="en-US" dirty="0"/>
              <a:t>Analysis Results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Content Placeholder 13">
            <a:extLst>
              <a:ext uri="{FF2B5EF4-FFF2-40B4-BE49-F238E27FC236}">
                <a16:creationId xmlns:a16="http://schemas.microsoft.com/office/drawing/2014/main" id="{D591E704-EFB5-484A-A204-7080FCE63F6A}"/>
              </a:ext>
            </a:extLst>
          </p:cNvPr>
          <p:cNvSpPr txBox="1">
            <a:spLocks/>
          </p:cNvSpPr>
          <p:nvPr/>
        </p:nvSpPr>
        <p:spPr>
          <a:xfrm>
            <a:off x="6493140" y="1633361"/>
            <a:ext cx="5154346" cy="44033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Final action accounts for combination of value and potential future growth</a:t>
            </a:r>
          </a:p>
          <a:p>
            <a:r>
              <a:rPr lang="en-US" dirty="0"/>
              <a:t>Utilized a mixture of auto-fit models and manual fit models due to high volatility in revenue per share, specifically in 2020</a:t>
            </a:r>
          </a:p>
          <a:p>
            <a:r>
              <a:rPr lang="en-US" dirty="0"/>
              <a:t>Half of the high value stocks offered positive growth and should be bought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395B4BEF-0C92-6741-A919-9E6E599686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985342"/>
              </p:ext>
            </p:extLst>
          </p:nvPr>
        </p:nvGraphicFramePr>
        <p:xfrm>
          <a:off x="541339" y="1516239"/>
          <a:ext cx="5740930" cy="471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8186">
                  <a:extLst>
                    <a:ext uri="{9D8B030D-6E8A-4147-A177-3AD203B41FA5}">
                      <a16:colId xmlns:a16="http://schemas.microsoft.com/office/drawing/2014/main" val="124562063"/>
                    </a:ext>
                  </a:extLst>
                </a:gridCol>
                <a:gridCol w="1148186">
                  <a:extLst>
                    <a:ext uri="{9D8B030D-6E8A-4147-A177-3AD203B41FA5}">
                      <a16:colId xmlns:a16="http://schemas.microsoft.com/office/drawing/2014/main" val="2153667916"/>
                    </a:ext>
                  </a:extLst>
                </a:gridCol>
                <a:gridCol w="1148186">
                  <a:extLst>
                    <a:ext uri="{9D8B030D-6E8A-4147-A177-3AD203B41FA5}">
                      <a16:colId xmlns:a16="http://schemas.microsoft.com/office/drawing/2014/main" val="1134984235"/>
                    </a:ext>
                  </a:extLst>
                </a:gridCol>
                <a:gridCol w="1148186">
                  <a:extLst>
                    <a:ext uri="{9D8B030D-6E8A-4147-A177-3AD203B41FA5}">
                      <a16:colId xmlns:a16="http://schemas.microsoft.com/office/drawing/2014/main" val="379145882"/>
                    </a:ext>
                  </a:extLst>
                </a:gridCol>
                <a:gridCol w="1148186">
                  <a:extLst>
                    <a:ext uri="{9D8B030D-6E8A-4147-A177-3AD203B41FA5}">
                      <a16:colId xmlns:a16="http://schemas.microsoft.com/office/drawing/2014/main" val="29460444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Symbol ID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2020 Value Ranking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 Year Growth Rate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Revenue per Share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Final Action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595989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19264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4.34%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$15.7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BUY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200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10161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8.37%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$81.58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BUY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529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14746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10.25%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$58.22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BUY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713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13554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4.39%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$72.17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BUY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614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18302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3.45%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$7.26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BUY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738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6760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-5.35%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$3.58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HOLD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70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17272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-10.71%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$10.92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HOLD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6506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7134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-52.25%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$6.01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HOLD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571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343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-1.31%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$0.37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HOLD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164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9074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-5.32%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$0.24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HOLD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569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9547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5612" y="325967"/>
            <a:ext cx="9144001" cy="685800"/>
          </a:xfrm>
        </p:spPr>
        <p:txBody>
          <a:bodyPr>
            <a:normAutofit/>
          </a:bodyPr>
          <a:lstStyle/>
          <a:p>
            <a:r>
              <a:rPr lang="en-US" dirty="0"/>
              <a:t>Conclusion and Next Steps</a:t>
            </a:r>
          </a:p>
        </p:txBody>
      </p:sp>
      <p:sp>
        <p:nvSpPr>
          <p:cNvPr id="32" name="Content Placeholder 13">
            <a:extLst>
              <a:ext uri="{FF2B5EF4-FFF2-40B4-BE49-F238E27FC236}">
                <a16:creationId xmlns:a16="http://schemas.microsoft.com/office/drawing/2014/main" id="{D591E704-EFB5-484A-A204-7080FCE63F6A}"/>
              </a:ext>
            </a:extLst>
          </p:cNvPr>
          <p:cNvSpPr txBox="1">
            <a:spLocks/>
          </p:cNvSpPr>
          <p:nvPr/>
        </p:nvSpPr>
        <p:spPr>
          <a:xfrm>
            <a:off x="7382935" y="1508365"/>
            <a:ext cx="4350278" cy="33840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The combination of high performing value metrics and growth potential is key to finding undervalued stocks</a:t>
            </a:r>
          </a:p>
          <a:p>
            <a:r>
              <a:rPr lang="en-US" sz="2200" dirty="0"/>
              <a:t>Model more  stocks to get a full view of smart buys of undervalued stocks</a:t>
            </a:r>
          </a:p>
          <a:p>
            <a:r>
              <a:rPr lang="en-US" sz="2200" dirty="0"/>
              <a:t>Explore additional metrics that track company growth such as stock price</a:t>
            </a:r>
          </a:p>
        </p:txBody>
      </p:sp>
      <p:pic>
        <p:nvPicPr>
          <p:cNvPr id="3" name="Picture 2" descr="A close-up of a map&#10;&#10;Description automatically generated with low confidence">
            <a:extLst>
              <a:ext uri="{FF2B5EF4-FFF2-40B4-BE49-F238E27FC236}">
                <a16:creationId xmlns:a16="http://schemas.microsoft.com/office/drawing/2014/main" id="{550F7068-CA01-2647-BE46-0FC1096644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55612" y="1508365"/>
            <a:ext cx="6798547" cy="38426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0B7E6A-A811-D54F-847E-7B0B65A24D99}"/>
              </a:ext>
            </a:extLst>
          </p:cNvPr>
          <p:cNvSpPr txBox="1"/>
          <p:nvPr/>
        </p:nvSpPr>
        <p:spPr>
          <a:xfrm>
            <a:off x="455612" y="5351022"/>
            <a:ext cx="43502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4" tooltip="https://www.onyxtruth.com/2020/05/21/why-the-hood-doesnt-do-stocks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5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84751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42002-B8FB-D246-AC5B-38C4F5F54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1707776"/>
            <a:ext cx="9144001" cy="1371600"/>
          </a:xfrm>
        </p:spPr>
        <p:txBody>
          <a:bodyPr>
            <a:noAutofit/>
          </a:bodyPr>
          <a:lstStyle/>
          <a:p>
            <a:pPr algn="ctr"/>
            <a:r>
              <a:rPr lang="en-US" sz="10000" dirty="0"/>
              <a:t>Thank you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571877A-1BAE-4D4D-AFF9-C1E8B4F8A0FE}"/>
              </a:ext>
            </a:extLst>
          </p:cNvPr>
          <p:cNvSpPr txBox="1">
            <a:spLocks/>
          </p:cNvSpPr>
          <p:nvPr/>
        </p:nvSpPr>
        <p:spPr>
          <a:xfrm>
            <a:off x="1522411" y="27432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26267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42002-B8FB-D246-AC5B-38C4F5F54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1707776"/>
            <a:ext cx="9144001" cy="1371600"/>
          </a:xfrm>
        </p:spPr>
        <p:txBody>
          <a:bodyPr>
            <a:noAutofit/>
          </a:bodyPr>
          <a:lstStyle/>
          <a:p>
            <a:pPr algn="ctr"/>
            <a:r>
              <a:rPr lang="en-US" sz="10000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3411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Digital Blue Tunnel 16x9</Template>
  <TotalTime>7994</TotalTime>
  <Words>544</Words>
  <Application>Microsoft Macintosh PowerPoint</Application>
  <PresentationFormat>Custom</PresentationFormat>
  <Paragraphs>117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Ayuthaya</vt:lpstr>
      <vt:lpstr>Corbel</vt:lpstr>
      <vt:lpstr>Times New Roman</vt:lpstr>
      <vt:lpstr>Digital Blue Tunnel 16x9</vt:lpstr>
      <vt:lpstr>Finding Micro-Cap Inefficiency</vt:lpstr>
      <vt:lpstr>Capitalizing on Market Inefficiencies by finding undervalued micro-cap stocks with growth potential</vt:lpstr>
      <vt:lpstr>PowerPoint Presentation</vt:lpstr>
      <vt:lpstr>Data Overview</vt:lpstr>
      <vt:lpstr>Analysis: Finding Market Inefficiencies using key performance metrics</vt:lpstr>
      <vt:lpstr>Analysis Results</vt:lpstr>
      <vt:lpstr>Conclusion and Next Steps</vt:lpstr>
      <vt:lpstr>Thank you</vt:lpstr>
      <vt:lpstr>Appendix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Brian Bentson</dc:creator>
  <cp:lastModifiedBy>Brian Bentson</cp:lastModifiedBy>
  <cp:revision>220</cp:revision>
  <dcterms:created xsi:type="dcterms:W3CDTF">2021-04-15T22:42:22Z</dcterms:created>
  <dcterms:modified xsi:type="dcterms:W3CDTF">2021-06-30T03:53:03Z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