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310" r:id="rId3"/>
    <p:sldId id="336" r:id="rId4"/>
    <p:sldId id="330" r:id="rId5"/>
    <p:sldId id="321" r:id="rId6"/>
    <p:sldId id="311" r:id="rId7"/>
    <p:sldId id="333" r:id="rId8"/>
    <p:sldId id="334" r:id="rId9"/>
    <p:sldId id="335" r:id="rId10"/>
    <p:sldId id="337" r:id="rId11"/>
    <p:sldId id="320" r:id="rId12"/>
    <p:sldId id="326" r:id="rId13"/>
    <p:sldId id="331" r:id="rId14"/>
    <p:sldId id="329" r:id="rId15"/>
    <p:sldId id="338" r:id="rId16"/>
    <p:sldId id="339" r:id="rId17"/>
    <p:sldId id="340" r:id="rId18"/>
    <p:sldId id="341" r:id="rId19"/>
    <p:sldId id="342" r:id="rId20"/>
    <p:sldId id="343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43F"/>
    <a:srgbClr val="02A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3" autoAdjust="0"/>
    <p:restoredTop sz="94720" autoAdjust="0"/>
  </p:normalViewPr>
  <p:slideViewPr>
    <p:cSldViewPr snapToGrid="0" showGuides="1">
      <p:cViewPr varScale="1">
        <p:scale>
          <a:sx n="151" d="100"/>
          <a:sy n="151" d="100"/>
        </p:scale>
        <p:origin x="216" y="14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5/26/21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5/26/21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estimates for full bathroom square feet from an online search for ”average full bathroom size”.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8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5/26/21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Water Well Failures Using Machine Learning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Analysis by Brian Bentson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 Get What You Pay For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A0F085D3-B1D0-1247-A125-4FC748E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953" y="2167807"/>
            <a:ext cx="4953000" cy="3363481"/>
          </a:xfrm>
        </p:spPr>
        <p:txBody>
          <a:bodyPr>
            <a:normAutofit/>
          </a:bodyPr>
          <a:lstStyle/>
          <a:p>
            <a:r>
              <a:rPr lang="en-US" dirty="0"/>
              <a:t>While not specifically important for the random forest model, there is a clear trend between showing that if you pay for the water, the wells reliability is higher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Recommendation: </a:t>
            </a:r>
            <a:r>
              <a:rPr lang="en-US" dirty="0"/>
              <a:t>Focus on supporting the populations which cannot afford to pay for water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653E05B-8948-754C-9C64-5BFEA359E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637413"/>
            <a:ext cx="4816549" cy="481654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D2412DE-7DF1-6347-9476-B58345BA2BBD}"/>
              </a:ext>
            </a:extLst>
          </p:cNvPr>
          <p:cNvSpPr txBox="1"/>
          <p:nvPr/>
        </p:nvSpPr>
        <p:spPr>
          <a:xfrm>
            <a:off x="586848" y="1329635"/>
            <a:ext cx="455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Distribution of Non-Functional Percentage by Water Cost</a:t>
            </a:r>
          </a:p>
        </p:txBody>
      </p:sp>
    </p:spTree>
    <p:extLst>
      <p:ext uri="{BB962C8B-B14F-4D97-AF65-F5344CB8AC3E}">
        <p14:creationId xmlns:p14="http://schemas.microsoft.com/office/powerpoint/2010/main" val="146242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FB2E7B47-6E23-834E-A52A-2286A7A6FACC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EF734-09C9-8348-9B21-B9BEDF8C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224515"/>
            <a:ext cx="10442760" cy="5059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Recommendations</a:t>
            </a:r>
          </a:p>
          <a:p>
            <a:r>
              <a:rPr lang="en-US" dirty="0"/>
              <a:t>Develop a relationship with locals in order to establish a frequent communication protocol to ensure if water quantity drops, maintenance management companies get notified as soon as possible.</a:t>
            </a:r>
          </a:p>
          <a:p>
            <a:r>
              <a:rPr lang="en-US" dirty="0"/>
              <a:t>Develop support model for population areas that do not pay for water since analysis shows paying for water brings better reliability</a:t>
            </a:r>
          </a:p>
          <a:p>
            <a:r>
              <a:rPr lang="en-US" dirty="0"/>
              <a:t>Improve data governance to ensure better data quality and better predictions</a:t>
            </a:r>
          </a:p>
          <a:p>
            <a:pPr marL="0" indent="0">
              <a:buNone/>
            </a:pPr>
            <a:r>
              <a:rPr lang="en-US" dirty="0"/>
              <a:t>Next Steps</a:t>
            </a:r>
          </a:p>
          <a:p>
            <a:r>
              <a:rPr lang="en-US" dirty="0"/>
              <a:t>Use more sophisticated algorithms that may perform better at finding well failures but does not tell you why they are failing</a:t>
            </a:r>
          </a:p>
          <a:p>
            <a:r>
              <a:rPr lang="en-US" dirty="0"/>
              <a:t>Develop Impact Rating Dashboard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2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2002-B8FB-D246-AC5B-38C4F5F5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707776"/>
            <a:ext cx="9144001" cy="1371600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Thank you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1877A-1BAE-4D4D-AFF9-C1E8B4F8A0FE}"/>
              </a:ext>
            </a:extLst>
          </p:cNvPr>
          <p:cNvSpPr txBox="1">
            <a:spLocks/>
          </p:cNvSpPr>
          <p:nvPr/>
        </p:nvSpPr>
        <p:spPr>
          <a:xfrm>
            <a:off x="1522411" y="27432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267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2002-B8FB-D246-AC5B-38C4F5F5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707776"/>
            <a:ext cx="9144001" cy="1371600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341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00081" y="1316262"/>
            <a:ext cx="4953000" cy="4972697"/>
          </a:xfrm>
        </p:spPr>
        <p:txBody>
          <a:bodyPr>
            <a:normAutofit/>
          </a:bodyPr>
          <a:lstStyle/>
          <a:p>
            <a:r>
              <a:rPr lang="en-US" dirty="0"/>
              <a:t>Focused on wells not functioning or functioning at a reduced capacity (functional needs repair)</a:t>
            </a:r>
          </a:p>
          <a:p>
            <a:r>
              <a:rPr lang="en-US" dirty="0"/>
              <a:t>Created </a:t>
            </a:r>
            <a:r>
              <a:rPr lang="en-US" dirty="0" err="1"/>
              <a:t>well_age</a:t>
            </a:r>
            <a:r>
              <a:rPr lang="en-US" dirty="0"/>
              <a:t> feature </a:t>
            </a:r>
          </a:p>
          <a:p>
            <a:r>
              <a:rPr lang="en-US" dirty="0"/>
              <a:t>20,000 wells with unknown </a:t>
            </a:r>
            <a:r>
              <a:rPr lang="en-US" dirty="0" err="1"/>
              <a:t>construction_year</a:t>
            </a:r>
            <a:r>
              <a:rPr lang="en-US" dirty="0"/>
              <a:t>. Filled values keeping identical distribution</a:t>
            </a:r>
          </a:p>
          <a:p>
            <a:r>
              <a:rPr lang="en-US" dirty="0"/>
              <a:t>Classification modeling to use well features to predict non-functional water wells can save lives by increasing reliability and maintenance response time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29730-55CE-7E41-8EC9-FCB734924CD1}"/>
              </a:ext>
            </a:extLst>
          </p:cNvPr>
          <p:cNvGrpSpPr/>
          <p:nvPr/>
        </p:nvGrpSpPr>
        <p:grpSpPr>
          <a:xfrm>
            <a:off x="169204" y="1554414"/>
            <a:ext cx="3638581" cy="2053243"/>
            <a:chOff x="-124884" y="1673567"/>
            <a:chExt cx="4012369" cy="22641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377E22-3B6D-9444-A18F-82F5FFAA3EB6}"/>
                </a:ext>
              </a:extLst>
            </p:cNvPr>
            <p:cNvGrpSpPr/>
            <p:nvPr/>
          </p:nvGrpSpPr>
          <p:grpSpPr>
            <a:xfrm>
              <a:off x="-124884" y="1673567"/>
              <a:ext cx="3691882" cy="2264171"/>
              <a:chOff x="261594" y="1117521"/>
              <a:chExt cx="5112281" cy="313527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4926350-72A4-CC4A-BB1C-071B965C2CF7}"/>
                  </a:ext>
                </a:extLst>
              </p:cNvPr>
              <p:cNvSpPr/>
              <p:nvPr/>
            </p:nvSpPr>
            <p:spPr>
              <a:xfrm rot="16200000">
                <a:off x="573306" y="1673151"/>
                <a:ext cx="1943716" cy="105075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9C13C74-94C8-8F46-B4A8-7129E9E1E693}"/>
                  </a:ext>
                </a:extLst>
              </p:cNvPr>
              <p:cNvSpPr/>
              <p:nvPr/>
            </p:nvSpPr>
            <p:spPr>
              <a:xfrm rot="16200000">
                <a:off x="3394825" y="1983205"/>
                <a:ext cx="1323604" cy="1050755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0393F0-D76D-DE47-BCED-2404571D3B50}"/>
                  </a:ext>
                </a:extLst>
              </p:cNvPr>
              <p:cNvSpPr txBox="1"/>
              <p:nvPr/>
            </p:nvSpPr>
            <p:spPr>
              <a:xfrm>
                <a:off x="261594" y="3271335"/>
                <a:ext cx="2567138" cy="43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Functional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A7672-AB04-F14A-BCA5-DCF036883E44}"/>
                  </a:ext>
                </a:extLst>
              </p:cNvPr>
              <p:cNvSpPr txBox="1"/>
              <p:nvPr/>
            </p:nvSpPr>
            <p:spPr>
              <a:xfrm>
                <a:off x="2806737" y="3271335"/>
                <a:ext cx="2567138" cy="43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Non Functional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29E47A-827D-DD42-AEE4-9A94AB1E5DE4}"/>
                  </a:ext>
                </a:extLst>
              </p:cNvPr>
              <p:cNvSpPr/>
              <p:nvPr/>
            </p:nvSpPr>
            <p:spPr>
              <a:xfrm rot="16200000">
                <a:off x="2662394" y="2524135"/>
                <a:ext cx="277001" cy="10507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20DE3B-FC36-4D44-8445-F34AA2FDE5FC}"/>
                  </a:ext>
                </a:extLst>
              </p:cNvPr>
              <p:cNvSpPr txBox="1"/>
              <p:nvPr/>
            </p:nvSpPr>
            <p:spPr>
              <a:xfrm>
                <a:off x="2070542" y="3271335"/>
                <a:ext cx="1466550" cy="98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Functional Needs Repair</a:t>
                </a:r>
              </a:p>
            </p:txBody>
          </p:sp>
          <p:sp>
            <p:nvSpPr>
              <p:cNvPr id="2" name="U-Turn Arrow 1">
                <a:extLst>
                  <a:ext uri="{FF2B5EF4-FFF2-40B4-BE49-F238E27FC236}">
                    <a16:creationId xmlns:a16="http://schemas.microsoft.com/office/drawing/2014/main" id="{C8435E03-6D70-AB4C-B89E-D30888960A8F}"/>
                  </a:ext>
                </a:extLst>
              </p:cNvPr>
              <p:cNvSpPr/>
              <p:nvPr/>
            </p:nvSpPr>
            <p:spPr>
              <a:xfrm>
                <a:off x="2690648" y="1117521"/>
                <a:ext cx="1807780" cy="1841432"/>
              </a:xfrm>
              <a:prstGeom prst="uturnArrow">
                <a:avLst>
                  <a:gd name="adj1" fmla="val 11342"/>
                  <a:gd name="adj2" fmla="val 25000"/>
                  <a:gd name="adj3" fmla="val 26443"/>
                  <a:gd name="adj4" fmla="val 43750"/>
                  <a:gd name="adj5" fmla="val 413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689A9E-263D-3E40-AAB3-9460E999DD17}"/>
                </a:ext>
              </a:extLst>
            </p:cNvPr>
            <p:cNvSpPr txBox="1"/>
            <p:nvPr/>
          </p:nvSpPr>
          <p:spPr>
            <a:xfrm>
              <a:off x="1320347" y="1676036"/>
              <a:ext cx="25671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4k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80881B-47C1-FB45-9895-7391EE4385DC}"/>
              </a:ext>
            </a:extLst>
          </p:cNvPr>
          <p:cNvGrpSpPr/>
          <p:nvPr/>
        </p:nvGrpSpPr>
        <p:grpSpPr>
          <a:xfrm>
            <a:off x="3515859" y="917064"/>
            <a:ext cx="2983900" cy="2313074"/>
            <a:chOff x="358570" y="3364376"/>
            <a:chExt cx="4336401" cy="33615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3FB007-8DA3-814E-907E-F0097575286F}"/>
                </a:ext>
              </a:extLst>
            </p:cNvPr>
            <p:cNvGrpSpPr/>
            <p:nvPr/>
          </p:nvGrpSpPr>
          <p:grpSpPr>
            <a:xfrm>
              <a:off x="358570" y="3364376"/>
              <a:ext cx="4336401" cy="3361512"/>
              <a:chOff x="126176" y="3272637"/>
              <a:chExt cx="4336401" cy="336151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B4B727-C7C8-7B46-8040-F42336DADC0C}"/>
                  </a:ext>
                </a:extLst>
              </p:cNvPr>
              <p:cNvSpPr/>
              <p:nvPr/>
            </p:nvSpPr>
            <p:spPr>
              <a:xfrm rot="16200000">
                <a:off x="343996" y="4522954"/>
                <a:ext cx="2145503" cy="12030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318568-C860-BE46-9930-B6B9E5532F38}"/>
                  </a:ext>
                </a:extLst>
              </p:cNvPr>
              <p:cNvSpPr/>
              <p:nvPr/>
            </p:nvSpPr>
            <p:spPr>
              <a:xfrm rot="16200000">
                <a:off x="2511305" y="4967058"/>
                <a:ext cx="1257295" cy="120302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AABD-DCF3-6F41-AA18-0AA02ABAB72A}"/>
                  </a:ext>
                </a:extLst>
              </p:cNvPr>
              <p:cNvSpPr txBox="1"/>
              <p:nvPr/>
            </p:nvSpPr>
            <p:spPr>
              <a:xfrm>
                <a:off x="126176" y="6186867"/>
                <a:ext cx="2567138" cy="4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Functional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8F78D9-5406-3844-B612-5B47ECCCCD30}"/>
                  </a:ext>
                </a:extLst>
              </p:cNvPr>
              <p:cNvSpPr txBox="1"/>
              <p:nvPr/>
            </p:nvSpPr>
            <p:spPr>
              <a:xfrm>
                <a:off x="1895439" y="6186867"/>
                <a:ext cx="2567138" cy="4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Non Functional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10C8C4-0F91-DA4E-91D5-951353F61A73}"/>
                  </a:ext>
                </a:extLst>
              </p:cNvPr>
              <p:cNvSpPr txBox="1"/>
              <p:nvPr/>
            </p:nvSpPr>
            <p:spPr>
              <a:xfrm>
                <a:off x="126176" y="3272637"/>
                <a:ext cx="256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31,385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7E60CD-955E-5042-BE8F-54CB99497F57}"/>
                  </a:ext>
                </a:extLst>
              </p:cNvPr>
              <p:cNvSpPr txBox="1"/>
              <p:nvPr/>
            </p:nvSpPr>
            <p:spPr>
              <a:xfrm>
                <a:off x="1856381" y="3953938"/>
                <a:ext cx="256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26,194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88ACC3-6A0E-7047-B7F2-103675037F00}"/>
                </a:ext>
              </a:extLst>
            </p:cNvPr>
            <p:cNvSpPr/>
            <p:nvPr/>
          </p:nvSpPr>
          <p:spPr>
            <a:xfrm rot="16200000">
              <a:off x="3217830" y="4338026"/>
              <a:ext cx="309030" cy="12030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8E42416-6438-8642-94CC-F46C1CFA2976}"/>
              </a:ext>
            </a:extLst>
          </p:cNvPr>
          <p:cNvSpPr/>
          <p:nvPr/>
        </p:nvSpPr>
        <p:spPr>
          <a:xfrm>
            <a:off x="3223991" y="2115124"/>
            <a:ext cx="546538" cy="30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EF8B5C41-FC1B-BE46-8677-6E9A9CC52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4" y="3551511"/>
            <a:ext cx="5780431" cy="31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5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4BDFC3-A118-AA4B-94B9-1E961EEC4D80}"/>
              </a:ext>
            </a:extLst>
          </p:cNvPr>
          <p:cNvGrpSpPr/>
          <p:nvPr/>
        </p:nvGrpSpPr>
        <p:grpSpPr>
          <a:xfrm>
            <a:off x="582642" y="999465"/>
            <a:ext cx="5302510" cy="5668034"/>
            <a:chOff x="582642" y="999465"/>
            <a:chExt cx="5302510" cy="56680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97C619-6DF0-1148-832A-2A7912841F3C}"/>
                </a:ext>
              </a:extLst>
            </p:cNvPr>
            <p:cNvGrpSpPr/>
            <p:nvPr/>
          </p:nvGrpSpPr>
          <p:grpSpPr>
            <a:xfrm>
              <a:off x="582642" y="1522685"/>
              <a:ext cx="5302510" cy="5144814"/>
              <a:chOff x="582642" y="1522685"/>
              <a:chExt cx="5302510" cy="5144814"/>
            </a:xfrm>
          </p:grpSpPr>
          <p:pic>
            <p:nvPicPr>
              <p:cNvPr id="7" name="Picture 6" descr="Map&#10;&#10;Description automatically generated">
                <a:extLst>
                  <a:ext uri="{FF2B5EF4-FFF2-40B4-BE49-F238E27FC236}">
                    <a16:creationId xmlns:a16="http://schemas.microsoft.com/office/drawing/2014/main" id="{B0B6F49B-CC50-7140-8006-227B69EEAC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642" y="1522685"/>
                <a:ext cx="5302510" cy="5144814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3B1D9-BB16-A049-910C-A33EB1A2C2DA}"/>
                  </a:ext>
                </a:extLst>
              </p:cNvPr>
              <p:cNvSpPr txBox="1"/>
              <p:nvPr/>
            </p:nvSpPr>
            <p:spPr>
              <a:xfrm>
                <a:off x="1616680" y="3448761"/>
                <a:ext cx="256713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chemeClr val="bg1"/>
                    </a:solidFill>
                  </a:rPr>
                  <a:t>Tanzania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A74C88-742E-5943-A3EB-E2DAE3F13D45}"/>
                </a:ext>
              </a:extLst>
            </p:cNvPr>
            <p:cNvSpPr/>
            <p:nvPr/>
          </p:nvSpPr>
          <p:spPr>
            <a:xfrm>
              <a:off x="582642" y="999465"/>
              <a:ext cx="52758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Non-Functional wells that support over 1,000 citizens 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(sized by population)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5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CD0DAF-D43F-7346-8986-06411BD66942}"/>
              </a:ext>
            </a:extLst>
          </p:cNvPr>
          <p:cNvGrpSpPr/>
          <p:nvPr/>
        </p:nvGrpSpPr>
        <p:grpSpPr>
          <a:xfrm>
            <a:off x="1731145" y="461639"/>
            <a:ext cx="6473131" cy="6071595"/>
            <a:chOff x="2372241" y="497883"/>
            <a:chExt cx="6473131" cy="607159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ED4B0D-4263-C54B-A529-D836767813CA}"/>
                </a:ext>
              </a:extLst>
            </p:cNvPr>
            <p:cNvGrpSpPr/>
            <p:nvPr/>
          </p:nvGrpSpPr>
          <p:grpSpPr>
            <a:xfrm>
              <a:off x="2372241" y="1029809"/>
              <a:ext cx="6473131" cy="5539669"/>
              <a:chOff x="264486" y="1214175"/>
              <a:chExt cx="6473131" cy="5539669"/>
            </a:xfrm>
          </p:grpSpPr>
          <p:pic>
            <p:nvPicPr>
              <p:cNvPr id="10" name="Picture 9" descr="Chart, bar chart&#10;&#10;Description automatically generated">
                <a:extLst>
                  <a:ext uri="{FF2B5EF4-FFF2-40B4-BE49-F238E27FC236}">
                    <a16:creationId xmlns:a16="http://schemas.microsoft.com/office/drawing/2014/main" id="{876264D6-CF8A-4146-A802-F3B52CBC17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861" b="94185" l="7879" r="89899">
                            <a14:foregroundMark x1="7879" y1="21365" x2="7879" y2="21365"/>
                            <a14:foregroundMark x1="17239" y1="22503" x2="17239" y2="22503"/>
                            <a14:foregroundMark x1="28013" y1="40708" x2="28013" y2="40708"/>
                            <a14:foregroundMark x1="36768" y1="46903" x2="36768" y2="46903"/>
                            <a14:foregroundMark x1="48418" y1="65613" x2="48418" y2="65613"/>
                            <a14:foregroundMark x1="54815" y1="78129" x2="54815" y2="78129"/>
                            <a14:foregroundMark x1="65051" y1="86346" x2="65051" y2="86346"/>
                            <a14:foregroundMark x1="73401" y1="90013" x2="73401" y2="90013"/>
                            <a14:foregroundMark x1="35421" y1="69912" x2="35421" y2="69912"/>
                            <a14:foregroundMark x1="27138" y1="66498" x2="27138" y2="66498"/>
                            <a14:foregroundMark x1="27475" y1="41340" x2="27407" y2="69153"/>
                            <a14:foregroundMark x1="27407" y1="69153" x2="27407" y2="69153"/>
                            <a14:foregroundMark x1="36633" y1="51833" x2="37172" y2="72566"/>
                            <a14:backgroundMark x1="85387" y1="94690" x2="85387" y2="94058"/>
                          </a14:backgroundRemoval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16" r="19706"/>
              <a:stretch/>
            </p:blipFill>
            <p:spPr>
              <a:xfrm rot="5400000">
                <a:off x="2018247" y="2034474"/>
                <a:ext cx="5539669" cy="389907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FB6A73-5C25-6843-B683-21ECBC9EBF00}"/>
                  </a:ext>
                </a:extLst>
              </p:cNvPr>
              <p:cNvSpPr txBox="1"/>
              <p:nvPr/>
            </p:nvSpPr>
            <p:spPr>
              <a:xfrm>
                <a:off x="591055" y="1352971"/>
                <a:ext cx="2521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Longitude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584AD5-19A6-3A49-8F5C-665FAE3EF65C}"/>
                  </a:ext>
                </a:extLst>
              </p:cNvPr>
              <p:cNvSpPr txBox="1"/>
              <p:nvPr/>
            </p:nvSpPr>
            <p:spPr>
              <a:xfrm>
                <a:off x="591056" y="2052097"/>
                <a:ext cx="2521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Latitude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9E6503-C787-0143-95B0-EE428C13C82D}"/>
                  </a:ext>
                </a:extLst>
              </p:cNvPr>
              <p:cNvSpPr txBox="1"/>
              <p:nvPr/>
            </p:nvSpPr>
            <p:spPr>
              <a:xfrm>
                <a:off x="595558" y="2682473"/>
                <a:ext cx="2521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Well Age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63EEF-56C3-1D41-A772-44C90D844BAD}"/>
                  </a:ext>
                </a:extLst>
              </p:cNvPr>
              <p:cNvSpPr txBox="1"/>
              <p:nvPr/>
            </p:nvSpPr>
            <p:spPr>
              <a:xfrm>
                <a:off x="606540" y="3368273"/>
                <a:ext cx="2521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Well Elevation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8CA95B-EF84-FF47-A247-F0C2673D9521}"/>
                  </a:ext>
                </a:extLst>
              </p:cNvPr>
              <p:cNvSpPr txBox="1"/>
              <p:nvPr/>
            </p:nvSpPr>
            <p:spPr>
              <a:xfrm>
                <a:off x="606540" y="4074982"/>
                <a:ext cx="2521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Population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007404-8D0A-7A4F-9A7C-A4555CEC853F}"/>
                  </a:ext>
                </a:extLst>
              </p:cNvPr>
              <p:cNvSpPr txBox="1"/>
              <p:nvPr/>
            </p:nvSpPr>
            <p:spPr>
              <a:xfrm>
                <a:off x="595559" y="4766526"/>
                <a:ext cx="2521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Head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3A0B89-DDF8-3B4B-B8E5-A51D060BD30B}"/>
                  </a:ext>
                </a:extLst>
              </p:cNvPr>
              <p:cNvSpPr txBox="1"/>
              <p:nvPr/>
            </p:nvSpPr>
            <p:spPr>
              <a:xfrm>
                <a:off x="823780" y="5402974"/>
                <a:ext cx="2304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Communal Standpipe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34B395-F6A8-5348-ACD1-B52FDA2224A5}"/>
                  </a:ext>
                </a:extLst>
              </p:cNvPr>
              <p:cNvSpPr txBox="1"/>
              <p:nvPr/>
            </p:nvSpPr>
            <p:spPr>
              <a:xfrm>
                <a:off x="264486" y="6094518"/>
                <a:ext cx="28529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Multiple Communal Standpipe</a:t>
                </a:r>
              </a:p>
            </p:txBody>
          </p:sp>
        </p:grpSp>
        <p:sp>
          <p:nvSpPr>
            <p:cNvPr id="19" name="Title 12">
              <a:extLst>
                <a:ext uri="{FF2B5EF4-FFF2-40B4-BE49-F238E27FC236}">
                  <a16:creationId xmlns:a16="http://schemas.microsoft.com/office/drawing/2014/main" id="{29A6769B-5E6C-3648-95BF-ABABB62DFA9C}"/>
                </a:ext>
              </a:extLst>
            </p:cNvPr>
            <p:cNvSpPr txBox="1">
              <a:spLocks/>
            </p:cNvSpPr>
            <p:nvPr/>
          </p:nvSpPr>
          <p:spPr>
            <a:xfrm>
              <a:off x="2372241" y="497883"/>
              <a:ext cx="3976249" cy="4480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Most Important Model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00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54C5AF-7D8A-0F43-86E8-8E6B27C9CE70}"/>
              </a:ext>
            </a:extLst>
          </p:cNvPr>
          <p:cNvGrpSpPr/>
          <p:nvPr/>
        </p:nvGrpSpPr>
        <p:grpSpPr>
          <a:xfrm>
            <a:off x="1953087" y="593934"/>
            <a:ext cx="6471821" cy="5670132"/>
            <a:chOff x="88777" y="1012054"/>
            <a:chExt cx="6471821" cy="56701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D1487B-F7B6-184D-A9F2-CE5D9B9C1AE2}"/>
                </a:ext>
              </a:extLst>
            </p:cNvPr>
            <p:cNvSpPr txBox="1"/>
            <p:nvPr/>
          </p:nvSpPr>
          <p:spPr>
            <a:xfrm>
              <a:off x="88777" y="1012054"/>
              <a:ext cx="6471821" cy="5008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3600" spc="100" baseline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/>
                <a:t>Percentage of Non-Functional Wells by Region</a:t>
              </a:r>
            </a:p>
          </p:txBody>
        </p:sp>
        <p:pic>
          <p:nvPicPr>
            <p:cNvPr id="21" name="Picture 2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88FDD976-DBC7-CE49-BBBC-7BE2DBFF6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00" y="1512943"/>
              <a:ext cx="5339242" cy="5169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68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6D8D00-DED3-8B4E-9F64-E7FD76A885D1}"/>
              </a:ext>
            </a:extLst>
          </p:cNvPr>
          <p:cNvGrpSpPr/>
          <p:nvPr/>
        </p:nvGrpSpPr>
        <p:grpSpPr>
          <a:xfrm>
            <a:off x="307250" y="735377"/>
            <a:ext cx="7736835" cy="5277798"/>
            <a:chOff x="307250" y="735377"/>
            <a:chExt cx="7736835" cy="527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02FF3-0F00-D041-9CE7-736B3E4825B1}"/>
                </a:ext>
              </a:extLst>
            </p:cNvPr>
            <p:cNvGrpSpPr/>
            <p:nvPr/>
          </p:nvGrpSpPr>
          <p:grpSpPr>
            <a:xfrm rot="5400000">
              <a:off x="2600409" y="-1082935"/>
              <a:ext cx="2265418" cy="5902042"/>
              <a:chOff x="568269" y="943249"/>
              <a:chExt cx="2842144" cy="740457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346DF5-6103-574D-BAA3-7A082C18A1DD}"/>
                  </a:ext>
                </a:extLst>
              </p:cNvPr>
              <p:cNvSpPr txBox="1"/>
              <p:nvPr/>
            </p:nvSpPr>
            <p:spPr>
              <a:xfrm rot="16200000">
                <a:off x="-2405119" y="4872466"/>
                <a:ext cx="6448746" cy="501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u="sng" dirty="0">
                    <a:solidFill>
                      <a:schemeClr val="bg1"/>
                    </a:solidFill>
                  </a:rPr>
                  <a:t>Amount of Static Head by Well Status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0FC541-3C6C-D844-808C-7799C20FD131}"/>
                  </a:ext>
                </a:extLst>
              </p:cNvPr>
              <p:cNvGrpSpPr/>
              <p:nvPr/>
            </p:nvGrpSpPr>
            <p:grpSpPr>
              <a:xfrm>
                <a:off x="1054442" y="943249"/>
                <a:ext cx="2355971" cy="6882595"/>
                <a:chOff x="479906" y="2395478"/>
                <a:chExt cx="2014992" cy="588648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52CCD97-C696-4C4A-AAC2-B8C65BBCBAEA}"/>
                    </a:ext>
                  </a:extLst>
                </p:cNvPr>
                <p:cNvSpPr/>
                <p:nvPr/>
              </p:nvSpPr>
              <p:spPr>
                <a:xfrm rot="16200000">
                  <a:off x="-127620" y="4659242"/>
                  <a:ext cx="2145503" cy="93045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C60A55-29B1-8E41-8612-6687F0C7BA31}"/>
                    </a:ext>
                  </a:extLst>
                </p:cNvPr>
                <p:cNvSpPr/>
                <p:nvPr/>
              </p:nvSpPr>
              <p:spPr>
                <a:xfrm rot="16200000">
                  <a:off x="1652400" y="5354720"/>
                  <a:ext cx="754544" cy="930452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4B7BA13-E195-2D4E-9F69-533CD6394595}"/>
                    </a:ext>
                  </a:extLst>
                </p:cNvPr>
                <p:cNvSpPr txBox="1"/>
                <p:nvPr/>
              </p:nvSpPr>
              <p:spPr>
                <a:xfrm rot="16200000">
                  <a:off x="-372633" y="6606022"/>
                  <a:ext cx="2567139" cy="363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Functional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BBA5C0-CC89-8F47-BCD1-C1EDFBD0BB7A}"/>
                    </a:ext>
                  </a:extLst>
                </p:cNvPr>
                <p:cNvSpPr txBox="1"/>
                <p:nvPr/>
              </p:nvSpPr>
              <p:spPr>
                <a:xfrm rot="16200000">
                  <a:off x="681303" y="6816756"/>
                  <a:ext cx="2567139" cy="363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Non Functional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F1412FD-BDEC-9E43-8FEA-97CBDB86E20D}"/>
                    </a:ext>
                  </a:extLst>
                </p:cNvPr>
                <p:cNvSpPr txBox="1"/>
                <p:nvPr/>
              </p:nvSpPr>
              <p:spPr>
                <a:xfrm rot="16200000">
                  <a:off x="-414576" y="3497413"/>
                  <a:ext cx="2567139" cy="363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475 FH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AA51E26-5831-3A4D-95D2-7E8DEE89B93B}"/>
                    </a:ext>
                  </a:extLst>
                </p:cNvPr>
                <p:cNvSpPr txBox="1"/>
                <p:nvPr/>
              </p:nvSpPr>
              <p:spPr>
                <a:xfrm rot="16200000">
                  <a:off x="722570" y="4922050"/>
                  <a:ext cx="2567138" cy="363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150 FH</a:t>
                  </a: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47973A6-E225-4447-9954-8BD85EB2790D}"/>
                </a:ext>
              </a:extLst>
            </p:cNvPr>
            <p:cNvGrpSpPr/>
            <p:nvPr/>
          </p:nvGrpSpPr>
          <p:grpSpPr>
            <a:xfrm>
              <a:off x="307250" y="3429000"/>
              <a:ext cx="7736835" cy="2584175"/>
              <a:chOff x="-310728" y="3789149"/>
              <a:chExt cx="7736835" cy="258417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0A56903-341A-D44D-BEC3-CEEA1CF9D550}"/>
                  </a:ext>
                </a:extLst>
              </p:cNvPr>
              <p:cNvSpPr/>
              <p:nvPr/>
            </p:nvSpPr>
            <p:spPr>
              <a:xfrm>
                <a:off x="2081750" y="4181957"/>
                <a:ext cx="4170769" cy="31454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85B660-AE62-C84B-9A84-D082A25DEE90}"/>
                  </a:ext>
                </a:extLst>
              </p:cNvPr>
              <p:cNvSpPr txBox="1"/>
              <p:nvPr/>
            </p:nvSpPr>
            <p:spPr>
              <a:xfrm>
                <a:off x="-310728" y="4143498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</a:rPr>
                  <a:t>Enough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7E32D39-BE53-D64E-9C9D-C10B2BC5DB1A}"/>
                  </a:ext>
                </a:extLst>
              </p:cNvPr>
              <p:cNvSpPr/>
              <p:nvPr/>
            </p:nvSpPr>
            <p:spPr>
              <a:xfrm>
                <a:off x="2081751" y="4653240"/>
                <a:ext cx="2613818" cy="31454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76BEDE-225E-9B4C-BC0F-1E60DF0C67FD}"/>
                  </a:ext>
                </a:extLst>
              </p:cNvPr>
              <p:cNvSpPr/>
              <p:nvPr/>
            </p:nvSpPr>
            <p:spPr>
              <a:xfrm>
                <a:off x="2081750" y="5117752"/>
                <a:ext cx="1394618" cy="31454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0D0DC87-9D69-FA40-BBA2-05637B3CDF38}"/>
                  </a:ext>
                </a:extLst>
              </p:cNvPr>
              <p:cNvSpPr/>
              <p:nvPr/>
            </p:nvSpPr>
            <p:spPr>
              <a:xfrm>
                <a:off x="2081750" y="5582264"/>
                <a:ext cx="1163958" cy="31454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1CD4354-4763-C147-A9A4-EA162C36D420}"/>
                  </a:ext>
                </a:extLst>
              </p:cNvPr>
              <p:cNvSpPr/>
              <p:nvPr/>
            </p:nvSpPr>
            <p:spPr>
              <a:xfrm>
                <a:off x="2081750" y="6046776"/>
                <a:ext cx="513169" cy="31454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614BEA-E63C-7D44-B2D4-ED326DB65036}"/>
                  </a:ext>
                </a:extLst>
              </p:cNvPr>
              <p:cNvSpPr txBox="1"/>
              <p:nvPr/>
            </p:nvSpPr>
            <p:spPr>
              <a:xfrm>
                <a:off x="-310728" y="4607070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</a:rPr>
                  <a:t>Insufficient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421175-9CD8-744A-986A-973E8B69FADC}"/>
                  </a:ext>
                </a:extLst>
              </p:cNvPr>
              <p:cNvSpPr txBox="1"/>
              <p:nvPr/>
            </p:nvSpPr>
            <p:spPr>
              <a:xfrm>
                <a:off x="-310728" y="5067834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</a:rPr>
                  <a:t>Dry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3E87F1-EE11-394E-802F-1C2C22677C42}"/>
                  </a:ext>
                </a:extLst>
              </p:cNvPr>
              <p:cNvSpPr txBox="1"/>
              <p:nvPr/>
            </p:nvSpPr>
            <p:spPr>
              <a:xfrm>
                <a:off x="-310728" y="5536543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</a:rPr>
                  <a:t>Seasonal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446089-7B7D-594F-AD37-EDF1DF46F9E8}"/>
                  </a:ext>
                </a:extLst>
              </p:cNvPr>
              <p:cNvSpPr txBox="1"/>
              <p:nvPr/>
            </p:nvSpPr>
            <p:spPr>
              <a:xfrm>
                <a:off x="-304844" y="5995874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</a:rPr>
                  <a:t>Unknown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36782A-D666-8348-90E0-E3265900B884}"/>
                  </a:ext>
                </a:extLst>
              </p:cNvPr>
              <p:cNvSpPr txBox="1"/>
              <p:nvPr/>
            </p:nvSpPr>
            <p:spPr>
              <a:xfrm>
                <a:off x="341820" y="3789149"/>
                <a:ext cx="5344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u="sng" dirty="0">
                    <a:solidFill>
                      <a:schemeClr val="bg1"/>
                    </a:solidFill>
                  </a:rPr>
                  <a:t>Amount of Static Head by Water Quantity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4F1665-3C28-264B-83CA-4CEFB0AA2DF8}"/>
                  </a:ext>
                </a:extLst>
              </p:cNvPr>
              <p:cNvSpPr txBox="1"/>
              <p:nvPr/>
            </p:nvSpPr>
            <p:spPr>
              <a:xfrm>
                <a:off x="5815696" y="4139173"/>
                <a:ext cx="16104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426 FH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D6F797-A4AE-1A46-AB69-A1363800D07D}"/>
                  </a:ext>
                </a:extLst>
              </p:cNvPr>
              <p:cNvSpPr txBox="1"/>
              <p:nvPr/>
            </p:nvSpPr>
            <p:spPr>
              <a:xfrm>
                <a:off x="3874783" y="4641234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260 FH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861D3F-B019-964B-8FCE-924E7B5495A6}"/>
                  </a:ext>
                </a:extLst>
              </p:cNvPr>
              <p:cNvSpPr txBox="1"/>
              <p:nvPr/>
            </p:nvSpPr>
            <p:spPr>
              <a:xfrm>
                <a:off x="2678544" y="5030800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135 FH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C74EDC-064D-3C41-9A17-08FA0DA10FE3}"/>
                  </a:ext>
                </a:extLst>
              </p:cNvPr>
              <p:cNvSpPr txBox="1"/>
              <p:nvPr/>
            </p:nvSpPr>
            <p:spPr>
              <a:xfrm>
                <a:off x="2469226" y="5564255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116 FH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32C451-194A-DC45-8E87-57BFC013F9AC}"/>
                  </a:ext>
                </a:extLst>
              </p:cNvPr>
              <p:cNvSpPr txBox="1"/>
              <p:nvPr/>
            </p:nvSpPr>
            <p:spPr>
              <a:xfrm>
                <a:off x="1774656" y="6034770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68 FH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34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2E0F8A-27EB-C243-8109-2A40BE659330}"/>
              </a:ext>
            </a:extLst>
          </p:cNvPr>
          <p:cNvGrpSpPr/>
          <p:nvPr/>
        </p:nvGrpSpPr>
        <p:grpSpPr>
          <a:xfrm>
            <a:off x="1873187" y="825889"/>
            <a:ext cx="6054435" cy="4844424"/>
            <a:chOff x="319595" y="1074463"/>
            <a:chExt cx="6054435" cy="4844424"/>
          </a:xfrm>
        </p:grpSpPr>
        <p:pic>
          <p:nvPicPr>
            <p:cNvPr id="33" name="Picture 32" descr="Chart, line chart&#10;&#10;Description automatically generated">
              <a:extLst>
                <a:ext uri="{FF2B5EF4-FFF2-40B4-BE49-F238E27FC236}">
                  <a16:creationId xmlns:a16="http://schemas.microsoft.com/office/drawing/2014/main" id="{56D967F1-BD80-DB46-B69C-7E18FBC55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12" y="1474573"/>
              <a:ext cx="5918418" cy="444431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C7B4E7-59CF-F544-8F94-84F7C4ADBD0A}"/>
                </a:ext>
              </a:extLst>
            </p:cNvPr>
            <p:cNvSpPr txBox="1"/>
            <p:nvPr/>
          </p:nvSpPr>
          <p:spPr>
            <a:xfrm>
              <a:off x="319595" y="1074463"/>
              <a:ext cx="46075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Percent Non-Functional by Well 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Predicting Well Failure Can Save Lives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58589" y="1816975"/>
            <a:ext cx="5047593" cy="4290849"/>
          </a:xfrm>
        </p:spPr>
        <p:txBody>
          <a:bodyPr>
            <a:normAutofit/>
          </a:bodyPr>
          <a:lstStyle/>
          <a:p>
            <a:r>
              <a:rPr lang="en-US" dirty="0"/>
              <a:t>Tanzania has almost </a:t>
            </a:r>
            <a:r>
              <a:rPr lang="en-US" dirty="0">
                <a:solidFill>
                  <a:srgbClr val="FF0000"/>
                </a:solidFill>
              </a:rPr>
              <a:t>60,000 water wells</a:t>
            </a:r>
            <a:r>
              <a:rPr lang="en-US" dirty="0"/>
              <a:t> in dataset with </a:t>
            </a:r>
            <a:r>
              <a:rPr lang="en-US" dirty="0">
                <a:solidFill>
                  <a:srgbClr val="FF0000"/>
                </a:solidFill>
              </a:rPr>
              <a:t>45% not functional</a:t>
            </a:r>
            <a:r>
              <a:rPr lang="en-US" dirty="0"/>
              <a:t>, leaving almost </a:t>
            </a:r>
            <a:r>
              <a:rPr lang="en-US" dirty="0">
                <a:solidFill>
                  <a:srgbClr val="FF0000"/>
                </a:solidFill>
              </a:rPr>
              <a:t>7M people without a reliable water source</a:t>
            </a:r>
          </a:p>
          <a:p>
            <a:r>
              <a:rPr lang="en-US" dirty="0"/>
              <a:t>Humans can only live up to </a:t>
            </a:r>
            <a:r>
              <a:rPr lang="en-US" dirty="0">
                <a:solidFill>
                  <a:srgbClr val="FF0000"/>
                </a:solidFill>
              </a:rPr>
              <a:t>3 days without water</a:t>
            </a:r>
          </a:p>
          <a:p>
            <a:r>
              <a:rPr lang="en-US" dirty="0"/>
              <a:t>Ability to predict water well failures and respond quickly can be the </a:t>
            </a:r>
            <a:r>
              <a:rPr lang="en-US" dirty="0">
                <a:solidFill>
                  <a:srgbClr val="FF0000"/>
                </a:solidFill>
              </a:rPr>
              <a:t>difference between life and death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FCC976-23A2-6F48-A324-424B39D490D4}"/>
              </a:ext>
            </a:extLst>
          </p:cNvPr>
          <p:cNvGrpSpPr/>
          <p:nvPr/>
        </p:nvGrpSpPr>
        <p:grpSpPr>
          <a:xfrm>
            <a:off x="582642" y="999465"/>
            <a:ext cx="5302510" cy="5668034"/>
            <a:chOff x="582642" y="999465"/>
            <a:chExt cx="5302510" cy="56680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704C0B-0574-304C-B4BB-F795A883EBF6}"/>
                </a:ext>
              </a:extLst>
            </p:cNvPr>
            <p:cNvGrpSpPr/>
            <p:nvPr/>
          </p:nvGrpSpPr>
          <p:grpSpPr>
            <a:xfrm>
              <a:off x="582642" y="1522685"/>
              <a:ext cx="5302510" cy="5144814"/>
              <a:chOff x="582642" y="1522685"/>
              <a:chExt cx="5302510" cy="5144814"/>
            </a:xfrm>
          </p:grpSpPr>
          <p:pic>
            <p:nvPicPr>
              <p:cNvPr id="12" name="Picture 11" descr="Map&#10;&#10;Description automatically generated">
                <a:extLst>
                  <a:ext uri="{FF2B5EF4-FFF2-40B4-BE49-F238E27FC236}">
                    <a16:creationId xmlns:a16="http://schemas.microsoft.com/office/drawing/2014/main" id="{171844DE-BD09-6C41-90CE-0CE35ED50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642" y="1522685"/>
                <a:ext cx="5302510" cy="5144814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93FD1F-DAAC-FD4D-BEA4-4DA3E2C2187D}"/>
                  </a:ext>
                </a:extLst>
              </p:cNvPr>
              <p:cNvSpPr txBox="1"/>
              <p:nvPr/>
            </p:nvSpPr>
            <p:spPr>
              <a:xfrm>
                <a:off x="1616680" y="3448761"/>
                <a:ext cx="256713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chemeClr val="bg1"/>
                    </a:solidFill>
                  </a:rPr>
                  <a:t>Tanzania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0A5C6A-CB3B-5447-BA2D-A99D52C34C1F}"/>
                </a:ext>
              </a:extLst>
            </p:cNvPr>
            <p:cNvSpPr/>
            <p:nvPr/>
          </p:nvSpPr>
          <p:spPr>
            <a:xfrm>
              <a:off x="582642" y="999465"/>
              <a:ext cx="52758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Non-Functional wells that support over 1,000 citizens </a:t>
              </a:r>
            </a:p>
            <a:p>
              <a:r>
                <a:rPr lang="en-US" sz="1000" dirty="0"/>
                <a:t>(sized by population)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732660A-EB2B-E542-AD5C-1746A7B71298}"/>
              </a:ext>
            </a:extLst>
          </p:cNvPr>
          <p:cNvGrpSpPr/>
          <p:nvPr/>
        </p:nvGrpSpPr>
        <p:grpSpPr>
          <a:xfrm>
            <a:off x="2265074" y="790545"/>
            <a:ext cx="4062054" cy="5276910"/>
            <a:chOff x="2265074" y="1450461"/>
            <a:chExt cx="4062054" cy="5276910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6E131660-AB53-EC46-93B9-A5E8DC772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164" y="1850571"/>
              <a:ext cx="3973963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B1FF56-1EBB-9B42-845A-986F762DE5CB}"/>
                </a:ext>
              </a:extLst>
            </p:cNvPr>
            <p:cNvSpPr txBox="1"/>
            <p:nvPr/>
          </p:nvSpPr>
          <p:spPr>
            <a:xfrm>
              <a:off x="2265074" y="1450461"/>
              <a:ext cx="4062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Random Forest Model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40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Data Quality a Potential Issue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661250" y="2033600"/>
            <a:ext cx="5047593" cy="3641071"/>
          </a:xfrm>
        </p:spPr>
        <p:txBody>
          <a:bodyPr>
            <a:normAutofit/>
          </a:bodyPr>
          <a:lstStyle/>
          <a:p>
            <a:r>
              <a:rPr lang="en-US" dirty="0"/>
              <a:t>Almost </a:t>
            </a:r>
            <a:r>
              <a:rPr lang="en-US" dirty="0">
                <a:solidFill>
                  <a:srgbClr val="FF0000"/>
                </a:solidFill>
              </a:rPr>
              <a:t>18,000 water wells with zeros</a:t>
            </a:r>
            <a:r>
              <a:rPr lang="en-US" dirty="0"/>
              <a:t> for population, head, well elevation and construction year</a:t>
            </a:r>
          </a:p>
          <a:p>
            <a:r>
              <a:rPr lang="en-US" dirty="0">
                <a:solidFill>
                  <a:srgbClr val="FF0000"/>
                </a:solidFill>
              </a:rPr>
              <a:t>Outliers </a:t>
            </a:r>
            <a:r>
              <a:rPr lang="en-US" dirty="0"/>
              <a:t>and improbable values  in the 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 that can skew results</a:t>
            </a:r>
          </a:p>
          <a:p>
            <a:r>
              <a:rPr lang="en-US" dirty="0">
                <a:solidFill>
                  <a:srgbClr val="FF0000"/>
                </a:solidFill>
              </a:rPr>
              <a:t>Zeros in construction year </a:t>
            </a:r>
            <a:r>
              <a:rPr lang="en-US" dirty="0"/>
              <a:t>were converted to years based on distribution of non-zero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1E8B5-670B-2248-A28E-2BB5B1CDC103}"/>
              </a:ext>
            </a:extLst>
          </p:cNvPr>
          <p:cNvSpPr txBox="1"/>
          <p:nvPr/>
        </p:nvSpPr>
        <p:spPr>
          <a:xfrm>
            <a:off x="-220164" y="1074509"/>
            <a:ext cx="68814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0" b="1" dirty="0"/>
              <a:t>18K</a:t>
            </a:r>
          </a:p>
        </p:txBody>
      </p:sp>
    </p:spTree>
    <p:extLst>
      <p:ext uri="{BB962C8B-B14F-4D97-AF65-F5344CB8AC3E}">
        <p14:creationId xmlns:p14="http://schemas.microsoft.com/office/powerpoint/2010/main" val="22994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06506" y="2138776"/>
            <a:ext cx="4953000" cy="4039092"/>
          </a:xfrm>
        </p:spPr>
        <p:txBody>
          <a:bodyPr>
            <a:normAutofit/>
          </a:bodyPr>
          <a:lstStyle/>
          <a:p>
            <a:r>
              <a:rPr lang="en-US" dirty="0"/>
              <a:t>Equated wells </a:t>
            </a:r>
            <a:r>
              <a:rPr lang="en-US" dirty="0">
                <a:solidFill>
                  <a:srgbClr val="FF0000"/>
                </a:solidFill>
              </a:rPr>
              <a:t>functioning at a reduced capacity</a:t>
            </a:r>
            <a:r>
              <a:rPr lang="en-US" dirty="0"/>
              <a:t> as </a:t>
            </a:r>
            <a:r>
              <a:rPr lang="en-US" dirty="0">
                <a:solidFill>
                  <a:srgbClr val="FF0000"/>
                </a:solidFill>
              </a:rPr>
              <a:t>not functioning </a:t>
            </a:r>
          </a:p>
          <a:p>
            <a:r>
              <a:rPr lang="en-US" dirty="0"/>
              <a:t>Created </a:t>
            </a:r>
            <a:r>
              <a:rPr lang="en-US" dirty="0" err="1">
                <a:solidFill>
                  <a:srgbClr val="FF0000"/>
                </a:solidFill>
              </a:rPr>
              <a:t>well_age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feature </a:t>
            </a:r>
          </a:p>
          <a:p>
            <a:r>
              <a:rPr lang="en-US" dirty="0"/>
              <a:t>Classification modeling to use well features to </a:t>
            </a:r>
            <a:r>
              <a:rPr lang="en-US" dirty="0">
                <a:solidFill>
                  <a:srgbClr val="FF0000"/>
                </a:solidFill>
              </a:rPr>
              <a:t>predict non-functional water wells can save lives </a:t>
            </a:r>
            <a:r>
              <a:rPr lang="en-US" dirty="0"/>
              <a:t>by increasing reliability and maintenance response time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29730-55CE-7E41-8EC9-FCB734924CD1}"/>
              </a:ext>
            </a:extLst>
          </p:cNvPr>
          <p:cNvGrpSpPr/>
          <p:nvPr/>
        </p:nvGrpSpPr>
        <p:grpSpPr>
          <a:xfrm>
            <a:off x="169204" y="1476795"/>
            <a:ext cx="3641831" cy="2053243"/>
            <a:chOff x="-124884" y="1673567"/>
            <a:chExt cx="4015953" cy="22641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377E22-3B6D-9444-A18F-82F5FFAA3EB6}"/>
                </a:ext>
              </a:extLst>
            </p:cNvPr>
            <p:cNvGrpSpPr/>
            <p:nvPr/>
          </p:nvGrpSpPr>
          <p:grpSpPr>
            <a:xfrm>
              <a:off x="-124884" y="1673567"/>
              <a:ext cx="3691882" cy="2264171"/>
              <a:chOff x="261594" y="1117521"/>
              <a:chExt cx="5112281" cy="313527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4926350-72A4-CC4A-BB1C-071B965C2CF7}"/>
                  </a:ext>
                </a:extLst>
              </p:cNvPr>
              <p:cNvSpPr/>
              <p:nvPr/>
            </p:nvSpPr>
            <p:spPr>
              <a:xfrm rot="16200000">
                <a:off x="573306" y="1673151"/>
                <a:ext cx="1943716" cy="105075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9C13C74-94C8-8F46-B4A8-7129E9E1E693}"/>
                  </a:ext>
                </a:extLst>
              </p:cNvPr>
              <p:cNvSpPr/>
              <p:nvPr/>
            </p:nvSpPr>
            <p:spPr>
              <a:xfrm rot="16200000">
                <a:off x="3394825" y="1983205"/>
                <a:ext cx="1323604" cy="1050755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0393F0-D76D-DE47-BCED-2404571D3B50}"/>
                  </a:ext>
                </a:extLst>
              </p:cNvPr>
              <p:cNvSpPr txBox="1"/>
              <p:nvPr/>
            </p:nvSpPr>
            <p:spPr>
              <a:xfrm>
                <a:off x="261594" y="3271335"/>
                <a:ext cx="2567138" cy="43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Functional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A7672-AB04-F14A-BCA5-DCF036883E44}"/>
                  </a:ext>
                </a:extLst>
              </p:cNvPr>
              <p:cNvSpPr txBox="1"/>
              <p:nvPr/>
            </p:nvSpPr>
            <p:spPr>
              <a:xfrm>
                <a:off x="2806737" y="3271335"/>
                <a:ext cx="2567138" cy="43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Non Functional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29E47A-827D-DD42-AEE4-9A94AB1E5DE4}"/>
                  </a:ext>
                </a:extLst>
              </p:cNvPr>
              <p:cNvSpPr/>
              <p:nvPr/>
            </p:nvSpPr>
            <p:spPr>
              <a:xfrm rot="16200000">
                <a:off x="2662394" y="2524135"/>
                <a:ext cx="277001" cy="10507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20DE3B-FC36-4D44-8445-F34AA2FDE5FC}"/>
                  </a:ext>
                </a:extLst>
              </p:cNvPr>
              <p:cNvSpPr txBox="1"/>
              <p:nvPr/>
            </p:nvSpPr>
            <p:spPr>
              <a:xfrm>
                <a:off x="2070542" y="3271335"/>
                <a:ext cx="1466550" cy="98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Functional Needs Repair</a:t>
                </a:r>
              </a:p>
            </p:txBody>
          </p:sp>
          <p:sp>
            <p:nvSpPr>
              <p:cNvPr id="2" name="U-Turn Arrow 1">
                <a:extLst>
                  <a:ext uri="{FF2B5EF4-FFF2-40B4-BE49-F238E27FC236}">
                    <a16:creationId xmlns:a16="http://schemas.microsoft.com/office/drawing/2014/main" id="{C8435E03-6D70-AB4C-B89E-D30888960A8F}"/>
                  </a:ext>
                </a:extLst>
              </p:cNvPr>
              <p:cNvSpPr/>
              <p:nvPr/>
            </p:nvSpPr>
            <p:spPr>
              <a:xfrm>
                <a:off x="2690648" y="1117521"/>
                <a:ext cx="1807780" cy="1841432"/>
              </a:xfrm>
              <a:prstGeom prst="uturnArrow">
                <a:avLst>
                  <a:gd name="adj1" fmla="val 11342"/>
                  <a:gd name="adj2" fmla="val 25000"/>
                  <a:gd name="adj3" fmla="val 26443"/>
                  <a:gd name="adj4" fmla="val 43750"/>
                  <a:gd name="adj5" fmla="val 413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689A9E-263D-3E40-AAB3-9460E999DD17}"/>
                </a:ext>
              </a:extLst>
            </p:cNvPr>
            <p:cNvSpPr txBox="1"/>
            <p:nvPr/>
          </p:nvSpPr>
          <p:spPr>
            <a:xfrm>
              <a:off x="1323931" y="1728909"/>
              <a:ext cx="2567138" cy="44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80881B-47C1-FB45-9895-7391EE4385DC}"/>
              </a:ext>
            </a:extLst>
          </p:cNvPr>
          <p:cNvGrpSpPr/>
          <p:nvPr/>
        </p:nvGrpSpPr>
        <p:grpSpPr>
          <a:xfrm>
            <a:off x="3515859" y="839445"/>
            <a:ext cx="2983900" cy="2313074"/>
            <a:chOff x="358570" y="3364376"/>
            <a:chExt cx="4336401" cy="33615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3FB007-8DA3-814E-907E-F0097575286F}"/>
                </a:ext>
              </a:extLst>
            </p:cNvPr>
            <p:cNvGrpSpPr/>
            <p:nvPr/>
          </p:nvGrpSpPr>
          <p:grpSpPr>
            <a:xfrm>
              <a:off x="358570" y="3364376"/>
              <a:ext cx="4336401" cy="3361512"/>
              <a:chOff x="126176" y="3272637"/>
              <a:chExt cx="4336401" cy="336151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B4B727-C7C8-7B46-8040-F42336DADC0C}"/>
                  </a:ext>
                </a:extLst>
              </p:cNvPr>
              <p:cNvSpPr/>
              <p:nvPr/>
            </p:nvSpPr>
            <p:spPr>
              <a:xfrm rot="16200000">
                <a:off x="343996" y="4522954"/>
                <a:ext cx="2145503" cy="12030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318568-C860-BE46-9930-B6B9E5532F38}"/>
                  </a:ext>
                </a:extLst>
              </p:cNvPr>
              <p:cNvSpPr/>
              <p:nvPr/>
            </p:nvSpPr>
            <p:spPr>
              <a:xfrm rot="16200000">
                <a:off x="2511305" y="4967058"/>
                <a:ext cx="1257295" cy="120302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AABD-DCF3-6F41-AA18-0AA02ABAB72A}"/>
                  </a:ext>
                </a:extLst>
              </p:cNvPr>
              <p:cNvSpPr txBox="1"/>
              <p:nvPr/>
            </p:nvSpPr>
            <p:spPr>
              <a:xfrm>
                <a:off x="126176" y="6186867"/>
                <a:ext cx="2567138" cy="4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Functional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8F78D9-5406-3844-B612-5B47ECCCCD30}"/>
                  </a:ext>
                </a:extLst>
              </p:cNvPr>
              <p:cNvSpPr txBox="1"/>
              <p:nvPr/>
            </p:nvSpPr>
            <p:spPr>
              <a:xfrm>
                <a:off x="1895439" y="6186867"/>
                <a:ext cx="2567138" cy="4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Non Functional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10C8C4-0F91-DA4E-91D5-951353F61A73}"/>
                  </a:ext>
                </a:extLst>
              </p:cNvPr>
              <p:cNvSpPr txBox="1"/>
              <p:nvPr/>
            </p:nvSpPr>
            <p:spPr>
              <a:xfrm>
                <a:off x="126176" y="3272637"/>
                <a:ext cx="256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31,385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7E60CD-955E-5042-BE8F-54CB99497F57}"/>
                  </a:ext>
                </a:extLst>
              </p:cNvPr>
              <p:cNvSpPr txBox="1"/>
              <p:nvPr/>
            </p:nvSpPr>
            <p:spPr>
              <a:xfrm>
                <a:off x="1856381" y="3953938"/>
                <a:ext cx="256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26,194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88ACC3-6A0E-7047-B7F2-103675037F00}"/>
                </a:ext>
              </a:extLst>
            </p:cNvPr>
            <p:cNvSpPr/>
            <p:nvPr/>
          </p:nvSpPr>
          <p:spPr>
            <a:xfrm rot="16200000">
              <a:off x="3217830" y="4338026"/>
              <a:ext cx="309030" cy="12030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8E42416-6438-8642-94CC-F46C1CFA2976}"/>
              </a:ext>
            </a:extLst>
          </p:cNvPr>
          <p:cNvSpPr/>
          <p:nvPr/>
        </p:nvSpPr>
        <p:spPr>
          <a:xfrm>
            <a:off x="3223991" y="2121409"/>
            <a:ext cx="546538" cy="30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5B8433-1000-8845-ABDA-298A55545B8F}"/>
              </a:ext>
            </a:extLst>
          </p:cNvPr>
          <p:cNvGrpSpPr/>
          <p:nvPr/>
        </p:nvGrpSpPr>
        <p:grpSpPr>
          <a:xfrm>
            <a:off x="107648" y="3454570"/>
            <a:ext cx="6444419" cy="3280278"/>
            <a:chOff x="107648" y="3120306"/>
            <a:chExt cx="6444419" cy="372087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3629C1-C5D4-0345-9176-E71749972D57}"/>
                </a:ext>
              </a:extLst>
            </p:cNvPr>
            <p:cNvGrpSpPr/>
            <p:nvPr/>
          </p:nvGrpSpPr>
          <p:grpSpPr>
            <a:xfrm>
              <a:off x="107648" y="3123571"/>
              <a:ext cx="6444419" cy="3711180"/>
              <a:chOff x="107648" y="3123571"/>
              <a:chExt cx="6444419" cy="371118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0A72EE5-2104-1549-8027-312A2637655B}"/>
                  </a:ext>
                </a:extLst>
              </p:cNvPr>
              <p:cNvGrpSpPr/>
              <p:nvPr/>
            </p:nvGrpSpPr>
            <p:grpSpPr>
              <a:xfrm>
                <a:off x="107648" y="3425709"/>
                <a:ext cx="6444419" cy="3409042"/>
                <a:chOff x="107648" y="3425709"/>
                <a:chExt cx="6444419" cy="3409042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E0FA638-9B35-CC4D-A738-ECF527C94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096" y="5828002"/>
                  <a:ext cx="5434912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BA8229D-FADF-0E4C-8D3A-FF7E6C292A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910" y="4650336"/>
                  <a:ext cx="5410098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83BACFBB-68AA-6C49-B613-56270D4FE153}"/>
                    </a:ext>
                  </a:extLst>
                </p:cNvPr>
                <p:cNvGrpSpPr/>
                <p:nvPr/>
              </p:nvGrpSpPr>
              <p:grpSpPr>
                <a:xfrm>
                  <a:off x="107648" y="3425709"/>
                  <a:ext cx="6444419" cy="3409042"/>
                  <a:chOff x="107648" y="3425709"/>
                  <a:chExt cx="6444419" cy="3409042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FAAAFC43-77D2-5A4D-AEE6-07EBF506354B}"/>
                      </a:ext>
                    </a:extLst>
                  </p:cNvPr>
                  <p:cNvGrpSpPr/>
                  <p:nvPr/>
                </p:nvGrpSpPr>
                <p:grpSpPr>
                  <a:xfrm>
                    <a:off x="912662" y="3425709"/>
                    <a:ext cx="5639405" cy="3212377"/>
                    <a:chOff x="990730" y="3564446"/>
                    <a:chExt cx="5015195" cy="2856809"/>
                  </a:xfrm>
                </p:grpSpPr>
                <p:pic>
                  <p:nvPicPr>
                    <p:cNvPr id="25" name="Picture 24" descr="Chart, histogram&#10;&#10;Description automatically generated">
                      <a:extLst>
                        <a:ext uri="{FF2B5EF4-FFF2-40B4-BE49-F238E27FC236}">
                          <a16:creationId xmlns:a16="http://schemas.microsoft.com/office/drawing/2014/main" id="{C848EEDB-44A4-EA40-BCA7-814457002E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duotone>
                        <a:prstClr val="black"/>
                        <a:schemeClr val="tx1"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9717" b="95818" l="10000" r="94000">
                                  <a14:foregroundMark x1="13630" y1="95572" x2="13630" y2="95572"/>
                                  <a14:foregroundMark x1="17481" y1="95572" x2="17481" y2="95572"/>
                                  <a14:foregroundMark x1="23630" y1="95572" x2="23630" y2="95572"/>
                                  <a14:foregroundMark x1="28148" y1="93604" x2="28148" y2="93604"/>
                                  <a14:foregroundMark x1="46593" y1="89791" x2="46593" y2="89791"/>
                                  <a14:foregroundMark x1="62889" y1="86839" x2="62889" y2="86839"/>
                                  <a14:foregroundMark x1="68296" y1="84871" x2="68296" y2="84871"/>
                                  <a14:foregroundMark x1="81630" y1="82411" x2="81630" y2="82411"/>
                                  <a14:foregroundMark x1="94000" y1="81919" x2="94000" y2="81919"/>
                                  <a14:foregroundMark x1="88963" y1="80197" x2="88963" y2="80197"/>
                                  <a14:foregroundMark x1="73630" y1="82903" x2="73630" y2="82903"/>
                                  <a14:foregroundMark x1="77407" y1="82657" x2="77407" y2="82657"/>
                                  <a14:foregroundMark x1="46000" y1="90898" x2="46000" y2="90898"/>
                                  <a14:foregroundMark x1="36148" y1="84133" x2="36148" y2="84133"/>
                                  <a14:foregroundMark x1="39481" y1="82657" x2="39481" y2="82657"/>
                                  <a14:foregroundMark x1="37852" y1="81181" x2="37704" y2="81919"/>
                                  <a14:foregroundMark x1="37778" y1="83641" x2="38370" y2="94957"/>
                                  <a14:foregroundMark x1="38148" y1="95818" x2="37704" y2="88807"/>
                                  <a14:foregroundMark x1="37704" y1="88807" x2="38148" y2="86224"/>
                                  <a14:foregroundMark x1="37926" y1="84625" x2="38222" y2="93481"/>
                                  <a14:foregroundMark x1="37926" y1="83272" x2="38444" y2="95449"/>
                                </a14:backgroundRemoval>
                              </a14:imgEffect>
                              <a14:imgEffect>
                                <a14:sharpenSoften amount="50000"/>
                              </a14:imgEffect>
                              <a14:imgEffect>
                                <a14:colorTemperature colorTemp="4700"/>
                              </a14:imgEffect>
                              <a14:imgEffect>
                                <a14:brightnessContrast bright="40000" contrast="4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90730" y="4270491"/>
                      <a:ext cx="4852398" cy="215076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A7A10A9D-5DF9-C147-9348-5EBAA194C8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9792" y="3564446"/>
                      <a:ext cx="4996133" cy="2813602"/>
                      <a:chOff x="766119" y="3607657"/>
                      <a:chExt cx="4996133" cy="2813602"/>
                    </a:xfrm>
                  </p:grpSpPr>
                  <p:cxnSp>
                    <p:nvCxnSpPr>
                      <p:cNvPr id="28" name="Straight Connector 27">
                        <a:extLst>
                          <a:ext uri="{FF2B5EF4-FFF2-40B4-BE49-F238E27FC236}">
                            <a16:creationId xmlns:a16="http://schemas.microsoft.com/office/drawing/2014/main" id="{E20243C5-930B-934A-A46B-54A60CDC339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66119" y="3607657"/>
                        <a:ext cx="0" cy="2812736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6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Straight Connector 28">
                        <a:extLst>
                          <a:ext uri="{FF2B5EF4-FFF2-40B4-BE49-F238E27FC236}">
                            <a16:creationId xmlns:a16="http://schemas.microsoft.com/office/drawing/2014/main" id="{17B4B564-C177-8F4F-8507-5D5E9285914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766119" y="6421259"/>
                        <a:ext cx="4996133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6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A23A61C-9B07-6A49-8186-51ED942A319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579052" y="4601792"/>
                    <a:ext cx="16811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Well Count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F620CF3-E3B0-244D-B9DB-8BF05E572A40}"/>
                      </a:ext>
                    </a:extLst>
                  </p:cNvPr>
                  <p:cNvSpPr txBox="1"/>
                  <p:nvPr/>
                </p:nvSpPr>
                <p:spPr>
                  <a:xfrm>
                    <a:off x="1457967" y="6588530"/>
                    <a:ext cx="4821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1955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FC0F3FB-51EC-1941-970D-58B73C1CF2AA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412" y="6588529"/>
                    <a:ext cx="4821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2015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B333B4C-340D-A74F-A24E-33C8D7BE9705}"/>
                      </a:ext>
                    </a:extLst>
                  </p:cNvPr>
                  <p:cNvSpPr txBox="1"/>
                  <p:nvPr/>
                </p:nvSpPr>
                <p:spPr>
                  <a:xfrm>
                    <a:off x="4769358" y="6588527"/>
                    <a:ext cx="4821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2000</a:t>
                    </a:r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69B3E57-206C-9342-86A3-CEBE98825808}"/>
                    </a:ext>
                  </a:extLst>
                </p:cNvPr>
                <p:cNvSpPr txBox="1"/>
                <p:nvPr/>
              </p:nvSpPr>
              <p:spPr>
                <a:xfrm>
                  <a:off x="364155" y="4447904"/>
                  <a:ext cx="5947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12.5k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44C588-A155-0248-A5EB-028F2F7ABB42}"/>
                    </a:ext>
                  </a:extLst>
                </p:cNvPr>
                <p:cNvSpPr txBox="1"/>
                <p:nvPr/>
              </p:nvSpPr>
              <p:spPr>
                <a:xfrm>
                  <a:off x="438308" y="5658785"/>
                  <a:ext cx="5947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5k</a:t>
                  </a: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DCE6E01-DB17-484A-A4AD-40F43C41F311}"/>
                  </a:ext>
                </a:extLst>
              </p:cNvPr>
              <p:cNvSpPr txBox="1"/>
              <p:nvPr/>
            </p:nvSpPr>
            <p:spPr>
              <a:xfrm>
                <a:off x="1789032" y="3123571"/>
                <a:ext cx="3334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Distribution of Well Construction Year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807E2F0-2D88-7C40-A693-A940F3CDF252}"/>
                </a:ext>
              </a:extLst>
            </p:cNvPr>
            <p:cNvSpPr/>
            <p:nvPr/>
          </p:nvSpPr>
          <p:spPr>
            <a:xfrm rot="16200000">
              <a:off x="-466703" y="4870807"/>
              <a:ext cx="3162819" cy="20982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3B70BB-1D38-4245-AFB0-7F4623CCC541}"/>
                </a:ext>
              </a:extLst>
            </p:cNvPr>
            <p:cNvSpPr txBox="1"/>
            <p:nvPr/>
          </p:nvSpPr>
          <p:spPr>
            <a:xfrm>
              <a:off x="857725" y="6594955"/>
              <a:ext cx="482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774E28-2C85-794F-A333-344D78394CCD}"/>
                </a:ext>
              </a:extLst>
            </p:cNvPr>
            <p:cNvSpPr txBox="1"/>
            <p:nvPr/>
          </p:nvSpPr>
          <p:spPr>
            <a:xfrm>
              <a:off x="817328" y="3120306"/>
              <a:ext cx="594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19k</a:t>
              </a:r>
            </a:p>
          </p:txBody>
        </p:sp>
        <p:sp>
          <p:nvSpPr>
            <p:cNvPr id="59" name="Bent Arrow 58">
              <a:extLst>
                <a:ext uri="{FF2B5EF4-FFF2-40B4-BE49-F238E27FC236}">
                  <a16:creationId xmlns:a16="http://schemas.microsoft.com/office/drawing/2014/main" id="{82435AE5-B065-6048-9CB7-F49AB5CA1103}"/>
                </a:ext>
              </a:extLst>
            </p:cNvPr>
            <p:cNvSpPr/>
            <p:nvPr/>
          </p:nvSpPr>
          <p:spPr>
            <a:xfrm rot="5400000">
              <a:off x="2401277" y="3121590"/>
              <a:ext cx="922716" cy="290836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ABAD41B-607C-304D-965C-0A42FB361FAE}"/>
                </a:ext>
              </a:extLst>
            </p:cNvPr>
            <p:cNvSpPr txBox="1"/>
            <p:nvPr/>
          </p:nvSpPr>
          <p:spPr>
            <a:xfrm>
              <a:off x="989035" y="4065831"/>
              <a:ext cx="3334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Random Imputation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5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Best Classification Modeling of Well Status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46812" y="1472784"/>
            <a:ext cx="4953000" cy="4779735"/>
          </a:xfrm>
        </p:spPr>
        <p:txBody>
          <a:bodyPr>
            <a:normAutofit/>
          </a:bodyPr>
          <a:lstStyle/>
          <a:p>
            <a:r>
              <a:rPr lang="en-US" dirty="0"/>
              <a:t>Prioritized </a:t>
            </a:r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which prioritizes finding all well failures while maybe responding to wells which haven’t failed</a:t>
            </a:r>
          </a:p>
          <a:p>
            <a:r>
              <a:rPr lang="en-US" dirty="0"/>
              <a:t>Increased maintenance spend and resources required</a:t>
            </a:r>
          </a:p>
          <a:p>
            <a:r>
              <a:rPr lang="en-US" dirty="0"/>
              <a:t>Focused on models with high </a:t>
            </a:r>
            <a:r>
              <a:rPr lang="en-US" dirty="0">
                <a:solidFill>
                  <a:srgbClr val="FF0000"/>
                </a:solidFill>
              </a:rPr>
              <a:t>interpretability</a:t>
            </a:r>
            <a:r>
              <a:rPr lang="en-US" dirty="0"/>
              <a:t> to understand what drives well failures </a:t>
            </a:r>
          </a:p>
          <a:p>
            <a:r>
              <a:rPr lang="en-US" dirty="0"/>
              <a:t>Best model was a </a:t>
            </a:r>
            <a:r>
              <a:rPr lang="en-US" dirty="0">
                <a:solidFill>
                  <a:srgbClr val="FF0000"/>
                </a:solidFill>
              </a:rPr>
              <a:t>Random Forrest </a:t>
            </a:r>
            <a:r>
              <a:rPr lang="en-US" dirty="0"/>
              <a:t>with a Recall for detecting failures of </a:t>
            </a:r>
            <a:r>
              <a:rPr lang="en-US" dirty="0">
                <a:solidFill>
                  <a:srgbClr val="FF0000"/>
                </a:solidFill>
              </a:rPr>
              <a:t>77%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8AB5B0C-C0AC-2B44-998B-88FE56D54EFA}"/>
              </a:ext>
            </a:extLst>
          </p:cNvPr>
          <p:cNvGrpSpPr/>
          <p:nvPr/>
        </p:nvGrpSpPr>
        <p:grpSpPr>
          <a:xfrm>
            <a:off x="455612" y="1855701"/>
            <a:ext cx="5444065" cy="3146597"/>
            <a:chOff x="371225" y="1381638"/>
            <a:chExt cx="5444065" cy="314659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B4D94D5-1E55-294D-B2EC-DD77FBE4BC1B}"/>
                </a:ext>
              </a:extLst>
            </p:cNvPr>
            <p:cNvSpPr/>
            <p:nvPr/>
          </p:nvSpPr>
          <p:spPr>
            <a:xfrm>
              <a:off x="2924426" y="1945417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5427C5-CAC7-714F-B084-8082136E0F15}"/>
                </a:ext>
              </a:extLst>
            </p:cNvPr>
            <p:cNvSpPr/>
            <p:nvPr/>
          </p:nvSpPr>
          <p:spPr>
            <a:xfrm>
              <a:off x="945813" y="3309295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279DA3-82CF-704A-A434-0F0051639D31}"/>
                </a:ext>
              </a:extLst>
            </p:cNvPr>
            <p:cNvSpPr/>
            <p:nvPr/>
          </p:nvSpPr>
          <p:spPr>
            <a:xfrm>
              <a:off x="1386276" y="4139256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D3467F-AA96-1C46-8C7D-CD53539306D0}"/>
                </a:ext>
              </a:extLst>
            </p:cNvPr>
            <p:cNvSpPr/>
            <p:nvPr/>
          </p:nvSpPr>
          <p:spPr>
            <a:xfrm>
              <a:off x="4345176" y="2572008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4E4337-0147-2C4E-BC40-9032F26AB31A}"/>
                </a:ext>
              </a:extLst>
            </p:cNvPr>
            <p:cNvSpPr/>
            <p:nvPr/>
          </p:nvSpPr>
          <p:spPr>
            <a:xfrm>
              <a:off x="2307839" y="3309295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76F6B0-79AF-3048-B223-C79DB7D7316C}"/>
                </a:ext>
              </a:extLst>
            </p:cNvPr>
            <p:cNvSpPr/>
            <p:nvPr/>
          </p:nvSpPr>
          <p:spPr>
            <a:xfrm>
              <a:off x="3790915" y="3313417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511DA9B-C567-174B-9489-59FDC2A6B539}"/>
                </a:ext>
              </a:extLst>
            </p:cNvPr>
            <p:cNvSpPr/>
            <p:nvPr/>
          </p:nvSpPr>
          <p:spPr>
            <a:xfrm>
              <a:off x="2679068" y="4139256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D8948A-4B9A-1B4D-9280-0ABE0006B958}"/>
                </a:ext>
              </a:extLst>
            </p:cNvPr>
            <p:cNvSpPr/>
            <p:nvPr/>
          </p:nvSpPr>
          <p:spPr>
            <a:xfrm>
              <a:off x="1673580" y="2572008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1518D7-C014-E34E-BD3E-9568A16F3128}"/>
                </a:ext>
              </a:extLst>
            </p:cNvPr>
            <p:cNvSpPr/>
            <p:nvPr/>
          </p:nvSpPr>
          <p:spPr>
            <a:xfrm>
              <a:off x="1947080" y="4139256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6F7A2F-026C-5C40-ADBC-6A4CEF898424}"/>
                </a:ext>
              </a:extLst>
            </p:cNvPr>
            <p:cNvSpPr/>
            <p:nvPr/>
          </p:nvSpPr>
          <p:spPr>
            <a:xfrm>
              <a:off x="371225" y="4139256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76A983-8FA0-2B4C-A818-51E4246F8EB8}"/>
                </a:ext>
              </a:extLst>
            </p:cNvPr>
            <p:cNvSpPr/>
            <p:nvPr/>
          </p:nvSpPr>
          <p:spPr>
            <a:xfrm>
              <a:off x="4956313" y="3309295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A6AF0F5-1648-FE4F-8F6D-8685E3E5706C}"/>
                </a:ext>
              </a:extLst>
            </p:cNvPr>
            <p:cNvSpPr/>
            <p:nvPr/>
          </p:nvSpPr>
          <p:spPr>
            <a:xfrm>
              <a:off x="3380571" y="4139256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89D8096-BA96-B741-97D3-A5EB6DE4CC7F}"/>
                </a:ext>
              </a:extLst>
            </p:cNvPr>
            <p:cNvCxnSpPr>
              <a:cxnSpLocks/>
              <a:stCxn id="2" idx="2"/>
              <a:endCxn id="17" idx="7"/>
            </p:cNvCxnSpPr>
            <p:nvPr/>
          </p:nvCxnSpPr>
          <p:spPr>
            <a:xfrm flipH="1">
              <a:off x="2004057" y="2139006"/>
              <a:ext cx="920369" cy="4897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C6725-35F3-784D-9C7B-9658F13405C0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 flipH="1">
              <a:off x="1139402" y="2765597"/>
              <a:ext cx="534178" cy="543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25AE96-A9AC-E14F-9AD9-059FA80D3C85}"/>
                </a:ext>
              </a:extLst>
            </p:cNvPr>
            <p:cNvCxnSpPr>
              <a:cxnSpLocks/>
              <a:stCxn id="9" idx="2"/>
              <a:endCxn id="19" idx="0"/>
            </p:cNvCxnSpPr>
            <p:nvPr/>
          </p:nvCxnSpPr>
          <p:spPr>
            <a:xfrm flipH="1">
              <a:off x="564814" y="3502884"/>
              <a:ext cx="380999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A88CED-70AD-4249-BA6D-12AE55DFC3EF}"/>
                </a:ext>
              </a:extLst>
            </p:cNvPr>
            <p:cNvCxnSpPr>
              <a:cxnSpLocks/>
              <a:stCxn id="17" idx="6"/>
              <a:endCxn id="12" idx="0"/>
            </p:cNvCxnSpPr>
            <p:nvPr/>
          </p:nvCxnSpPr>
          <p:spPr>
            <a:xfrm>
              <a:off x="2060758" y="2765597"/>
              <a:ext cx="440670" cy="543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B00CB1C-2AD2-1742-A27D-5E4F71B9EC48}"/>
                </a:ext>
              </a:extLst>
            </p:cNvPr>
            <p:cNvCxnSpPr>
              <a:cxnSpLocks/>
              <a:stCxn id="9" idx="6"/>
              <a:endCxn id="10" idx="0"/>
            </p:cNvCxnSpPr>
            <p:nvPr/>
          </p:nvCxnSpPr>
          <p:spPr>
            <a:xfrm>
              <a:off x="1332991" y="3502884"/>
              <a:ext cx="246874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826277-FF62-7A43-BEDA-F6436B95DB40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 flipH="1">
              <a:off x="2140669" y="3502884"/>
              <a:ext cx="167170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CFE5EE-ABC2-A548-A1CD-D6DC446928A2}"/>
                </a:ext>
              </a:extLst>
            </p:cNvPr>
            <p:cNvCxnSpPr>
              <a:cxnSpLocks/>
              <a:stCxn id="2" idx="6"/>
              <a:endCxn id="11" idx="1"/>
            </p:cNvCxnSpPr>
            <p:nvPr/>
          </p:nvCxnSpPr>
          <p:spPr>
            <a:xfrm>
              <a:off x="3311604" y="2139006"/>
              <a:ext cx="1090273" cy="4897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3861ED-08BE-2B4C-9FDB-CDC5A3A31DE3}"/>
                </a:ext>
              </a:extLst>
            </p:cNvPr>
            <p:cNvCxnSpPr>
              <a:cxnSpLocks/>
              <a:stCxn id="12" idx="6"/>
              <a:endCxn id="16" idx="0"/>
            </p:cNvCxnSpPr>
            <p:nvPr/>
          </p:nvCxnSpPr>
          <p:spPr>
            <a:xfrm>
              <a:off x="2695017" y="3502884"/>
              <a:ext cx="177640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AFD517-C294-EF49-88A3-BAB3BD9BA23D}"/>
                </a:ext>
              </a:extLst>
            </p:cNvPr>
            <p:cNvCxnSpPr>
              <a:cxnSpLocks/>
              <a:stCxn id="15" idx="2"/>
              <a:endCxn id="21" idx="0"/>
            </p:cNvCxnSpPr>
            <p:nvPr/>
          </p:nvCxnSpPr>
          <p:spPr>
            <a:xfrm flipH="1">
              <a:off x="3574160" y="3507006"/>
              <a:ext cx="216755" cy="632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2A9F6B-77AC-FC46-8D15-C3B641815B72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3984504" y="2765597"/>
              <a:ext cx="360672" cy="5478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0D7E81-A4C5-E94D-92AB-ECBC54B2D49B}"/>
                </a:ext>
              </a:extLst>
            </p:cNvPr>
            <p:cNvCxnSpPr>
              <a:cxnSpLocks/>
              <a:stCxn id="11" idx="6"/>
              <a:endCxn id="20" idx="0"/>
            </p:cNvCxnSpPr>
            <p:nvPr/>
          </p:nvCxnSpPr>
          <p:spPr>
            <a:xfrm>
              <a:off x="4732354" y="2765597"/>
              <a:ext cx="417548" cy="543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464414C-A07F-F34F-8D8A-51DFA6555750}"/>
                </a:ext>
              </a:extLst>
            </p:cNvPr>
            <p:cNvSpPr/>
            <p:nvPr/>
          </p:nvSpPr>
          <p:spPr>
            <a:xfrm>
              <a:off x="4250273" y="4141057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90A7E31-F48E-744C-AB43-B1F93590FFE0}"/>
                </a:ext>
              </a:extLst>
            </p:cNvPr>
            <p:cNvCxnSpPr>
              <a:cxnSpLocks/>
              <a:stCxn id="15" idx="6"/>
              <a:endCxn id="60" idx="0"/>
            </p:cNvCxnSpPr>
            <p:nvPr/>
          </p:nvCxnSpPr>
          <p:spPr>
            <a:xfrm>
              <a:off x="4178093" y="3507006"/>
              <a:ext cx="265769" cy="6340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CE8E610-0FE0-B04D-AEEE-DA67CFC4C9DD}"/>
                </a:ext>
              </a:extLst>
            </p:cNvPr>
            <p:cNvCxnSpPr>
              <a:cxnSpLocks/>
              <a:stCxn id="20" idx="6"/>
              <a:endCxn id="66" idx="0"/>
            </p:cNvCxnSpPr>
            <p:nvPr/>
          </p:nvCxnSpPr>
          <p:spPr>
            <a:xfrm>
              <a:off x="5343491" y="3502884"/>
              <a:ext cx="278210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87CD683-B886-2046-9CE1-9DC8CFA62F15}"/>
                </a:ext>
              </a:extLst>
            </p:cNvPr>
            <p:cNvSpPr/>
            <p:nvPr/>
          </p:nvSpPr>
          <p:spPr>
            <a:xfrm>
              <a:off x="5428112" y="4139256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CE369CB-5AD6-8C4B-9BDB-E060933A47A5}"/>
                </a:ext>
              </a:extLst>
            </p:cNvPr>
            <p:cNvSpPr/>
            <p:nvPr/>
          </p:nvSpPr>
          <p:spPr>
            <a:xfrm>
              <a:off x="1773454" y="1381638"/>
              <a:ext cx="282481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</a:rPr>
                <a:t>Random Forrest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3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Most Important Features from Model</a:t>
            </a:r>
          </a:p>
        </p:txBody>
      </p:sp>
      <p:sp>
        <p:nvSpPr>
          <p:cNvPr id="45" name="Content Placeholder 13">
            <a:extLst>
              <a:ext uri="{FF2B5EF4-FFF2-40B4-BE49-F238E27FC236}">
                <a16:creationId xmlns:a16="http://schemas.microsoft.com/office/drawing/2014/main" id="{500CBF4B-FB2B-2640-84C5-07ADEEB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1" y="1582961"/>
            <a:ext cx="5405118" cy="4263268"/>
          </a:xfrm>
        </p:spPr>
        <p:txBody>
          <a:bodyPr>
            <a:normAutofit/>
          </a:bodyPr>
          <a:lstStyle/>
          <a:p>
            <a:r>
              <a:rPr lang="en-US" dirty="0"/>
              <a:t>Location (</a:t>
            </a:r>
            <a:r>
              <a:rPr lang="en-US" dirty="0">
                <a:solidFill>
                  <a:srgbClr val="FF0000"/>
                </a:solidFill>
              </a:rPr>
              <a:t>longitude and latitude</a:t>
            </a:r>
            <a:r>
              <a:rPr lang="en-US" dirty="0"/>
              <a:t>) is the most important feature for predicting well function</a:t>
            </a:r>
          </a:p>
          <a:p>
            <a:r>
              <a:rPr lang="en-US" dirty="0">
                <a:solidFill>
                  <a:srgbClr val="FF0000"/>
                </a:solidFill>
              </a:rPr>
              <a:t>Well age </a:t>
            </a:r>
            <a:r>
              <a:rPr lang="en-US" dirty="0"/>
              <a:t>directly affects reliability</a:t>
            </a:r>
          </a:p>
          <a:p>
            <a:r>
              <a:rPr lang="en-US" dirty="0"/>
              <a:t> Well 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 directly affects water quantity</a:t>
            </a:r>
          </a:p>
          <a:p>
            <a:r>
              <a:rPr lang="en-US" dirty="0">
                <a:solidFill>
                  <a:srgbClr val="FF0000"/>
                </a:solidFill>
              </a:rPr>
              <a:t>Well Elevation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are important features for prediction, although analysis did not highlight specific relationships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C4EC15-1E8C-5D4D-A99F-4D578592636E}"/>
              </a:ext>
            </a:extLst>
          </p:cNvPr>
          <p:cNvGrpSpPr/>
          <p:nvPr/>
        </p:nvGrpSpPr>
        <p:grpSpPr>
          <a:xfrm>
            <a:off x="0" y="727446"/>
            <a:ext cx="6146562" cy="7320000"/>
            <a:chOff x="591055" y="876301"/>
            <a:chExt cx="6146562" cy="7320000"/>
          </a:xfrm>
        </p:grpSpPr>
        <p:pic>
          <p:nvPicPr>
            <p:cNvPr id="6" name="Picture 5" descr="Chart, bar chart&#10;&#10;Description automatically generated">
              <a:extLst>
                <a:ext uri="{FF2B5EF4-FFF2-40B4-BE49-F238E27FC236}">
                  <a16:creationId xmlns:a16="http://schemas.microsoft.com/office/drawing/2014/main" id="{00A47BB2-C758-9D49-BC64-0D0A5B1FD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61" b="94185" l="7879" r="89899">
                          <a14:foregroundMark x1="7879" y1="21365" x2="7879" y2="21365"/>
                          <a14:foregroundMark x1="17239" y1="22503" x2="17239" y2="22503"/>
                          <a14:foregroundMark x1="28013" y1="40708" x2="28013" y2="40708"/>
                          <a14:foregroundMark x1="36768" y1="46903" x2="36768" y2="46903"/>
                          <a14:foregroundMark x1="48418" y1="65613" x2="48418" y2="65613"/>
                          <a14:foregroundMark x1="54815" y1="78129" x2="54815" y2="78129"/>
                          <a14:foregroundMark x1="65051" y1="86346" x2="65051" y2="86346"/>
                          <a14:foregroundMark x1="73401" y1="90013" x2="73401" y2="90013"/>
                          <a14:foregroundMark x1="35421" y1="69912" x2="35421" y2="69912"/>
                          <a14:foregroundMark x1="27138" y1="66498" x2="27138" y2="66498"/>
                          <a14:foregroundMark x1="27475" y1="41340" x2="27407" y2="69153"/>
                          <a14:foregroundMark x1="27407" y1="69153" x2="27407" y2="69153"/>
                          <a14:foregroundMark x1="36633" y1="51833" x2="37172" y2="72566"/>
                          <a14:backgroundMark x1="85387" y1="94690" x2="85387" y2="94058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8082" y="2586765"/>
              <a:ext cx="7320000" cy="3899071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0F7671-53B7-A743-A17D-0A329D9865FB}"/>
                </a:ext>
              </a:extLst>
            </p:cNvPr>
            <p:cNvSpPr txBox="1"/>
            <p:nvPr/>
          </p:nvSpPr>
          <p:spPr>
            <a:xfrm>
              <a:off x="591055" y="1352971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Longitude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FF4455-4132-3944-9CC4-72707497DF57}"/>
                </a:ext>
              </a:extLst>
            </p:cNvPr>
            <p:cNvSpPr txBox="1"/>
            <p:nvPr/>
          </p:nvSpPr>
          <p:spPr>
            <a:xfrm>
              <a:off x="591056" y="2052097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Latitude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C1CC15-547D-184A-A787-6DD5CDDCE536}"/>
                </a:ext>
              </a:extLst>
            </p:cNvPr>
            <p:cNvSpPr txBox="1"/>
            <p:nvPr/>
          </p:nvSpPr>
          <p:spPr>
            <a:xfrm>
              <a:off x="595558" y="4048192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Well Age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BB1779-E7C5-4741-8DC4-94892954C967}"/>
                </a:ext>
              </a:extLst>
            </p:cNvPr>
            <p:cNvSpPr txBox="1"/>
            <p:nvPr/>
          </p:nvSpPr>
          <p:spPr>
            <a:xfrm>
              <a:off x="606540" y="2680963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Well Elevation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9EC20-EC7E-6A49-8F49-5A1A3BE6644C}"/>
                </a:ext>
              </a:extLst>
            </p:cNvPr>
            <p:cNvSpPr txBox="1"/>
            <p:nvPr/>
          </p:nvSpPr>
          <p:spPr>
            <a:xfrm>
              <a:off x="606540" y="3347056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Population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E5A9B8-076D-9C42-BF4C-5500BFA5BBCC}"/>
                </a:ext>
              </a:extLst>
            </p:cNvPr>
            <p:cNvSpPr txBox="1"/>
            <p:nvPr/>
          </p:nvSpPr>
          <p:spPr>
            <a:xfrm>
              <a:off x="595559" y="4724191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2AFAB7-4E6C-1B40-A517-5E286400307A}"/>
                </a:ext>
              </a:extLst>
            </p:cNvPr>
            <p:cNvSpPr txBox="1"/>
            <p:nvPr/>
          </p:nvSpPr>
          <p:spPr>
            <a:xfrm>
              <a:off x="606540" y="5402974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Communal Standpipe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6A425-F87E-1F4E-A7CB-7659BF230E22}"/>
                </a:ext>
              </a:extLst>
            </p:cNvPr>
            <p:cNvSpPr txBox="1"/>
            <p:nvPr/>
          </p:nvSpPr>
          <p:spPr>
            <a:xfrm>
              <a:off x="595560" y="5949110"/>
              <a:ext cx="2521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Multiple Communal Standpipe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Location Affects Reliability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A0F085D3-B1D0-1247-A125-4FC748E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535" y="2040998"/>
            <a:ext cx="4953000" cy="3297122"/>
          </a:xfrm>
        </p:spPr>
        <p:txBody>
          <a:bodyPr>
            <a:normAutofit/>
          </a:bodyPr>
          <a:lstStyle/>
          <a:p>
            <a:r>
              <a:rPr lang="en-US" dirty="0"/>
              <a:t>High variability in well function across regions </a:t>
            </a:r>
          </a:p>
          <a:p>
            <a:r>
              <a:rPr lang="en-US" dirty="0"/>
              <a:t> Many Regions with high failure percentage and high population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Recommendation:</a:t>
            </a:r>
            <a:r>
              <a:rPr lang="en-US" dirty="0"/>
              <a:t> Focus on regions which have historically high failure percentage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2F2D4-7F2A-AA4F-8F3C-13E8A8FC8ADF}"/>
              </a:ext>
            </a:extLst>
          </p:cNvPr>
          <p:cNvSpPr txBox="1"/>
          <p:nvPr/>
        </p:nvSpPr>
        <p:spPr>
          <a:xfrm>
            <a:off x="1265452" y="1205166"/>
            <a:ext cx="392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Distribution Percentage Non-Function by Region</a:t>
            </a:r>
          </a:p>
        </p:txBody>
      </p:sp>
      <p:pic>
        <p:nvPicPr>
          <p:cNvPr id="22" name="Picture 21" descr="Chart, box and whisker chart&#10;&#10;Description automatically generated">
            <a:extLst>
              <a:ext uri="{FF2B5EF4-FFF2-40B4-BE49-F238E27FC236}">
                <a16:creationId xmlns:a16="http://schemas.microsoft.com/office/drawing/2014/main" id="{514124DA-9001-9240-BBE0-658B99D63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0" y="1512943"/>
            <a:ext cx="5339242" cy="51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Well Age Negatively Affects Reliability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A0F085D3-B1D0-1247-A125-4FC748E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213" y="1474573"/>
            <a:ext cx="4953000" cy="4779735"/>
          </a:xfrm>
        </p:spPr>
        <p:txBody>
          <a:bodyPr>
            <a:normAutofit/>
          </a:bodyPr>
          <a:lstStyle/>
          <a:p>
            <a:r>
              <a:rPr lang="en-US" dirty="0"/>
              <a:t>As well ages increase, the percentage of non-functional wells increases</a:t>
            </a:r>
          </a:p>
          <a:p>
            <a:r>
              <a:rPr lang="en-US" dirty="0"/>
              <a:t>If a well is over age 24-25, it is more likely that well will be non-functional rather than functional</a:t>
            </a:r>
          </a:p>
          <a:p>
            <a:r>
              <a:rPr lang="en-US" dirty="0"/>
              <a:t>2.5M people are supported by older wells (&gt;24 years old)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Recommendation: </a:t>
            </a:r>
            <a:r>
              <a:rPr lang="en-US" dirty="0"/>
              <a:t>Focus maintenance on older wells to maintain supply of water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B778FC5-F3D5-AC45-9DF8-29156E6B1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74573"/>
            <a:ext cx="5918418" cy="4444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BEA17-60FC-0944-9FDA-DA92B63F70D4}"/>
              </a:ext>
            </a:extLst>
          </p:cNvPr>
          <p:cNvSpPr txBox="1"/>
          <p:nvPr/>
        </p:nvSpPr>
        <p:spPr>
          <a:xfrm>
            <a:off x="1789032" y="1218282"/>
            <a:ext cx="333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Percent Non-Functional by Age</a:t>
            </a:r>
          </a:p>
        </p:txBody>
      </p:sp>
    </p:spTree>
    <p:extLst>
      <p:ext uri="{BB962C8B-B14F-4D97-AF65-F5344CB8AC3E}">
        <p14:creationId xmlns:p14="http://schemas.microsoft.com/office/powerpoint/2010/main" val="41070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Lower Static Head Indicates Failure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A0F085D3-B1D0-1247-A125-4FC748E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864" y="2167807"/>
            <a:ext cx="4953000" cy="3363481"/>
          </a:xfrm>
        </p:spPr>
        <p:txBody>
          <a:bodyPr>
            <a:normAutofit/>
          </a:bodyPr>
          <a:lstStyle/>
          <a:p>
            <a:r>
              <a:rPr lang="en-US" dirty="0"/>
              <a:t>As well ages increase, the amount of static head on the well will decrease, lowering water quantity</a:t>
            </a:r>
          </a:p>
          <a:p>
            <a:r>
              <a:rPr lang="en-US" dirty="0"/>
              <a:t>This can be artificially improved by technology such as a pump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Recommendation: </a:t>
            </a:r>
            <a:r>
              <a:rPr lang="en-US" dirty="0"/>
              <a:t>Keep a close eye on static head as it directly correlates with water quantity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201C7B-BEB8-584B-9870-24D8BC059173}"/>
              </a:ext>
            </a:extLst>
          </p:cNvPr>
          <p:cNvGrpSpPr/>
          <p:nvPr/>
        </p:nvGrpSpPr>
        <p:grpSpPr>
          <a:xfrm rot="5400000">
            <a:off x="1646350" y="-585763"/>
            <a:ext cx="2265419" cy="5850622"/>
            <a:chOff x="568268" y="714463"/>
            <a:chExt cx="2842145" cy="7340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CBEA17-60FC-0944-9FDA-DA92B63F70D4}"/>
                </a:ext>
              </a:extLst>
            </p:cNvPr>
            <p:cNvSpPr txBox="1"/>
            <p:nvPr/>
          </p:nvSpPr>
          <p:spPr>
            <a:xfrm rot="16200000">
              <a:off x="-1174982" y="3486229"/>
              <a:ext cx="3872630" cy="38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/>
                <a:t>Amount of Static Head by Well Status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3E9A69D-500B-B048-A36E-2195400A9015}"/>
                </a:ext>
              </a:extLst>
            </p:cNvPr>
            <p:cNvGrpSpPr/>
            <p:nvPr/>
          </p:nvGrpSpPr>
          <p:grpSpPr>
            <a:xfrm>
              <a:off x="1054442" y="714463"/>
              <a:ext cx="2355971" cy="7340064"/>
              <a:chOff x="479906" y="2199804"/>
              <a:chExt cx="2014992" cy="627774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28A58A-8473-254C-87EA-B938EFBD44EF}"/>
                  </a:ext>
                </a:extLst>
              </p:cNvPr>
              <p:cNvSpPr/>
              <p:nvPr/>
            </p:nvSpPr>
            <p:spPr>
              <a:xfrm rot="16200000">
                <a:off x="-127620" y="4659242"/>
                <a:ext cx="2145503" cy="93045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E69DAD-2B8A-6746-999F-E5A9431000A5}"/>
                  </a:ext>
                </a:extLst>
              </p:cNvPr>
              <p:cNvSpPr/>
              <p:nvPr/>
            </p:nvSpPr>
            <p:spPr>
              <a:xfrm rot="16200000">
                <a:off x="1652400" y="5354720"/>
                <a:ext cx="754544" cy="93045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3617BE-4A57-654C-946D-EEB42D6A3051}"/>
                  </a:ext>
                </a:extLst>
              </p:cNvPr>
              <p:cNvSpPr txBox="1"/>
              <p:nvPr/>
            </p:nvSpPr>
            <p:spPr>
              <a:xfrm rot="16200000">
                <a:off x="-383165" y="6913742"/>
                <a:ext cx="2567139" cy="34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Functional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8A880B-468C-B445-9893-41C5C302CD9E}"/>
                  </a:ext>
                </a:extLst>
              </p:cNvPr>
              <p:cNvSpPr txBox="1"/>
              <p:nvPr/>
            </p:nvSpPr>
            <p:spPr>
              <a:xfrm rot="16200000">
                <a:off x="670770" y="7022876"/>
                <a:ext cx="2567139" cy="34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Non Functional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7912D3-AF77-414B-A370-0D23CF843755}"/>
                  </a:ext>
                </a:extLst>
              </p:cNvPr>
              <p:cNvSpPr txBox="1"/>
              <p:nvPr/>
            </p:nvSpPr>
            <p:spPr>
              <a:xfrm rot="16200000">
                <a:off x="-386305" y="3227433"/>
                <a:ext cx="2567139" cy="51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/>
                  <a:t>31 FH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34777E-7F6A-5342-9B46-D67388D25EE5}"/>
                  </a:ext>
                </a:extLst>
              </p:cNvPr>
              <p:cNvSpPr txBox="1"/>
              <p:nvPr/>
            </p:nvSpPr>
            <p:spPr>
              <a:xfrm rot="16200000">
                <a:off x="746102" y="4593038"/>
                <a:ext cx="2567138" cy="51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/>
                  <a:t>23 FH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BAC018-B354-0744-A359-797185B7F512}"/>
              </a:ext>
            </a:extLst>
          </p:cNvPr>
          <p:cNvGrpSpPr/>
          <p:nvPr/>
        </p:nvGrpSpPr>
        <p:grpSpPr>
          <a:xfrm>
            <a:off x="-459009" y="3789154"/>
            <a:ext cx="8180634" cy="2606830"/>
            <a:chOff x="-310728" y="3789154"/>
            <a:chExt cx="8180634" cy="26068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1A8CC-D58F-554E-A5EF-0DA1D24BCA34}"/>
                </a:ext>
              </a:extLst>
            </p:cNvPr>
            <p:cNvSpPr/>
            <p:nvPr/>
          </p:nvSpPr>
          <p:spPr>
            <a:xfrm>
              <a:off x="2081750" y="4181957"/>
              <a:ext cx="4170769" cy="31454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538BD9-50EF-9F41-87E2-FA41CF6C7E9D}"/>
                </a:ext>
              </a:extLst>
            </p:cNvPr>
            <p:cNvSpPr txBox="1"/>
            <p:nvPr/>
          </p:nvSpPr>
          <p:spPr>
            <a:xfrm>
              <a:off x="-310728" y="4143498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Enough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EC6764-A69F-7246-8571-2FD9E0114EA9}"/>
                </a:ext>
              </a:extLst>
            </p:cNvPr>
            <p:cNvSpPr/>
            <p:nvPr/>
          </p:nvSpPr>
          <p:spPr>
            <a:xfrm>
              <a:off x="2081751" y="4653240"/>
              <a:ext cx="2613818" cy="3145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F43C6F-82D5-AC4E-8CEC-36E02A8D5B8C}"/>
                </a:ext>
              </a:extLst>
            </p:cNvPr>
            <p:cNvSpPr/>
            <p:nvPr/>
          </p:nvSpPr>
          <p:spPr>
            <a:xfrm>
              <a:off x="2081750" y="5117752"/>
              <a:ext cx="1394618" cy="3145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6140B9-CBA6-2246-AC2A-4AA1091631FA}"/>
                </a:ext>
              </a:extLst>
            </p:cNvPr>
            <p:cNvSpPr/>
            <p:nvPr/>
          </p:nvSpPr>
          <p:spPr>
            <a:xfrm>
              <a:off x="2081750" y="5582264"/>
              <a:ext cx="1163958" cy="3145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DC2D5E-6C62-1F4E-BCE7-E2E0760E96AE}"/>
                </a:ext>
              </a:extLst>
            </p:cNvPr>
            <p:cNvSpPr/>
            <p:nvPr/>
          </p:nvSpPr>
          <p:spPr>
            <a:xfrm>
              <a:off x="2081750" y="6046776"/>
              <a:ext cx="513169" cy="3145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BDF06F-5167-F041-B635-B33A03884FCD}"/>
                </a:ext>
              </a:extLst>
            </p:cNvPr>
            <p:cNvSpPr txBox="1"/>
            <p:nvPr/>
          </p:nvSpPr>
          <p:spPr>
            <a:xfrm>
              <a:off x="-310728" y="4607070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Insufficient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FD285B-B6C6-3049-9A81-B650BDEE8B81}"/>
                </a:ext>
              </a:extLst>
            </p:cNvPr>
            <p:cNvSpPr txBox="1"/>
            <p:nvPr/>
          </p:nvSpPr>
          <p:spPr>
            <a:xfrm>
              <a:off x="-310728" y="5067834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Seasonal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5B396-37F9-9D40-9756-8B3924FDFB16}"/>
                </a:ext>
              </a:extLst>
            </p:cNvPr>
            <p:cNvSpPr txBox="1"/>
            <p:nvPr/>
          </p:nvSpPr>
          <p:spPr>
            <a:xfrm>
              <a:off x="-310728" y="5536543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Dry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C362A4-C4B1-0947-8982-279F3F83DB73}"/>
                </a:ext>
              </a:extLst>
            </p:cNvPr>
            <p:cNvSpPr txBox="1"/>
            <p:nvPr/>
          </p:nvSpPr>
          <p:spPr>
            <a:xfrm>
              <a:off x="-304844" y="5995874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Unknown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C1C478-ABB6-EC4C-97C3-91EDFF189775}"/>
                </a:ext>
              </a:extLst>
            </p:cNvPr>
            <p:cNvSpPr txBox="1"/>
            <p:nvPr/>
          </p:nvSpPr>
          <p:spPr>
            <a:xfrm>
              <a:off x="1900586" y="3789154"/>
              <a:ext cx="3462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/>
                <a:t>Amount of Static Head by Water Quantity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09CD70-7580-8D46-8F21-B3782FF8EBBD}"/>
                </a:ext>
              </a:extLst>
            </p:cNvPr>
            <p:cNvSpPr txBox="1"/>
            <p:nvPr/>
          </p:nvSpPr>
          <p:spPr>
            <a:xfrm>
              <a:off x="5477428" y="4139173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30 FH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5ABF30-68B8-9F4B-8E96-88AAF7DE40E5}"/>
                </a:ext>
              </a:extLst>
            </p:cNvPr>
            <p:cNvSpPr txBox="1"/>
            <p:nvPr/>
          </p:nvSpPr>
          <p:spPr>
            <a:xfrm>
              <a:off x="3960094" y="4607996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28 FH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A42381-678E-AC43-8828-8E5E05832A66}"/>
                </a:ext>
              </a:extLst>
            </p:cNvPr>
            <p:cNvSpPr txBox="1"/>
            <p:nvPr/>
          </p:nvSpPr>
          <p:spPr>
            <a:xfrm>
              <a:off x="2678544" y="5030800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22 FH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0BC74B-0398-8845-86F3-30AFC9CE0AEF}"/>
                </a:ext>
              </a:extLst>
            </p:cNvPr>
            <p:cNvSpPr txBox="1"/>
            <p:nvPr/>
          </p:nvSpPr>
          <p:spPr>
            <a:xfrm>
              <a:off x="2451757" y="5529482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18 FH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6EA68F-49AF-3E42-818B-0D23424E67BA}"/>
                </a:ext>
              </a:extLst>
            </p:cNvPr>
            <p:cNvSpPr txBox="1"/>
            <p:nvPr/>
          </p:nvSpPr>
          <p:spPr>
            <a:xfrm>
              <a:off x="1817760" y="5995379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16 FH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2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6083</TotalTime>
  <Words>825</Words>
  <Application>Microsoft Macintosh PowerPoint</Application>
  <PresentationFormat>Custom</PresentationFormat>
  <Paragraphs>148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Digital Blue Tunnel 16x9</vt:lpstr>
      <vt:lpstr>Predicting Water Well Failures Using Machine Learning</vt:lpstr>
      <vt:lpstr>Predicting Well Failure Can Save Lives</vt:lpstr>
      <vt:lpstr>Data Quality a Potential Issue</vt:lpstr>
      <vt:lpstr>Analysis Overview</vt:lpstr>
      <vt:lpstr>Best Classification Modeling of Well 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BACKUP</vt:lpstr>
      <vt:lpstr>Analysis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Brian Bentson</dc:creator>
  <cp:lastModifiedBy>Brian Bentson</cp:lastModifiedBy>
  <cp:revision>149</cp:revision>
  <dcterms:created xsi:type="dcterms:W3CDTF">2021-04-15T22:42:22Z</dcterms:created>
  <dcterms:modified xsi:type="dcterms:W3CDTF">2021-05-26T05:35:05Z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