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j/pDKFxPFpR7ezuahAy1igSONUf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lly Ke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9T12:13:34.532">
    <p:pos x="6000" y="0"/>
    <p:text>I'm sure this is a weird part of opening it as a google powerpoint, but some of the formatting looks odd- it seems to go off the page on some parts. I would just double check your powerpoint</p:text>
    <p:extLst>
      <p:ext uri="{C676402C-5697-4E1C-873F-D02D1690AC5C}">
        <p15:threadingInfo timeZoneBias="0"/>
      </p:ext>
      <p:ext uri="http://customooxmlschemas.google.com/">
        <go:slidesCustomData xmlns:go="http://customooxmlschemas.google.com/" commentPostId="AAAAPUetvPs"/>
      </p:ext>
    </p:extLst>
  </p:cm>
  <p:cm authorId="0" idx="2" dt="2021-09-29T12:18:10.628">
    <p:pos x="6000" y="100"/>
    <p:text>I like the last paragraph - it seems to be a good conclusion in stating we're seeing the problem more clearly but there's still more to understand &amp; it also explains some significance</p:text>
    <p:extLst>
      <p:ext uri="{C676402C-5697-4E1C-873F-D02D1690AC5C}">
        <p15:threadingInfo timeZoneBias="0"/>
      </p:ext>
      <p:ext uri="http://customooxmlschemas.google.com/">
        <go:slidesCustomData xmlns:go="http://customooxmlschemas.google.com/" commentPostId="AAAAPUetvP8"/>
      </p:ext>
    </p:extLst>
  </p:cm>
  <p:cm authorId="0" idx="3" dt="2021-09-29T12:15:04.609">
    <p:pos x="6000" y="200"/>
    <p:text>I really like how you have the two figures on the left connected! It makes clear how you've extended the analysis</p:text>
    <p:extLst>
      <p:ext uri="{C676402C-5697-4E1C-873F-D02D1690AC5C}">
        <p15:threadingInfo timeZoneBias="0"/>
      </p:ext>
      <p:ext uri="http://customooxmlschemas.google.com/">
        <go:slidesCustomData xmlns:go="http://customooxmlschemas.google.com/" commentPostId="AAAAPUetvP0"/>
      </p:ext>
    </p:extLst>
  </p:cm>
  <p:cm authorId="0" idx="4" dt="2021-09-29T12:14:11.634">
    <p:pos x="6000" y="300"/>
    <p:text>HPF = Habitable Zone Planet Finder</p:text>
    <p:extLst>
      <p:ext uri="{C676402C-5697-4E1C-873F-D02D1690AC5C}">
        <p15:threadingInfo timeZoneBias="0"/>
      </p:ext>
      <p:ext uri="http://customooxmlschemas.google.com/">
        <go:slidesCustomData xmlns:go="http://customooxmlschemas.google.com/" commentPostId="AAAAPUetvP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18" name="Google Shape;18;p3"/>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19" name="Google Shape;19;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5" name="Google Shape;25;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1" name="Google Shape;31;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7" name="Google Shape;37;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7"/>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7"/>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8659477" y="4739647"/>
            <a:ext cx="22219920" cy="23393400"/>
          </a:xfrm>
          <a:prstGeom prst="rect">
            <a:avLst/>
          </a:prstGeom>
          <a:noFill/>
          <a:ln>
            <a:noFill/>
          </a:ln>
        </p:spPr>
      </p:sp>
      <p:sp>
        <p:nvSpPr>
          <p:cNvPr id="68" name="Google Shape;68;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hyperlink" Target="https://www.google.com/url?sa=i&amp;url=https%3A%2F%2Fen.wikipedia.org%2Fwiki%2FDoppler_spectroscopy&amp;psig=AOvVaw0jlCitXWdaa4xRj44hOUX-&amp;ust=1632267333663000&amp;source=images&amp;cd=vfe&amp;ved=0CAsQjRxqFwoTCMjY9ebbjvMCFQAAAAAdAAAAABAD" TargetMode="External"/><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4361756" y="6193655"/>
            <a:ext cx="14544921" cy="26623146"/>
          </a:xfrm>
          <a:prstGeom prst="rect">
            <a:avLst/>
          </a:prstGeom>
          <a:noFill/>
          <a:ln>
            <a:noFill/>
          </a:ln>
        </p:spPr>
        <p:txBody>
          <a:bodyPr anchorCtr="0" anchor="t" bIns="40625" lIns="81275" spcFirstLastPara="1" rIns="81275" wrap="square" tIns="40625">
            <a:noAutofit/>
          </a:bodyPr>
          <a:lstStyle/>
          <a:p>
            <a:pPr indent="0" lvl="0" marL="0" marR="0" rtl="0" algn="l">
              <a:lnSpc>
                <a:spcPct val="90000"/>
              </a:lnSpc>
              <a:spcBef>
                <a:spcPts val="0"/>
              </a:spcBef>
              <a:spcAft>
                <a:spcPts val="0"/>
              </a:spcAft>
              <a:buClr>
                <a:schemeClr val="dk1"/>
              </a:buClr>
              <a:buSzPts val="4800"/>
              <a:buFont typeface="Arial"/>
              <a:buNone/>
            </a:pPr>
            <a:r>
              <a:rPr b="1" i="0" lang="en-US" sz="4800" u="none" cap="none" strike="noStrike">
                <a:solidFill>
                  <a:schemeClr val="dk1"/>
                </a:solidFill>
                <a:latin typeface="Calibri"/>
                <a:ea typeface="Calibri"/>
                <a:cs typeface="Calibri"/>
                <a:sym typeface="Calibri"/>
              </a:rPr>
              <a:t>General Goal:</a:t>
            </a:r>
            <a:r>
              <a:rPr b="0" i="0" lang="en-US" sz="4800" u="none" cap="none" strike="noStrike">
                <a:solidFill>
                  <a:schemeClr val="dk1"/>
                </a:solidFill>
                <a:latin typeface="Calibri"/>
                <a:ea typeface="Calibri"/>
                <a:cs typeface="Calibri"/>
                <a:sym typeface="Calibri"/>
              </a:rPr>
              <a:t> identify patterns in drift behavior to hypothesis why they occur.</a:t>
            </a:r>
            <a:endParaRPr b="1"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rPr b="1" i="0" lang="en-US" sz="4800" u="none" cap="none" strike="noStrike">
                <a:solidFill>
                  <a:schemeClr val="dk1"/>
                </a:solidFill>
                <a:latin typeface="Calibri"/>
                <a:ea typeface="Calibri"/>
                <a:cs typeface="Calibri"/>
                <a:sym typeface="Calibri"/>
              </a:rPr>
              <a:t>Specific Goal: </a:t>
            </a:r>
            <a:r>
              <a:rPr b="0" i="0" lang="en-US" sz="4800" u="none" cap="none" strike="noStrike">
                <a:solidFill>
                  <a:schemeClr val="dk1"/>
                </a:solidFill>
                <a:latin typeface="Calibri"/>
                <a:ea typeface="Calibri"/>
                <a:cs typeface="Calibri"/>
                <a:sym typeface="Calibri"/>
              </a:rPr>
              <a:t>to extend the analysis seen in Terrien et al. and identify any changes in the drift behavior recently. </a:t>
            </a:r>
            <a:endParaRPr/>
          </a:p>
          <a:p>
            <a:pPr indent="0" lvl="0" marL="0" marR="0" rtl="0" algn="l">
              <a:lnSpc>
                <a:spcPct val="90000"/>
              </a:lnSpc>
              <a:spcBef>
                <a:spcPts val="2400"/>
              </a:spcBef>
              <a:spcAft>
                <a:spcPts val="0"/>
              </a:spcAft>
              <a:buClr>
                <a:schemeClr val="dk1"/>
              </a:buClr>
              <a:buSzPts val="4800"/>
              <a:buFont typeface="Arial"/>
              <a:buNone/>
            </a:pPr>
            <a:r>
              <a:rPr b="0" i="0" lang="en-US" sz="4800" u="none" cap="none" strike="noStrike">
                <a:solidFill>
                  <a:schemeClr val="dk1"/>
                </a:solidFill>
                <a:latin typeface="Calibri"/>
                <a:ea typeface="Calibri"/>
                <a:cs typeface="Calibri"/>
                <a:sym typeface="Calibri"/>
              </a:rPr>
              <a:t>I did this using Python via Jupyter Notebooks and data collected by the HPF calibration systems. </a:t>
            </a:r>
            <a:endParaRPr/>
          </a:p>
          <a:p>
            <a:pPr indent="0" lvl="0" marL="0" marR="0" rtl="0" algn="l">
              <a:lnSpc>
                <a:spcPct val="90000"/>
              </a:lnSpc>
              <a:spcBef>
                <a:spcPts val="2400"/>
              </a:spcBef>
              <a:spcAft>
                <a:spcPts val="0"/>
              </a:spcAft>
              <a:buClr>
                <a:schemeClr val="dk1"/>
              </a:buClr>
              <a:buSzPts val="4800"/>
              <a:buFont typeface="Arial"/>
              <a:buNone/>
            </a:pPr>
            <a:r>
              <a:rPr b="1" i="0" lang="en-US" sz="4800" u="none" cap="none" strike="noStrike">
                <a:solidFill>
                  <a:schemeClr val="dk1"/>
                </a:solidFill>
                <a:latin typeface="Calibri"/>
                <a:ea typeface="Calibri"/>
                <a:cs typeface="Calibri"/>
                <a:sym typeface="Calibri"/>
              </a:rPr>
              <a:t>The Process:</a:t>
            </a:r>
            <a:endParaRPr/>
          </a:p>
          <a:p>
            <a:pPr indent="-914400" lvl="0" marL="914400" marR="0" rtl="0" algn="l">
              <a:lnSpc>
                <a:spcPct val="90000"/>
              </a:lnSpc>
              <a:spcBef>
                <a:spcPts val="240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use Gaussian fit on each mode of the HPF calibration spectra</a:t>
            </a:r>
            <a:endParaRPr/>
          </a:p>
          <a:p>
            <a:pPr indent="-914400" lvl="0" marL="914400" marR="0" rtl="0" algn="l">
              <a:lnSpc>
                <a:spcPct val="90000"/>
              </a:lnSpc>
              <a:spcBef>
                <a:spcPts val="240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create code with Python packages to calculate the modal drift in equivalent Doppler shift</a:t>
            </a:r>
            <a:endParaRPr/>
          </a:p>
          <a:p>
            <a:pPr indent="-914400" lvl="0" marL="914400" marR="0" rtl="0" algn="l">
              <a:lnSpc>
                <a:spcPct val="90000"/>
              </a:lnSpc>
              <a:spcBef>
                <a:spcPts val="240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plot these drift/Doppler shift/RV values over the last two years</a:t>
            </a:r>
            <a:endParaRPr/>
          </a:p>
          <a:p>
            <a:pPr indent="-914400" lvl="0" marL="914400" marR="0" rtl="0" algn="l">
              <a:lnSpc>
                <a:spcPct val="90000"/>
              </a:lnSpc>
              <a:spcBef>
                <a:spcPts val="2400"/>
              </a:spcBef>
              <a:spcAft>
                <a:spcPts val="0"/>
              </a:spcAft>
              <a:buClr>
                <a:schemeClr val="dk1"/>
              </a:buClr>
              <a:buSzPts val="4800"/>
              <a:buFont typeface="Calibri"/>
              <a:buAutoNum type="arabicPeriod"/>
            </a:pPr>
            <a:r>
              <a:rPr b="0" i="0" lang="en-US" sz="4800" u="none" cap="none" strike="noStrike">
                <a:solidFill>
                  <a:schemeClr val="dk1"/>
                </a:solidFill>
                <a:latin typeface="Calibri"/>
                <a:ea typeface="Calibri"/>
                <a:cs typeface="Calibri"/>
                <a:sym typeface="Calibri"/>
              </a:rPr>
              <a:t>repeat for each calibration system, pipeline, and section of the spectrograph</a:t>
            </a:r>
            <a:endParaRPr/>
          </a:p>
          <a:p>
            <a:pPr indent="0" lvl="0" marL="0" marR="0" rtl="0" algn="l">
              <a:lnSpc>
                <a:spcPct val="90000"/>
              </a:lnSpc>
              <a:spcBef>
                <a:spcPts val="2400"/>
              </a:spcBef>
              <a:spcAft>
                <a:spcPts val="0"/>
              </a:spcAft>
              <a:buClr>
                <a:schemeClr val="dk1"/>
              </a:buClr>
              <a:buSzPts val="4800"/>
              <a:buFont typeface="Arial"/>
              <a:buNone/>
            </a:pPr>
            <a:r>
              <a:rPr b="0" i="0" lang="en-US" sz="4800" u="none" cap="none" strike="noStrike">
                <a:solidFill>
                  <a:schemeClr val="dk1"/>
                </a:solidFill>
                <a:latin typeface="Calibri"/>
                <a:ea typeface="Calibri"/>
                <a:cs typeface="Calibri"/>
                <a:sym typeface="Calibri"/>
              </a:rPr>
              <a:t>While improving analysis techniques, I recreated Fig. 2 from Terrien et al. and extended the data to April 2021 as seen below. </a:t>
            </a:r>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rPr b="0" i="0" lang="en-US" sz="4800" u="none" cap="none" strike="noStrike">
                <a:solidFill>
                  <a:schemeClr val="dk1"/>
                </a:solidFill>
                <a:latin typeface="Calibri"/>
                <a:ea typeface="Calibri"/>
                <a:cs typeface="Calibri"/>
                <a:sym typeface="Calibri"/>
              </a:rPr>
              <a:t>To isolate for etalon-specific behavior, I did this analysis for four different sets of data: both the HPF etalon and LFC spectra processed normally and then processed with a new coding pipeline. </a:t>
            </a:r>
            <a:endParaRPr/>
          </a:p>
          <a:p>
            <a:pPr indent="0" lvl="0" marL="0" marR="0" rtl="0" algn="l">
              <a:lnSpc>
                <a:spcPct val="90000"/>
              </a:lnSpc>
              <a:spcBef>
                <a:spcPts val="2400"/>
              </a:spcBef>
              <a:spcAft>
                <a:spcPts val="0"/>
              </a:spcAft>
              <a:buClr>
                <a:schemeClr val="dk1"/>
              </a:buClr>
              <a:buSzPts val="4800"/>
              <a:buFont typeface="Arial"/>
              <a:buNone/>
            </a:pPr>
            <a:r>
              <a:rPr b="0" i="0" lang="en-US" sz="4800" u="none" cap="none" strike="noStrike">
                <a:solidFill>
                  <a:schemeClr val="dk1"/>
                </a:solidFill>
                <a:latin typeface="Calibri"/>
                <a:ea typeface="Calibri"/>
                <a:cs typeface="Calibri"/>
                <a:sym typeface="Calibri"/>
              </a:rPr>
              <a:t>I analyzed different sections (meaning different wavelengths) of the HPF spectrograph (averaged a group of modes) to identify the chromatic behavior indicated in Terrien et al. </a:t>
            </a:r>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90000"/>
              </a:lnSpc>
              <a:spcBef>
                <a:spcPts val="2400"/>
              </a:spcBef>
              <a:spcAft>
                <a:spcPts val="0"/>
              </a:spcAft>
              <a:buClr>
                <a:schemeClr val="dk1"/>
              </a:buClr>
              <a:buSzPts val="4800"/>
              <a:buFont typeface="Arial"/>
              <a:buNone/>
            </a:pPr>
            <a:r>
              <a:t/>
            </a:r>
            <a:endParaRPr b="0" i="0" sz="4800" u="none" cap="none" strike="noStrike">
              <a:solidFill>
                <a:schemeClr val="dk1"/>
              </a:solidFill>
              <a:latin typeface="Calibri"/>
              <a:ea typeface="Calibri"/>
              <a:cs typeface="Calibri"/>
              <a:sym typeface="Calibri"/>
            </a:endParaRPr>
          </a:p>
        </p:txBody>
      </p:sp>
      <p:sp>
        <p:nvSpPr>
          <p:cNvPr id="90" name="Google Shape;90;p1"/>
          <p:cNvSpPr txBox="1"/>
          <p:nvPr>
            <p:ph idx="1" type="body"/>
          </p:nvPr>
        </p:nvSpPr>
        <p:spPr>
          <a:xfrm>
            <a:off x="628823" y="6344740"/>
            <a:ext cx="12834472" cy="2550685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None/>
            </a:pPr>
            <a:r>
              <a:rPr lang="en-US" sz="4800"/>
              <a:t>The Habitable Planet Finder (HPF) system: </a:t>
            </a:r>
            <a:endParaRPr/>
          </a:p>
          <a:p>
            <a:pPr indent="0" lvl="0" marL="0" rtl="0" algn="l">
              <a:lnSpc>
                <a:spcPct val="90000"/>
              </a:lnSpc>
              <a:spcBef>
                <a:spcPts val="4800"/>
              </a:spcBef>
              <a:spcAft>
                <a:spcPts val="0"/>
              </a:spcAft>
              <a:buClr>
                <a:schemeClr val="dk1"/>
              </a:buClr>
              <a:buSzPts val="4800"/>
              <a:buNone/>
            </a:pPr>
            <a:r>
              <a:rPr b="1" lang="en-US" sz="4800"/>
              <a:t>What: </a:t>
            </a:r>
            <a:r>
              <a:rPr lang="en-US" sz="4800"/>
              <a:t>an astronomical spectrograph equipped with both an Astro-etalon and a Laser Frequency Comb (LFC) calibration system at McDonald Observatory in Texas</a:t>
            </a:r>
            <a:endParaRPr/>
          </a:p>
          <a:p>
            <a:pPr indent="0" lvl="0" marL="0" rtl="0" algn="l">
              <a:lnSpc>
                <a:spcPct val="90000"/>
              </a:lnSpc>
              <a:spcBef>
                <a:spcPts val="4800"/>
              </a:spcBef>
              <a:spcAft>
                <a:spcPts val="0"/>
              </a:spcAft>
              <a:buClr>
                <a:schemeClr val="dk1"/>
              </a:buClr>
              <a:buSzPts val="4800"/>
              <a:buNone/>
            </a:pPr>
            <a:r>
              <a:rPr b="1" lang="en-US" sz="4800"/>
              <a:t>Purpose: </a:t>
            </a:r>
            <a:r>
              <a:rPr lang="en-US" sz="4800"/>
              <a:t>observes M-Dwarf stars in search of Earth-like planets.</a:t>
            </a:r>
            <a:endParaRPr/>
          </a:p>
          <a:p>
            <a:pPr indent="0" lvl="0" marL="0" rtl="0" algn="l">
              <a:lnSpc>
                <a:spcPct val="90000"/>
              </a:lnSpc>
              <a:spcBef>
                <a:spcPts val="4800"/>
              </a:spcBef>
              <a:spcAft>
                <a:spcPts val="0"/>
              </a:spcAft>
              <a:buClr>
                <a:schemeClr val="dk1"/>
              </a:buClr>
              <a:buSzPts val="4800"/>
              <a:buNone/>
            </a:pPr>
            <a:r>
              <a:rPr b="1" lang="en-US" sz="4800"/>
              <a:t>How: </a:t>
            </a:r>
            <a:r>
              <a:rPr lang="en-US" sz="4800"/>
              <a:t>observing the star’s motion via the radial-velocity (RV) method to identify orbiting planets.</a:t>
            </a:r>
            <a:endParaRPr/>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rPr lang="en-US" sz="4800"/>
              <a:t>Both LFCs and etalons can achieve the high-precision measurements to identify Earth-like planets. However, despite being more affordable, etalons exhibit a </a:t>
            </a:r>
            <a:r>
              <a:rPr b="1" lang="en-US" sz="4800"/>
              <a:t>wavelength-dependent modal drift over time </a:t>
            </a:r>
            <a:r>
              <a:rPr lang="en-US" sz="4800"/>
              <a:t>in their spectra as shown below.</a:t>
            </a:r>
            <a:endParaRPr/>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t/>
            </a:r>
            <a:endParaRPr sz="4800"/>
          </a:p>
          <a:p>
            <a:pPr indent="0" lvl="0" marL="0" rtl="0" algn="l">
              <a:lnSpc>
                <a:spcPct val="90000"/>
              </a:lnSpc>
              <a:spcBef>
                <a:spcPts val="4800"/>
              </a:spcBef>
              <a:spcAft>
                <a:spcPts val="0"/>
              </a:spcAft>
              <a:buClr>
                <a:schemeClr val="dk1"/>
              </a:buClr>
              <a:buSzPts val="4800"/>
              <a:buNone/>
            </a:pPr>
            <a:r>
              <a:rPr lang="en-US" sz="4800"/>
              <a:t>As the cost-effective calibration system for astronomical spectroscopy, understanding the drifts seen in etalon spectra are crucial to further the search for Earth-like planets around M-Dwarfs.</a:t>
            </a:r>
            <a:endParaRPr/>
          </a:p>
        </p:txBody>
      </p:sp>
      <p:sp>
        <p:nvSpPr>
          <p:cNvPr id="91" name="Google Shape;91;p1"/>
          <p:cNvSpPr txBox="1"/>
          <p:nvPr/>
        </p:nvSpPr>
        <p:spPr>
          <a:xfrm>
            <a:off x="0" y="4922613"/>
            <a:ext cx="11997861"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400" u="sng" cap="none" strike="noStrike">
                <a:solidFill>
                  <a:schemeClr val="dk1"/>
                </a:solidFill>
                <a:latin typeface="Calibri"/>
                <a:ea typeface="Calibri"/>
                <a:cs typeface="Calibri"/>
                <a:sym typeface="Calibri"/>
              </a:rPr>
              <a:t>Introduction and Importance</a:t>
            </a:r>
            <a:endParaRPr/>
          </a:p>
        </p:txBody>
      </p:sp>
      <p:sp>
        <p:nvSpPr>
          <p:cNvPr id="92" name="Google Shape;92;p1"/>
          <p:cNvSpPr txBox="1"/>
          <p:nvPr/>
        </p:nvSpPr>
        <p:spPr>
          <a:xfrm>
            <a:off x="31984803" y="4877038"/>
            <a:ext cx="892725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400" u="sng" cap="none" strike="noStrike">
                <a:solidFill>
                  <a:schemeClr val="dk1"/>
                </a:solidFill>
                <a:latin typeface="Calibri"/>
                <a:ea typeface="Calibri"/>
                <a:cs typeface="Calibri"/>
                <a:sym typeface="Calibri"/>
              </a:rPr>
              <a:t>Results and Reflection</a:t>
            </a:r>
            <a:endParaRPr/>
          </a:p>
        </p:txBody>
      </p:sp>
      <p:pic>
        <p:nvPicPr>
          <p:cNvPr id="93" name="Google Shape;93;p1"/>
          <p:cNvPicPr preferRelativeResize="0"/>
          <p:nvPr/>
        </p:nvPicPr>
        <p:blipFill rotWithShape="1">
          <a:blip r:embed="rId4">
            <a:alphaModFix/>
          </a:blip>
          <a:srcRect b="0" l="0" r="0" t="0"/>
          <a:stretch/>
        </p:blipFill>
        <p:spPr>
          <a:xfrm>
            <a:off x="575748" y="21797613"/>
            <a:ext cx="11912005" cy="6117949"/>
          </a:xfrm>
          <a:prstGeom prst="rect">
            <a:avLst/>
          </a:prstGeom>
          <a:noFill/>
          <a:ln>
            <a:noFill/>
          </a:ln>
        </p:spPr>
      </p:pic>
      <p:sp>
        <p:nvSpPr>
          <p:cNvPr descr="Doppler spectroscopy - Wikipedia" id="94" name="Google Shape;94;p1"/>
          <p:cNvSpPr/>
          <p:nvPr/>
        </p:nvSpPr>
        <p:spPr>
          <a:xfrm>
            <a:off x="28363713" y="4870216"/>
            <a:ext cx="3687704" cy="3687704"/>
          </a:xfrm>
          <a:prstGeom prst="rect">
            <a:avLst/>
          </a:prstGeom>
          <a:noFill/>
          <a:ln>
            <a:noFill/>
          </a:ln>
        </p:spPr>
        <p:txBody>
          <a:bodyPr anchorCtr="0" anchor="t" bIns="40625" lIns="81275" spcFirstLastPara="1" rIns="81275" wrap="square" tIns="40625">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descr="Diagram&#10;&#10;Description automatically generated" id="95" name="Google Shape;95;p1"/>
          <p:cNvPicPr preferRelativeResize="0"/>
          <p:nvPr/>
        </p:nvPicPr>
        <p:blipFill rotWithShape="1">
          <a:blip r:embed="rId5">
            <a:alphaModFix/>
          </a:blip>
          <a:srcRect b="0" l="0" r="0" t="0"/>
          <a:stretch/>
        </p:blipFill>
        <p:spPr>
          <a:xfrm>
            <a:off x="575748" y="14514473"/>
            <a:ext cx="4964329" cy="3700681"/>
          </a:xfrm>
          <a:prstGeom prst="rect">
            <a:avLst/>
          </a:prstGeom>
          <a:noFill/>
          <a:ln>
            <a:noFill/>
          </a:ln>
        </p:spPr>
      </p:pic>
      <p:sp>
        <p:nvSpPr>
          <p:cNvPr id="96" name="Google Shape;96;p1"/>
          <p:cNvSpPr txBox="1"/>
          <p:nvPr/>
        </p:nvSpPr>
        <p:spPr>
          <a:xfrm>
            <a:off x="807988" y="17931103"/>
            <a:ext cx="4568615" cy="2840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23" u="sng">
                <a:solidFill>
                  <a:schemeClr val="dk1"/>
                </a:solidFill>
                <a:latin typeface="Calibri"/>
                <a:ea typeface="Calibri"/>
                <a:cs typeface="Calibri"/>
                <a:sym typeface="Calibri"/>
                <a:hlinkClick r:id="rId6">
                  <a:extLst>
                    <a:ext uri="{A12FA001-AC4F-418D-AE19-62706E023703}">
                      <ahyp:hlinkClr val="tx"/>
                    </a:ext>
                  </a:extLst>
                </a:hlinkClick>
              </a:rPr>
              <a:t>https://www.google.com/url?sa=i&amp;url=https%3A%2F%2Fen.wikipedia.org%2Fwiki%2FDoppler_spectroscopy&amp;psig=AOvVaw0jlCitXWdaa4xRj44hOUX-&amp;ust=1632267333663000&amp;source=images&amp;cd=vfe&amp;ved=0CAsQjRxqFwoTCMjY9ebbjvMCFQAAAAAdAAAAABAD</a:t>
            </a:r>
            <a:r>
              <a:rPr lang="en-US" sz="623">
                <a:solidFill>
                  <a:schemeClr val="dk1"/>
                </a:solidFill>
                <a:latin typeface="Calibri"/>
                <a:ea typeface="Calibri"/>
                <a:cs typeface="Calibri"/>
                <a:sym typeface="Calibri"/>
              </a:rPr>
              <a:t> </a:t>
            </a:r>
            <a:endParaRPr/>
          </a:p>
        </p:txBody>
      </p:sp>
      <p:sp>
        <p:nvSpPr>
          <p:cNvPr id="97" name="Google Shape;97;p1"/>
          <p:cNvSpPr txBox="1"/>
          <p:nvPr/>
        </p:nvSpPr>
        <p:spPr>
          <a:xfrm>
            <a:off x="5998930" y="14294273"/>
            <a:ext cx="5998931" cy="4113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733" u="sng">
                <a:solidFill>
                  <a:schemeClr val="dk1"/>
                </a:solidFill>
                <a:latin typeface="Calibri"/>
                <a:ea typeface="Calibri"/>
                <a:cs typeface="Calibri"/>
                <a:sym typeface="Calibri"/>
              </a:rPr>
              <a:t>Figure 1</a:t>
            </a:r>
            <a:endParaRPr/>
          </a:p>
          <a:p>
            <a:pPr indent="0" lvl="0" marL="0" marR="0" rtl="0" algn="l">
              <a:spcBef>
                <a:spcPts val="0"/>
              </a:spcBef>
              <a:spcAft>
                <a:spcPts val="0"/>
              </a:spcAft>
              <a:buNone/>
            </a:pPr>
            <a:r>
              <a:rPr lang="en-US" sz="3733">
                <a:solidFill>
                  <a:schemeClr val="dk1"/>
                </a:solidFill>
                <a:latin typeface="Calibri"/>
                <a:ea typeface="Calibri"/>
                <a:cs typeface="Calibri"/>
                <a:sym typeface="Calibri"/>
              </a:rPr>
              <a:t>The Doppler shift in wavelength of the light from the target star as the star “wobbles” due to the gravitational pull of an exoplanet (RV method).</a:t>
            </a:r>
            <a:endParaRPr/>
          </a:p>
        </p:txBody>
      </p:sp>
      <p:sp>
        <p:nvSpPr>
          <p:cNvPr id="98" name="Google Shape;98;p1"/>
          <p:cNvSpPr txBox="1"/>
          <p:nvPr/>
        </p:nvSpPr>
        <p:spPr>
          <a:xfrm>
            <a:off x="575748" y="27124975"/>
            <a:ext cx="12834472" cy="23901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733" u="sng">
                <a:solidFill>
                  <a:schemeClr val="dk1"/>
                </a:solidFill>
                <a:latin typeface="Calibri"/>
                <a:ea typeface="Calibri"/>
                <a:cs typeface="Calibri"/>
                <a:sym typeface="Calibri"/>
              </a:rPr>
              <a:t>Figure 2</a:t>
            </a:r>
            <a:endParaRPr/>
          </a:p>
          <a:p>
            <a:pPr indent="0" lvl="0" marL="0" marR="0" rtl="0" algn="l">
              <a:spcBef>
                <a:spcPts val="0"/>
              </a:spcBef>
              <a:spcAft>
                <a:spcPts val="0"/>
              </a:spcAft>
              <a:buNone/>
            </a:pPr>
            <a:r>
              <a:rPr lang="en-US" sz="3733">
                <a:solidFill>
                  <a:schemeClr val="dk1"/>
                </a:solidFill>
                <a:latin typeface="Calibri"/>
                <a:ea typeface="Calibri"/>
                <a:cs typeface="Calibri"/>
                <a:sym typeface="Calibri"/>
              </a:rPr>
              <a:t>The median RV drift of etalon calibration spectra averaged over 30 modes around 835nm, 967nm, and 1151nm. Data from the HPF spectrograph over 1.5 years and analysis by Terrien et al. </a:t>
            </a:r>
            <a:endParaRPr/>
          </a:p>
        </p:txBody>
      </p:sp>
      <p:pic>
        <p:nvPicPr>
          <p:cNvPr id="99" name="Google Shape;99;p1"/>
          <p:cNvPicPr preferRelativeResize="0"/>
          <p:nvPr/>
        </p:nvPicPr>
        <p:blipFill rotWithShape="1">
          <a:blip r:embed="rId7">
            <a:alphaModFix/>
          </a:blip>
          <a:srcRect b="0" l="0" r="0" t="0"/>
          <a:stretch/>
        </p:blipFill>
        <p:spPr>
          <a:xfrm>
            <a:off x="14100916" y="20491516"/>
            <a:ext cx="11996926" cy="5998464"/>
          </a:xfrm>
          <a:prstGeom prst="rect">
            <a:avLst/>
          </a:prstGeom>
          <a:noFill/>
          <a:ln>
            <a:noFill/>
          </a:ln>
        </p:spPr>
      </p:pic>
      <p:sp>
        <p:nvSpPr>
          <p:cNvPr id="100" name="Google Shape;100;p1"/>
          <p:cNvSpPr txBox="1"/>
          <p:nvPr/>
        </p:nvSpPr>
        <p:spPr>
          <a:xfrm>
            <a:off x="25321969" y="21000294"/>
            <a:ext cx="3584709" cy="65757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733" u="sng">
                <a:solidFill>
                  <a:schemeClr val="dk1"/>
                </a:solidFill>
                <a:latin typeface="Calibri"/>
                <a:ea typeface="Calibri"/>
                <a:cs typeface="Calibri"/>
                <a:sym typeface="Calibri"/>
              </a:rPr>
              <a:t>Figure 3</a:t>
            </a:r>
            <a:endParaRPr sz="4267">
              <a:solidFill>
                <a:schemeClr val="dk1"/>
              </a:solidFill>
              <a:latin typeface="Calibri"/>
              <a:ea typeface="Calibri"/>
              <a:cs typeface="Calibri"/>
              <a:sym typeface="Calibri"/>
            </a:endParaRPr>
          </a:p>
          <a:p>
            <a:pPr indent="0" lvl="0" marL="0" marR="0" rtl="0" algn="l">
              <a:spcBef>
                <a:spcPts val="0"/>
              </a:spcBef>
              <a:spcAft>
                <a:spcPts val="0"/>
              </a:spcAft>
              <a:buNone/>
            </a:pPr>
            <a:r>
              <a:rPr lang="en-US" sz="3733">
                <a:solidFill>
                  <a:schemeClr val="dk1"/>
                </a:solidFill>
                <a:latin typeface="Calibri"/>
                <a:ea typeface="Calibri"/>
                <a:cs typeface="Calibri"/>
                <a:sym typeface="Calibri"/>
              </a:rPr>
              <a:t>Extending drift analysis of the three averages of 30 modes across the spectrograph to April 2021. Fig. 2 can be seen in the black box.</a:t>
            </a:r>
            <a:endParaRPr sz="4267">
              <a:solidFill>
                <a:schemeClr val="dk1"/>
              </a:solidFill>
              <a:latin typeface="Calibri"/>
              <a:ea typeface="Calibri"/>
              <a:cs typeface="Calibri"/>
              <a:sym typeface="Calibri"/>
            </a:endParaRPr>
          </a:p>
          <a:p>
            <a:pPr indent="0" lvl="0" marL="0" marR="0" rtl="0" algn="l">
              <a:spcBef>
                <a:spcPts val="0"/>
              </a:spcBef>
              <a:spcAft>
                <a:spcPts val="0"/>
              </a:spcAft>
              <a:buNone/>
            </a:pPr>
            <a:br>
              <a:rPr lang="en-US" sz="4267">
                <a:solidFill>
                  <a:schemeClr val="dk1"/>
                </a:solidFill>
                <a:latin typeface="Calibri"/>
                <a:ea typeface="Calibri"/>
                <a:cs typeface="Calibri"/>
                <a:sym typeface="Calibri"/>
              </a:rPr>
            </a:br>
            <a:endParaRPr sz="4267">
              <a:solidFill>
                <a:schemeClr val="dk1"/>
              </a:solidFill>
              <a:latin typeface="Calibri"/>
              <a:ea typeface="Calibri"/>
              <a:cs typeface="Calibri"/>
              <a:sym typeface="Calibri"/>
            </a:endParaRPr>
          </a:p>
        </p:txBody>
      </p:sp>
      <p:pic>
        <p:nvPicPr>
          <p:cNvPr id="101" name="Google Shape;101;p1"/>
          <p:cNvPicPr preferRelativeResize="0"/>
          <p:nvPr/>
        </p:nvPicPr>
        <p:blipFill rotWithShape="1">
          <a:blip r:embed="rId8">
            <a:alphaModFix/>
          </a:blip>
          <a:srcRect b="0" l="0" r="0" t="0"/>
          <a:stretch/>
        </p:blipFill>
        <p:spPr>
          <a:xfrm>
            <a:off x="-60961" y="-114066"/>
            <a:ext cx="44013120" cy="3597915"/>
          </a:xfrm>
          <a:prstGeom prst="rect">
            <a:avLst/>
          </a:prstGeom>
          <a:noFill/>
          <a:ln>
            <a:noFill/>
          </a:ln>
        </p:spPr>
      </p:pic>
      <p:sp>
        <p:nvSpPr>
          <p:cNvPr id="102" name="Google Shape;102;p1"/>
          <p:cNvSpPr txBox="1"/>
          <p:nvPr/>
        </p:nvSpPr>
        <p:spPr>
          <a:xfrm>
            <a:off x="17170589" y="4922613"/>
            <a:ext cx="8927253"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400" u="sng">
                <a:solidFill>
                  <a:schemeClr val="dk1"/>
                </a:solidFill>
                <a:latin typeface="Calibri"/>
                <a:ea typeface="Calibri"/>
                <a:cs typeface="Calibri"/>
                <a:sym typeface="Calibri"/>
              </a:rPr>
              <a:t>Methods</a:t>
            </a:r>
            <a:endParaRPr/>
          </a:p>
        </p:txBody>
      </p:sp>
      <p:sp>
        <p:nvSpPr>
          <p:cNvPr id="103" name="Google Shape;103;p1"/>
          <p:cNvSpPr txBox="1"/>
          <p:nvPr>
            <p:ph type="title"/>
          </p:nvPr>
        </p:nvSpPr>
        <p:spPr>
          <a:xfrm>
            <a:off x="7583123" y="101599"/>
            <a:ext cx="27906132" cy="345439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sz="12800">
                <a:solidFill>
                  <a:schemeClr val="lt1"/>
                </a:solidFill>
              </a:rPr>
              <a:t>Investigating the modal drift of the Habitable Planet Finder Astro-Etalon calibration system</a:t>
            </a:r>
            <a:endParaRPr/>
          </a:p>
        </p:txBody>
      </p:sp>
      <p:sp>
        <p:nvSpPr>
          <p:cNvPr id="104" name="Google Shape;104;p1"/>
          <p:cNvSpPr txBox="1"/>
          <p:nvPr/>
        </p:nvSpPr>
        <p:spPr>
          <a:xfrm>
            <a:off x="4895012" y="3555998"/>
            <a:ext cx="3410117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dk1"/>
                </a:solidFill>
                <a:latin typeface="Calibri"/>
                <a:ea typeface="Calibri"/>
                <a:cs typeface="Calibri"/>
                <a:sym typeface="Calibri"/>
              </a:rPr>
              <a:t>Ben Turner, Ryan Terrien, Ally Keen and Katy Oda</a:t>
            </a:r>
            <a:endParaRPr/>
          </a:p>
        </p:txBody>
      </p:sp>
      <p:sp>
        <p:nvSpPr>
          <p:cNvPr id="105" name="Google Shape;105;p1"/>
          <p:cNvSpPr txBox="1"/>
          <p:nvPr/>
        </p:nvSpPr>
        <p:spPr>
          <a:xfrm>
            <a:off x="29625213" y="30434169"/>
            <a:ext cx="11432507"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400" u="sng">
                <a:solidFill>
                  <a:schemeClr val="dk1"/>
                </a:solidFill>
                <a:latin typeface="Calibri"/>
                <a:ea typeface="Calibri"/>
                <a:cs typeface="Calibri"/>
                <a:sym typeface="Calibri"/>
              </a:rPr>
              <a:t>Citations</a:t>
            </a:r>
            <a:endParaRPr/>
          </a:p>
        </p:txBody>
      </p:sp>
      <p:sp>
        <p:nvSpPr>
          <p:cNvPr id="106" name="Google Shape;106;p1"/>
          <p:cNvSpPr txBox="1"/>
          <p:nvPr/>
        </p:nvSpPr>
        <p:spPr>
          <a:xfrm>
            <a:off x="29546163" y="31542166"/>
            <a:ext cx="11875976" cy="1200329"/>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Wikipedia, Doppler Spectroscopy (Fig. 1)</a:t>
            </a:r>
            <a:endParaRPr/>
          </a:p>
          <a:p>
            <a:pPr indent="-571500" lvl="0" marL="5715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Terrien et al, 2021 (Fig. 2)</a:t>
            </a:r>
            <a:endParaRPr/>
          </a:p>
        </p:txBody>
      </p:sp>
      <p:sp>
        <p:nvSpPr>
          <p:cNvPr id="107" name="Google Shape;107;p1"/>
          <p:cNvSpPr txBox="1"/>
          <p:nvPr/>
        </p:nvSpPr>
        <p:spPr>
          <a:xfrm>
            <a:off x="29776422" y="6313239"/>
            <a:ext cx="13163803" cy="2520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By the end of my research period, I had built up code and techniques that allowed me to </a:t>
            </a:r>
            <a:r>
              <a:rPr lang="en-US" sz="4800" u="sng">
                <a:solidFill>
                  <a:schemeClr val="dk1"/>
                </a:solidFill>
                <a:latin typeface="Calibri"/>
                <a:ea typeface="Calibri"/>
                <a:cs typeface="Calibri"/>
                <a:sym typeface="Calibri"/>
              </a:rPr>
              <a:t>quickly and easily generate RV calibration plots for any part of the HPF spectrograph</a:t>
            </a:r>
            <a:r>
              <a:rPr lang="en-US" sz="4800">
                <a:solidFill>
                  <a:schemeClr val="dk1"/>
                </a:solidFill>
                <a:latin typeface="Calibri"/>
                <a:ea typeface="Calibri"/>
                <a:cs typeface="Calibri"/>
                <a:sym typeface="Calibri"/>
              </a:rPr>
              <a:t>. These plots tell us how that group of modes has drifted from its position on the spectrograph in 2018. </a:t>
            </a:r>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rPr lang="en-US" sz="4800">
                <a:solidFill>
                  <a:schemeClr val="dk1"/>
                </a:solidFill>
                <a:latin typeface="Calibri"/>
                <a:ea typeface="Calibri"/>
                <a:cs typeface="Calibri"/>
                <a:sym typeface="Calibri"/>
              </a:rPr>
              <a:t>As seen from Fig. 3 and Fig.4, the drift behavior is becoming more extreme over time. Also, in Fig. 3, a bimodal pattern recently emerged but only in certain areas of the spectrograph.</a:t>
            </a:r>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a:p>
            <a:pPr indent="0" lvl="0" marL="0" marR="0" rtl="0" algn="l">
              <a:spcBef>
                <a:spcPts val="0"/>
              </a:spcBef>
              <a:spcAft>
                <a:spcPts val="0"/>
              </a:spcAft>
              <a:buNone/>
            </a:pPr>
            <a:r>
              <a:rPr lang="en-US" sz="4800">
                <a:solidFill>
                  <a:schemeClr val="dk1"/>
                </a:solidFill>
                <a:latin typeface="Calibri"/>
                <a:ea typeface="Calibri"/>
                <a:cs typeface="Calibri"/>
                <a:sym typeface="Calibri"/>
              </a:rPr>
              <a:t>Although the source of the drift was not identified in this research, a multitude of HPF specific problems were highlighted. Fixing these at HPF is crucial so we can be confident in any Doppler measurements made and no discoveries are discredited due to poor calibration. Further research is required in order to diagnose and fix not only HPF problems, but for any Astro-etalon systems.</a:t>
            </a:r>
            <a:endParaRPr/>
          </a:p>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108" name="Google Shape;108;p1"/>
          <p:cNvSpPr/>
          <p:nvPr/>
        </p:nvSpPr>
        <p:spPr>
          <a:xfrm>
            <a:off x="16123453" y="22988120"/>
            <a:ext cx="2094271" cy="1755955"/>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9" name="Google Shape;109;p1"/>
          <p:cNvCxnSpPr>
            <a:stCxn id="110" idx="1"/>
          </p:cNvCxnSpPr>
          <p:nvPr/>
        </p:nvCxnSpPr>
        <p:spPr>
          <a:xfrm flipH="1" rot="10800000">
            <a:off x="13642933" y="24744025"/>
            <a:ext cx="2480400" cy="1315200"/>
          </a:xfrm>
          <a:prstGeom prst="straightConnector1">
            <a:avLst/>
          </a:prstGeom>
          <a:noFill/>
          <a:ln cap="flat" cmpd="sng" w="76200">
            <a:solidFill>
              <a:schemeClr val="dk1"/>
            </a:solidFill>
            <a:prstDash val="solid"/>
            <a:miter lim="800000"/>
            <a:headEnd len="sm" w="sm" type="none"/>
            <a:tailEnd len="med" w="med" type="triangle"/>
          </a:ln>
        </p:spPr>
      </p:cxnSp>
      <p:sp>
        <p:nvSpPr>
          <p:cNvPr id="110" name="Google Shape;110;p1"/>
          <p:cNvSpPr/>
          <p:nvPr/>
        </p:nvSpPr>
        <p:spPr>
          <a:xfrm>
            <a:off x="11997861" y="22096100"/>
            <a:ext cx="1645072" cy="5086538"/>
          </a:xfrm>
          <a:prstGeom prst="rightBrace">
            <a:avLst>
              <a:gd fmla="val 0" name="adj1"/>
              <a:gd fmla="val 77914" name="adj2"/>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1"/>
          <p:cNvPicPr preferRelativeResize="0"/>
          <p:nvPr/>
        </p:nvPicPr>
        <p:blipFill rotWithShape="1">
          <a:blip r:embed="rId9">
            <a:alphaModFix/>
          </a:blip>
          <a:srcRect b="0" l="0" r="0" t="0"/>
          <a:stretch/>
        </p:blipFill>
        <p:spPr>
          <a:xfrm>
            <a:off x="29956638" y="10929904"/>
            <a:ext cx="14284357" cy="6592781"/>
          </a:xfrm>
          <a:prstGeom prst="rect">
            <a:avLst/>
          </a:prstGeom>
          <a:noFill/>
          <a:ln>
            <a:noFill/>
          </a:ln>
        </p:spPr>
      </p:pic>
      <p:sp>
        <p:nvSpPr>
          <p:cNvPr id="112" name="Google Shape;112;p1"/>
          <p:cNvSpPr txBox="1"/>
          <p:nvPr/>
        </p:nvSpPr>
        <p:spPr>
          <a:xfrm>
            <a:off x="30060931" y="17566394"/>
            <a:ext cx="12931440" cy="35363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730" u="sng">
                <a:solidFill>
                  <a:schemeClr val="dk1"/>
                </a:solidFill>
                <a:latin typeface="Calibri"/>
                <a:ea typeface="Calibri"/>
                <a:cs typeface="Calibri"/>
                <a:sym typeface="Calibri"/>
              </a:rPr>
              <a:t>Figure 4</a:t>
            </a:r>
            <a:endParaRPr sz="3730">
              <a:solidFill>
                <a:schemeClr val="dk1"/>
              </a:solidFill>
              <a:latin typeface="Calibri"/>
              <a:ea typeface="Calibri"/>
              <a:cs typeface="Calibri"/>
              <a:sym typeface="Calibri"/>
            </a:endParaRPr>
          </a:p>
          <a:p>
            <a:pPr indent="0" lvl="0" marL="0" marR="0" rtl="0" algn="l">
              <a:spcBef>
                <a:spcPts val="0"/>
              </a:spcBef>
              <a:spcAft>
                <a:spcPts val="0"/>
              </a:spcAft>
              <a:buNone/>
            </a:pPr>
            <a:r>
              <a:rPr lang="en-US" sz="3730">
                <a:solidFill>
                  <a:schemeClr val="dk1"/>
                </a:solidFill>
                <a:latin typeface="Calibri"/>
                <a:ea typeface="Calibri"/>
                <a:cs typeface="Calibri"/>
                <a:sym typeface="Calibri"/>
              </a:rPr>
              <a:t>The median velocity shift averaged over all modes and orders in the HPF spectrograph for Etalon and LFC, processed two different ways.</a:t>
            </a:r>
            <a:endParaRPr/>
          </a:p>
          <a:p>
            <a:pPr indent="0" lvl="0" marL="0" marR="0" rtl="0" algn="l">
              <a:spcBef>
                <a:spcPts val="0"/>
              </a:spcBef>
              <a:spcAft>
                <a:spcPts val="0"/>
              </a:spcAft>
              <a:buNone/>
            </a:pPr>
            <a:br>
              <a:rPr lang="en-US" sz="3730">
                <a:solidFill>
                  <a:schemeClr val="dk1"/>
                </a:solidFill>
                <a:latin typeface="Calibri"/>
                <a:ea typeface="Calibri"/>
                <a:cs typeface="Calibri"/>
                <a:sym typeface="Calibri"/>
              </a:rPr>
            </a:br>
            <a:endParaRPr sz="3730">
              <a:solidFill>
                <a:schemeClr val="dk1"/>
              </a:solidFill>
              <a:latin typeface="Calibri"/>
              <a:ea typeface="Calibri"/>
              <a:cs typeface="Calibri"/>
              <a:sym typeface="Calibri"/>
            </a:endParaRPr>
          </a:p>
        </p:txBody>
      </p:sp>
      <p:sp>
        <p:nvSpPr>
          <p:cNvPr id="113" name="Google Shape;113;p1"/>
          <p:cNvSpPr/>
          <p:nvPr/>
        </p:nvSpPr>
        <p:spPr>
          <a:xfrm>
            <a:off x="13565395" y="4897156"/>
            <a:ext cx="15419437" cy="27845338"/>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
          <p:cNvSpPr/>
          <p:nvPr/>
        </p:nvSpPr>
        <p:spPr>
          <a:xfrm>
            <a:off x="300744" y="4914875"/>
            <a:ext cx="12977772" cy="27845338"/>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p:nvPr/>
        </p:nvSpPr>
        <p:spPr>
          <a:xfrm>
            <a:off x="29269341" y="4897156"/>
            <a:ext cx="14284358" cy="25192414"/>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
          <p:cNvSpPr/>
          <p:nvPr/>
        </p:nvSpPr>
        <p:spPr>
          <a:xfrm>
            <a:off x="29269341" y="30133278"/>
            <a:ext cx="14284359" cy="2609216"/>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2021-09-17T04:28:06Z</dcterms:created>
  <dc:creator>Ben Turner</dc:creator>
</cp:coreProperties>
</file>