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ighteous"/>
      <p:regular r:id="rId33"/>
    </p:embeddedFont>
    <p:embeddedFont>
      <p:font typeface="Blinker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alew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7.xml"/><Relationship Id="rId33" Type="http://schemas.openxmlformats.org/officeDocument/2006/relationships/font" Target="fonts/Righteous-regular.fntdata"/><Relationship Id="rId10" Type="http://schemas.openxmlformats.org/officeDocument/2006/relationships/slide" Target="slides/slide6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9.xml"/><Relationship Id="rId35" Type="http://schemas.openxmlformats.org/officeDocument/2006/relationships/font" Target="fonts/Blinker-bold.fntdata"/><Relationship Id="rId12" Type="http://schemas.openxmlformats.org/officeDocument/2006/relationships/slide" Target="slides/slide8.xml"/><Relationship Id="rId34" Type="http://schemas.openxmlformats.org/officeDocument/2006/relationships/font" Target="fonts/Blinker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16cdc84a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016cdc84a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16cdc84a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16cdc84a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107e263c7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107e263c7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016cdc84a8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016cdc84a8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107e263c7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107e263c7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07e263c7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07e263c7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016cdc84a8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016cdc84a8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07e263c7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07e263c7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07e263c7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07e263c7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107e263c7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107e263c7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16cdc84a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016cdc84a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107e263c74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107e263c74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107e263c74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107e263c74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0efecf32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0efecf32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16cdc84a8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16cdc84a8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0499fbfe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0499fbfe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16cdc84a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16cdc84a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016cdc84a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016cdc84a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016cdc84a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016cdc84a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16cdc84a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016cdc84a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16cdc84a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16cdc84a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16cdc84a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16cdc84a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016cdc84a8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016cdc84a8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hyperlink" Target="https://bit.ly/3A1uf1Q" TargetMode="External"/><Relationship Id="rId7" Type="http://schemas.openxmlformats.org/officeDocument/2006/relationships/hyperlink" Target="http://bit.ly/2TyoMsr" TargetMode="External"/><Relationship Id="rId8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593475" y="1550900"/>
            <a:ext cx="14250950" cy="4166950"/>
            <a:chOff x="-2593475" y="1550900"/>
            <a:chExt cx="14250950" cy="416695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-5400000">
              <a:off x="-2593475" y="15509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5400000">
              <a:off x="8350775" y="24111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" name="Google Shape;12;p2"/>
          <p:cNvGrpSpPr/>
          <p:nvPr/>
        </p:nvGrpSpPr>
        <p:grpSpPr>
          <a:xfrm>
            <a:off x="499875" y="-1978375"/>
            <a:ext cx="5286725" cy="9011575"/>
            <a:chOff x="499875" y="-1978375"/>
            <a:chExt cx="5286725" cy="9011575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57400" y="46040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9875" y="-19783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-753450" y="1615925"/>
            <a:ext cx="12008875" cy="5832425"/>
            <a:chOff x="-753450" y="1615925"/>
            <a:chExt cx="12008875" cy="5832425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8725" y="1615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753450" y="47616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" name="Google Shape;18;p2"/>
          <p:cNvGrpSpPr/>
          <p:nvPr/>
        </p:nvGrpSpPr>
        <p:grpSpPr>
          <a:xfrm>
            <a:off x="-1867575" y="-2270900"/>
            <a:ext cx="8704050" cy="5163225"/>
            <a:chOff x="-1867575" y="-2270900"/>
            <a:chExt cx="8704050" cy="5163225"/>
          </a:xfrm>
        </p:grpSpPr>
        <p:pic>
          <p:nvPicPr>
            <p:cNvPr id="19" name="Google Shape;19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944150" y="-2270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867575" y="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hasCustomPrompt="1" type="title"/>
          </p:nvPr>
        </p:nvSpPr>
        <p:spPr>
          <a:xfrm>
            <a:off x="1284000" y="1842600"/>
            <a:ext cx="6576000" cy="104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4" name="Google Shape;94;p11"/>
          <p:cNvSpPr txBox="1"/>
          <p:nvPr>
            <p:ph idx="1" type="subTitle"/>
          </p:nvPr>
        </p:nvSpPr>
        <p:spPr>
          <a:xfrm>
            <a:off x="1980600" y="2983650"/>
            <a:ext cx="51828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3"/>
          <p:cNvGrpSpPr/>
          <p:nvPr/>
        </p:nvGrpSpPr>
        <p:grpSpPr>
          <a:xfrm>
            <a:off x="0" y="-748875"/>
            <a:ext cx="12048600" cy="8609525"/>
            <a:chOff x="0" y="-748875"/>
            <a:chExt cx="12048600" cy="8609525"/>
          </a:xfrm>
        </p:grpSpPr>
        <p:pic>
          <p:nvPicPr>
            <p:cNvPr id="98" name="Google Shape;9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741900" y="-7488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0" name="Google Shape;10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280525" y="290050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85550" y="38870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3"/>
          <p:cNvGrpSpPr/>
          <p:nvPr/>
        </p:nvGrpSpPr>
        <p:grpSpPr>
          <a:xfrm>
            <a:off x="-1703800" y="490575"/>
            <a:ext cx="13126175" cy="6241050"/>
            <a:chOff x="-1703800" y="490575"/>
            <a:chExt cx="13126175" cy="6241050"/>
          </a:xfrm>
        </p:grpSpPr>
        <p:pic>
          <p:nvPicPr>
            <p:cNvPr id="103" name="Google Shape;103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530050" y="4905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703800" y="40449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5" name="Google Shape;10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hasCustomPrompt="1" idx="2" type="title"/>
          </p:nvPr>
        </p:nvSpPr>
        <p:spPr>
          <a:xfrm>
            <a:off x="1543325" y="1579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3" type="title"/>
          </p:nvPr>
        </p:nvSpPr>
        <p:spPr>
          <a:xfrm>
            <a:off x="1467400" y="3155769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4" type="title"/>
          </p:nvPr>
        </p:nvSpPr>
        <p:spPr>
          <a:xfrm>
            <a:off x="4204650" y="1579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5" type="title"/>
          </p:nvPr>
        </p:nvSpPr>
        <p:spPr>
          <a:xfrm>
            <a:off x="4204625" y="3155769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hasCustomPrompt="1" idx="6" type="title"/>
          </p:nvPr>
        </p:nvSpPr>
        <p:spPr>
          <a:xfrm>
            <a:off x="6865975" y="1579408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/>
          <p:nvPr>
            <p:ph hasCustomPrompt="1" idx="7" type="title"/>
          </p:nvPr>
        </p:nvSpPr>
        <p:spPr>
          <a:xfrm>
            <a:off x="6865950" y="3155769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/>
          <p:nvPr>
            <p:ph idx="1" type="subTitle"/>
          </p:nvPr>
        </p:nvSpPr>
        <p:spPr>
          <a:xfrm>
            <a:off x="757925" y="1890163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8" type="subTitle"/>
          </p:nvPr>
        </p:nvSpPr>
        <p:spPr>
          <a:xfrm>
            <a:off x="3419250" y="1890163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9" type="subTitle"/>
          </p:nvPr>
        </p:nvSpPr>
        <p:spPr>
          <a:xfrm>
            <a:off x="6080575" y="1890163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3" type="subTitle"/>
          </p:nvPr>
        </p:nvSpPr>
        <p:spPr>
          <a:xfrm>
            <a:off x="757925" y="3466491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4" type="subTitle"/>
          </p:nvPr>
        </p:nvSpPr>
        <p:spPr>
          <a:xfrm>
            <a:off x="3419250" y="3466491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15" type="subTitle"/>
          </p:nvPr>
        </p:nvSpPr>
        <p:spPr>
          <a:xfrm>
            <a:off x="6080575" y="3466491"/>
            <a:ext cx="2305500" cy="7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424000" y="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4"/>
          <p:cNvGrpSpPr/>
          <p:nvPr/>
        </p:nvGrpSpPr>
        <p:grpSpPr>
          <a:xfrm>
            <a:off x="-1891100" y="3856963"/>
            <a:ext cx="13412325" cy="3433725"/>
            <a:chOff x="-1891100" y="3856963"/>
            <a:chExt cx="13412325" cy="3433725"/>
          </a:xfrm>
        </p:grpSpPr>
        <p:pic>
          <p:nvPicPr>
            <p:cNvPr id="121" name="Google Shape;12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891100" y="39839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8214525" y="38569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14"/>
          <p:cNvGrpSpPr/>
          <p:nvPr/>
        </p:nvGrpSpPr>
        <p:grpSpPr>
          <a:xfrm>
            <a:off x="-1560425" y="-2151650"/>
            <a:ext cx="5958225" cy="9751150"/>
            <a:chOff x="-1560425" y="-2151650"/>
            <a:chExt cx="5958225" cy="9751150"/>
          </a:xfrm>
        </p:grpSpPr>
        <p:pic>
          <p:nvPicPr>
            <p:cNvPr id="124" name="Google Shape;124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503325" y="470502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5" name="Google Shape;125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560425" y="-2151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6" name="Google Shape;12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-2240125" y="2408850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5"/>
          <p:cNvGrpSpPr/>
          <p:nvPr/>
        </p:nvGrpSpPr>
        <p:grpSpPr>
          <a:xfrm>
            <a:off x="1767825" y="-2861687"/>
            <a:ext cx="7927975" cy="10670050"/>
            <a:chOff x="1767825" y="-2861687"/>
            <a:chExt cx="7927975" cy="10670050"/>
          </a:xfrm>
        </p:grpSpPr>
        <p:pic>
          <p:nvPicPr>
            <p:cNvPr id="130" name="Google Shape;130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6389100" y="-26971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648800" y="45016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767825" y="-2861687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3" name="Google Shape;13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738300" y="19520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5"/>
          <p:cNvGrpSpPr/>
          <p:nvPr/>
        </p:nvGrpSpPr>
        <p:grpSpPr>
          <a:xfrm>
            <a:off x="-1719237" y="611550"/>
            <a:ext cx="13249075" cy="6493988"/>
            <a:chOff x="-1719237" y="611550"/>
            <a:chExt cx="13249075" cy="6493988"/>
          </a:xfrm>
        </p:grpSpPr>
        <p:pic>
          <p:nvPicPr>
            <p:cNvPr id="135" name="Google Shape;135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1719237" y="42110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635363" y="6115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Google Shape;137;p15"/>
          <p:cNvGrpSpPr/>
          <p:nvPr/>
        </p:nvGrpSpPr>
        <p:grpSpPr>
          <a:xfrm>
            <a:off x="4531325" y="-2387175"/>
            <a:ext cx="3495900" cy="9885550"/>
            <a:chOff x="4531325" y="-2387175"/>
            <a:chExt cx="3495900" cy="9885550"/>
          </a:xfrm>
        </p:grpSpPr>
        <p:pic>
          <p:nvPicPr>
            <p:cNvPr id="138" name="Google Shape;138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5340525" y="-23871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4531325" y="481167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0" name="Google Shape;140;p15"/>
          <p:cNvSpPr txBox="1"/>
          <p:nvPr>
            <p:ph type="title"/>
          </p:nvPr>
        </p:nvSpPr>
        <p:spPr>
          <a:xfrm>
            <a:off x="4459425" y="1772450"/>
            <a:ext cx="323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4459425" y="2384650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6"/>
          <p:cNvGrpSpPr/>
          <p:nvPr/>
        </p:nvGrpSpPr>
        <p:grpSpPr>
          <a:xfrm>
            <a:off x="-3736750" y="-783000"/>
            <a:ext cx="15537338" cy="8319225"/>
            <a:chOff x="-3736750" y="-783000"/>
            <a:chExt cx="15537338" cy="8319225"/>
          </a:xfrm>
        </p:grpSpPr>
        <p:pic>
          <p:nvPicPr>
            <p:cNvPr id="144" name="Google Shape;144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736750" y="-78300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" name="Google Shape;147;p16"/>
          <p:cNvGrpSpPr/>
          <p:nvPr/>
        </p:nvGrpSpPr>
        <p:grpSpPr>
          <a:xfrm>
            <a:off x="-2778775" y="1017713"/>
            <a:ext cx="13642438" cy="5515263"/>
            <a:chOff x="-2778775" y="1017713"/>
            <a:chExt cx="13642438" cy="5515263"/>
          </a:xfrm>
        </p:grpSpPr>
        <p:pic>
          <p:nvPicPr>
            <p:cNvPr id="148" name="Google Shape;14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778775" y="101771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Google Shape;150;p16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151" name="Google Shape;151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720000" y="1139550"/>
            <a:ext cx="7704000" cy="12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424000" y="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7" name="Google Shape;157;p17"/>
          <p:cNvGrpSpPr/>
          <p:nvPr/>
        </p:nvGrpSpPr>
        <p:grpSpPr>
          <a:xfrm>
            <a:off x="-1891100" y="3856963"/>
            <a:ext cx="13412325" cy="3433725"/>
            <a:chOff x="-1891100" y="3856963"/>
            <a:chExt cx="13412325" cy="3433725"/>
          </a:xfrm>
        </p:grpSpPr>
        <p:pic>
          <p:nvPicPr>
            <p:cNvPr id="158" name="Google Shape;158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1891100" y="39839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8214525" y="38569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7"/>
          <p:cNvGrpSpPr/>
          <p:nvPr/>
        </p:nvGrpSpPr>
        <p:grpSpPr>
          <a:xfrm>
            <a:off x="-1560425" y="-2151650"/>
            <a:ext cx="5958225" cy="9751150"/>
            <a:chOff x="-1560425" y="-2151650"/>
            <a:chExt cx="5958225" cy="9751150"/>
          </a:xfrm>
        </p:grpSpPr>
        <p:pic>
          <p:nvPicPr>
            <p:cNvPr id="161" name="Google Shape;16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1503325" y="4705025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1560425" y="-2151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3" name="Google Shape;16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720000" y="1139543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167" name="Google Shape;167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" name="Google Shape;169;p18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170" name="Google Shape;17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18"/>
          <p:cNvGrpSpPr/>
          <p:nvPr/>
        </p:nvGrpSpPr>
        <p:grpSpPr>
          <a:xfrm>
            <a:off x="-1955612" y="-621175"/>
            <a:ext cx="10806613" cy="7782475"/>
            <a:chOff x="-1955612" y="-621175"/>
            <a:chExt cx="10806613" cy="7782475"/>
          </a:xfrm>
        </p:grpSpPr>
        <p:pic>
          <p:nvPicPr>
            <p:cNvPr id="173" name="Google Shape;173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4" name="Google Shape;174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1955612" y="-621175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18"/>
          <p:cNvSpPr txBox="1"/>
          <p:nvPr>
            <p:ph idx="1" type="subTitle"/>
          </p:nvPr>
        </p:nvSpPr>
        <p:spPr>
          <a:xfrm>
            <a:off x="828699" y="2939825"/>
            <a:ext cx="2343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2" type="subTitle"/>
          </p:nvPr>
        </p:nvSpPr>
        <p:spPr>
          <a:xfrm>
            <a:off x="3400488" y="2939825"/>
            <a:ext cx="2343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3" type="subTitle"/>
          </p:nvPr>
        </p:nvSpPr>
        <p:spPr>
          <a:xfrm>
            <a:off x="5972300" y="2939825"/>
            <a:ext cx="23430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4" type="subTitle"/>
          </p:nvPr>
        </p:nvSpPr>
        <p:spPr>
          <a:xfrm>
            <a:off x="828699" y="21978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18"/>
          <p:cNvSpPr txBox="1"/>
          <p:nvPr>
            <p:ph idx="5" type="subTitle"/>
          </p:nvPr>
        </p:nvSpPr>
        <p:spPr>
          <a:xfrm>
            <a:off x="3400491" y="21978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6" type="subTitle"/>
          </p:nvPr>
        </p:nvSpPr>
        <p:spPr>
          <a:xfrm>
            <a:off x="5972300" y="21978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600550" y="4130225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9"/>
          <p:cNvGrpSpPr/>
          <p:nvPr/>
        </p:nvGrpSpPr>
        <p:grpSpPr>
          <a:xfrm>
            <a:off x="-2132175" y="-2089562"/>
            <a:ext cx="5438875" cy="9950213"/>
            <a:chOff x="-2132175" y="-2089562"/>
            <a:chExt cx="5438875" cy="9950213"/>
          </a:xfrm>
        </p:grpSpPr>
        <p:pic>
          <p:nvPicPr>
            <p:cNvPr id="185" name="Google Shape;18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0" y="455395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132175" y="-2089562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" name="Google Shape;187;p19"/>
          <p:cNvGrpSpPr/>
          <p:nvPr/>
        </p:nvGrpSpPr>
        <p:grpSpPr>
          <a:xfrm>
            <a:off x="-2605137" y="290050"/>
            <a:ext cx="14262738" cy="3994988"/>
            <a:chOff x="-2605137" y="290050"/>
            <a:chExt cx="14262738" cy="3994988"/>
          </a:xfrm>
        </p:grpSpPr>
        <p:pic>
          <p:nvPicPr>
            <p:cNvPr id="188" name="Google Shape;188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763125" y="29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2605137" y="1390563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0" name="Google Shape;1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28250" y="4090850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453626" y="1748900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5302979" y="1748900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453625" y="3409475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5302979" y="3409475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453625" y="145555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453625" y="311620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7" type="subTitle"/>
          </p:nvPr>
        </p:nvSpPr>
        <p:spPr>
          <a:xfrm>
            <a:off x="5302950" y="145555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" name="Google Shape;199;p19"/>
          <p:cNvSpPr txBox="1"/>
          <p:nvPr>
            <p:ph idx="8" type="subTitle"/>
          </p:nvPr>
        </p:nvSpPr>
        <p:spPr>
          <a:xfrm>
            <a:off x="5302950" y="311620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p20"/>
          <p:cNvGrpSpPr/>
          <p:nvPr/>
        </p:nvGrpSpPr>
        <p:grpSpPr>
          <a:xfrm>
            <a:off x="-2570212" y="-800050"/>
            <a:ext cx="4568000" cy="8422213"/>
            <a:chOff x="-2570212" y="-800050"/>
            <a:chExt cx="4568000" cy="8422213"/>
          </a:xfrm>
        </p:grpSpPr>
        <p:pic>
          <p:nvPicPr>
            <p:cNvPr id="202" name="Google Shape;202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896687" y="4727688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2570212" y="-8000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20"/>
          <p:cNvGrpSpPr/>
          <p:nvPr/>
        </p:nvGrpSpPr>
        <p:grpSpPr>
          <a:xfrm>
            <a:off x="-2715450" y="1398725"/>
            <a:ext cx="14633375" cy="4827450"/>
            <a:chOff x="-2715450" y="1398725"/>
            <a:chExt cx="14633375" cy="4827450"/>
          </a:xfrm>
        </p:grpSpPr>
        <p:pic>
          <p:nvPicPr>
            <p:cNvPr id="205" name="Google Shape;205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-2715450" y="1398725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-5400000">
              <a:off x="8552100" y="28603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7" name="Google Shape;2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8498275" y="-1089250"/>
            <a:ext cx="2892325" cy="2892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20"/>
          <p:cNvGrpSpPr/>
          <p:nvPr/>
        </p:nvGrpSpPr>
        <p:grpSpPr>
          <a:xfrm>
            <a:off x="6775425" y="1972025"/>
            <a:ext cx="4726350" cy="5479225"/>
            <a:chOff x="6775425" y="1972025"/>
            <a:chExt cx="4726350" cy="5479225"/>
          </a:xfrm>
        </p:grpSpPr>
        <p:pic>
          <p:nvPicPr>
            <p:cNvPr id="209" name="Google Shape;209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10800000">
              <a:off x="8815075" y="1972025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flipH="1" rot="10800000">
              <a:off x="6775425" y="476455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2" name="Google Shape;212;p20"/>
          <p:cNvSpPr txBox="1"/>
          <p:nvPr>
            <p:ph idx="1" type="subTitle"/>
          </p:nvPr>
        </p:nvSpPr>
        <p:spPr>
          <a:xfrm>
            <a:off x="720000" y="1938767"/>
            <a:ext cx="24462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20"/>
          <p:cNvSpPr txBox="1"/>
          <p:nvPr>
            <p:ph idx="2" type="subTitle"/>
          </p:nvPr>
        </p:nvSpPr>
        <p:spPr>
          <a:xfrm>
            <a:off x="3341925" y="1938750"/>
            <a:ext cx="2455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20"/>
          <p:cNvSpPr txBox="1"/>
          <p:nvPr>
            <p:ph idx="3" type="subTitle"/>
          </p:nvPr>
        </p:nvSpPr>
        <p:spPr>
          <a:xfrm>
            <a:off x="720000" y="3651201"/>
            <a:ext cx="24462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20"/>
          <p:cNvSpPr txBox="1"/>
          <p:nvPr>
            <p:ph idx="4" type="subTitle"/>
          </p:nvPr>
        </p:nvSpPr>
        <p:spPr>
          <a:xfrm>
            <a:off x="3341925" y="3651200"/>
            <a:ext cx="24555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20"/>
          <p:cNvSpPr txBox="1"/>
          <p:nvPr>
            <p:ph idx="5" type="subTitle"/>
          </p:nvPr>
        </p:nvSpPr>
        <p:spPr>
          <a:xfrm>
            <a:off x="5975300" y="1938750"/>
            <a:ext cx="2451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0"/>
          <p:cNvSpPr txBox="1"/>
          <p:nvPr>
            <p:ph idx="6" type="subTitle"/>
          </p:nvPr>
        </p:nvSpPr>
        <p:spPr>
          <a:xfrm>
            <a:off x="5975300" y="3651200"/>
            <a:ext cx="24510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20"/>
          <p:cNvSpPr txBox="1"/>
          <p:nvPr>
            <p:ph idx="7" type="subTitle"/>
          </p:nvPr>
        </p:nvSpPr>
        <p:spPr>
          <a:xfrm>
            <a:off x="724820" y="1398725"/>
            <a:ext cx="2446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9" name="Google Shape;219;p20"/>
          <p:cNvSpPr txBox="1"/>
          <p:nvPr>
            <p:ph idx="8" type="subTitle"/>
          </p:nvPr>
        </p:nvSpPr>
        <p:spPr>
          <a:xfrm>
            <a:off x="3346577" y="1398725"/>
            <a:ext cx="24555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20"/>
          <p:cNvSpPr txBox="1"/>
          <p:nvPr>
            <p:ph idx="9" type="subTitle"/>
          </p:nvPr>
        </p:nvSpPr>
        <p:spPr>
          <a:xfrm>
            <a:off x="5979757" y="1398725"/>
            <a:ext cx="24510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20"/>
          <p:cNvSpPr txBox="1"/>
          <p:nvPr>
            <p:ph idx="13" type="subTitle"/>
          </p:nvPr>
        </p:nvSpPr>
        <p:spPr>
          <a:xfrm>
            <a:off x="724820" y="3107898"/>
            <a:ext cx="24462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idx="14" type="subTitle"/>
          </p:nvPr>
        </p:nvSpPr>
        <p:spPr>
          <a:xfrm>
            <a:off x="3346577" y="3107900"/>
            <a:ext cx="24555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3" name="Google Shape;223;p20"/>
          <p:cNvSpPr txBox="1"/>
          <p:nvPr>
            <p:ph idx="15" type="subTitle"/>
          </p:nvPr>
        </p:nvSpPr>
        <p:spPr>
          <a:xfrm>
            <a:off x="5979757" y="3107900"/>
            <a:ext cx="24510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57350" y="2403800"/>
            <a:ext cx="4629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3905700" y="1530875"/>
            <a:ext cx="13326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oogle Shape;225;p21"/>
          <p:cNvGrpSpPr/>
          <p:nvPr/>
        </p:nvGrpSpPr>
        <p:grpSpPr>
          <a:xfrm>
            <a:off x="596300" y="-2527650"/>
            <a:ext cx="7690075" cy="10068775"/>
            <a:chOff x="596300" y="-2527650"/>
            <a:chExt cx="7690075" cy="10068775"/>
          </a:xfrm>
        </p:grpSpPr>
        <p:pic>
          <p:nvPicPr>
            <p:cNvPr id="226" name="Google Shape;226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391900" y="-2527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596300" y="4646650"/>
              <a:ext cx="2894475" cy="28944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5400000">
            <a:off x="5897475" y="460400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9" name="Google Shape;229;p21"/>
          <p:cNvGrpSpPr/>
          <p:nvPr/>
        </p:nvGrpSpPr>
        <p:grpSpPr>
          <a:xfrm>
            <a:off x="-2593475" y="-2861675"/>
            <a:ext cx="7622388" cy="8569300"/>
            <a:chOff x="-2593475" y="-2861675"/>
            <a:chExt cx="7622388" cy="8569300"/>
          </a:xfrm>
        </p:grpSpPr>
        <p:pic>
          <p:nvPicPr>
            <p:cNvPr id="230" name="Google Shape;230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 rot="-5400000">
              <a:off x="-2593475" y="24009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22213" y="-286167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2" name="Google Shape;2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2422950" y="1615925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1"/>
          <p:cNvSpPr txBox="1"/>
          <p:nvPr>
            <p:ph type="title"/>
          </p:nvPr>
        </p:nvSpPr>
        <p:spPr>
          <a:xfrm>
            <a:off x="2347938" y="6089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" name="Google Shape;234;p21"/>
          <p:cNvSpPr txBox="1"/>
          <p:nvPr>
            <p:ph idx="1" type="subTitle"/>
          </p:nvPr>
        </p:nvSpPr>
        <p:spPr>
          <a:xfrm>
            <a:off x="2347900" y="166767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21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 </a:t>
            </a:r>
            <a:endParaRPr b="1" sz="1000" u="sng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5400000">
            <a:off x="-3578594" y="-1522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7610169" y="39960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5152919" y="-351690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920138" y="447545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220656" y="-304883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-356812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123987" y="-358225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8430763" y="743063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457850" y="35629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283825" y="1634175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193787" y="-5201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5465194" y="4466944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4064506" y="4778869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0800000">
            <a:off x="7934506" y="-2229181"/>
            <a:ext cx="3389525" cy="33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5400000">
            <a:off x="-6" y="-3608756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063" y="-2347888"/>
            <a:ext cx="2840425" cy="28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-2423925" y="-1027950"/>
            <a:ext cx="14213750" cy="8093263"/>
            <a:chOff x="-2423925" y="-1027950"/>
            <a:chExt cx="14213750" cy="8093263"/>
          </a:xfrm>
        </p:grpSpPr>
        <p:pic>
          <p:nvPicPr>
            <p:cNvPr id="28" name="Google Shape;28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8424000" y="-1027950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423925" y="3699488"/>
              <a:ext cx="3365825" cy="336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" name="Google Shape;30;p4"/>
          <p:cNvGrpSpPr/>
          <p:nvPr/>
        </p:nvGrpSpPr>
        <p:grpSpPr>
          <a:xfrm>
            <a:off x="-2384500" y="539500"/>
            <a:ext cx="13876400" cy="4392500"/>
            <a:chOff x="-2384500" y="539500"/>
            <a:chExt cx="13876400" cy="4392500"/>
          </a:xfrm>
        </p:grpSpPr>
        <p:pic>
          <p:nvPicPr>
            <p:cNvPr id="31" name="Google Shape;31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-2384500" y="2039675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805200" y="539500"/>
              <a:ext cx="2686700" cy="268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" name="Google Shape;33;p4"/>
          <p:cNvGrpSpPr/>
          <p:nvPr/>
        </p:nvGrpSpPr>
        <p:grpSpPr>
          <a:xfrm>
            <a:off x="-2090400" y="-675100"/>
            <a:ext cx="10941400" cy="7836400"/>
            <a:chOff x="-2090400" y="-675100"/>
            <a:chExt cx="10941400" cy="7836400"/>
          </a:xfrm>
        </p:grpSpPr>
        <p:pic>
          <p:nvPicPr>
            <p:cNvPr id="34" name="Google Shape;34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6421800" y="4732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-2090400" y="-675100"/>
              <a:ext cx="2429200" cy="2429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720000" y="11395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5"/>
          <p:cNvGrpSpPr/>
          <p:nvPr/>
        </p:nvGrpSpPr>
        <p:grpSpPr>
          <a:xfrm>
            <a:off x="-3317650" y="-649650"/>
            <a:ext cx="15118238" cy="8185875"/>
            <a:chOff x="-3317650" y="-649650"/>
            <a:chExt cx="15118238" cy="8185875"/>
          </a:xfrm>
        </p:grpSpPr>
        <p:pic>
          <p:nvPicPr>
            <p:cNvPr id="40" name="Google Shape;40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8493888" y="2555100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Google Shape;41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37337" y="42295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" name="Google Shape;43;p5"/>
          <p:cNvGrpSpPr/>
          <p:nvPr/>
        </p:nvGrpSpPr>
        <p:grpSpPr>
          <a:xfrm>
            <a:off x="-2874025" y="928863"/>
            <a:ext cx="13737688" cy="5604113"/>
            <a:chOff x="-2874025" y="928863"/>
            <a:chExt cx="13737688" cy="5604113"/>
          </a:xfrm>
        </p:grpSpPr>
        <p:pic>
          <p:nvPicPr>
            <p:cNvPr id="44" name="Google Shape;4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7971338" y="364065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45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" name="Google Shape;46;p5"/>
          <p:cNvGrpSpPr/>
          <p:nvPr/>
        </p:nvGrpSpPr>
        <p:grpSpPr>
          <a:xfrm>
            <a:off x="3151788" y="-402500"/>
            <a:ext cx="8317125" cy="7846925"/>
            <a:chOff x="3151788" y="-402500"/>
            <a:chExt cx="8317125" cy="7846925"/>
          </a:xfrm>
        </p:grpSpPr>
        <p:pic>
          <p:nvPicPr>
            <p:cNvPr id="47" name="Google Shape;47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151788" y="46040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8628488" y="-402500"/>
              <a:ext cx="2840425" cy="2840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" name="Google Shape;49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4923249" y="2801425"/>
            <a:ext cx="25056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subTitle"/>
          </p:nvPr>
        </p:nvSpPr>
        <p:spPr>
          <a:xfrm>
            <a:off x="1715375" y="2801425"/>
            <a:ext cx="2505600" cy="16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subTitle"/>
          </p:nvPr>
        </p:nvSpPr>
        <p:spPr>
          <a:xfrm>
            <a:off x="1715375" y="2384524"/>
            <a:ext cx="2505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4" type="subTitle"/>
          </p:nvPr>
        </p:nvSpPr>
        <p:spPr>
          <a:xfrm>
            <a:off x="4923250" y="2384524"/>
            <a:ext cx="2505600" cy="4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6"/>
          <p:cNvGrpSpPr/>
          <p:nvPr/>
        </p:nvGrpSpPr>
        <p:grpSpPr>
          <a:xfrm>
            <a:off x="-2798075" y="45288"/>
            <a:ext cx="12966850" cy="7763075"/>
            <a:chOff x="-2798075" y="45288"/>
            <a:chExt cx="12966850" cy="7763075"/>
          </a:xfrm>
        </p:grpSpPr>
        <p:pic>
          <p:nvPicPr>
            <p:cNvPr id="56" name="Google Shape;56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862075" y="4501663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2798075" y="45288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8" name="Google Shape;58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-2525050" y="368045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8635363" y="-216125"/>
            <a:ext cx="2894475" cy="289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6194100" y="4811675"/>
            <a:ext cx="2686700" cy="268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184550" y="4732100"/>
            <a:ext cx="2429200" cy="242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355163" y="-2474275"/>
            <a:ext cx="2892325" cy="28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811975" y="1878225"/>
            <a:ext cx="34107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811975" y="79975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/>
          <p:nvPr>
            <p:ph idx="2" type="pic"/>
          </p:nvPr>
        </p:nvSpPr>
        <p:spPr>
          <a:xfrm>
            <a:off x="4976000" y="1310550"/>
            <a:ext cx="2873100" cy="2837700"/>
          </a:xfrm>
          <a:prstGeom prst="octagon">
            <a:avLst>
              <a:gd fmla="val 29289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-1536700" y="3162300"/>
            <a:ext cx="3549850" cy="354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948388" y="-200635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319312" y="-880712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969050" y="-2225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987600" y="4082800"/>
            <a:ext cx="4148250" cy="414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8300288" y="2898700"/>
            <a:ext cx="2892325" cy="28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5400000">
            <a:off x="821675" y="-2850037"/>
            <a:ext cx="3389525" cy="33895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423888" y="4604000"/>
            <a:ext cx="2840425" cy="284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7358575" y="-1827750"/>
            <a:ext cx="3549850" cy="3549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" name="Google Shape;80;p9"/>
          <p:cNvGrpSpPr/>
          <p:nvPr/>
        </p:nvGrpSpPr>
        <p:grpSpPr>
          <a:xfrm>
            <a:off x="-3317650" y="-3219375"/>
            <a:ext cx="12693438" cy="10449700"/>
            <a:chOff x="-3317650" y="-3219375"/>
            <a:chExt cx="12693438" cy="10449700"/>
          </a:xfrm>
        </p:grpSpPr>
        <p:pic>
          <p:nvPicPr>
            <p:cNvPr id="81" name="Google Shape;8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6069088" y="3923625"/>
              <a:ext cx="3306700" cy="330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3317650" y="-649650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750" y="-3219375"/>
              <a:ext cx="4148250" cy="41482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9"/>
          <p:cNvGrpSpPr/>
          <p:nvPr/>
        </p:nvGrpSpPr>
        <p:grpSpPr>
          <a:xfrm>
            <a:off x="-2874025" y="928863"/>
            <a:ext cx="13857088" cy="5319363"/>
            <a:chOff x="-2874025" y="928863"/>
            <a:chExt cx="13857088" cy="5319363"/>
          </a:xfrm>
        </p:grpSpPr>
        <p:pic>
          <p:nvPicPr>
            <p:cNvPr id="85" name="Google Shape;85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>
              <a:off x="8090738" y="3355900"/>
              <a:ext cx="2892325" cy="2892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5400000">
              <a:off x="-2874025" y="928863"/>
              <a:ext cx="3389525" cy="33895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ighteous"/>
              <a:buNone/>
              <a:defRPr sz="3000">
                <a:solidFill>
                  <a:schemeClr val="dk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●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○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linker"/>
              <a:buChar char="■"/>
              <a:defRPr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ctrTitle"/>
          </p:nvPr>
        </p:nvSpPr>
        <p:spPr>
          <a:xfrm>
            <a:off x="1396950" y="1264750"/>
            <a:ext cx="63501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Disney Animated Character Recognition</a:t>
            </a:r>
            <a:endParaRPr sz="4600"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59" name="Google Shape;259;p24"/>
          <p:cNvSpPr txBox="1"/>
          <p:nvPr>
            <p:ph idx="1" type="subTitle"/>
          </p:nvPr>
        </p:nvSpPr>
        <p:spPr>
          <a:xfrm>
            <a:off x="2307675" y="30423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9</a:t>
            </a:r>
            <a:r>
              <a:rPr lang="en"/>
              <a:t>: Kaitlyn Le, Anh Tran, Benjamin Tutka</a:t>
            </a:r>
            <a:endParaRPr/>
          </a:p>
        </p:txBody>
      </p:sp>
      <p:cxnSp>
        <p:nvCxnSpPr>
          <p:cNvPr id="260" name="Google Shape;260;p24"/>
          <p:cNvCxnSpPr/>
          <p:nvPr/>
        </p:nvCxnSpPr>
        <p:spPr>
          <a:xfrm>
            <a:off x="1980600" y="3015150"/>
            <a:ext cx="518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4"/>
          <p:cNvCxnSpPr/>
          <p:nvPr/>
        </p:nvCxnSpPr>
        <p:spPr>
          <a:xfrm>
            <a:off x="1980600" y="3518175"/>
            <a:ext cx="51828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7950" y="-2160550"/>
            <a:ext cx="3549850" cy="354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3"/>
          <p:cNvSpPr txBox="1"/>
          <p:nvPr/>
        </p:nvSpPr>
        <p:spPr>
          <a:xfrm>
            <a:off x="1208700" y="2681675"/>
            <a:ext cx="6726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Machine Learning Model</a:t>
            </a:r>
            <a:endParaRPr sz="45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28" name="Google Shape;328;p33"/>
          <p:cNvSpPr txBox="1"/>
          <p:nvPr/>
        </p:nvSpPr>
        <p:spPr>
          <a:xfrm>
            <a:off x="3905700" y="1790950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03</a:t>
            </a:r>
            <a:endParaRPr sz="60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329" name="Google Shape;329;p33"/>
          <p:cNvCxnSpPr/>
          <p:nvPr/>
        </p:nvCxnSpPr>
        <p:spPr>
          <a:xfrm flipH="1" rot="10800000">
            <a:off x="4146450" y="1620027"/>
            <a:ext cx="851100" cy="7500"/>
          </a:xfrm>
          <a:prstGeom prst="straightConnector1">
            <a:avLst/>
          </a:prstGeom>
          <a:noFill/>
          <a:ln cap="flat" cmpd="sng" w="19050">
            <a:solidFill>
              <a:srgbClr val="2A2A2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4"/>
          <p:cNvSpPr txBox="1"/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The </a:t>
            </a:r>
            <a:r>
              <a:rPr lang="en" sz="30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Models</a:t>
            </a:r>
            <a:endParaRPr sz="30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35" name="Google Shape;335;p34"/>
          <p:cNvSpPr txBox="1"/>
          <p:nvPr/>
        </p:nvSpPr>
        <p:spPr>
          <a:xfrm>
            <a:off x="4923250" y="2100725"/>
            <a:ext cx="2505600" cy="23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Learns to measure </a:t>
            </a:r>
            <a:r>
              <a:rPr b="1"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similarity </a:t>
            </a: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between pairs of images rather than predicting a class label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Outputs a </a:t>
            </a:r>
            <a:r>
              <a:rPr b="1"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similarity score</a:t>
            </a: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 of whether two images belong to the same character or not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Allows model to generalize well with limited data</a:t>
            </a:r>
            <a:endParaRPr sz="1200"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1715375" y="2100725"/>
            <a:ext cx="2505600" cy="14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Uses layers to detect features, recognize patterns, and make predictions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Serves as a good baseline for image processing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1715375" y="1622524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Simple CNN</a:t>
            </a:r>
            <a:endParaRPr sz="18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(</a:t>
            </a:r>
            <a:r>
              <a:rPr lang="en" sz="12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Traditional ConvNet)</a:t>
            </a:r>
            <a:endParaRPr sz="12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4923250" y="1546324"/>
            <a:ext cx="25056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Siamese CNN</a:t>
            </a:r>
            <a:endParaRPr sz="18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344" name="Google Shape;344;p35"/>
          <p:cNvSpPr txBox="1"/>
          <p:nvPr>
            <p:ph idx="1" type="subTitle"/>
          </p:nvPr>
        </p:nvSpPr>
        <p:spPr>
          <a:xfrm>
            <a:off x="1453626" y="1748900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Overall assessment of how well model performs across all classes; proportion of correct predictions (TP &amp; TN)</a:t>
            </a:r>
            <a:endParaRPr/>
          </a:p>
        </p:txBody>
      </p:sp>
      <p:sp>
        <p:nvSpPr>
          <p:cNvPr id="345" name="Google Shape;345;p35"/>
          <p:cNvSpPr txBox="1"/>
          <p:nvPr>
            <p:ph idx="2" type="subTitle"/>
          </p:nvPr>
        </p:nvSpPr>
        <p:spPr>
          <a:xfrm>
            <a:off x="5302979" y="1748900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Measures how many positive predictions made by the model are actually correct</a:t>
            </a:r>
            <a:endParaRPr sz="1400"/>
          </a:p>
        </p:txBody>
      </p:sp>
      <p:sp>
        <p:nvSpPr>
          <p:cNvPr id="346" name="Google Shape;346;p35"/>
          <p:cNvSpPr txBox="1"/>
          <p:nvPr>
            <p:ph idx="3" type="subTitle"/>
          </p:nvPr>
        </p:nvSpPr>
        <p:spPr>
          <a:xfrm>
            <a:off x="1453625" y="3409475"/>
            <a:ext cx="30516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Measures model’s ability to correctly identify all positive instances</a:t>
            </a:r>
            <a:endParaRPr sz="1400"/>
          </a:p>
        </p:txBody>
      </p:sp>
      <p:sp>
        <p:nvSpPr>
          <p:cNvPr id="347" name="Google Shape;347;p35"/>
          <p:cNvSpPr txBox="1"/>
          <p:nvPr>
            <p:ph idx="5" type="subTitle"/>
          </p:nvPr>
        </p:nvSpPr>
        <p:spPr>
          <a:xfrm>
            <a:off x="1453625" y="145555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348" name="Google Shape;348;p35"/>
          <p:cNvSpPr txBox="1"/>
          <p:nvPr>
            <p:ph idx="6" type="subTitle"/>
          </p:nvPr>
        </p:nvSpPr>
        <p:spPr>
          <a:xfrm>
            <a:off x="1453625" y="311620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</a:t>
            </a:r>
            <a:endParaRPr/>
          </a:p>
        </p:txBody>
      </p:sp>
      <p:sp>
        <p:nvSpPr>
          <p:cNvPr id="349" name="Google Shape;349;p35"/>
          <p:cNvSpPr txBox="1"/>
          <p:nvPr>
            <p:ph idx="7" type="subTitle"/>
          </p:nvPr>
        </p:nvSpPr>
        <p:spPr>
          <a:xfrm>
            <a:off x="5302950" y="1455550"/>
            <a:ext cx="30516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Precision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751" y="764775"/>
            <a:ext cx="4984500" cy="361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7"/>
          <p:cNvSpPr txBox="1"/>
          <p:nvPr/>
        </p:nvSpPr>
        <p:spPr>
          <a:xfrm>
            <a:off x="811975" y="1878225"/>
            <a:ext cx="4075500" cy="19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Batch size : 32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Used Adam optimizer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Used </a:t>
            </a: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Sparse Categorical Cross Entropy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Epoch of 40</a:t>
            </a:r>
            <a:endParaRPr b="1"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60" name="Google Shape;360;p37"/>
          <p:cNvSpPr txBox="1"/>
          <p:nvPr/>
        </p:nvSpPr>
        <p:spPr>
          <a:xfrm>
            <a:off x="811975" y="799750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Simple CNN Training</a:t>
            </a:r>
            <a:endParaRPr sz="30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7686750" y="2348550"/>
            <a:ext cx="1161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8DC0"/>
                </a:solidFill>
                <a:latin typeface="Blinker"/>
                <a:ea typeface="Blinker"/>
                <a:cs typeface="Blinker"/>
                <a:sym typeface="Blinker"/>
              </a:rPr>
              <a:t>Blue</a:t>
            </a:r>
            <a:r>
              <a:rPr lang="en" sz="1200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: Train</a:t>
            </a:r>
            <a:endParaRPr sz="1200"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417"/>
                </a:solidFill>
                <a:latin typeface="Blinker"/>
                <a:ea typeface="Blinker"/>
                <a:cs typeface="Blinker"/>
                <a:sym typeface="Blinker"/>
              </a:rPr>
              <a:t>Orange</a:t>
            </a:r>
            <a:r>
              <a:rPr lang="en" sz="1200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: Val</a:t>
            </a:r>
            <a:endParaRPr sz="1200"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362" name="Google Shape;36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0357" y="890538"/>
            <a:ext cx="2188362" cy="1655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835" y="2747138"/>
            <a:ext cx="2185415" cy="1653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CNN Results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"/>
          <p:cNvSpPr txBox="1"/>
          <p:nvPr/>
        </p:nvSpPr>
        <p:spPr>
          <a:xfrm>
            <a:off x="1453625" y="1901300"/>
            <a:ext cx="30516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Test: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Accuracy: 0.65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Precision: 0.70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Recall: 0.65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370" name="Google Shape;370;p38"/>
          <p:cNvSpPr txBox="1"/>
          <p:nvPr/>
        </p:nvSpPr>
        <p:spPr>
          <a:xfrm>
            <a:off x="1453625" y="1455550"/>
            <a:ext cx="305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Classification Score</a:t>
            </a:r>
            <a:endParaRPr sz="18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371" name="Google Shape;371;p38"/>
          <p:cNvSpPr txBox="1"/>
          <p:nvPr/>
        </p:nvSpPr>
        <p:spPr>
          <a:xfrm>
            <a:off x="5302975" y="1901300"/>
            <a:ext cx="30516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●"/>
            </a:pPr>
            <a:r>
              <a:rPr lang="en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Train:</a:t>
            </a:r>
            <a:endParaRPr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○"/>
            </a:pPr>
            <a:r>
              <a:rPr lang="en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Accuracy: 0.99</a:t>
            </a:r>
            <a:endParaRPr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○"/>
            </a:pPr>
            <a:r>
              <a:rPr lang="en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Precision: 0.99</a:t>
            </a:r>
            <a:endParaRPr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linker"/>
              <a:buChar char="○"/>
            </a:pPr>
            <a:r>
              <a:rPr lang="en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Recall: 0.99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524" y="695337"/>
            <a:ext cx="5380950" cy="37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Data Inputs</a:t>
            </a:r>
            <a:endParaRPr/>
          </a:p>
        </p:txBody>
      </p:sp>
      <p:sp>
        <p:nvSpPr>
          <p:cNvPr id="382" name="Google Shape;382;p40"/>
          <p:cNvSpPr txBox="1"/>
          <p:nvPr>
            <p:ph idx="4294967295" type="body"/>
          </p:nvPr>
        </p:nvSpPr>
        <p:spPr>
          <a:xfrm>
            <a:off x="720000" y="1139551"/>
            <a:ext cx="77040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Siamese CNN model requires two input images. We created image pairs, labeling them as 1 if they belong to the same class and 0 if they do not</a:t>
            </a:r>
            <a:endParaRPr sz="1400"/>
          </a:p>
        </p:txBody>
      </p:sp>
      <p:pic>
        <p:nvPicPr>
          <p:cNvPr id="383" name="Google Shape;38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575" y="2310375"/>
            <a:ext cx="794050" cy="7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575" y="3217575"/>
            <a:ext cx="794050" cy="7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0"/>
          <p:cNvSpPr txBox="1"/>
          <p:nvPr/>
        </p:nvSpPr>
        <p:spPr>
          <a:xfrm>
            <a:off x="2974300" y="3005925"/>
            <a:ext cx="1125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Label = 1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pic>
        <p:nvPicPr>
          <p:cNvPr id="386" name="Google Shape;38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61950" y="3236483"/>
            <a:ext cx="794050" cy="756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938" y="2310375"/>
            <a:ext cx="794050" cy="7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40"/>
          <p:cNvSpPr txBox="1"/>
          <p:nvPr/>
        </p:nvSpPr>
        <p:spPr>
          <a:xfrm>
            <a:off x="6018425" y="3005925"/>
            <a:ext cx="1125000" cy="3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Label = 0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/>
          <p:nvPr>
            <p:ph idx="1" type="subTitle"/>
          </p:nvPr>
        </p:nvSpPr>
        <p:spPr>
          <a:xfrm>
            <a:off x="811975" y="1878225"/>
            <a:ext cx="4075500" cy="19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Batch size : 64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Adam optimizer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Used Binary Cross Entropy for Loss Function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Epoch of 100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Although our Siamese Model did converge, there is a clear presence of </a:t>
            </a:r>
            <a:r>
              <a:rPr b="1" lang="en" sz="1400"/>
              <a:t>overfitting</a:t>
            </a:r>
            <a:endParaRPr b="1" sz="1400"/>
          </a:p>
        </p:txBody>
      </p:sp>
      <p:sp>
        <p:nvSpPr>
          <p:cNvPr id="394" name="Google Shape;394;p41"/>
          <p:cNvSpPr txBox="1"/>
          <p:nvPr>
            <p:ph type="title"/>
          </p:nvPr>
        </p:nvSpPr>
        <p:spPr>
          <a:xfrm>
            <a:off x="811975" y="79975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Training</a:t>
            </a:r>
            <a:endParaRPr/>
          </a:p>
        </p:txBody>
      </p:sp>
      <p:pic>
        <p:nvPicPr>
          <p:cNvPr id="395" name="Google Shape;3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546" y="890074"/>
            <a:ext cx="2229425" cy="1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2692" y="2741777"/>
            <a:ext cx="2231136" cy="166405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1"/>
          <p:cNvSpPr txBox="1"/>
          <p:nvPr/>
        </p:nvSpPr>
        <p:spPr>
          <a:xfrm>
            <a:off x="7686750" y="2348550"/>
            <a:ext cx="11613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8DC0"/>
                </a:solidFill>
                <a:latin typeface="Blinker"/>
                <a:ea typeface="Blinker"/>
                <a:cs typeface="Blinker"/>
                <a:sym typeface="Blinker"/>
              </a:rPr>
              <a:t>Blue</a:t>
            </a:r>
            <a:r>
              <a:rPr lang="en"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: Train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8417"/>
                </a:solidFill>
                <a:latin typeface="Blinker"/>
                <a:ea typeface="Blinker"/>
                <a:cs typeface="Blinker"/>
                <a:sym typeface="Blinker"/>
              </a:rPr>
              <a:t>Orange</a:t>
            </a:r>
            <a:r>
              <a:rPr lang="en" sz="1200">
                <a:solidFill>
                  <a:schemeClr val="dk1"/>
                </a:solidFill>
                <a:latin typeface="Blinker"/>
                <a:ea typeface="Blinker"/>
                <a:cs typeface="Blinker"/>
                <a:sym typeface="Blinker"/>
              </a:rPr>
              <a:t>: Val</a:t>
            </a:r>
            <a:endParaRPr sz="1200">
              <a:solidFill>
                <a:schemeClr val="dk1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CNN for Classification</a:t>
            </a:r>
            <a:endParaRPr/>
          </a:p>
        </p:txBody>
      </p:sp>
      <p:sp>
        <p:nvSpPr>
          <p:cNvPr id="403" name="Google Shape;403;p42"/>
          <p:cNvSpPr txBox="1"/>
          <p:nvPr>
            <p:ph idx="1" type="body"/>
          </p:nvPr>
        </p:nvSpPr>
        <p:spPr>
          <a:xfrm>
            <a:off x="720000" y="1139545"/>
            <a:ext cx="77040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Our Siamese CNN outputs similarity scores. To use this as a classification tool, we followed these steps: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Blinker Light"/>
              <a:buAutoNum type="arabicPeriod"/>
            </a:pPr>
            <a:r>
              <a:rPr lang="en" sz="1400"/>
              <a:t>Created a reference image batch containing one representative image per class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inker Light"/>
              <a:buAutoNum type="arabicPeriod"/>
            </a:pPr>
            <a:r>
              <a:rPr lang="en" sz="1400"/>
              <a:t>For each test image, computed similarity scores against each reference image, generating an array of 12 scores (one per class)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Blinker Light"/>
              <a:buAutoNum type="arabicPeriod"/>
            </a:pPr>
            <a:r>
              <a:rPr lang="en" sz="1400"/>
              <a:t>Selected the class with the highest similarity score as the predicted label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"/>
          <p:cNvSpPr txBox="1"/>
          <p:nvPr/>
        </p:nvSpPr>
        <p:spPr>
          <a:xfrm>
            <a:off x="1208700" y="2681675"/>
            <a:ext cx="6726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Problem Statement</a:t>
            </a:r>
            <a:endParaRPr sz="45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3905700" y="1790950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01</a:t>
            </a:r>
            <a:endParaRPr sz="60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269" name="Google Shape;269;p25"/>
          <p:cNvCxnSpPr/>
          <p:nvPr/>
        </p:nvCxnSpPr>
        <p:spPr>
          <a:xfrm flipH="1" rot="10800000">
            <a:off x="4146450" y="1620027"/>
            <a:ext cx="851100" cy="7500"/>
          </a:xfrm>
          <a:prstGeom prst="straightConnector1">
            <a:avLst/>
          </a:prstGeom>
          <a:noFill/>
          <a:ln cap="flat" cmpd="sng" w="19050">
            <a:solidFill>
              <a:srgbClr val="2A2A2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450" y="685825"/>
            <a:ext cx="5799101" cy="377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Siamese Results</a:t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1453625" y="1901300"/>
            <a:ext cx="30516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Test: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Accuracy: 0.68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Precision: 0.71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Recall: 0.67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Train: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Accuracy: 0.86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Precision: 0.86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○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Recall: 0.85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415" name="Google Shape;415;p44"/>
          <p:cNvSpPr txBox="1"/>
          <p:nvPr/>
        </p:nvSpPr>
        <p:spPr>
          <a:xfrm>
            <a:off x="5302975" y="1901300"/>
            <a:ext cx="30516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Accuracy: 0.61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Precision: 0.58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A2A2A"/>
              </a:buClr>
              <a:buSzPts val="1400"/>
              <a:buFont typeface="Blinker"/>
              <a:buChar char="●"/>
            </a:pPr>
            <a:r>
              <a:rPr lang="en">
                <a:solidFill>
                  <a:srgbClr val="2A2A2A"/>
                </a:solidFill>
                <a:latin typeface="Blinker"/>
                <a:ea typeface="Blinker"/>
                <a:cs typeface="Blinker"/>
                <a:sym typeface="Blinker"/>
              </a:rPr>
              <a:t>Recall: 0.62</a:t>
            </a:r>
            <a:endParaRPr>
              <a:solidFill>
                <a:srgbClr val="2A2A2A"/>
              </a:solidFill>
              <a:latin typeface="Blinker"/>
              <a:ea typeface="Blinker"/>
              <a:cs typeface="Blinker"/>
              <a:sym typeface="Blinker"/>
            </a:endParaRPr>
          </a:p>
        </p:txBody>
      </p:sp>
      <p:sp>
        <p:nvSpPr>
          <p:cNvPr id="416" name="Google Shape;416;p44"/>
          <p:cNvSpPr txBox="1"/>
          <p:nvPr/>
        </p:nvSpPr>
        <p:spPr>
          <a:xfrm>
            <a:off x="1453625" y="1455550"/>
            <a:ext cx="305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Similarity Scores</a:t>
            </a:r>
            <a:endParaRPr sz="18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417" name="Google Shape;417;p44"/>
          <p:cNvSpPr txBox="1"/>
          <p:nvPr/>
        </p:nvSpPr>
        <p:spPr>
          <a:xfrm>
            <a:off x="5302950" y="1455550"/>
            <a:ext cx="3051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Classification</a:t>
            </a:r>
            <a:endParaRPr sz="18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</a:t>
            </a:r>
            <a:endParaRPr/>
          </a:p>
        </p:txBody>
      </p:sp>
      <p:sp>
        <p:nvSpPr>
          <p:cNvPr id="423" name="Google Shape;423;p45"/>
          <p:cNvSpPr txBox="1"/>
          <p:nvPr>
            <p:ph idx="1" type="body"/>
          </p:nvPr>
        </p:nvSpPr>
        <p:spPr>
          <a:xfrm>
            <a:off x="720000" y="1139553"/>
            <a:ext cx="77040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traditional CNN and Siamese CNN performed about the same for classifying images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Traditional CNN performed </a:t>
            </a:r>
            <a:r>
              <a:rPr i="1" lang="en" sz="1400"/>
              <a:t>slightly </a:t>
            </a:r>
            <a:r>
              <a:rPr lang="en" sz="1400"/>
              <a:t>better than Siamese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Siamese CNNs are better suited for similarity tasks rather than direct classification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The reason for lower performance in our model may be due to the fact that it couldn’t capture fine-grained details needed for differentiating similar character classes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Data preparation is very crucial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Image sizes need to be standardized and inputs formatted correctly to ensure the models function as intended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Establishing a baseline with traditional models is important for evaluating the effectiveness of more complex architectures (e.g., Siamese networks) in classification tasks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429" name="Google Shape;429;p46"/>
          <p:cNvSpPr txBox="1"/>
          <p:nvPr>
            <p:ph idx="1" type="body"/>
          </p:nvPr>
        </p:nvSpPr>
        <p:spPr>
          <a:xfrm>
            <a:off x="720000" y="1139543"/>
            <a:ext cx="7704000" cy="22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Implement data augmentation techniques to create a more robust dataset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Evaluate the Siamese model on unseen data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While traditional CNN tend to force classification for any input, the Siamese CNN can potentially provide a low similarity score for </a:t>
            </a:r>
            <a:r>
              <a:rPr lang="en" sz="1400"/>
              <a:t>unknown</a:t>
            </a:r>
            <a:r>
              <a:rPr lang="en" sz="1400"/>
              <a:t> characters, allowing us to identify images that do not belong to any of the known classes in our reference database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"/>
          <p:cNvSpPr txBox="1"/>
          <p:nvPr>
            <p:ph type="title"/>
          </p:nvPr>
        </p:nvSpPr>
        <p:spPr>
          <a:xfrm>
            <a:off x="1431900" y="1307100"/>
            <a:ext cx="6280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 you!</a:t>
            </a:r>
            <a:endParaRPr sz="7500"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6"/>
          <p:cNvSpPr txBox="1"/>
          <p:nvPr>
            <p:ph type="title"/>
          </p:nvPr>
        </p:nvSpPr>
        <p:spPr>
          <a:xfrm>
            <a:off x="1431900" y="1307100"/>
            <a:ext cx="62802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Problem Statement</a:t>
            </a:r>
            <a:endParaRPr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Blinker"/>
                <a:ea typeface="Blinker"/>
                <a:cs typeface="Blinker"/>
                <a:sym typeface="Blinker"/>
              </a:rPr>
              <a:t>Our goal is to build a model that recognizes Disney animated characters from various movie scenes.</a:t>
            </a:r>
            <a:endParaRPr sz="2000">
              <a:latin typeface="Blinker"/>
              <a:ea typeface="Blinker"/>
              <a:cs typeface="Blinker"/>
              <a:sym typeface="Blink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It’s Interesting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720000" y="1139539"/>
            <a:ext cx="7704000" cy="3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Technological advancements  →  advancements in animation &amp; media/entertainment industry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New consumer experiences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Enables new applications for illustrators/writers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Hypothetically</a:t>
            </a:r>
            <a:r>
              <a:rPr lang="en" sz="1400"/>
              <a:t> could be used to develop a more enhanced recommendation system and/or cater </a:t>
            </a:r>
            <a:r>
              <a:rPr lang="en" sz="1400"/>
              <a:t>towards</a:t>
            </a:r>
            <a:r>
              <a:rPr lang="en" sz="1400"/>
              <a:t> more personalized experiences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Art style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Favorite characters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Marketing: identify which characters are popular across various platforms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2250" y="1191050"/>
            <a:ext cx="2722149" cy="2761399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8"/>
          <p:cNvSpPr txBox="1"/>
          <p:nvPr>
            <p:ph idx="1" type="subTitle"/>
          </p:nvPr>
        </p:nvSpPr>
        <p:spPr>
          <a:xfrm>
            <a:off x="811900" y="1339546"/>
            <a:ext cx="4515600" cy="31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Disney’s Direct-to-Consumer &amp; International Organization (DTCI) Technology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Used traditional ML methods like HOG+SVM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Histogram of Oriented Gradients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Support Vector Machine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Developed first automated pipeline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Provided framework for facial detection and recognition model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Worked particularly well for live-action characters but struggled to recognize </a:t>
            </a:r>
            <a:r>
              <a:rPr b="1" lang="en" sz="1400"/>
              <a:t>animated characters</a:t>
            </a:r>
            <a:r>
              <a:rPr lang="en" sz="1400"/>
              <a:t> that didn’t have normal human features/proportions</a:t>
            </a:r>
            <a:endParaRPr sz="1400"/>
          </a:p>
        </p:txBody>
      </p:sp>
      <p:sp>
        <p:nvSpPr>
          <p:cNvPr id="287" name="Google Shape;287;p28"/>
          <p:cNvSpPr txBox="1"/>
          <p:nvPr>
            <p:ph type="title"/>
          </p:nvPr>
        </p:nvSpPr>
        <p:spPr>
          <a:xfrm>
            <a:off x="811900" y="70285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Approaches</a:t>
            </a:r>
            <a:endParaRPr/>
          </a:p>
        </p:txBody>
      </p:sp>
      <p:pic>
        <p:nvPicPr>
          <p:cNvPr id="288" name="Google Shape;288;p2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4161" r="11931" t="0"/>
          <a:stretch/>
        </p:blipFill>
        <p:spPr>
          <a:xfrm>
            <a:off x="5956552" y="1568005"/>
            <a:ext cx="2047500" cy="2022000"/>
          </a:xfrm>
          <a:prstGeom prst="octagon">
            <a:avLst>
              <a:gd fmla="val 29289" name="adj"/>
            </a:avLst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/>
        </p:nvSpPr>
        <p:spPr>
          <a:xfrm>
            <a:off x="1208700" y="2681675"/>
            <a:ext cx="6726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Data</a:t>
            </a:r>
            <a:endParaRPr sz="45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94" name="Google Shape;294;p29"/>
          <p:cNvSpPr txBox="1"/>
          <p:nvPr/>
        </p:nvSpPr>
        <p:spPr>
          <a:xfrm>
            <a:off x="3905700" y="1790950"/>
            <a:ext cx="1332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2A2A2A"/>
                </a:solidFill>
                <a:latin typeface="Righteous"/>
                <a:ea typeface="Righteous"/>
                <a:cs typeface="Righteous"/>
                <a:sym typeface="Righteous"/>
              </a:rPr>
              <a:t>02</a:t>
            </a:r>
            <a:endParaRPr sz="6000">
              <a:solidFill>
                <a:srgbClr val="2A2A2A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cxnSp>
        <p:nvCxnSpPr>
          <p:cNvPr id="295" name="Google Shape;295;p29"/>
          <p:cNvCxnSpPr/>
          <p:nvPr/>
        </p:nvCxnSpPr>
        <p:spPr>
          <a:xfrm flipH="1" rot="10800000">
            <a:off x="4146450" y="1620027"/>
            <a:ext cx="851100" cy="7500"/>
          </a:xfrm>
          <a:prstGeom prst="straightConnector1">
            <a:avLst/>
          </a:prstGeom>
          <a:noFill/>
          <a:ln cap="flat" cmpd="sng" w="19050">
            <a:solidFill>
              <a:srgbClr val="2A2A2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</a:t>
            </a:r>
            <a:endParaRPr/>
          </a:p>
        </p:txBody>
      </p:sp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720000" y="1139550"/>
            <a:ext cx="7704000" cy="16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team member gathered around </a:t>
            </a:r>
            <a:r>
              <a:rPr b="1" lang="en" sz="1400"/>
              <a:t>25-27</a:t>
            </a:r>
            <a:r>
              <a:rPr lang="en" sz="1400"/>
              <a:t> images for </a:t>
            </a:r>
            <a:r>
              <a:rPr b="1" lang="en" sz="1400"/>
              <a:t>four </a:t>
            </a:r>
            <a:r>
              <a:rPr lang="en" sz="1400"/>
              <a:t>different characters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character’s images were placed in own folder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Dataset: </a:t>
            </a:r>
            <a:r>
              <a:rPr b="1" lang="en" sz="1400"/>
              <a:t>310</a:t>
            </a:r>
            <a:r>
              <a:rPr lang="en" sz="1400"/>
              <a:t> images in total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Images were snapshots from various movie scenes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Only one character in frame</a:t>
            </a:r>
            <a:endParaRPr sz="14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Character’s face must be </a:t>
            </a:r>
            <a:r>
              <a:rPr lang="en" sz="1400"/>
              <a:t>visible</a:t>
            </a:r>
            <a:endParaRPr sz="1400"/>
          </a:p>
        </p:txBody>
      </p:sp>
      <p:pic>
        <p:nvPicPr>
          <p:cNvPr id="302" name="Google Shape;3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7888" y="3012575"/>
            <a:ext cx="6728224" cy="11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308" name="Google Shape;308;p31"/>
          <p:cNvSpPr txBox="1"/>
          <p:nvPr>
            <p:ph idx="1" type="subTitle"/>
          </p:nvPr>
        </p:nvSpPr>
        <p:spPr>
          <a:xfrm>
            <a:off x="828700" y="2776025"/>
            <a:ext cx="2343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 image types were converted to </a:t>
            </a:r>
            <a:r>
              <a:rPr b="1" lang="en" sz="1400"/>
              <a:t>PNG </a:t>
            </a:r>
            <a:r>
              <a:rPr lang="en" sz="1400"/>
              <a:t>files (if they weren’t already)</a:t>
            </a:r>
            <a:endParaRPr sz="1400"/>
          </a:p>
        </p:txBody>
      </p:sp>
      <p:sp>
        <p:nvSpPr>
          <p:cNvPr id="309" name="Google Shape;309;p31"/>
          <p:cNvSpPr txBox="1"/>
          <p:nvPr>
            <p:ph idx="2" type="subTitle"/>
          </p:nvPr>
        </p:nvSpPr>
        <p:spPr>
          <a:xfrm>
            <a:off x="3351913" y="2776025"/>
            <a:ext cx="24402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Standardized labels with format “charactername1.png”, “charactername2.png”, etc.</a:t>
            </a:r>
            <a:endParaRPr sz="1400"/>
          </a:p>
        </p:txBody>
      </p:sp>
      <p:sp>
        <p:nvSpPr>
          <p:cNvPr id="310" name="Google Shape;310;p31"/>
          <p:cNvSpPr txBox="1"/>
          <p:nvPr>
            <p:ph idx="3" type="subTitle"/>
          </p:nvPr>
        </p:nvSpPr>
        <p:spPr>
          <a:xfrm>
            <a:off x="5972300" y="2776025"/>
            <a:ext cx="23430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Resized to the same size of </a:t>
            </a:r>
            <a:r>
              <a:rPr b="1" lang="en" sz="1400"/>
              <a:t>28x28</a:t>
            </a:r>
            <a:r>
              <a:rPr lang="en" sz="1400"/>
              <a:t> </a:t>
            </a:r>
            <a:r>
              <a:rPr lang="en" sz="1400"/>
              <a:t>pixels, </a:t>
            </a:r>
            <a:r>
              <a:rPr lang="en" sz="1400"/>
              <a:t>maintaining aspect ratio (padding added where necessary)</a:t>
            </a:r>
            <a:endParaRPr sz="1100"/>
          </a:p>
        </p:txBody>
      </p:sp>
      <p:sp>
        <p:nvSpPr>
          <p:cNvPr id="311" name="Google Shape;311;p31"/>
          <p:cNvSpPr txBox="1"/>
          <p:nvPr>
            <p:ph idx="4" type="subTitle"/>
          </p:nvPr>
        </p:nvSpPr>
        <p:spPr>
          <a:xfrm>
            <a:off x="828699" y="20340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</a:t>
            </a:r>
            <a:endParaRPr/>
          </a:p>
        </p:txBody>
      </p:sp>
      <p:sp>
        <p:nvSpPr>
          <p:cNvPr id="312" name="Google Shape;312;p31"/>
          <p:cNvSpPr txBox="1"/>
          <p:nvPr>
            <p:ph idx="5" type="subTitle"/>
          </p:nvPr>
        </p:nvSpPr>
        <p:spPr>
          <a:xfrm>
            <a:off x="3400491" y="20340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Labels</a:t>
            </a:r>
            <a:endParaRPr/>
          </a:p>
        </p:txBody>
      </p:sp>
      <p:sp>
        <p:nvSpPr>
          <p:cNvPr id="313" name="Google Shape;313;p31"/>
          <p:cNvSpPr txBox="1"/>
          <p:nvPr>
            <p:ph idx="6" type="subTitle"/>
          </p:nvPr>
        </p:nvSpPr>
        <p:spPr>
          <a:xfrm>
            <a:off x="5972300" y="2034025"/>
            <a:ext cx="23430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</a:t>
            </a:r>
            <a:endParaRPr/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2213" y="1722425"/>
            <a:ext cx="51598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6413" y="1722425"/>
            <a:ext cx="451184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06175" y="1722425"/>
            <a:ext cx="475247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975" y="1205725"/>
            <a:ext cx="7508050" cy="305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novate Business Plan by Slidesgo">
  <a:themeElements>
    <a:clrScheme name="Simple Light">
      <a:dk1>
        <a:srgbClr val="2A2A2A"/>
      </a:dk1>
      <a:lt1>
        <a:srgbClr val="FFFFFF"/>
      </a:lt1>
      <a:dk2>
        <a:srgbClr val="B7B3F0"/>
      </a:dk2>
      <a:lt2>
        <a:srgbClr val="E1BDF7"/>
      </a:lt2>
      <a:accent1>
        <a:srgbClr val="A6CEF2"/>
      </a:accent1>
      <a:accent2>
        <a:srgbClr val="C2C2C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A2A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