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Lst>
  <p:notesMasterIdLst>
    <p:notesMasterId r:id="rId15"/>
  </p:notesMasterIdLst>
  <p:sldIdLst>
    <p:sldId id="256" r:id="rId2"/>
    <p:sldId id="257" r:id="rId3"/>
    <p:sldId id="258" r:id="rId4"/>
    <p:sldId id="259" r:id="rId5"/>
    <p:sldId id="260" r:id="rId6"/>
    <p:sldId id="263" r:id="rId7"/>
    <p:sldId id="267" r:id="rId8"/>
    <p:sldId id="261" r:id="rId9"/>
    <p:sldId id="262"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81021-3B7D-CC47-8943-590E121D70BC}" v="504" dt="2024-04-25T00:43:51.301"/>
    <p1510:client id="{0ECDC5D1-7414-378F-E9F5-C3FC585BF91C}" v="136" dt="2024-04-24T22:25:38.186"/>
    <p1510:client id="{520CCC8F-598C-5D5A-7BEA-519C3148B006}" v="82" dt="2024-04-24T20:43:56.926"/>
    <p1510:client id="{C66F9A2D-07AF-627D-F3DD-8ACF0EB61B38}" v="12" dt="2024-04-24T22:30:47.600"/>
    <p1510:client id="{E7C5DFF3-2547-6F1D-9450-4ED850514FD9}" v="50" dt="2024-04-24T19:57:53.731"/>
    <p1510:client id="{F75D9AEC-0012-E6CC-2545-63B4FFE101CC}" v="639" dt="2024-04-24T22:36:39.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E0DCF-C4DB-47C4-BC46-32E58373800C}"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ACBA2CEB-FC00-4846-A2F9-A6834022A1A4}">
      <dgm:prSet/>
      <dgm:spPr/>
      <dgm:t>
        <a:bodyPr/>
        <a:lstStyle/>
        <a:p>
          <a:r>
            <a:rPr lang="en-US"/>
            <a:t>Goal: Identify the best locations for our first four operational sites across 11 states.</a:t>
          </a:r>
        </a:p>
      </dgm:t>
    </dgm:pt>
    <dgm:pt modelId="{CAD65F96-BDD2-4D6A-B795-543801862343}" type="parTrans" cxnId="{A75746E8-1D21-4934-B068-47BA2D7164E0}">
      <dgm:prSet/>
      <dgm:spPr/>
      <dgm:t>
        <a:bodyPr/>
        <a:lstStyle/>
        <a:p>
          <a:endParaRPr lang="en-US"/>
        </a:p>
      </dgm:t>
    </dgm:pt>
    <dgm:pt modelId="{3BB885A5-D23A-4A97-8830-5E3D531B037A}" type="sibTrans" cxnId="{A75746E8-1D21-4934-B068-47BA2D7164E0}">
      <dgm:prSet/>
      <dgm:spPr/>
      <dgm:t>
        <a:bodyPr/>
        <a:lstStyle/>
        <a:p>
          <a:endParaRPr lang="en-US"/>
        </a:p>
      </dgm:t>
    </dgm:pt>
    <dgm:pt modelId="{60B7F436-3471-417C-9FEF-B3E32E0BB4A0}">
      <dgm:prSet/>
      <dgm:spPr/>
      <dgm:t>
        <a:bodyPr/>
        <a:lstStyle/>
        <a:p>
          <a:r>
            <a:rPr lang="en-US"/>
            <a:t>Purpose: Strategically expand our presence to enhance accessibility and operational efficiency in the Southeastern markets.</a:t>
          </a:r>
        </a:p>
      </dgm:t>
    </dgm:pt>
    <dgm:pt modelId="{62242990-0D03-4518-B045-B114AB08A54C}" type="parTrans" cxnId="{396F503F-4C94-4769-80AD-D0F9F0E9A8F5}">
      <dgm:prSet/>
      <dgm:spPr/>
      <dgm:t>
        <a:bodyPr/>
        <a:lstStyle/>
        <a:p>
          <a:endParaRPr lang="en-US"/>
        </a:p>
      </dgm:t>
    </dgm:pt>
    <dgm:pt modelId="{0B4BCF18-568F-4ABD-9C13-0315C319AC67}" type="sibTrans" cxnId="{396F503F-4C94-4769-80AD-D0F9F0E9A8F5}">
      <dgm:prSet/>
      <dgm:spPr/>
      <dgm:t>
        <a:bodyPr/>
        <a:lstStyle/>
        <a:p>
          <a:endParaRPr lang="en-US"/>
        </a:p>
      </dgm:t>
    </dgm:pt>
    <dgm:pt modelId="{5156FDB9-487D-4B61-AB9D-DC569FD48AC8}" type="pres">
      <dgm:prSet presAssocID="{C37E0DCF-C4DB-47C4-BC46-32E58373800C}" presName="root" presStyleCnt="0">
        <dgm:presLayoutVars>
          <dgm:dir/>
          <dgm:resizeHandles val="exact"/>
        </dgm:presLayoutVars>
      </dgm:prSet>
      <dgm:spPr/>
    </dgm:pt>
    <dgm:pt modelId="{17DC36CF-C283-404F-9C53-1A5E55D74565}" type="pres">
      <dgm:prSet presAssocID="{ACBA2CEB-FC00-4846-A2F9-A6834022A1A4}" presName="compNode" presStyleCnt="0"/>
      <dgm:spPr/>
    </dgm:pt>
    <dgm:pt modelId="{5196F62C-BB70-49C6-88DF-ADEDBF0E0DFF}" type="pres">
      <dgm:prSet presAssocID="{ACBA2CEB-FC00-4846-A2F9-A6834022A1A4}" presName="bgRect" presStyleLbl="bgShp" presStyleIdx="0" presStyleCnt="2"/>
      <dgm:spPr/>
    </dgm:pt>
    <dgm:pt modelId="{E34DE74C-2DF1-448B-A263-9B525526CFAB}" type="pres">
      <dgm:prSet presAssocID="{ACBA2CEB-FC00-4846-A2F9-A6834022A1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tical disc"/>
        </a:ext>
      </dgm:extLst>
    </dgm:pt>
    <dgm:pt modelId="{CD7C5B7B-C954-4460-A600-758168F9C468}" type="pres">
      <dgm:prSet presAssocID="{ACBA2CEB-FC00-4846-A2F9-A6834022A1A4}" presName="spaceRect" presStyleCnt="0"/>
      <dgm:spPr/>
    </dgm:pt>
    <dgm:pt modelId="{06F44B7E-172F-4AAA-80DE-B734DCEA979E}" type="pres">
      <dgm:prSet presAssocID="{ACBA2CEB-FC00-4846-A2F9-A6834022A1A4}" presName="parTx" presStyleLbl="revTx" presStyleIdx="0" presStyleCnt="2">
        <dgm:presLayoutVars>
          <dgm:chMax val="0"/>
          <dgm:chPref val="0"/>
        </dgm:presLayoutVars>
      </dgm:prSet>
      <dgm:spPr/>
    </dgm:pt>
    <dgm:pt modelId="{39CD219F-4AC5-4B4E-B118-50E9ECCAC002}" type="pres">
      <dgm:prSet presAssocID="{3BB885A5-D23A-4A97-8830-5E3D531B037A}" presName="sibTrans" presStyleCnt="0"/>
      <dgm:spPr/>
    </dgm:pt>
    <dgm:pt modelId="{588661BE-F5BC-46AB-808C-218E0CAA0437}" type="pres">
      <dgm:prSet presAssocID="{60B7F436-3471-417C-9FEF-B3E32E0BB4A0}" presName="compNode" presStyleCnt="0"/>
      <dgm:spPr/>
    </dgm:pt>
    <dgm:pt modelId="{25F285C8-F142-4BC0-886D-E714ADDCEA2A}" type="pres">
      <dgm:prSet presAssocID="{60B7F436-3471-417C-9FEF-B3E32E0BB4A0}" presName="bgRect" presStyleLbl="bgShp" presStyleIdx="1" presStyleCnt="2"/>
      <dgm:spPr/>
    </dgm:pt>
    <dgm:pt modelId="{4994EA69-ECBE-4B36-8A6A-188782E51A2A}" type="pres">
      <dgm:prSet presAssocID="{60B7F436-3471-417C-9FEF-B3E32E0BB4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6C1CB645-8467-4D4B-B747-577E8C294492}" type="pres">
      <dgm:prSet presAssocID="{60B7F436-3471-417C-9FEF-B3E32E0BB4A0}" presName="spaceRect" presStyleCnt="0"/>
      <dgm:spPr/>
    </dgm:pt>
    <dgm:pt modelId="{B8B33A96-7AEB-4CBA-9CEE-4BA8191A7DC0}" type="pres">
      <dgm:prSet presAssocID="{60B7F436-3471-417C-9FEF-B3E32E0BB4A0}" presName="parTx" presStyleLbl="revTx" presStyleIdx="1" presStyleCnt="2">
        <dgm:presLayoutVars>
          <dgm:chMax val="0"/>
          <dgm:chPref val="0"/>
        </dgm:presLayoutVars>
      </dgm:prSet>
      <dgm:spPr/>
    </dgm:pt>
  </dgm:ptLst>
  <dgm:cxnLst>
    <dgm:cxn modelId="{396F503F-4C94-4769-80AD-D0F9F0E9A8F5}" srcId="{C37E0DCF-C4DB-47C4-BC46-32E58373800C}" destId="{60B7F436-3471-417C-9FEF-B3E32E0BB4A0}" srcOrd="1" destOrd="0" parTransId="{62242990-0D03-4518-B045-B114AB08A54C}" sibTransId="{0B4BCF18-568F-4ABD-9C13-0315C319AC67}"/>
    <dgm:cxn modelId="{AF9E6FA8-F4CC-6248-B8ED-F537CE05E82C}" type="presOf" srcId="{ACBA2CEB-FC00-4846-A2F9-A6834022A1A4}" destId="{06F44B7E-172F-4AAA-80DE-B734DCEA979E}" srcOrd="0" destOrd="0" presId="urn:microsoft.com/office/officeart/2018/2/layout/IconVerticalSolidList"/>
    <dgm:cxn modelId="{E57969AE-DDBD-9240-A82C-6192EEF549D2}" type="presOf" srcId="{60B7F436-3471-417C-9FEF-B3E32E0BB4A0}" destId="{B8B33A96-7AEB-4CBA-9CEE-4BA8191A7DC0}" srcOrd="0" destOrd="0" presId="urn:microsoft.com/office/officeart/2018/2/layout/IconVerticalSolidList"/>
    <dgm:cxn modelId="{C829F4E3-E7E1-D64A-8C2F-4B924BB730A5}" type="presOf" srcId="{C37E0DCF-C4DB-47C4-BC46-32E58373800C}" destId="{5156FDB9-487D-4B61-AB9D-DC569FD48AC8}" srcOrd="0" destOrd="0" presId="urn:microsoft.com/office/officeart/2018/2/layout/IconVerticalSolidList"/>
    <dgm:cxn modelId="{A75746E8-1D21-4934-B068-47BA2D7164E0}" srcId="{C37E0DCF-C4DB-47C4-BC46-32E58373800C}" destId="{ACBA2CEB-FC00-4846-A2F9-A6834022A1A4}" srcOrd="0" destOrd="0" parTransId="{CAD65F96-BDD2-4D6A-B795-543801862343}" sibTransId="{3BB885A5-D23A-4A97-8830-5E3D531B037A}"/>
    <dgm:cxn modelId="{048B0916-CAF0-6F4B-9834-37A949567E5B}" type="presParOf" srcId="{5156FDB9-487D-4B61-AB9D-DC569FD48AC8}" destId="{17DC36CF-C283-404F-9C53-1A5E55D74565}" srcOrd="0" destOrd="0" presId="urn:microsoft.com/office/officeart/2018/2/layout/IconVerticalSolidList"/>
    <dgm:cxn modelId="{C507E109-9421-8348-8C8C-D47D7867935D}" type="presParOf" srcId="{17DC36CF-C283-404F-9C53-1A5E55D74565}" destId="{5196F62C-BB70-49C6-88DF-ADEDBF0E0DFF}" srcOrd="0" destOrd="0" presId="urn:microsoft.com/office/officeart/2018/2/layout/IconVerticalSolidList"/>
    <dgm:cxn modelId="{47F5ED35-69AA-784C-B953-68CAB65BC19E}" type="presParOf" srcId="{17DC36CF-C283-404F-9C53-1A5E55D74565}" destId="{E34DE74C-2DF1-448B-A263-9B525526CFAB}" srcOrd="1" destOrd="0" presId="urn:microsoft.com/office/officeart/2018/2/layout/IconVerticalSolidList"/>
    <dgm:cxn modelId="{06AE6D24-5760-774B-BED5-CEE682241FDF}" type="presParOf" srcId="{17DC36CF-C283-404F-9C53-1A5E55D74565}" destId="{CD7C5B7B-C954-4460-A600-758168F9C468}" srcOrd="2" destOrd="0" presId="urn:microsoft.com/office/officeart/2018/2/layout/IconVerticalSolidList"/>
    <dgm:cxn modelId="{EAA85BAA-AC1A-CD41-BE81-F0F6686253E8}" type="presParOf" srcId="{17DC36CF-C283-404F-9C53-1A5E55D74565}" destId="{06F44B7E-172F-4AAA-80DE-B734DCEA979E}" srcOrd="3" destOrd="0" presId="urn:microsoft.com/office/officeart/2018/2/layout/IconVerticalSolidList"/>
    <dgm:cxn modelId="{5047CB44-E073-3843-B501-7A0CA8B21835}" type="presParOf" srcId="{5156FDB9-487D-4B61-AB9D-DC569FD48AC8}" destId="{39CD219F-4AC5-4B4E-B118-50E9ECCAC002}" srcOrd="1" destOrd="0" presId="urn:microsoft.com/office/officeart/2018/2/layout/IconVerticalSolidList"/>
    <dgm:cxn modelId="{C9825333-8FA3-1A43-835C-2E475D31756D}" type="presParOf" srcId="{5156FDB9-487D-4B61-AB9D-DC569FD48AC8}" destId="{588661BE-F5BC-46AB-808C-218E0CAA0437}" srcOrd="2" destOrd="0" presId="urn:microsoft.com/office/officeart/2018/2/layout/IconVerticalSolidList"/>
    <dgm:cxn modelId="{44178D99-9F42-7840-B4F2-7B9068CA8B38}" type="presParOf" srcId="{588661BE-F5BC-46AB-808C-218E0CAA0437}" destId="{25F285C8-F142-4BC0-886D-E714ADDCEA2A}" srcOrd="0" destOrd="0" presId="urn:microsoft.com/office/officeart/2018/2/layout/IconVerticalSolidList"/>
    <dgm:cxn modelId="{D09A370B-3B31-7443-96B4-C94F554D8576}" type="presParOf" srcId="{588661BE-F5BC-46AB-808C-218E0CAA0437}" destId="{4994EA69-ECBE-4B36-8A6A-188782E51A2A}" srcOrd="1" destOrd="0" presId="urn:microsoft.com/office/officeart/2018/2/layout/IconVerticalSolidList"/>
    <dgm:cxn modelId="{E528B238-3FC1-C64B-9566-32BDE3364A51}" type="presParOf" srcId="{588661BE-F5BC-46AB-808C-218E0CAA0437}" destId="{6C1CB645-8467-4D4B-B747-577E8C294492}" srcOrd="2" destOrd="0" presId="urn:microsoft.com/office/officeart/2018/2/layout/IconVerticalSolidList"/>
    <dgm:cxn modelId="{9407CB23-3300-4B4D-B749-60C3FBBB279F}" type="presParOf" srcId="{588661BE-F5BC-46AB-808C-218E0CAA0437}" destId="{B8B33A96-7AEB-4CBA-9CEE-4BA8191A7D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F90767-0526-4120-A7D8-84C694826A1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962B253-8F95-44EC-AC33-6B84FCF74339}">
      <dgm:prSet/>
      <dgm:spPr/>
      <dgm:t>
        <a:bodyPr/>
        <a:lstStyle/>
        <a:p>
          <a:r>
            <a:rPr lang="en-US" b="0" i="0" u="none"/>
            <a:t>Arkansas is chosen as the primary hub for our operational network, reflecting our roots in the state and also since we are students at the University of Arkansas. This hub is set to become the cornerstone from which we will expand into multiple states.</a:t>
          </a:r>
          <a:endParaRPr lang="en-US"/>
        </a:p>
      </dgm:t>
    </dgm:pt>
    <dgm:pt modelId="{7CB4C78F-1361-4F36-A41A-44D436BF5FFC}" type="parTrans" cxnId="{28600088-D9A6-4F13-80AE-C2DD9699A1F5}">
      <dgm:prSet/>
      <dgm:spPr/>
      <dgm:t>
        <a:bodyPr/>
        <a:lstStyle/>
        <a:p>
          <a:endParaRPr lang="en-US"/>
        </a:p>
      </dgm:t>
    </dgm:pt>
    <dgm:pt modelId="{823F12B9-A46E-4546-ABEB-D5777843F350}" type="sibTrans" cxnId="{28600088-D9A6-4F13-80AE-C2DD9699A1F5}">
      <dgm:prSet/>
      <dgm:spPr/>
      <dgm:t>
        <a:bodyPr/>
        <a:lstStyle/>
        <a:p>
          <a:endParaRPr lang="en-US"/>
        </a:p>
      </dgm:t>
    </dgm:pt>
    <dgm:pt modelId="{302DB396-E0E5-410A-B7ED-0631B904B3DA}">
      <dgm:prSet/>
      <dgm:spPr/>
      <dgm:t>
        <a:bodyPr/>
        <a:lstStyle/>
        <a:p>
          <a:r>
            <a:rPr lang="en-US" b="1" i="0" u="none"/>
            <a:t>Analytical Approach:</a:t>
          </a:r>
          <a:r>
            <a:rPr lang="en-US" b="0" i="0" u="none"/>
            <a:t> To determine the best airport location within Arkansas for our central hub, we applied a weighted p-median model. This enhanced model carefully considered geographic centrality and population distribution to identify the most suitable site.</a:t>
          </a:r>
          <a:endParaRPr lang="en-US"/>
        </a:p>
      </dgm:t>
    </dgm:pt>
    <dgm:pt modelId="{47F9E3D1-3F61-439A-B10D-44467296A463}" type="parTrans" cxnId="{E1E8459C-6956-4139-B9EE-A07042E0E613}">
      <dgm:prSet/>
      <dgm:spPr/>
      <dgm:t>
        <a:bodyPr/>
        <a:lstStyle/>
        <a:p>
          <a:endParaRPr lang="en-US"/>
        </a:p>
      </dgm:t>
    </dgm:pt>
    <dgm:pt modelId="{7864FB76-2F21-44BD-BEF0-41D4A814EBF5}" type="sibTrans" cxnId="{E1E8459C-6956-4139-B9EE-A07042E0E613}">
      <dgm:prSet/>
      <dgm:spPr/>
      <dgm:t>
        <a:bodyPr/>
        <a:lstStyle/>
        <a:p>
          <a:endParaRPr lang="en-US"/>
        </a:p>
      </dgm:t>
    </dgm:pt>
    <dgm:pt modelId="{28FFFCB2-720E-7548-8ACD-828294475779}" type="pres">
      <dgm:prSet presAssocID="{6BF90767-0526-4120-A7D8-84C694826A17}" presName="hierChild1" presStyleCnt="0">
        <dgm:presLayoutVars>
          <dgm:chPref val="1"/>
          <dgm:dir/>
          <dgm:animOne val="branch"/>
          <dgm:animLvl val="lvl"/>
          <dgm:resizeHandles/>
        </dgm:presLayoutVars>
      </dgm:prSet>
      <dgm:spPr/>
    </dgm:pt>
    <dgm:pt modelId="{6849082C-88F6-004F-AD55-B2ABF2194D97}" type="pres">
      <dgm:prSet presAssocID="{F962B253-8F95-44EC-AC33-6B84FCF74339}" presName="hierRoot1" presStyleCnt="0"/>
      <dgm:spPr/>
    </dgm:pt>
    <dgm:pt modelId="{73551EAC-C563-4448-AA8D-ED09EFF3DA40}" type="pres">
      <dgm:prSet presAssocID="{F962B253-8F95-44EC-AC33-6B84FCF74339}" presName="composite" presStyleCnt="0"/>
      <dgm:spPr/>
    </dgm:pt>
    <dgm:pt modelId="{0936AB2F-7668-EB4A-ABD4-DC5BCEF58E3B}" type="pres">
      <dgm:prSet presAssocID="{F962B253-8F95-44EC-AC33-6B84FCF74339}" presName="background" presStyleLbl="node0" presStyleIdx="0" presStyleCnt="2"/>
      <dgm:spPr/>
    </dgm:pt>
    <dgm:pt modelId="{9FED498A-5416-2940-B22B-6FD16FB3D872}" type="pres">
      <dgm:prSet presAssocID="{F962B253-8F95-44EC-AC33-6B84FCF74339}" presName="text" presStyleLbl="fgAcc0" presStyleIdx="0" presStyleCnt="2">
        <dgm:presLayoutVars>
          <dgm:chPref val="3"/>
        </dgm:presLayoutVars>
      </dgm:prSet>
      <dgm:spPr/>
    </dgm:pt>
    <dgm:pt modelId="{8DD1712A-97C6-EA4B-8B44-8CD1D3BC0E4F}" type="pres">
      <dgm:prSet presAssocID="{F962B253-8F95-44EC-AC33-6B84FCF74339}" presName="hierChild2" presStyleCnt="0"/>
      <dgm:spPr/>
    </dgm:pt>
    <dgm:pt modelId="{EC4D493F-E17B-F644-8A3F-268845DC5B1E}" type="pres">
      <dgm:prSet presAssocID="{302DB396-E0E5-410A-B7ED-0631B904B3DA}" presName="hierRoot1" presStyleCnt="0"/>
      <dgm:spPr/>
    </dgm:pt>
    <dgm:pt modelId="{AA5FE8C5-543E-A841-9302-48189533CAE6}" type="pres">
      <dgm:prSet presAssocID="{302DB396-E0E5-410A-B7ED-0631B904B3DA}" presName="composite" presStyleCnt="0"/>
      <dgm:spPr/>
    </dgm:pt>
    <dgm:pt modelId="{6E86D553-690A-8842-A745-AE5C82C30EB3}" type="pres">
      <dgm:prSet presAssocID="{302DB396-E0E5-410A-B7ED-0631B904B3DA}" presName="background" presStyleLbl="node0" presStyleIdx="1" presStyleCnt="2"/>
      <dgm:spPr/>
    </dgm:pt>
    <dgm:pt modelId="{8E1C14C9-82AE-DA47-9965-E4C7BCB990C3}" type="pres">
      <dgm:prSet presAssocID="{302DB396-E0E5-410A-B7ED-0631B904B3DA}" presName="text" presStyleLbl="fgAcc0" presStyleIdx="1" presStyleCnt="2">
        <dgm:presLayoutVars>
          <dgm:chPref val="3"/>
        </dgm:presLayoutVars>
      </dgm:prSet>
      <dgm:spPr/>
    </dgm:pt>
    <dgm:pt modelId="{3C38E8E6-CEA7-884A-86E1-AA87E387B160}" type="pres">
      <dgm:prSet presAssocID="{302DB396-E0E5-410A-B7ED-0631B904B3DA}" presName="hierChild2" presStyleCnt="0"/>
      <dgm:spPr/>
    </dgm:pt>
  </dgm:ptLst>
  <dgm:cxnLst>
    <dgm:cxn modelId="{E12C693D-9E1D-424B-B8F2-E33496B543D8}" type="presOf" srcId="{302DB396-E0E5-410A-B7ED-0631B904B3DA}" destId="{8E1C14C9-82AE-DA47-9965-E4C7BCB990C3}" srcOrd="0" destOrd="0" presId="urn:microsoft.com/office/officeart/2005/8/layout/hierarchy1"/>
    <dgm:cxn modelId="{28600088-D9A6-4F13-80AE-C2DD9699A1F5}" srcId="{6BF90767-0526-4120-A7D8-84C694826A17}" destId="{F962B253-8F95-44EC-AC33-6B84FCF74339}" srcOrd="0" destOrd="0" parTransId="{7CB4C78F-1361-4F36-A41A-44D436BF5FFC}" sibTransId="{823F12B9-A46E-4546-ABEB-D5777843F350}"/>
    <dgm:cxn modelId="{E1E8459C-6956-4139-B9EE-A07042E0E613}" srcId="{6BF90767-0526-4120-A7D8-84C694826A17}" destId="{302DB396-E0E5-410A-B7ED-0631B904B3DA}" srcOrd="1" destOrd="0" parTransId="{47F9E3D1-3F61-439A-B10D-44467296A463}" sibTransId="{7864FB76-2F21-44BD-BEF0-41D4A814EBF5}"/>
    <dgm:cxn modelId="{1AC2CCA9-77DC-6A44-9576-F3C71747894D}" type="presOf" srcId="{F962B253-8F95-44EC-AC33-6B84FCF74339}" destId="{9FED498A-5416-2940-B22B-6FD16FB3D872}" srcOrd="0" destOrd="0" presId="urn:microsoft.com/office/officeart/2005/8/layout/hierarchy1"/>
    <dgm:cxn modelId="{BE93C1E3-6055-C040-948F-1B9F653BA71E}" type="presOf" srcId="{6BF90767-0526-4120-A7D8-84C694826A17}" destId="{28FFFCB2-720E-7548-8ACD-828294475779}" srcOrd="0" destOrd="0" presId="urn:microsoft.com/office/officeart/2005/8/layout/hierarchy1"/>
    <dgm:cxn modelId="{F4E9ECF0-F30B-F540-BB04-8BD5061B58BA}" type="presParOf" srcId="{28FFFCB2-720E-7548-8ACD-828294475779}" destId="{6849082C-88F6-004F-AD55-B2ABF2194D97}" srcOrd="0" destOrd="0" presId="urn:microsoft.com/office/officeart/2005/8/layout/hierarchy1"/>
    <dgm:cxn modelId="{48FC9784-D378-EA4F-8F1A-94AB46ADF26B}" type="presParOf" srcId="{6849082C-88F6-004F-AD55-B2ABF2194D97}" destId="{73551EAC-C563-4448-AA8D-ED09EFF3DA40}" srcOrd="0" destOrd="0" presId="urn:microsoft.com/office/officeart/2005/8/layout/hierarchy1"/>
    <dgm:cxn modelId="{1D80D7E1-6EC0-784F-AEEE-5F17C4F7E16E}" type="presParOf" srcId="{73551EAC-C563-4448-AA8D-ED09EFF3DA40}" destId="{0936AB2F-7668-EB4A-ABD4-DC5BCEF58E3B}" srcOrd="0" destOrd="0" presId="urn:microsoft.com/office/officeart/2005/8/layout/hierarchy1"/>
    <dgm:cxn modelId="{E31DAD29-47B3-BC48-903D-3993BAE8647E}" type="presParOf" srcId="{73551EAC-C563-4448-AA8D-ED09EFF3DA40}" destId="{9FED498A-5416-2940-B22B-6FD16FB3D872}" srcOrd="1" destOrd="0" presId="urn:microsoft.com/office/officeart/2005/8/layout/hierarchy1"/>
    <dgm:cxn modelId="{4CA3962A-FA0C-C841-9A6F-6E5289D3A815}" type="presParOf" srcId="{6849082C-88F6-004F-AD55-B2ABF2194D97}" destId="{8DD1712A-97C6-EA4B-8B44-8CD1D3BC0E4F}" srcOrd="1" destOrd="0" presId="urn:microsoft.com/office/officeart/2005/8/layout/hierarchy1"/>
    <dgm:cxn modelId="{FD032202-C499-2E45-9D3A-6425E0BF8698}" type="presParOf" srcId="{28FFFCB2-720E-7548-8ACD-828294475779}" destId="{EC4D493F-E17B-F644-8A3F-268845DC5B1E}" srcOrd="1" destOrd="0" presId="urn:microsoft.com/office/officeart/2005/8/layout/hierarchy1"/>
    <dgm:cxn modelId="{278A42CD-6988-264C-8B43-1C6048FD835B}" type="presParOf" srcId="{EC4D493F-E17B-F644-8A3F-268845DC5B1E}" destId="{AA5FE8C5-543E-A841-9302-48189533CAE6}" srcOrd="0" destOrd="0" presId="urn:microsoft.com/office/officeart/2005/8/layout/hierarchy1"/>
    <dgm:cxn modelId="{38622837-1EC6-C146-BB25-CBF75F817FFF}" type="presParOf" srcId="{AA5FE8C5-543E-A841-9302-48189533CAE6}" destId="{6E86D553-690A-8842-A745-AE5C82C30EB3}" srcOrd="0" destOrd="0" presId="urn:microsoft.com/office/officeart/2005/8/layout/hierarchy1"/>
    <dgm:cxn modelId="{55D00DB0-CE18-1E46-9564-A33DAABC555D}" type="presParOf" srcId="{AA5FE8C5-543E-A841-9302-48189533CAE6}" destId="{8E1C14C9-82AE-DA47-9965-E4C7BCB990C3}" srcOrd="1" destOrd="0" presId="urn:microsoft.com/office/officeart/2005/8/layout/hierarchy1"/>
    <dgm:cxn modelId="{18DDBC29-70DF-804E-B4ED-F117823D46FE}" type="presParOf" srcId="{EC4D493F-E17B-F644-8A3F-268845DC5B1E}" destId="{3C38E8E6-CEA7-884A-86E1-AA87E387B1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6F62C-BB70-49C6-88DF-ADEDBF0E0DFF}">
      <dsp:nvSpPr>
        <dsp:cNvPr id="0" name=""/>
        <dsp:cNvSpPr/>
      </dsp:nvSpPr>
      <dsp:spPr>
        <a:xfrm>
          <a:off x="0" y="872599"/>
          <a:ext cx="6153912" cy="161095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4DE74C-2DF1-448B-A263-9B525526CFAB}">
      <dsp:nvSpPr>
        <dsp:cNvPr id="0" name=""/>
        <dsp:cNvSpPr/>
      </dsp:nvSpPr>
      <dsp:spPr>
        <a:xfrm>
          <a:off x="487313" y="1235064"/>
          <a:ext cx="886024" cy="8860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44B7E-172F-4AAA-80DE-B734DCEA979E}">
      <dsp:nvSpPr>
        <dsp:cNvPr id="0" name=""/>
        <dsp:cNvSpPr/>
      </dsp:nvSpPr>
      <dsp:spPr>
        <a:xfrm>
          <a:off x="1860650" y="872599"/>
          <a:ext cx="4293261" cy="161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93" tIns="170493" rIns="170493" bIns="170493" numCol="1" spcCol="1270" anchor="ctr" anchorCtr="0">
          <a:noAutofit/>
        </a:bodyPr>
        <a:lstStyle/>
        <a:p>
          <a:pPr marL="0" lvl="0" indent="0" algn="l" defTabSz="933450">
            <a:lnSpc>
              <a:spcPct val="90000"/>
            </a:lnSpc>
            <a:spcBef>
              <a:spcPct val="0"/>
            </a:spcBef>
            <a:spcAft>
              <a:spcPct val="35000"/>
            </a:spcAft>
            <a:buNone/>
          </a:pPr>
          <a:r>
            <a:rPr lang="en-US" sz="2100" kern="1200"/>
            <a:t>Goal: Identify the best locations for our first four operational sites across 11 states.</a:t>
          </a:r>
        </a:p>
      </dsp:txBody>
      <dsp:txXfrm>
        <a:off x="1860650" y="872599"/>
        <a:ext cx="4293261" cy="1610953"/>
      </dsp:txXfrm>
    </dsp:sp>
    <dsp:sp modelId="{25F285C8-F142-4BC0-886D-E714ADDCEA2A}">
      <dsp:nvSpPr>
        <dsp:cNvPr id="0" name=""/>
        <dsp:cNvSpPr/>
      </dsp:nvSpPr>
      <dsp:spPr>
        <a:xfrm>
          <a:off x="0" y="2886291"/>
          <a:ext cx="6153912" cy="161095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4EA69-ECBE-4B36-8A6A-188782E51A2A}">
      <dsp:nvSpPr>
        <dsp:cNvPr id="0" name=""/>
        <dsp:cNvSpPr/>
      </dsp:nvSpPr>
      <dsp:spPr>
        <a:xfrm>
          <a:off x="487313" y="3248755"/>
          <a:ext cx="886024" cy="886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B33A96-7AEB-4CBA-9CEE-4BA8191A7DC0}">
      <dsp:nvSpPr>
        <dsp:cNvPr id="0" name=""/>
        <dsp:cNvSpPr/>
      </dsp:nvSpPr>
      <dsp:spPr>
        <a:xfrm>
          <a:off x="1860650" y="2886291"/>
          <a:ext cx="4293261" cy="161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493" tIns="170493" rIns="170493" bIns="170493" numCol="1" spcCol="1270" anchor="ctr" anchorCtr="0">
          <a:noAutofit/>
        </a:bodyPr>
        <a:lstStyle/>
        <a:p>
          <a:pPr marL="0" lvl="0" indent="0" algn="l" defTabSz="933450">
            <a:lnSpc>
              <a:spcPct val="90000"/>
            </a:lnSpc>
            <a:spcBef>
              <a:spcPct val="0"/>
            </a:spcBef>
            <a:spcAft>
              <a:spcPct val="35000"/>
            </a:spcAft>
            <a:buNone/>
          </a:pPr>
          <a:r>
            <a:rPr lang="en-US" sz="2100" kern="1200"/>
            <a:t>Purpose: Strategically expand our presence to enhance accessibility and operational efficiency in the Southeastern markets.</a:t>
          </a:r>
        </a:p>
      </dsp:txBody>
      <dsp:txXfrm>
        <a:off x="1860650" y="2886291"/>
        <a:ext cx="4293261" cy="1610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6AB2F-7668-EB4A-ABD4-DC5BCEF58E3B}">
      <dsp:nvSpPr>
        <dsp:cNvPr id="0" name=""/>
        <dsp:cNvSpPr/>
      </dsp:nvSpPr>
      <dsp:spPr>
        <a:xfrm>
          <a:off x="1361" y="113796"/>
          <a:ext cx="4779838" cy="30351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D498A-5416-2940-B22B-6FD16FB3D872}">
      <dsp:nvSpPr>
        <dsp:cNvPr id="0" name=""/>
        <dsp:cNvSpPr/>
      </dsp:nvSpPr>
      <dsp:spPr>
        <a:xfrm>
          <a:off x="532454" y="618334"/>
          <a:ext cx="4779838" cy="30351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u="none" kern="1200"/>
            <a:t>Arkansas is chosen as the primary hub for our operational network, reflecting our roots in the state and also since we are students at the University of Arkansas. This hub is set to become the cornerstone from which we will expand into multiple states.</a:t>
          </a:r>
          <a:endParaRPr lang="en-US" sz="2200" kern="1200"/>
        </a:p>
      </dsp:txBody>
      <dsp:txXfrm>
        <a:off x="621352" y="707232"/>
        <a:ext cx="4602042" cy="2857401"/>
      </dsp:txXfrm>
    </dsp:sp>
    <dsp:sp modelId="{6E86D553-690A-8842-A745-AE5C82C30EB3}">
      <dsp:nvSpPr>
        <dsp:cNvPr id="0" name=""/>
        <dsp:cNvSpPr/>
      </dsp:nvSpPr>
      <dsp:spPr>
        <a:xfrm>
          <a:off x="5843386" y="113796"/>
          <a:ext cx="4779838" cy="30351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C14C9-82AE-DA47-9965-E4C7BCB990C3}">
      <dsp:nvSpPr>
        <dsp:cNvPr id="0" name=""/>
        <dsp:cNvSpPr/>
      </dsp:nvSpPr>
      <dsp:spPr>
        <a:xfrm>
          <a:off x="6374479" y="618334"/>
          <a:ext cx="4779838" cy="30351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u="none" kern="1200"/>
            <a:t>Analytical Approach:</a:t>
          </a:r>
          <a:r>
            <a:rPr lang="en-US" sz="2200" b="0" i="0" u="none" kern="1200"/>
            <a:t> To determine the best airport location within Arkansas for our central hub, we applied a weighted p-median model. This enhanced model carefully considered geographic centrality and population distribution to identify the most suitable site.</a:t>
          </a:r>
          <a:endParaRPr lang="en-US" sz="2200" kern="1200"/>
        </a:p>
      </dsp:txBody>
      <dsp:txXfrm>
        <a:off x="6463377" y="707232"/>
        <a:ext cx="4602042" cy="2857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8006D-E510-D748-8C23-77A505C83758}"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C291C-7224-BA42-8143-6F5646D9DE9F}" type="slidenum">
              <a:rPr lang="en-US" smtClean="0"/>
              <a:t>‹#›</a:t>
            </a:fld>
            <a:endParaRPr lang="en-US"/>
          </a:p>
        </p:txBody>
      </p:sp>
    </p:spTree>
    <p:extLst>
      <p:ext uri="{BB962C8B-B14F-4D97-AF65-F5344CB8AC3E}">
        <p14:creationId xmlns:p14="http://schemas.microsoft.com/office/powerpoint/2010/main" val="51685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46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8894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4335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7505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762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0645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782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4005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7014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4471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19796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13" r:id="rId6"/>
    <p:sldLayoutId id="2147483808" r:id="rId7"/>
    <p:sldLayoutId id="2147483809" r:id="rId8"/>
    <p:sldLayoutId id="2147483810" r:id="rId9"/>
    <p:sldLayoutId id="2147483812" r:id="rId10"/>
    <p:sldLayoutId id="2147483811" r:id="rId11"/>
  </p:sldLayoutIdLst>
  <p:hf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his.ipums.org/nhis/" TargetMode="External"/><Relationship Id="rId2" Type="http://schemas.openxmlformats.org/officeDocument/2006/relationships/hyperlink" Target="https://ieeexplore.ieee.org/document/10194404" TargetMode="External"/><Relationship Id="rId1" Type="http://schemas.openxmlformats.org/officeDocument/2006/relationships/slideLayout" Target="../slideLayouts/slideLayout2.xml"/><Relationship Id="rId4" Type="http://schemas.openxmlformats.org/officeDocument/2006/relationships/hyperlink" Target="https://data.bts.gov/Aviation/Airports/kfcv-nyy3/about_data"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DAD60-C0E3-173C-E73E-3DD4AAFA8A75}"/>
              </a:ext>
            </a:extLst>
          </p:cNvPr>
          <p:cNvSpPr>
            <a:spLocks noGrp="1"/>
          </p:cNvSpPr>
          <p:nvPr>
            <p:ph type="ctrTitle"/>
          </p:nvPr>
        </p:nvSpPr>
        <p:spPr>
          <a:xfrm>
            <a:off x="517868" y="841283"/>
            <a:ext cx="4143779" cy="2916472"/>
          </a:xfrm>
        </p:spPr>
        <p:txBody>
          <a:bodyPr anchor="b"/>
          <a:lstStyle/>
          <a:p>
            <a:r>
              <a:rPr lang="en-US" sz="4800">
                <a:solidFill>
                  <a:schemeClr val="tx2"/>
                </a:solidFill>
              </a:rPr>
              <a:t>Airport Optimization</a:t>
            </a:r>
          </a:p>
        </p:txBody>
      </p:sp>
      <p:sp>
        <p:nvSpPr>
          <p:cNvPr id="3" name="Subtitle 2">
            <a:extLst>
              <a:ext uri="{FF2B5EF4-FFF2-40B4-BE49-F238E27FC236}">
                <a16:creationId xmlns:a16="http://schemas.microsoft.com/office/drawing/2014/main" id="{4508DAF0-F844-80C9-5ABB-A1420E040266}"/>
              </a:ext>
            </a:extLst>
          </p:cNvPr>
          <p:cNvSpPr>
            <a:spLocks noGrp="1"/>
          </p:cNvSpPr>
          <p:nvPr>
            <p:ph type="subTitle" idx="1"/>
          </p:nvPr>
        </p:nvSpPr>
        <p:spPr>
          <a:xfrm>
            <a:off x="517868" y="4078794"/>
            <a:ext cx="3465681" cy="1900842"/>
          </a:xfrm>
        </p:spPr>
        <p:txBody>
          <a:bodyPr anchor="t">
            <a:normAutofit fontScale="85000" lnSpcReduction="20000"/>
          </a:bodyPr>
          <a:lstStyle/>
          <a:p>
            <a:r>
              <a:rPr lang="en-US"/>
              <a:t>By:</a:t>
            </a:r>
          </a:p>
          <a:p>
            <a:r>
              <a:rPr lang="en-US"/>
              <a:t>Devin Latz,</a:t>
            </a:r>
            <a:br>
              <a:rPr lang="en-US"/>
            </a:br>
            <a:r>
              <a:rPr lang="en-US"/>
              <a:t>Andres Londono,</a:t>
            </a:r>
            <a:br>
              <a:rPr lang="en-US"/>
            </a:br>
            <a:r>
              <a:rPr lang="en-US"/>
              <a:t>Benjamin Tutka</a:t>
            </a:r>
            <a:endParaRPr lang="en-US" err="1"/>
          </a:p>
          <a:p>
            <a:endParaRPr lang="en-US"/>
          </a:p>
          <a:p>
            <a:r>
              <a:rPr lang="en-US"/>
              <a:t>Date: May 2, 2024</a:t>
            </a:r>
          </a:p>
        </p:txBody>
      </p:sp>
      <p:pic>
        <p:nvPicPr>
          <p:cNvPr id="4" name="Picture 3" descr="A web of dots connected">
            <a:extLst>
              <a:ext uri="{FF2B5EF4-FFF2-40B4-BE49-F238E27FC236}">
                <a16:creationId xmlns:a16="http://schemas.microsoft.com/office/drawing/2014/main" id="{C4FBFA23-5331-7B81-A423-3C4E59A7703C}"/>
              </a:ext>
            </a:extLst>
          </p:cNvPr>
          <p:cNvPicPr>
            <a:picLocks noChangeAspect="1"/>
          </p:cNvPicPr>
          <p:nvPr/>
        </p:nvPicPr>
        <p:blipFill rotWithShape="1">
          <a:blip r:embed="rId2"/>
          <a:srcRect l="24113" r="3276" b="1"/>
          <a:stretch/>
        </p:blipFill>
        <p:spPr>
          <a:xfrm>
            <a:off x="4362996" y="1125533"/>
            <a:ext cx="7311136" cy="4505789"/>
          </a:xfrm>
          <a:prstGeom prst="rect">
            <a:avLst/>
          </a:prstGeom>
        </p:spPr>
      </p:pic>
      <p:sp>
        <p:nvSpPr>
          <p:cNvPr id="20" name="Freeform: Shape 19">
            <a:extLst>
              <a:ext uri="{FF2B5EF4-FFF2-40B4-BE49-F238E27FC236}">
                <a16:creationId xmlns:a16="http://schemas.microsoft.com/office/drawing/2014/main" id="{81F0C179-4DBF-6AB9-CD0B-9224A0C8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3ED7803B-77DC-BAE4-9C4F-37261CF57533}"/>
              </a:ext>
            </a:extLst>
          </p:cNvPr>
          <p:cNvSpPr>
            <a:spLocks noGrp="1"/>
          </p:cNvSpPr>
          <p:nvPr>
            <p:ph type="sldNum" sz="quarter" idx="12"/>
          </p:nvPr>
        </p:nvSpPr>
        <p:spPr/>
        <p:txBody>
          <a:bodyPr/>
          <a:lstStyle/>
          <a:p>
            <a:fld id="{DFDF98CC-160E-494C-8C3C-8CDC5FA257DE}" type="slidenum">
              <a:rPr lang="en-US" smtClean="0"/>
              <a:t>1</a:t>
            </a:fld>
            <a:endParaRPr lang="en-US"/>
          </a:p>
        </p:txBody>
      </p:sp>
    </p:spTree>
    <p:extLst>
      <p:ext uri="{BB962C8B-B14F-4D97-AF65-F5344CB8AC3E}">
        <p14:creationId xmlns:p14="http://schemas.microsoft.com/office/powerpoint/2010/main" val="65148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5707-8350-9A38-D314-776F2981A745}"/>
              </a:ext>
            </a:extLst>
          </p:cNvPr>
          <p:cNvSpPr>
            <a:spLocks noGrp="1"/>
          </p:cNvSpPr>
          <p:nvPr>
            <p:ph type="title"/>
          </p:nvPr>
        </p:nvSpPr>
        <p:spPr/>
        <p:txBody>
          <a:bodyPr>
            <a:normAutofit/>
          </a:bodyPr>
          <a:lstStyle/>
          <a:p>
            <a:r>
              <a:rPr lang="en-US" sz="4800"/>
              <a:t>The Data</a:t>
            </a:r>
          </a:p>
        </p:txBody>
      </p:sp>
      <p:sp>
        <p:nvSpPr>
          <p:cNvPr id="3" name="Content Placeholder 2">
            <a:extLst>
              <a:ext uri="{FF2B5EF4-FFF2-40B4-BE49-F238E27FC236}">
                <a16:creationId xmlns:a16="http://schemas.microsoft.com/office/drawing/2014/main" id="{07BBA8A9-1FC5-8DB1-B9F8-D05FB9B0ABEC}"/>
              </a:ext>
            </a:extLst>
          </p:cNvPr>
          <p:cNvSpPr>
            <a:spLocks noGrp="1"/>
          </p:cNvSpPr>
          <p:nvPr>
            <p:ph idx="1"/>
          </p:nvPr>
        </p:nvSpPr>
        <p:spPr>
          <a:xfrm>
            <a:off x="505527" y="2341441"/>
            <a:ext cx="5031208" cy="2885247"/>
          </a:xfrm>
        </p:spPr>
        <p:txBody>
          <a:bodyPr vert="horz" lIns="91440" tIns="45720" rIns="91440" bIns="45720" rtlCol="0" anchor="t">
            <a:normAutofit/>
          </a:bodyPr>
          <a:lstStyle/>
          <a:p>
            <a:pPr marL="342900" indent="-342900">
              <a:buChar char="•"/>
            </a:pPr>
            <a:r>
              <a:rPr lang="en-US">
                <a:latin typeface="Bierstadt"/>
                <a:cs typeface="Arial"/>
              </a:rPr>
              <a:t>Used two datasets:</a:t>
            </a:r>
          </a:p>
          <a:p>
            <a:pPr marL="617220" lvl="1"/>
            <a:r>
              <a:rPr lang="en-US">
                <a:latin typeface="Bierstadt"/>
                <a:cs typeface="Arial"/>
              </a:rPr>
              <a:t>Airport data</a:t>
            </a:r>
          </a:p>
          <a:p>
            <a:pPr marL="617220" lvl="1">
              <a:buChar char="•"/>
            </a:pPr>
            <a:r>
              <a:rPr lang="en-US">
                <a:latin typeface="Bierstadt"/>
                <a:cs typeface="Arial"/>
              </a:rPr>
              <a:t>Geographic data (such as county population and location coordinates).</a:t>
            </a:r>
            <a:endParaRPr lang="en-US"/>
          </a:p>
          <a:p>
            <a:pPr marL="342900" lvl="1" indent="0">
              <a:buNone/>
            </a:pPr>
            <a:endParaRPr lang="en-US">
              <a:latin typeface="Bierstadt"/>
              <a:cs typeface="Arial"/>
            </a:endParaRPr>
          </a:p>
          <a:p>
            <a:pPr lvl="1"/>
            <a:r>
              <a:rPr lang="en-US">
                <a:latin typeface="Bierstadt"/>
                <a:cs typeface="Arial"/>
              </a:rPr>
              <a:t>Used this data to put it into the parameter </a:t>
            </a:r>
            <a:r>
              <a:rPr lang="en-US" err="1">
                <a:latin typeface="Bierstadt"/>
                <a:cs typeface="Arial"/>
              </a:rPr>
              <a:t>d</a:t>
            </a:r>
            <a:r>
              <a:rPr lang="en-US" b="1" baseline="-25000" err="1">
                <a:latin typeface="Bierstadt"/>
                <a:cs typeface="Arial"/>
              </a:rPr>
              <a:t>ij</a:t>
            </a:r>
            <a:r>
              <a:rPr lang="en-US">
                <a:latin typeface="Bierstadt"/>
                <a:cs typeface="Arial"/>
              </a:rPr>
              <a:t> (distance) while parameter a</a:t>
            </a:r>
            <a:r>
              <a:rPr lang="en-US" b="1" baseline="-25000">
                <a:latin typeface="Bierstadt"/>
                <a:cs typeface="Arial"/>
              </a:rPr>
              <a:t>i</a:t>
            </a:r>
            <a:r>
              <a:rPr lang="en-US">
                <a:latin typeface="Bierstadt"/>
                <a:cs typeface="Arial"/>
              </a:rPr>
              <a:t> (county population) was included in the data already.</a:t>
            </a:r>
            <a:endParaRPr lang="en-US">
              <a:latin typeface="Bierstadt"/>
            </a:endParaRPr>
          </a:p>
        </p:txBody>
      </p:sp>
      <p:sp>
        <p:nvSpPr>
          <p:cNvPr id="6" name="Slide Number Placeholder 5">
            <a:extLst>
              <a:ext uri="{FF2B5EF4-FFF2-40B4-BE49-F238E27FC236}">
                <a16:creationId xmlns:a16="http://schemas.microsoft.com/office/drawing/2014/main" id="{CDFE06D3-2FD8-BA9F-2569-9541571DBE11}"/>
              </a:ext>
            </a:extLst>
          </p:cNvPr>
          <p:cNvSpPr>
            <a:spLocks noGrp="1"/>
          </p:cNvSpPr>
          <p:nvPr>
            <p:ph type="sldNum" sz="quarter" idx="12"/>
          </p:nvPr>
        </p:nvSpPr>
        <p:spPr/>
        <p:txBody>
          <a:bodyPr/>
          <a:lstStyle/>
          <a:p>
            <a:fld id="{DFDF98CC-160E-494C-8C3C-8CDC5FA257DE}" type="slidenum">
              <a:rPr lang="en-US" smtClean="0"/>
              <a:t>10</a:t>
            </a:fld>
            <a:endParaRPr lang="en-US"/>
          </a:p>
        </p:txBody>
      </p:sp>
      <p:pic>
        <p:nvPicPr>
          <p:cNvPr id="7" name="Picture 6" descr="A white square with red line and a graph&#10;&#10;Description automatically generated">
            <a:extLst>
              <a:ext uri="{FF2B5EF4-FFF2-40B4-BE49-F238E27FC236}">
                <a16:creationId xmlns:a16="http://schemas.microsoft.com/office/drawing/2014/main" id="{D0816CFE-084D-6E2D-D3BC-E6B20C8F5227}"/>
              </a:ext>
            </a:extLst>
          </p:cNvPr>
          <p:cNvPicPr>
            <a:picLocks noChangeAspect="1"/>
          </p:cNvPicPr>
          <p:nvPr/>
        </p:nvPicPr>
        <p:blipFill>
          <a:blip r:embed="rId2"/>
          <a:stretch>
            <a:fillRect/>
          </a:stretch>
        </p:blipFill>
        <p:spPr>
          <a:xfrm>
            <a:off x="7004111" y="2489530"/>
            <a:ext cx="4312318" cy="2156159"/>
          </a:xfrm>
          <a:prstGeom prst="rect">
            <a:avLst/>
          </a:prstGeom>
        </p:spPr>
      </p:pic>
    </p:spTree>
    <p:extLst>
      <p:ext uri="{BB962C8B-B14F-4D97-AF65-F5344CB8AC3E}">
        <p14:creationId xmlns:p14="http://schemas.microsoft.com/office/powerpoint/2010/main" val="237882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3E50-470E-B60F-A6A2-1C01EB661365}"/>
              </a:ext>
            </a:extLst>
          </p:cNvPr>
          <p:cNvSpPr>
            <a:spLocks noGrp="1"/>
          </p:cNvSpPr>
          <p:nvPr>
            <p:ph type="title"/>
          </p:nvPr>
        </p:nvSpPr>
        <p:spPr/>
        <p:txBody>
          <a:bodyPr>
            <a:normAutofit/>
          </a:bodyPr>
          <a:lstStyle/>
          <a:p>
            <a:r>
              <a:rPr lang="en-US" sz="4800"/>
              <a:t>Summary</a:t>
            </a:r>
          </a:p>
        </p:txBody>
      </p:sp>
      <p:sp>
        <p:nvSpPr>
          <p:cNvPr id="3" name="Content Placeholder 2">
            <a:extLst>
              <a:ext uri="{FF2B5EF4-FFF2-40B4-BE49-F238E27FC236}">
                <a16:creationId xmlns:a16="http://schemas.microsoft.com/office/drawing/2014/main" id="{38C02D7F-ED97-3AA3-B198-87CF2CDE58B3}"/>
              </a:ext>
            </a:extLst>
          </p:cNvPr>
          <p:cNvSpPr>
            <a:spLocks noGrp="1"/>
          </p:cNvSpPr>
          <p:nvPr>
            <p:ph idx="1"/>
          </p:nvPr>
        </p:nvSpPr>
        <p:spPr>
          <a:xfrm>
            <a:off x="516037" y="1815282"/>
            <a:ext cx="9342524" cy="4870457"/>
          </a:xfrm>
        </p:spPr>
        <p:txBody>
          <a:bodyPr vert="horz" lIns="91440" tIns="45720" rIns="91440" bIns="45720" rtlCol="0" anchor="t">
            <a:noAutofit/>
          </a:bodyPr>
          <a:lstStyle/>
          <a:p>
            <a:pPr marL="342900" indent="-342900">
              <a:lnSpc>
                <a:spcPct val="100000"/>
              </a:lnSpc>
              <a:buChar char="•"/>
            </a:pPr>
            <a:r>
              <a:rPr lang="en-US" sz="1800" b="1">
                <a:latin typeface="Bierstadt"/>
                <a:cs typeface="Arial"/>
              </a:rPr>
              <a:t>Goal</a:t>
            </a:r>
            <a:r>
              <a:rPr lang="en-US" sz="1800">
                <a:latin typeface="Bierstadt"/>
                <a:cs typeface="Arial"/>
              </a:rPr>
              <a:t>: Find which airport would be best suited for our hub location(s) by considering total distance using the factors of a county’s population and the airport that they’re assigned to.</a:t>
            </a:r>
          </a:p>
          <a:p>
            <a:pPr marL="342900" indent="-342900">
              <a:lnSpc>
                <a:spcPct val="100000"/>
              </a:lnSpc>
              <a:buChar char="•"/>
            </a:pPr>
            <a:endParaRPr lang="en-US" sz="1800">
              <a:latin typeface="Bierstadt"/>
              <a:cs typeface="Arial"/>
            </a:endParaRPr>
          </a:p>
          <a:p>
            <a:pPr marL="285750" indent="-285750">
              <a:lnSpc>
                <a:spcPct val="100000"/>
              </a:lnSpc>
              <a:buChar char="•"/>
            </a:pPr>
            <a:r>
              <a:rPr lang="en-US" sz="1800" b="1">
                <a:latin typeface="Bierstadt"/>
                <a:cs typeface="Arial"/>
              </a:rPr>
              <a:t>How</a:t>
            </a:r>
            <a:r>
              <a:rPr lang="en-US" sz="1800">
                <a:latin typeface="Bierstadt"/>
                <a:cs typeface="Arial"/>
              </a:rPr>
              <a:t>: By minimizing the product of these parameters to ultimately give us our objective function:</a:t>
            </a:r>
          </a:p>
          <a:p>
            <a:pPr marL="560070" lvl="1">
              <a:lnSpc>
                <a:spcPct val="100000"/>
              </a:lnSpc>
              <a:buFont typeface="Courier New" panose="020B0604020202020204" pitchFamily="34" charset="0"/>
              <a:buChar char="o"/>
            </a:pPr>
            <a:r>
              <a:rPr lang="en-US" sz="1600">
                <a:latin typeface="Bierstadt"/>
                <a:cs typeface="Arial"/>
              </a:rPr>
              <a:t>Airport (j) is assigned to county (</a:t>
            </a:r>
            <a:r>
              <a:rPr lang="en-US" sz="1600" err="1">
                <a:latin typeface="Bierstadt"/>
                <a:cs typeface="Arial"/>
              </a:rPr>
              <a:t>i</a:t>
            </a:r>
            <a:r>
              <a:rPr lang="en-US" sz="1600">
                <a:latin typeface="Bierstadt"/>
                <a:cs typeface="Arial"/>
              </a:rPr>
              <a:t>) giving us (X = 1)</a:t>
            </a:r>
          </a:p>
          <a:p>
            <a:pPr marL="560070" lvl="1">
              <a:lnSpc>
                <a:spcPct val="100000"/>
              </a:lnSpc>
              <a:buFont typeface="Courier New" panose="020B0604020202020204" pitchFamily="34" charset="0"/>
              <a:buChar char="o"/>
            </a:pPr>
            <a:r>
              <a:rPr lang="en-US" sz="1600">
                <a:latin typeface="Bierstadt"/>
                <a:cs typeface="Arial"/>
              </a:rPr>
              <a:t>Take county (</a:t>
            </a:r>
            <a:r>
              <a:rPr lang="en-US" sz="1600" err="1">
                <a:latin typeface="Bierstadt"/>
                <a:cs typeface="Arial"/>
              </a:rPr>
              <a:t>i</a:t>
            </a:r>
            <a:r>
              <a:rPr lang="en-US" sz="1600">
                <a:latin typeface="Bierstadt"/>
                <a:cs typeface="Arial"/>
              </a:rPr>
              <a:t>)'s populations and multiply by the distance from county (</a:t>
            </a:r>
            <a:r>
              <a:rPr lang="en-US" sz="1600" err="1">
                <a:latin typeface="Bierstadt"/>
                <a:cs typeface="Arial"/>
              </a:rPr>
              <a:t>i</a:t>
            </a:r>
            <a:r>
              <a:rPr lang="en-US" sz="1600">
                <a:latin typeface="Bierstadt"/>
                <a:cs typeface="Arial"/>
              </a:rPr>
              <a:t>) to airport (j)</a:t>
            </a:r>
          </a:p>
          <a:p>
            <a:pPr marL="560070" lvl="1">
              <a:lnSpc>
                <a:spcPct val="100000"/>
              </a:lnSpc>
              <a:buFont typeface="Courier New" panose="020B0604020202020204" pitchFamily="34" charset="0"/>
              <a:buChar char="o"/>
            </a:pPr>
            <a:r>
              <a:rPr lang="en-US" sz="1600">
                <a:latin typeface="Bierstadt"/>
                <a:cs typeface="Arial"/>
              </a:rPr>
              <a:t>The optimal solution is the convenience of a county's population to get to that county's airport.</a:t>
            </a:r>
          </a:p>
          <a:p>
            <a:pPr marL="560070" lvl="1">
              <a:lnSpc>
                <a:spcPct val="100000"/>
              </a:lnSpc>
              <a:buFont typeface="Courier New" panose="020B0604020202020204" pitchFamily="34" charset="0"/>
              <a:buChar char="o"/>
            </a:pPr>
            <a:endParaRPr lang="en-US" sz="1600">
              <a:latin typeface="Bierstadt"/>
              <a:cs typeface="Arial"/>
            </a:endParaRPr>
          </a:p>
          <a:p>
            <a:pPr marL="285750" indent="-285750">
              <a:lnSpc>
                <a:spcPct val="100000"/>
              </a:lnSpc>
              <a:buChar char="•"/>
            </a:pPr>
            <a:r>
              <a:rPr lang="en-US" sz="1800" b="1">
                <a:latin typeface="Bierstadt"/>
                <a:cs typeface="Arial"/>
              </a:rPr>
              <a:t>Applied</a:t>
            </a:r>
            <a:r>
              <a:rPr lang="en-US" sz="1800">
                <a:latin typeface="Bierstadt"/>
                <a:cs typeface="Arial"/>
              </a:rPr>
              <a:t>: In Arkansas, Bill &amp; Hillary Clinton Airport would be best fit for our hub given the convenience (optimal solution). Given the model's success we furthermore looked over 11 states total and changed our parameter (p) to equal 3 to get three optimal hub locations out of those states.</a:t>
            </a:r>
          </a:p>
        </p:txBody>
      </p:sp>
      <p:sp>
        <p:nvSpPr>
          <p:cNvPr id="6" name="Slide Number Placeholder 5">
            <a:extLst>
              <a:ext uri="{FF2B5EF4-FFF2-40B4-BE49-F238E27FC236}">
                <a16:creationId xmlns:a16="http://schemas.microsoft.com/office/drawing/2014/main" id="{232362DB-5855-4D6B-7F3A-42FFFF5A049D}"/>
              </a:ext>
            </a:extLst>
          </p:cNvPr>
          <p:cNvSpPr>
            <a:spLocks noGrp="1"/>
          </p:cNvSpPr>
          <p:nvPr>
            <p:ph type="sldNum" sz="quarter" idx="12"/>
          </p:nvPr>
        </p:nvSpPr>
        <p:spPr/>
        <p:txBody>
          <a:bodyPr/>
          <a:lstStyle/>
          <a:p>
            <a:fld id="{DFDF98CC-160E-494C-8C3C-8CDC5FA257DE}" type="slidenum">
              <a:rPr lang="en-US" smtClean="0"/>
              <a:t>11</a:t>
            </a:fld>
            <a:endParaRPr lang="en-US"/>
          </a:p>
        </p:txBody>
      </p:sp>
    </p:spTree>
    <p:extLst>
      <p:ext uri="{BB962C8B-B14F-4D97-AF65-F5344CB8AC3E}">
        <p14:creationId xmlns:p14="http://schemas.microsoft.com/office/powerpoint/2010/main" val="298488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0C03-C157-B239-CBB2-C511AF9FCA5F}"/>
              </a:ext>
            </a:extLst>
          </p:cNvPr>
          <p:cNvSpPr>
            <a:spLocks noGrp="1"/>
          </p:cNvSpPr>
          <p:nvPr>
            <p:ph type="title"/>
          </p:nvPr>
        </p:nvSpPr>
        <p:spPr/>
        <p:txBody>
          <a:bodyPr/>
          <a:lstStyle/>
          <a:p>
            <a:r>
              <a:rPr lang="en-US"/>
              <a:t>Takeaways</a:t>
            </a:r>
          </a:p>
        </p:txBody>
      </p:sp>
      <p:sp>
        <p:nvSpPr>
          <p:cNvPr id="3" name="Content Placeholder 2">
            <a:extLst>
              <a:ext uri="{FF2B5EF4-FFF2-40B4-BE49-F238E27FC236}">
                <a16:creationId xmlns:a16="http://schemas.microsoft.com/office/drawing/2014/main" id="{EA46F6ED-1066-C520-B783-3576FB90E16B}"/>
              </a:ext>
            </a:extLst>
          </p:cNvPr>
          <p:cNvSpPr>
            <a:spLocks noGrp="1"/>
          </p:cNvSpPr>
          <p:nvPr>
            <p:ph idx="1"/>
          </p:nvPr>
        </p:nvSpPr>
        <p:spPr>
          <a:xfrm>
            <a:off x="516037" y="1971896"/>
            <a:ext cx="11167313" cy="4268878"/>
          </a:xfrm>
        </p:spPr>
        <p:txBody>
          <a:bodyPr vert="horz" lIns="91440" tIns="45720" rIns="91440" bIns="45720" rtlCol="0" anchor="t">
            <a:normAutofit/>
          </a:bodyPr>
          <a:lstStyle/>
          <a:p>
            <a:pPr marL="457200" indent="-457200">
              <a:buAutoNum type="arabicPeriod"/>
            </a:pPr>
            <a:r>
              <a:rPr lang="en-US"/>
              <a:t>You can start with a small model and expand from there</a:t>
            </a:r>
          </a:p>
          <a:p>
            <a:pPr marL="457200" indent="-457200">
              <a:buAutoNum type="arabicPeriod"/>
            </a:pPr>
            <a:endParaRPr lang="en-US"/>
          </a:p>
          <a:p>
            <a:pPr marL="457200" indent="-457200">
              <a:buAutoNum type="arabicPeriod"/>
            </a:pPr>
            <a:r>
              <a:rPr lang="en-US"/>
              <a:t>Sometimes multiple models are necessary to find the desired answers</a:t>
            </a:r>
          </a:p>
          <a:p>
            <a:pPr marL="457200" indent="-457200">
              <a:buAutoNum type="arabicPeriod"/>
            </a:pPr>
            <a:endParaRPr lang="en-US"/>
          </a:p>
          <a:p>
            <a:pPr marL="457200" indent="-457200">
              <a:buAutoNum type="arabicPeriod"/>
            </a:pPr>
            <a:r>
              <a:rPr lang="en-US">
                <a:ea typeface="+mn-lt"/>
                <a:cs typeface="+mn-lt"/>
              </a:rPr>
              <a:t>How adding weights to variables can change the outcome of a model</a:t>
            </a:r>
            <a:endParaRPr lang="en-US"/>
          </a:p>
        </p:txBody>
      </p:sp>
      <p:sp>
        <p:nvSpPr>
          <p:cNvPr id="6" name="Slide Number Placeholder 5">
            <a:extLst>
              <a:ext uri="{FF2B5EF4-FFF2-40B4-BE49-F238E27FC236}">
                <a16:creationId xmlns:a16="http://schemas.microsoft.com/office/drawing/2014/main" id="{83E91EBC-3816-AC64-414E-7BC55BF06F71}"/>
              </a:ext>
            </a:extLst>
          </p:cNvPr>
          <p:cNvSpPr>
            <a:spLocks noGrp="1"/>
          </p:cNvSpPr>
          <p:nvPr>
            <p:ph type="sldNum" sz="quarter" idx="12"/>
          </p:nvPr>
        </p:nvSpPr>
        <p:spPr/>
        <p:txBody>
          <a:bodyPr/>
          <a:lstStyle/>
          <a:p>
            <a:fld id="{DFDF98CC-160E-494C-8C3C-8CDC5FA257DE}" type="slidenum">
              <a:rPr lang="en-US" smtClean="0"/>
              <a:t>12</a:t>
            </a:fld>
            <a:endParaRPr lang="en-US"/>
          </a:p>
        </p:txBody>
      </p:sp>
      <p:sp>
        <p:nvSpPr>
          <p:cNvPr id="9" name="Rectangle 8">
            <a:extLst>
              <a:ext uri="{FF2B5EF4-FFF2-40B4-BE49-F238E27FC236}">
                <a16:creationId xmlns:a16="http://schemas.microsoft.com/office/drawing/2014/main" id="{9A73B5BD-E6CE-AFB0-B7BD-7B10E8F35A0B}"/>
              </a:ext>
            </a:extLst>
          </p:cNvPr>
          <p:cNvSpPr/>
          <p:nvPr/>
        </p:nvSpPr>
        <p:spPr>
          <a:xfrm>
            <a:off x="364435" y="6195391"/>
            <a:ext cx="1150188" cy="5894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3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4A3F-C2F0-CD2C-8F48-66925BDC4936}"/>
              </a:ext>
            </a:extLst>
          </p:cNvPr>
          <p:cNvSpPr>
            <a:spLocks noGrp="1"/>
          </p:cNvSpPr>
          <p:nvPr>
            <p:ph type="title"/>
          </p:nvPr>
        </p:nvSpPr>
        <p:spPr/>
        <p:txBody>
          <a:bodyPr/>
          <a:lstStyle/>
          <a:p>
            <a:r>
              <a:rPr lang="en-US"/>
              <a:t>Citations</a:t>
            </a:r>
            <a:br>
              <a:rPr lang="en-US"/>
            </a:br>
            <a:br>
              <a:rPr lang="en-US"/>
            </a:br>
            <a:r>
              <a:rPr lang="en-US" sz="2400"/>
              <a:t>Model</a:t>
            </a:r>
            <a:br>
              <a:rPr lang="en-US" sz="2400"/>
            </a:br>
            <a:r>
              <a:rPr lang="en-US" sz="1800" b="0">
                <a:ea typeface="+mj-lt"/>
                <a:cs typeface="+mj-lt"/>
                <a:hlinkClick r:id="rId2"/>
              </a:rPr>
              <a:t>IEEE Conference Publication | IEEE Xplore</a:t>
            </a:r>
            <a:br>
              <a:rPr lang="en-US" sz="2400"/>
            </a:br>
            <a:br>
              <a:rPr lang="en-US" sz="2400"/>
            </a:br>
            <a:r>
              <a:rPr lang="en-US" sz="2400"/>
              <a:t>Data</a:t>
            </a:r>
            <a:br>
              <a:rPr lang="en-US" sz="2400"/>
            </a:br>
            <a:r>
              <a:rPr lang="en-US" sz="1800"/>
              <a:t>Counties - </a:t>
            </a:r>
            <a:r>
              <a:rPr lang="en-US" sz="1800" b="0">
                <a:ea typeface="+mj-lt"/>
                <a:cs typeface="+mj-lt"/>
                <a:hlinkClick r:id="rId3"/>
              </a:rPr>
              <a:t>IPUMS NHIS</a:t>
            </a:r>
            <a:br>
              <a:rPr lang="en-US" sz="1800" b="0">
                <a:ea typeface="+mj-lt"/>
                <a:cs typeface="+mj-lt"/>
              </a:rPr>
            </a:br>
            <a:r>
              <a:rPr lang="en-US" sz="1800"/>
              <a:t>Airports - </a:t>
            </a:r>
            <a:r>
              <a:rPr lang="en-US" sz="1800" b="0">
                <a:ea typeface="+mj-lt"/>
                <a:cs typeface="+mj-lt"/>
                <a:hlinkClick r:id="rId4"/>
              </a:rPr>
              <a:t>Tyler Data &amp; Insights (bts.gov)</a:t>
            </a:r>
            <a:endParaRPr lang="en-US" sz="1800" b="0"/>
          </a:p>
        </p:txBody>
      </p:sp>
      <p:sp>
        <p:nvSpPr>
          <p:cNvPr id="3" name="Content Placeholder 2">
            <a:extLst>
              <a:ext uri="{FF2B5EF4-FFF2-40B4-BE49-F238E27FC236}">
                <a16:creationId xmlns:a16="http://schemas.microsoft.com/office/drawing/2014/main" id="{376F30ED-3C7B-DC9E-DBC6-687595663F41}"/>
              </a:ext>
            </a:extLst>
          </p:cNvPr>
          <p:cNvSpPr>
            <a:spLocks noGrp="1"/>
          </p:cNvSpPr>
          <p:nvPr>
            <p:ph idx="1"/>
          </p:nvPr>
        </p:nvSpPr>
        <p:spPr/>
        <p:txBody>
          <a:bodyPr/>
          <a:lstStyle/>
          <a:p>
            <a:endParaRPr lang="en-US"/>
          </a:p>
        </p:txBody>
      </p:sp>
      <p:sp>
        <p:nvSpPr>
          <p:cNvPr id="6" name="Slide Number Placeholder 5">
            <a:extLst>
              <a:ext uri="{FF2B5EF4-FFF2-40B4-BE49-F238E27FC236}">
                <a16:creationId xmlns:a16="http://schemas.microsoft.com/office/drawing/2014/main" id="{4C9F3FEA-834C-B07F-E123-567BFBAC7181}"/>
              </a:ext>
            </a:extLst>
          </p:cNvPr>
          <p:cNvSpPr>
            <a:spLocks noGrp="1"/>
          </p:cNvSpPr>
          <p:nvPr>
            <p:ph type="sldNum" sz="quarter" idx="12"/>
          </p:nvPr>
        </p:nvSpPr>
        <p:spPr/>
        <p:txBody>
          <a:bodyPr/>
          <a:lstStyle/>
          <a:p>
            <a:fld id="{DFDF98CC-160E-494C-8C3C-8CDC5FA257DE}" type="slidenum">
              <a:rPr lang="en-US" smtClean="0"/>
              <a:t>13</a:t>
            </a:fld>
            <a:endParaRPr lang="en-US"/>
          </a:p>
        </p:txBody>
      </p:sp>
    </p:spTree>
    <p:extLst>
      <p:ext uri="{BB962C8B-B14F-4D97-AF65-F5344CB8AC3E}">
        <p14:creationId xmlns:p14="http://schemas.microsoft.com/office/powerpoint/2010/main" val="286921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E251D-7D71-3735-55F8-840300CD98AF}"/>
              </a:ext>
            </a:extLst>
          </p:cNvPr>
          <p:cNvSpPr>
            <a:spLocks noGrp="1"/>
          </p:cNvSpPr>
          <p:nvPr>
            <p:ph type="title"/>
          </p:nvPr>
        </p:nvSpPr>
        <p:spPr>
          <a:xfrm>
            <a:off x="517870" y="976160"/>
            <a:ext cx="4288536" cy="3364992"/>
          </a:xfrm>
        </p:spPr>
        <p:txBody>
          <a:bodyPr>
            <a:normAutofit/>
          </a:bodyPr>
          <a:lstStyle/>
          <a:p>
            <a:r>
              <a:rPr lang="en-US"/>
              <a:t>Our Business Objective</a:t>
            </a:r>
          </a:p>
        </p:txBody>
      </p:sp>
      <p:sp>
        <p:nvSpPr>
          <p:cNvPr id="50" name="Rectangle 4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C6628F35-43EF-6271-5DF5-BF310AF30A25}"/>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2</a:t>
            </a:fld>
            <a:endParaRPr lang="en-US"/>
          </a:p>
        </p:txBody>
      </p:sp>
      <p:graphicFrame>
        <p:nvGraphicFramePr>
          <p:cNvPr id="31" name="Content Placeholder 2">
            <a:extLst>
              <a:ext uri="{FF2B5EF4-FFF2-40B4-BE49-F238E27FC236}">
                <a16:creationId xmlns:a16="http://schemas.microsoft.com/office/drawing/2014/main" id="{BC384F65-D7BD-C004-76C6-CB916A902104}"/>
              </a:ext>
            </a:extLst>
          </p:cNvPr>
          <p:cNvGraphicFramePr>
            <a:graphicFrameLocks noGrp="1"/>
          </p:cNvGraphicFramePr>
          <p:nvPr>
            <p:ph idx="1"/>
            <p:extLst>
              <p:ext uri="{D42A27DB-BD31-4B8C-83A1-F6EECF244321}">
                <p14:modId xmlns:p14="http://schemas.microsoft.com/office/powerpoint/2010/main" val="910442617"/>
              </p:ext>
            </p:extLst>
          </p:nvPr>
        </p:nvGraphicFramePr>
        <p:xfrm>
          <a:off x="5532120" y="976160"/>
          <a:ext cx="6153912" cy="5369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27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3CFF8E-8B1F-D3B7-2E09-F8188B18585C}"/>
              </a:ext>
            </a:extLst>
          </p:cNvPr>
          <p:cNvSpPr>
            <a:spLocks noGrp="1"/>
          </p:cNvSpPr>
          <p:nvPr>
            <p:ph type="title"/>
          </p:nvPr>
        </p:nvSpPr>
        <p:spPr>
          <a:xfrm>
            <a:off x="517869" y="978409"/>
            <a:ext cx="6126480" cy="1643880"/>
          </a:xfrm>
        </p:spPr>
        <p:txBody>
          <a:bodyPr vert="horz" lIns="91440" tIns="45720" rIns="91440" bIns="45720" rtlCol="0" anchor="t">
            <a:normAutofit/>
          </a:bodyPr>
          <a:lstStyle/>
          <a:p>
            <a:r>
              <a:rPr lang="en-US" sz="4800"/>
              <a:t>The 11 States We chose</a:t>
            </a:r>
          </a:p>
        </p:txBody>
      </p:sp>
      <p:sp>
        <p:nvSpPr>
          <p:cNvPr id="34" name="Rectangle 3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4C7F386-A972-9ED7-C153-F0E509682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map of the united states&#10;&#10;Description automatically generated">
            <a:extLst>
              <a:ext uri="{FF2B5EF4-FFF2-40B4-BE49-F238E27FC236}">
                <a16:creationId xmlns:a16="http://schemas.microsoft.com/office/drawing/2014/main" id="{271653D6-6BA1-4BBA-235A-5193A5BCE36B}"/>
              </a:ext>
            </a:extLst>
          </p:cNvPr>
          <p:cNvPicPr>
            <a:picLocks noGrp="1" noChangeAspect="1"/>
          </p:cNvPicPr>
          <p:nvPr>
            <p:ph idx="1"/>
          </p:nvPr>
        </p:nvPicPr>
        <p:blipFill rotWithShape="1">
          <a:blip r:embed="rId2"/>
          <a:srcRect r="1" b="2234"/>
          <a:stretch/>
        </p:blipFill>
        <p:spPr>
          <a:xfrm>
            <a:off x="517871" y="2867025"/>
            <a:ext cx="11185082" cy="3471974"/>
          </a:xfrm>
          <a:prstGeom prst="rect">
            <a:avLst/>
          </a:prstGeom>
        </p:spPr>
      </p:pic>
      <p:sp>
        <p:nvSpPr>
          <p:cNvPr id="6" name="Slide Number Placeholder 5">
            <a:extLst>
              <a:ext uri="{FF2B5EF4-FFF2-40B4-BE49-F238E27FC236}">
                <a16:creationId xmlns:a16="http://schemas.microsoft.com/office/drawing/2014/main" id="{7AB38085-ECBA-2886-8F20-E40E20060CF0}"/>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smtClean="0"/>
              <a:pPr>
                <a:spcAft>
                  <a:spcPts val="600"/>
                </a:spcAft>
              </a:pPr>
              <a:t>3</a:t>
            </a:fld>
            <a:endParaRPr lang="en-US"/>
          </a:p>
        </p:txBody>
      </p:sp>
      <p:sp>
        <p:nvSpPr>
          <p:cNvPr id="10" name="TextBox 9">
            <a:extLst>
              <a:ext uri="{FF2B5EF4-FFF2-40B4-BE49-F238E27FC236}">
                <a16:creationId xmlns:a16="http://schemas.microsoft.com/office/drawing/2014/main" id="{3497F7A8-CB5B-9062-3898-1C1B5E961E4C}"/>
              </a:ext>
            </a:extLst>
          </p:cNvPr>
          <p:cNvSpPr txBox="1"/>
          <p:nvPr/>
        </p:nvSpPr>
        <p:spPr>
          <a:xfrm>
            <a:off x="7728379" y="826718"/>
            <a:ext cx="3974574" cy="1200329"/>
          </a:xfrm>
          <a:prstGeom prst="rect">
            <a:avLst/>
          </a:prstGeom>
          <a:noFill/>
        </p:spPr>
        <p:txBody>
          <a:bodyPr wrap="square" rtlCol="0">
            <a:spAutoFit/>
          </a:bodyPr>
          <a:lstStyle/>
          <a:p>
            <a:r>
              <a:rPr lang="en-US"/>
              <a:t>Alabama, Arkansas, Florida, Georgia, Louisiana, Mississippi, North Carolina, Oklahoma, South Carolina, Tennessee, Texas</a:t>
            </a:r>
          </a:p>
        </p:txBody>
      </p:sp>
    </p:spTree>
    <p:extLst>
      <p:ext uri="{BB962C8B-B14F-4D97-AF65-F5344CB8AC3E}">
        <p14:creationId xmlns:p14="http://schemas.microsoft.com/office/powerpoint/2010/main" val="3295436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E2E1E-C143-0EB1-FECD-D3FCDD86B74C}"/>
              </a:ext>
            </a:extLst>
          </p:cNvPr>
          <p:cNvSpPr>
            <a:spLocks noGrp="1"/>
          </p:cNvSpPr>
          <p:nvPr>
            <p:ph type="title"/>
          </p:nvPr>
        </p:nvSpPr>
        <p:spPr>
          <a:xfrm>
            <a:off x="521208" y="976160"/>
            <a:ext cx="11155680" cy="1463040"/>
          </a:xfrm>
        </p:spPr>
        <p:txBody>
          <a:bodyPr>
            <a:normAutofit/>
          </a:bodyPr>
          <a:lstStyle/>
          <a:p>
            <a:r>
              <a:rPr lang="en-US" sz="4400"/>
              <a:t>Choosing Our First Hub / Testing the Model</a:t>
            </a:r>
          </a:p>
        </p:txBody>
      </p:sp>
      <p:sp>
        <p:nvSpPr>
          <p:cNvPr id="19" name="Rectangle 18">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3BEE5B1-F31B-5B02-DF60-9535F9FD25FD}"/>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4</a:t>
            </a:fld>
            <a:endParaRPr lang="en-US"/>
          </a:p>
        </p:txBody>
      </p:sp>
      <p:graphicFrame>
        <p:nvGraphicFramePr>
          <p:cNvPr id="20" name="Content Placeholder 2">
            <a:extLst>
              <a:ext uri="{FF2B5EF4-FFF2-40B4-BE49-F238E27FC236}">
                <a16:creationId xmlns:a16="http://schemas.microsoft.com/office/drawing/2014/main" id="{EBBDE6D0-C004-1C04-360B-E839E6CDCFF0}"/>
              </a:ext>
            </a:extLst>
          </p:cNvPr>
          <p:cNvGraphicFramePr>
            <a:graphicFrameLocks noGrp="1"/>
          </p:cNvGraphicFramePr>
          <p:nvPr>
            <p:ph idx="1"/>
            <p:extLst>
              <p:ext uri="{D42A27DB-BD31-4B8C-83A1-F6EECF244321}">
                <p14:modId xmlns:p14="http://schemas.microsoft.com/office/powerpoint/2010/main" val="3440255109"/>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49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37BE2-4D6D-EC3B-A239-CDDD3ACD6F17}"/>
              </a:ext>
            </a:extLst>
          </p:cNvPr>
          <p:cNvSpPr>
            <a:spLocks noGrp="1"/>
          </p:cNvSpPr>
          <p:nvPr>
            <p:ph type="title"/>
          </p:nvPr>
        </p:nvSpPr>
        <p:spPr>
          <a:xfrm>
            <a:off x="517870" y="976160"/>
            <a:ext cx="5021183" cy="1463040"/>
          </a:xfrm>
        </p:spPr>
        <p:txBody>
          <a:bodyPr>
            <a:normAutofit/>
          </a:bodyPr>
          <a:lstStyle/>
          <a:p>
            <a:r>
              <a:rPr lang="en-US" sz="4400"/>
              <a:t>Model Results for Arkansas</a:t>
            </a:r>
          </a:p>
        </p:txBody>
      </p:sp>
      <p:sp>
        <p:nvSpPr>
          <p:cNvPr id="19" name="Rectangle 1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D2C125-FFB8-24E4-9CFE-385D2BFBCD04}"/>
              </a:ext>
            </a:extLst>
          </p:cNvPr>
          <p:cNvSpPr>
            <a:spLocks noGrp="1"/>
          </p:cNvSpPr>
          <p:nvPr>
            <p:ph idx="1"/>
          </p:nvPr>
        </p:nvSpPr>
        <p:spPr>
          <a:xfrm>
            <a:off x="517870" y="2578608"/>
            <a:ext cx="5021183" cy="3767328"/>
          </a:xfrm>
        </p:spPr>
        <p:txBody>
          <a:bodyPr>
            <a:normAutofit/>
          </a:bodyPr>
          <a:lstStyle/>
          <a:p>
            <a:r>
              <a:rPr lang="en-US" sz="1800"/>
              <a:t>The weighted p-median model has determined that the optimal site for our operational hub is the Bill &amp; Hillary Clinton Airport in Little Rock.</a:t>
            </a:r>
          </a:p>
        </p:txBody>
      </p:sp>
      <p:pic>
        <p:nvPicPr>
          <p:cNvPr id="7" name="Picture 6">
            <a:extLst>
              <a:ext uri="{FF2B5EF4-FFF2-40B4-BE49-F238E27FC236}">
                <a16:creationId xmlns:a16="http://schemas.microsoft.com/office/drawing/2014/main" id="{126FF153-6341-6323-DD27-F100A5CBADF7}"/>
              </a:ext>
            </a:extLst>
          </p:cNvPr>
          <p:cNvPicPr>
            <a:picLocks noChangeAspect="1"/>
          </p:cNvPicPr>
          <p:nvPr/>
        </p:nvPicPr>
        <p:blipFill rotWithShape="1">
          <a:blip r:embed="rId2"/>
          <a:srcRect l="3212" r="18825"/>
          <a:stretch/>
        </p:blipFill>
        <p:spPr>
          <a:xfrm>
            <a:off x="6367244" y="508090"/>
            <a:ext cx="5300500" cy="5846989"/>
          </a:xfrm>
          <a:prstGeom prst="rect">
            <a:avLst/>
          </a:prstGeom>
        </p:spPr>
      </p:pic>
      <p:sp>
        <p:nvSpPr>
          <p:cNvPr id="6" name="Slide Number Placeholder 5">
            <a:extLst>
              <a:ext uri="{FF2B5EF4-FFF2-40B4-BE49-F238E27FC236}">
                <a16:creationId xmlns:a16="http://schemas.microsoft.com/office/drawing/2014/main" id="{DDB13900-9F09-A302-16CF-CEC065C52400}"/>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5</a:t>
            </a:fld>
            <a:endParaRPr lang="en-US"/>
          </a:p>
        </p:txBody>
      </p:sp>
    </p:spTree>
    <p:extLst>
      <p:ext uri="{BB962C8B-B14F-4D97-AF65-F5344CB8AC3E}">
        <p14:creationId xmlns:p14="http://schemas.microsoft.com/office/powerpoint/2010/main" val="75984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EC4DDD-0200-412D-3FDC-B73B5ED2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AEF87-3789-E007-AA54-2AFCD451F5A3}"/>
              </a:ext>
            </a:extLst>
          </p:cNvPr>
          <p:cNvSpPr>
            <a:spLocks noGrp="1"/>
          </p:cNvSpPr>
          <p:nvPr>
            <p:ph type="title"/>
          </p:nvPr>
        </p:nvSpPr>
        <p:spPr>
          <a:xfrm>
            <a:off x="517871" y="976160"/>
            <a:ext cx="4033368" cy="5376672"/>
          </a:xfrm>
        </p:spPr>
        <p:txBody>
          <a:bodyPr>
            <a:normAutofit/>
          </a:bodyPr>
          <a:lstStyle/>
          <a:p>
            <a:r>
              <a:rPr lang="en-US" sz="4400"/>
              <a:t>Expanding Beyond Arkansas: Our Next Optimal Hub Locations</a:t>
            </a:r>
          </a:p>
        </p:txBody>
      </p:sp>
      <p:sp>
        <p:nvSpPr>
          <p:cNvPr id="13" name="Rectangle 12">
            <a:extLst>
              <a:ext uri="{FF2B5EF4-FFF2-40B4-BE49-F238E27FC236}">
                <a16:creationId xmlns:a16="http://schemas.microsoft.com/office/drawing/2014/main" id="{DE47A8F5-FD45-E88F-D4FA-63FAFE317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B12F0D-A188-3A43-07C7-7412A575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7067" y="611650"/>
            <a:ext cx="661628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0C8C161D-B665-2FB8-EE90-4816004BF903}"/>
              </a:ext>
            </a:extLst>
          </p:cNvPr>
          <p:cNvSpPr>
            <a:spLocks noGrp="1"/>
          </p:cNvSpPr>
          <p:nvPr>
            <p:ph idx="1"/>
          </p:nvPr>
        </p:nvSpPr>
        <p:spPr>
          <a:xfrm>
            <a:off x="5067067" y="976160"/>
            <a:ext cx="6620256" cy="5371798"/>
          </a:xfrm>
        </p:spPr>
        <p:txBody>
          <a:bodyPr vert="horz" lIns="91440" tIns="45720" rIns="91440" bIns="45720" rtlCol="0" anchor="t">
            <a:normAutofit/>
          </a:bodyPr>
          <a:lstStyle/>
          <a:p>
            <a:r>
              <a:rPr lang="en-US"/>
              <a:t>Having established Arkansas as our central hub, we deployed our optimization model across Arkansas and the remaining 10 states chosen for potential expansion. The analysis identified the most advantageous locations for our three new hubs, setting the stage for strategic growth and enhancing our network across these states.</a:t>
            </a:r>
          </a:p>
        </p:txBody>
      </p:sp>
      <p:sp>
        <p:nvSpPr>
          <p:cNvPr id="6" name="Slide Number Placeholder 5">
            <a:extLst>
              <a:ext uri="{FF2B5EF4-FFF2-40B4-BE49-F238E27FC236}">
                <a16:creationId xmlns:a16="http://schemas.microsoft.com/office/drawing/2014/main" id="{65D5F0D2-7AB3-4D07-A388-3C3997A80A82}"/>
              </a:ext>
            </a:extLst>
          </p:cNvPr>
          <p:cNvSpPr>
            <a:spLocks noGrp="1"/>
          </p:cNvSpPr>
          <p:nvPr>
            <p:ph type="sldNum" sz="quarter" idx="12"/>
          </p:nvPr>
        </p:nvSpPr>
        <p:spPr>
          <a:xfrm>
            <a:off x="11454317" y="6420414"/>
            <a:ext cx="637909" cy="365125"/>
          </a:xfrm>
        </p:spPr>
        <p:txBody>
          <a:bodyPr>
            <a:normAutofit/>
          </a:bodyPr>
          <a:lstStyle/>
          <a:p>
            <a:pPr>
              <a:spcAft>
                <a:spcPts val="600"/>
              </a:spcAft>
            </a:pPr>
            <a:fld id="{DFDF98CC-160E-494C-8C3C-8CDC5FA257DE}" type="slidenum">
              <a:rPr lang="en-US" smtClean="0"/>
              <a:pPr>
                <a:spcAft>
                  <a:spcPts val="600"/>
                </a:spcAft>
              </a:pPr>
              <a:t>6</a:t>
            </a:fld>
            <a:endParaRPr lang="en-US"/>
          </a:p>
        </p:txBody>
      </p:sp>
    </p:spTree>
    <p:extLst>
      <p:ext uri="{BB962C8B-B14F-4D97-AF65-F5344CB8AC3E}">
        <p14:creationId xmlns:p14="http://schemas.microsoft.com/office/powerpoint/2010/main" val="44752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88C4F-0F1D-2872-85DC-9F3F94A84EC7}"/>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b="1" kern="1200">
                <a:solidFill>
                  <a:schemeClr val="tx1"/>
                </a:solidFill>
                <a:latin typeface="+mj-lt"/>
                <a:ea typeface="+mj-ea"/>
                <a:cs typeface="+mj-cs"/>
              </a:rPr>
              <a:t>Results of the Model</a:t>
            </a:r>
          </a:p>
        </p:txBody>
      </p:sp>
      <p:sp>
        <p:nvSpPr>
          <p:cNvPr id="60" name="Rectangle 59">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C9113D1-DFF8-04D9-D6B2-ADC2CB34B7BA}"/>
              </a:ext>
            </a:extLst>
          </p:cNvPr>
          <p:cNvPicPr>
            <a:picLocks noGrp="1" noChangeAspect="1"/>
          </p:cNvPicPr>
          <p:nvPr>
            <p:ph idx="1"/>
          </p:nvPr>
        </p:nvPicPr>
        <p:blipFill rotWithShape="1">
          <a:blip r:embed="rId2"/>
          <a:srcRect l="23791" r="7234" b="-1"/>
          <a:stretch/>
        </p:blipFill>
        <p:spPr>
          <a:xfrm>
            <a:off x="517866" y="2429691"/>
            <a:ext cx="6281929" cy="3916313"/>
          </a:xfrm>
          <a:prstGeom prst="rect">
            <a:avLst/>
          </a:prstGeom>
        </p:spPr>
      </p:pic>
      <p:sp>
        <p:nvSpPr>
          <p:cNvPr id="9" name="TextBox 8">
            <a:extLst>
              <a:ext uri="{FF2B5EF4-FFF2-40B4-BE49-F238E27FC236}">
                <a16:creationId xmlns:a16="http://schemas.microsoft.com/office/drawing/2014/main" id="{80709208-9CFC-6865-FED2-CF1EEE828C36}"/>
              </a:ext>
            </a:extLst>
          </p:cNvPr>
          <p:cNvSpPr txBox="1"/>
          <p:nvPr/>
        </p:nvSpPr>
        <p:spPr>
          <a:xfrm>
            <a:off x="7507223" y="1033272"/>
            <a:ext cx="4166909" cy="5312732"/>
          </a:xfrm>
          <a:prstGeom prst="rect">
            <a:avLst/>
          </a:prstGeom>
        </p:spPr>
        <p:txBody>
          <a:bodyPr vert="horz" lIns="91440" tIns="45720" rIns="91440" bIns="45720" rtlCol="0" anchor="t">
            <a:normAutofit/>
          </a:bodyPr>
          <a:lstStyle/>
          <a:p>
            <a:pPr>
              <a:lnSpc>
                <a:spcPct val="110000"/>
              </a:lnSpc>
              <a:spcAft>
                <a:spcPts val="600"/>
              </a:spcAft>
              <a:buFont typeface="Arial" panose="020B0604020202020204" pitchFamily="34" charset="0"/>
            </a:pPr>
            <a:r>
              <a:rPr lang="en-US"/>
              <a:t>The model has identified the most optimal locations for our three new hubs across the 11 states:</a:t>
            </a:r>
          </a:p>
          <a:p>
            <a:pPr>
              <a:lnSpc>
                <a:spcPct val="110000"/>
              </a:lnSpc>
              <a:spcAft>
                <a:spcPts val="600"/>
              </a:spcAft>
              <a:buFont typeface="Arial" panose="020B0604020202020204" pitchFamily="34" charset="0"/>
            </a:pPr>
            <a:r>
              <a:rPr lang="en-US"/>
              <a:t>Easterwood Airport, College Station, TX</a:t>
            </a:r>
          </a:p>
          <a:p>
            <a:pPr>
              <a:lnSpc>
                <a:spcPct val="110000"/>
              </a:lnSpc>
              <a:spcAft>
                <a:spcPts val="600"/>
              </a:spcAft>
              <a:buFont typeface="Arial" panose="020B0604020202020204" pitchFamily="34" charset="0"/>
            </a:pPr>
            <a:r>
              <a:rPr lang="en-US"/>
              <a:t>Anderson Regional Airport, Anderson, SC</a:t>
            </a:r>
          </a:p>
          <a:p>
            <a:pPr>
              <a:lnSpc>
                <a:spcPct val="110000"/>
              </a:lnSpc>
              <a:spcAft>
                <a:spcPts val="600"/>
              </a:spcAft>
              <a:buFont typeface="Arial" panose="020B0604020202020204" pitchFamily="34" charset="0"/>
            </a:pPr>
            <a:r>
              <a:rPr lang="en-US"/>
              <a:t>Lakeland Linder International Airport, Lakeland, FL</a:t>
            </a:r>
          </a:p>
          <a:p>
            <a:pPr>
              <a:lnSpc>
                <a:spcPct val="110000"/>
              </a:lnSpc>
              <a:spcAft>
                <a:spcPts val="600"/>
              </a:spcAft>
              <a:buFont typeface="Arial" panose="020B0604020202020204" pitchFamily="34" charset="0"/>
            </a:pPr>
            <a:r>
              <a:rPr lang="en-US"/>
              <a:t>Average person is only 165 miles from an airport.</a:t>
            </a:r>
          </a:p>
          <a:p>
            <a:pPr>
              <a:lnSpc>
                <a:spcPct val="110000"/>
              </a:lnSpc>
              <a:spcAft>
                <a:spcPts val="600"/>
              </a:spcAft>
              <a:buFont typeface="Arial" panose="020B0604020202020204" pitchFamily="34" charset="0"/>
            </a:pPr>
            <a:endParaRPr lang="en-US"/>
          </a:p>
        </p:txBody>
      </p:sp>
      <p:sp>
        <p:nvSpPr>
          <p:cNvPr id="6" name="Slide Number Placeholder 5">
            <a:extLst>
              <a:ext uri="{FF2B5EF4-FFF2-40B4-BE49-F238E27FC236}">
                <a16:creationId xmlns:a16="http://schemas.microsoft.com/office/drawing/2014/main" id="{24FEB1F0-CDFD-A257-AF1C-D7AB5F8628DB}"/>
              </a:ext>
            </a:extLst>
          </p:cNvPr>
          <p:cNvSpPr>
            <a:spLocks noGrp="1"/>
          </p:cNvSpPr>
          <p:nvPr>
            <p:ph type="sldNum" sz="quarter" idx="12"/>
          </p:nvPr>
        </p:nvSpPr>
        <p:spPr>
          <a:xfrm>
            <a:off x="11454317" y="6420414"/>
            <a:ext cx="637909" cy="365125"/>
          </a:xfrm>
        </p:spPr>
        <p:txBody>
          <a:bodyPr vert="horz" lIns="91440" tIns="45720" rIns="91440" bIns="45720" rtlCol="0" anchor="ctr">
            <a:normAutofit/>
          </a:bodyPr>
          <a:lstStyle/>
          <a:p>
            <a:pPr>
              <a:spcAft>
                <a:spcPts val="600"/>
              </a:spcAft>
            </a:pPr>
            <a:fld id="{DFDF98CC-160E-494C-8C3C-8CDC5FA257DE}" type="slidenum">
              <a:rPr lang="en-US"/>
              <a:pPr>
                <a:spcAft>
                  <a:spcPts val="600"/>
                </a:spcAft>
              </a:pPr>
              <a:t>7</a:t>
            </a:fld>
            <a:endParaRPr lang="en-US"/>
          </a:p>
        </p:txBody>
      </p:sp>
    </p:spTree>
    <p:extLst>
      <p:ext uri="{BB962C8B-B14F-4D97-AF65-F5344CB8AC3E}">
        <p14:creationId xmlns:p14="http://schemas.microsoft.com/office/powerpoint/2010/main" val="131900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95CB-3914-D04B-9C25-E03C03DA77A9}"/>
              </a:ext>
            </a:extLst>
          </p:cNvPr>
          <p:cNvSpPr>
            <a:spLocks noGrp="1"/>
          </p:cNvSpPr>
          <p:nvPr>
            <p:ph type="title"/>
          </p:nvPr>
        </p:nvSpPr>
        <p:spPr/>
        <p:txBody>
          <a:bodyPr>
            <a:normAutofit fontScale="90000"/>
          </a:bodyPr>
          <a:lstStyle/>
          <a:p>
            <a:pPr indent="-457200">
              <a:spcBef>
                <a:spcPts val="0"/>
              </a:spcBef>
            </a:pPr>
            <a:r>
              <a:rPr lang="en-US"/>
              <a:t>The Model</a:t>
            </a:r>
            <a:br>
              <a:rPr lang="en-US"/>
            </a:br>
            <a:br>
              <a:rPr lang="en-US"/>
            </a:br>
            <a:r>
              <a:rPr lang="en-US" sz="3600"/>
              <a:t>Indexes</a:t>
            </a:r>
            <a:br>
              <a:rPr lang="en-US" sz="3600"/>
            </a:br>
            <a:r>
              <a:rPr lang="en-US" sz="2000" b="0"/>
              <a:t>I – Counties, J – Airports</a:t>
            </a:r>
            <a:br>
              <a:rPr lang="en-US" sz="2000" b="0"/>
            </a:br>
            <a:br>
              <a:rPr lang="en-US"/>
            </a:br>
            <a:r>
              <a:rPr lang="en-US" sz="3600"/>
              <a:t>Decision Variables</a:t>
            </a:r>
            <a:br>
              <a:rPr lang="en-US" sz="3600"/>
            </a:br>
            <a:r>
              <a:rPr lang="en-US" sz="2000" b="0" err="1"/>
              <a:t>X</a:t>
            </a:r>
            <a:r>
              <a:rPr lang="en-US" sz="2000" baseline="-25000" err="1"/>
              <a:t>ij</a:t>
            </a:r>
            <a:r>
              <a:rPr lang="en-US" sz="2000"/>
              <a:t> </a:t>
            </a:r>
            <a:r>
              <a:rPr lang="en-US" sz="2000" b="0"/>
              <a:t>– 1 if county </a:t>
            </a:r>
            <a:r>
              <a:rPr lang="en-US" sz="2000" b="0" i="1"/>
              <a:t>i </a:t>
            </a:r>
            <a:r>
              <a:rPr lang="en-US" sz="2000" b="0"/>
              <a:t>is assigned to airport </a:t>
            </a:r>
            <a:r>
              <a:rPr lang="en-US" sz="2000" b="0" i="1"/>
              <a:t>j, </a:t>
            </a:r>
            <a:r>
              <a:rPr lang="en-US" sz="2000" b="0"/>
              <a:t>0 otherwise.</a:t>
            </a:r>
            <a:br>
              <a:rPr lang="en-US" sz="2000" b="0"/>
            </a:br>
            <a:r>
              <a:rPr lang="en-US" sz="2000" b="0" err="1"/>
              <a:t>Y</a:t>
            </a:r>
            <a:r>
              <a:rPr lang="en-US" sz="2000" baseline="-25000" err="1"/>
              <a:t>j</a:t>
            </a:r>
            <a:r>
              <a:rPr lang="en-US" sz="2000" baseline="-25000"/>
              <a:t> </a:t>
            </a:r>
            <a:r>
              <a:rPr lang="en-US" sz="2000" b="0"/>
              <a:t>– 1 if airport</a:t>
            </a:r>
            <a:r>
              <a:rPr lang="en-US" sz="2000" b="0" i="1"/>
              <a:t> j</a:t>
            </a:r>
            <a:r>
              <a:rPr lang="en-US" sz="2000" b="0"/>
              <a:t> is selected as one of </a:t>
            </a:r>
            <a:r>
              <a:rPr lang="en-US" sz="2000" b="0" i="1"/>
              <a:t>p</a:t>
            </a:r>
            <a:r>
              <a:rPr lang="en-US" sz="2000" b="0"/>
              <a:t>    optimal location, 0 otherwise.</a:t>
            </a:r>
            <a:endParaRPr lang="en-US" sz="2000" b="0" i="1"/>
          </a:p>
        </p:txBody>
      </p:sp>
      <p:sp>
        <p:nvSpPr>
          <p:cNvPr id="3" name="Content Placeholder 2">
            <a:extLst>
              <a:ext uri="{FF2B5EF4-FFF2-40B4-BE49-F238E27FC236}">
                <a16:creationId xmlns:a16="http://schemas.microsoft.com/office/drawing/2014/main" id="{94421C2B-BEA9-F1F5-77A1-D529A50A2753}"/>
              </a:ext>
            </a:extLst>
          </p:cNvPr>
          <p:cNvSpPr>
            <a:spLocks noGrp="1"/>
          </p:cNvSpPr>
          <p:nvPr>
            <p:ph idx="1"/>
          </p:nvPr>
        </p:nvSpPr>
        <p:spPr>
          <a:xfrm>
            <a:off x="6749480" y="2429764"/>
            <a:ext cx="5021182" cy="4870457"/>
          </a:xfrm>
        </p:spPr>
        <p:txBody>
          <a:bodyPr vert="horz" lIns="91440" tIns="45720" rIns="91440" bIns="45720" rtlCol="0" anchor="t">
            <a:normAutofit/>
          </a:bodyPr>
          <a:lstStyle/>
          <a:p>
            <a:r>
              <a:rPr lang="en-US" sz="3200" b="1"/>
              <a:t>Parameters</a:t>
            </a:r>
          </a:p>
          <a:p>
            <a:r>
              <a:rPr lang="en-US" err="1"/>
              <a:t>d</a:t>
            </a:r>
            <a:r>
              <a:rPr lang="en-US" baseline="-25000" err="1"/>
              <a:t>ij</a:t>
            </a:r>
            <a:r>
              <a:rPr lang="en-US"/>
              <a:t> – the distance between county </a:t>
            </a:r>
            <a:r>
              <a:rPr lang="en-US" i="1"/>
              <a:t>i </a:t>
            </a:r>
            <a:r>
              <a:rPr lang="en-US"/>
              <a:t>and airport </a:t>
            </a:r>
            <a:r>
              <a:rPr lang="en-US" i="1"/>
              <a:t>j.</a:t>
            </a:r>
            <a:endParaRPr lang="en-US" sz="3200" b="1"/>
          </a:p>
          <a:p>
            <a:endParaRPr lang="en-US" i="1"/>
          </a:p>
          <a:p>
            <a:r>
              <a:rPr lang="en-US"/>
              <a:t>a</a:t>
            </a:r>
            <a:r>
              <a:rPr lang="en-US" b="1" baseline="-25000"/>
              <a:t>i</a:t>
            </a:r>
            <a:r>
              <a:rPr lang="en-US"/>
              <a:t> – the population in county </a:t>
            </a:r>
            <a:r>
              <a:rPr lang="en-US" i="1" err="1"/>
              <a:t>i</a:t>
            </a:r>
            <a:r>
              <a:rPr lang="en-US" i="1"/>
              <a:t>.</a:t>
            </a:r>
          </a:p>
          <a:p>
            <a:endParaRPr lang="en-US" i="1"/>
          </a:p>
          <a:p>
            <a:r>
              <a:rPr lang="en-US" i="1"/>
              <a:t>p – the number of airports to select.</a:t>
            </a:r>
          </a:p>
        </p:txBody>
      </p:sp>
      <p:sp>
        <p:nvSpPr>
          <p:cNvPr id="5" name="Slide Number Placeholder 4">
            <a:extLst>
              <a:ext uri="{FF2B5EF4-FFF2-40B4-BE49-F238E27FC236}">
                <a16:creationId xmlns:a16="http://schemas.microsoft.com/office/drawing/2014/main" id="{8AA5F62D-7576-4378-0C88-FF93C4F7DA6F}"/>
              </a:ext>
            </a:extLst>
          </p:cNvPr>
          <p:cNvSpPr>
            <a:spLocks noGrp="1"/>
          </p:cNvSpPr>
          <p:nvPr>
            <p:ph type="sldNum" sz="quarter" idx="12"/>
          </p:nvPr>
        </p:nvSpPr>
        <p:spPr/>
        <p:txBody>
          <a:bodyPr/>
          <a:lstStyle/>
          <a:p>
            <a:fld id="{DFDF98CC-160E-494C-8C3C-8CDC5FA257DE}" type="slidenum">
              <a:rPr lang="en-US" smtClean="0"/>
              <a:t>8</a:t>
            </a:fld>
            <a:endParaRPr lang="en-US"/>
          </a:p>
        </p:txBody>
      </p:sp>
    </p:spTree>
    <p:extLst>
      <p:ext uri="{BB962C8B-B14F-4D97-AF65-F5344CB8AC3E}">
        <p14:creationId xmlns:p14="http://schemas.microsoft.com/office/powerpoint/2010/main" val="242939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3394-8F49-D4DA-9732-C90E8175C8AF}"/>
              </a:ext>
            </a:extLst>
          </p:cNvPr>
          <p:cNvSpPr>
            <a:spLocks noGrp="1"/>
          </p:cNvSpPr>
          <p:nvPr>
            <p:ph type="title"/>
          </p:nvPr>
        </p:nvSpPr>
        <p:spPr>
          <a:xfrm>
            <a:off x="517870" y="978408"/>
            <a:ext cx="4005182" cy="4870457"/>
          </a:xfrm>
        </p:spPr>
        <p:txBody>
          <a:bodyPr>
            <a:normAutofit/>
          </a:bodyPr>
          <a:lstStyle/>
          <a:p>
            <a:r>
              <a:rPr lang="en-US" sz="4900"/>
              <a:t>The Model</a:t>
            </a:r>
            <a:br>
              <a:rPr lang="en-US" sz="4900"/>
            </a:br>
            <a:br>
              <a:rPr lang="en-US" sz="4900"/>
            </a:br>
            <a:r>
              <a:rPr lang="en-US" sz="3600"/>
              <a:t>Objective</a:t>
            </a:r>
            <a:endParaRPr lang="en-US" sz="4900"/>
          </a:p>
        </p:txBody>
      </p:sp>
      <p:pic>
        <p:nvPicPr>
          <p:cNvPr id="7" name="Content Placeholder 6" descr="A black and white symbol&#10;&#10;Description automatically generated">
            <a:extLst>
              <a:ext uri="{FF2B5EF4-FFF2-40B4-BE49-F238E27FC236}">
                <a16:creationId xmlns:a16="http://schemas.microsoft.com/office/drawing/2014/main" id="{7AEA3B6C-F86D-4843-F16D-FF02510E6813}"/>
              </a:ext>
            </a:extLst>
          </p:cNvPr>
          <p:cNvPicPr>
            <a:picLocks noGrp="1" noChangeAspect="1"/>
          </p:cNvPicPr>
          <p:nvPr>
            <p:ph idx="1"/>
          </p:nvPr>
        </p:nvPicPr>
        <p:blipFill>
          <a:blip r:embed="rId2"/>
          <a:stretch>
            <a:fillRect/>
          </a:stretch>
        </p:blipFill>
        <p:spPr>
          <a:xfrm>
            <a:off x="518543" y="3016400"/>
            <a:ext cx="3036807" cy="1022246"/>
          </a:xfrm>
        </p:spPr>
      </p:pic>
      <p:sp>
        <p:nvSpPr>
          <p:cNvPr id="6" name="Slide Number Placeholder 5">
            <a:extLst>
              <a:ext uri="{FF2B5EF4-FFF2-40B4-BE49-F238E27FC236}">
                <a16:creationId xmlns:a16="http://schemas.microsoft.com/office/drawing/2014/main" id="{DA8ED7E1-FEC8-C3C4-EA78-DF9AC7193320}"/>
              </a:ext>
            </a:extLst>
          </p:cNvPr>
          <p:cNvSpPr>
            <a:spLocks noGrp="1"/>
          </p:cNvSpPr>
          <p:nvPr>
            <p:ph type="sldNum" sz="quarter" idx="12"/>
          </p:nvPr>
        </p:nvSpPr>
        <p:spPr/>
        <p:txBody>
          <a:bodyPr/>
          <a:lstStyle/>
          <a:p>
            <a:fld id="{DFDF98CC-160E-494C-8C3C-8CDC5FA257DE}" type="slidenum">
              <a:rPr lang="en-US" smtClean="0"/>
              <a:t>9</a:t>
            </a:fld>
            <a:endParaRPr lang="en-US"/>
          </a:p>
        </p:txBody>
      </p:sp>
      <p:pic>
        <p:nvPicPr>
          <p:cNvPr id="8" name="Picture 7" descr="A white background with black text&#10;&#10;Description automatically generated">
            <a:extLst>
              <a:ext uri="{FF2B5EF4-FFF2-40B4-BE49-F238E27FC236}">
                <a16:creationId xmlns:a16="http://schemas.microsoft.com/office/drawing/2014/main" id="{FD84FCF4-AA85-B5F9-E2FA-8279B645524E}"/>
              </a:ext>
            </a:extLst>
          </p:cNvPr>
          <p:cNvPicPr>
            <a:picLocks noChangeAspect="1"/>
          </p:cNvPicPr>
          <p:nvPr/>
        </p:nvPicPr>
        <p:blipFill>
          <a:blip r:embed="rId3"/>
          <a:stretch>
            <a:fillRect/>
          </a:stretch>
        </p:blipFill>
        <p:spPr>
          <a:xfrm>
            <a:off x="6409796" y="3015721"/>
            <a:ext cx="3521075" cy="2680758"/>
          </a:xfrm>
          <a:prstGeom prst="rect">
            <a:avLst/>
          </a:prstGeom>
        </p:spPr>
      </p:pic>
      <p:sp>
        <p:nvSpPr>
          <p:cNvPr id="11" name="TextBox 10">
            <a:extLst>
              <a:ext uri="{FF2B5EF4-FFF2-40B4-BE49-F238E27FC236}">
                <a16:creationId xmlns:a16="http://schemas.microsoft.com/office/drawing/2014/main" id="{7869057B-2F3C-5350-2756-1214ADC7962E}"/>
              </a:ext>
            </a:extLst>
          </p:cNvPr>
          <p:cNvSpPr txBox="1"/>
          <p:nvPr/>
        </p:nvSpPr>
        <p:spPr>
          <a:xfrm>
            <a:off x="5841999" y="2518833"/>
            <a:ext cx="572558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ea typeface="+mn-lt"/>
                <a:cs typeface="+mn-lt"/>
              </a:rPr>
              <a:t>Constraints</a:t>
            </a:r>
          </a:p>
          <a:p>
            <a:r>
              <a:rPr lang="en-US" sz="2800" err="1"/>
              <a:t>s.t.</a:t>
            </a:r>
            <a:endParaRPr lang="en-US" sz="2800" b="1" err="1"/>
          </a:p>
        </p:txBody>
      </p:sp>
    </p:spTree>
    <p:extLst>
      <p:ext uri="{BB962C8B-B14F-4D97-AF65-F5344CB8AC3E}">
        <p14:creationId xmlns:p14="http://schemas.microsoft.com/office/powerpoint/2010/main" val="2656005544"/>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9c742c4-e61c-4fa5-be89-a3cb566a80d1}" enabled="0" method="" siteId="{79c742c4-e61c-4fa5-be89-a3cb566a80d1}"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GestaltVTI</vt:lpstr>
      <vt:lpstr>Airport Optimization</vt:lpstr>
      <vt:lpstr>Our Business Objective</vt:lpstr>
      <vt:lpstr>The 11 States We chose</vt:lpstr>
      <vt:lpstr>Choosing Our First Hub / Testing the Model</vt:lpstr>
      <vt:lpstr>Model Results for Arkansas</vt:lpstr>
      <vt:lpstr>Expanding Beyond Arkansas: Our Next Optimal Hub Locations</vt:lpstr>
      <vt:lpstr>Results of the Model</vt:lpstr>
      <vt:lpstr>The Model  Indexes I – Counties, J – Airports  Decision Variables Xij – 1 if county i is assigned to airport j, 0 otherwise. Yj – 1 if airport j is selected as one of p    optimal location, 0 otherwise.</vt:lpstr>
      <vt:lpstr>The Model  Objective</vt:lpstr>
      <vt:lpstr>The Data</vt:lpstr>
      <vt:lpstr>Summary</vt:lpstr>
      <vt:lpstr>Takeaways</vt:lpstr>
      <vt:lpstr>Citations  Model IEEE Conference Publication | IEEE Xplore  Data Counties - IPUMS NHIS Airports - Tyler Data &amp; Insights (bts.gov)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Optimization</dc:title>
  <dc:creator>Andres Galvan Londono</dc:creator>
  <cp:revision>3</cp:revision>
  <dcterms:created xsi:type="dcterms:W3CDTF">2024-04-22T16:58:46Z</dcterms:created>
  <dcterms:modified xsi:type="dcterms:W3CDTF">2024-04-25T00:45:59Z</dcterms:modified>
</cp:coreProperties>
</file>