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comments/modernComment_109_11C5EE6F.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256" r:id="rId5"/>
    <p:sldId id="259" r:id="rId6"/>
    <p:sldId id="268" r:id="rId7"/>
    <p:sldId id="279" r:id="rId8"/>
    <p:sldId id="269" r:id="rId9"/>
    <p:sldId id="273" r:id="rId10"/>
    <p:sldId id="274" r:id="rId11"/>
    <p:sldId id="275" r:id="rId12"/>
    <p:sldId id="277" r:id="rId13"/>
    <p:sldId id="276" r:id="rId14"/>
    <p:sldId id="278" r:id="rId15"/>
    <p:sldId id="280" r:id="rId16"/>
    <p:sldId id="281" r:id="rId17"/>
    <p:sldId id="285" r:id="rId18"/>
    <p:sldId id="265" r:id="rId19"/>
    <p:sldId id="260" r:id="rId20"/>
    <p:sldId id="266" r:id="rId21"/>
    <p:sldId id="267" r:id="rId22"/>
    <p:sldId id="284" r:id="rId23"/>
    <p:sldId id="289" r:id="rId24"/>
    <p:sldId id="271" r:id="rId25"/>
    <p:sldId id="282" r:id="rId26"/>
    <p:sldId id="283" r:id="rId27"/>
    <p:sldId id="291" r:id="rId28"/>
    <p:sldId id="292" r:id="rId29"/>
    <p:sldId id="293" r:id="rId30"/>
    <p:sldId id="290" r:id="rId31"/>
    <p:sldId id="264" r:id="rId32"/>
    <p:sldId id="286" r:id="rId33"/>
    <p:sldId id="294" r:id="rId34"/>
    <p:sldId id="295" r:id="rId35"/>
    <p:sldId id="296" r:id="rId36"/>
    <p:sldId id="298" r:id="rId37"/>
    <p:sldId id="299"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B8859E-33FA-FB4B-000C-115B765E96D2}" name="Meshejian, Anna" initials="MA" userId="S::acmeshejian@wm.edu::fd9fb6c9-1551-4050-8ce3-0489d08fd99a" providerId="AD"/>
  <p188:author id="{1A4B70A2-E981-B853-1CE8-C35A2AA477F9}" name="Cagle, Andrew" initials="" userId="S::acagle@wm.edu::89d502a3-b238-48b2-905f-011579aabeef" providerId="AD"/>
  <p188:author id="{F88208AC-E63B-1DCE-5E2D-6C127C51313C}" name="Uehlinger, Ben" initials="BU" userId="S::bmuehlinger@wm.edu::1e517c69-7f57-4010-82b3-6f6260e7ba2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89D4A"/>
    <a:srgbClr val="183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59" autoAdjust="0"/>
  </p:normalViewPr>
  <p:slideViewPr>
    <p:cSldViewPr snapToGrid="0">
      <p:cViewPr varScale="1">
        <p:scale>
          <a:sx n="50" d="100"/>
          <a:sy n="50" d="100"/>
        </p:scale>
        <p:origin x="29" y="18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shejian, Anna" userId="fd9fb6c9-1551-4050-8ce3-0489d08fd99a" providerId="ADAL" clId="{AF939791-8CC3-473A-866C-54AE618A00AF}"/>
    <pc:docChg chg="undo custSel modSld">
      <pc:chgData name="Meshejian, Anna" userId="fd9fb6c9-1551-4050-8ce3-0489d08fd99a" providerId="ADAL" clId="{AF939791-8CC3-473A-866C-54AE618A00AF}" dt="2024-12-08T21:20:04.019" v="32" actId="1037"/>
      <pc:docMkLst>
        <pc:docMk/>
      </pc:docMkLst>
      <pc:sldChg chg="modNotesTx">
        <pc:chgData name="Meshejian, Anna" userId="fd9fb6c9-1551-4050-8ce3-0489d08fd99a" providerId="ADAL" clId="{AF939791-8CC3-473A-866C-54AE618A00AF}" dt="2024-12-08T20:47:22.168" v="0" actId="20577"/>
        <pc:sldMkLst>
          <pc:docMk/>
          <pc:sldMk cId="349732958" sldId="256"/>
        </pc:sldMkLst>
      </pc:sldChg>
      <pc:sldChg chg="modNotesTx">
        <pc:chgData name="Meshejian, Anna" userId="fd9fb6c9-1551-4050-8ce3-0489d08fd99a" providerId="ADAL" clId="{AF939791-8CC3-473A-866C-54AE618A00AF}" dt="2024-12-08T20:47:28.064" v="1" actId="20577"/>
        <pc:sldMkLst>
          <pc:docMk/>
          <pc:sldMk cId="4132704724" sldId="259"/>
        </pc:sldMkLst>
      </pc:sldChg>
      <pc:sldChg chg="modNotesTx">
        <pc:chgData name="Meshejian, Anna" userId="fd9fb6c9-1551-4050-8ce3-0489d08fd99a" providerId="ADAL" clId="{AF939791-8CC3-473A-866C-54AE618A00AF}" dt="2024-12-08T20:49:32.118" v="16" actId="20577"/>
        <pc:sldMkLst>
          <pc:docMk/>
          <pc:sldMk cId="4266483737" sldId="260"/>
        </pc:sldMkLst>
      </pc:sldChg>
      <pc:sldChg chg="modNotesTx">
        <pc:chgData name="Meshejian, Anna" userId="fd9fb6c9-1551-4050-8ce3-0489d08fd99a" providerId="ADAL" clId="{AF939791-8CC3-473A-866C-54AE618A00AF}" dt="2024-12-08T20:51:36.840" v="29" actId="20577"/>
        <pc:sldMkLst>
          <pc:docMk/>
          <pc:sldMk cId="600450844" sldId="264"/>
        </pc:sldMkLst>
      </pc:sldChg>
      <pc:sldChg chg="modNotesTx">
        <pc:chgData name="Meshejian, Anna" userId="fd9fb6c9-1551-4050-8ce3-0489d08fd99a" providerId="ADAL" clId="{AF939791-8CC3-473A-866C-54AE618A00AF}" dt="2024-12-08T20:49:37.882" v="17" actId="20577"/>
        <pc:sldMkLst>
          <pc:docMk/>
          <pc:sldMk cId="3618763248" sldId="266"/>
        </pc:sldMkLst>
      </pc:sldChg>
      <pc:sldChg chg="modNotesTx">
        <pc:chgData name="Meshejian, Anna" userId="fd9fb6c9-1551-4050-8ce3-0489d08fd99a" providerId="ADAL" clId="{AF939791-8CC3-473A-866C-54AE618A00AF}" dt="2024-12-08T20:49:46.105" v="18" actId="20577"/>
        <pc:sldMkLst>
          <pc:docMk/>
          <pc:sldMk cId="123403205" sldId="267"/>
        </pc:sldMkLst>
      </pc:sldChg>
      <pc:sldChg chg="modNotesTx">
        <pc:chgData name="Meshejian, Anna" userId="fd9fb6c9-1551-4050-8ce3-0489d08fd99a" providerId="ADAL" clId="{AF939791-8CC3-473A-866C-54AE618A00AF}" dt="2024-12-08T20:47:39.433" v="2" actId="20577"/>
        <pc:sldMkLst>
          <pc:docMk/>
          <pc:sldMk cId="3808800240" sldId="268"/>
        </pc:sldMkLst>
      </pc:sldChg>
      <pc:sldChg chg="modNotesTx">
        <pc:chgData name="Meshejian, Anna" userId="fd9fb6c9-1551-4050-8ce3-0489d08fd99a" providerId="ADAL" clId="{AF939791-8CC3-473A-866C-54AE618A00AF}" dt="2024-12-08T20:47:55.603" v="4" actId="20577"/>
        <pc:sldMkLst>
          <pc:docMk/>
          <pc:sldMk cId="2728562797" sldId="269"/>
        </pc:sldMkLst>
      </pc:sldChg>
      <pc:sldChg chg="modNotesTx">
        <pc:chgData name="Meshejian, Anna" userId="fd9fb6c9-1551-4050-8ce3-0489d08fd99a" providerId="ADAL" clId="{AF939791-8CC3-473A-866C-54AE618A00AF}" dt="2024-12-08T20:50:28.647" v="21" actId="20577"/>
        <pc:sldMkLst>
          <pc:docMk/>
          <pc:sldMk cId="4103679575" sldId="271"/>
        </pc:sldMkLst>
      </pc:sldChg>
      <pc:sldChg chg="modNotesTx">
        <pc:chgData name="Meshejian, Anna" userId="fd9fb6c9-1551-4050-8ce3-0489d08fd99a" providerId="ADAL" clId="{AF939791-8CC3-473A-866C-54AE618A00AF}" dt="2024-12-08T20:48:00.837" v="5" actId="20577"/>
        <pc:sldMkLst>
          <pc:docMk/>
          <pc:sldMk cId="2862969455" sldId="273"/>
        </pc:sldMkLst>
      </pc:sldChg>
      <pc:sldChg chg="modSp mod modNotesTx">
        <pc:chgData name="Meshejian, Anna" userId="fd9fb6c9-1551-4050-8ce3-0489d08fd99a" providerId="ADAL" clId="{AF939791-8CC3-473A-866C-54AE618A00AF}" dt="2024-12-08T21:20:04.019" v="32" actId="1037"/>
        <pc:sldMkLst>
          <pc:docMk/>
          <pc:sldMk cId="2269257689" sldId="274"/>
        </pc:sldMkLst>
        <pc:graphicFrameChg chg="mod modGraphic">
          <ac:chgData name="Meshejian, Anna" userId="fd9fb6c9-1551-4050-8ce3-0489d08fd99a" providerId="ADAL" clId="{AF939791-8CC3-473A-866C-54AE618A00AF}" dt="2024-12-08T21:20:04.019" v="32" actId="1037"/>
          <ac:graphicFrameMkLst>
            <pc:docMk/>
            <pc:sldMk cId="2269257689" sldId="274"/>
            <ac:graphicFrameMk id="4" creationId="{19CDEAB3-2C40-659E-3641-D347552B9E4C}"/>
          </ac:graphicFrameMkLst>
        </pc:graphicFrameChg>
      </pc:sldChg>
      <pc:sldChg chg="modNotesTx">
        <pc:chgData name="Meshejian, Anna" userId="fd9fb6c9-1551-4050-8ce3-0489d08fd99a" providerId="ADAL" clId="{AF939791-8CC3-473A-866C-54AE618A00AF}" dt="2024-12-08T20:48:18.901" v="7" actId="20577"/>
        <pc:sldMkLst>
          <pc:docMk/>
          <pc:sldMk cId="1141385374" sldId="275"/>
        </pc:sldMkLst>
      </pc:sldChg>
      <pc:sldChg chg="modNotesTx">
        <pc:chgData name="Meshejian, Anna" userId="fd9fb6c9-1551-4050-8ce3-0489d08fd99a" providerId="ADAL" clId="{AF939791-8CC3-473A-866C-54AE618A00AF}" dt="2024-12-08T20:48:39.040" v="11" actId="20577"/>
        <pc:sldMkLst>
          <pc:docMk/>
          <pc:sldMk cId="3890266939" sldId="276"/>
        </pc:sldMkLst>
      </pc:sldChg>
      <pc:sldChg chg="modNotesTx">
        <pc:chgData name="Meshejian, Anna" userId="fd9fb6c9-1551-4050-8ce3-0489d08fd99a" providerId="ADAL" clId="{AF939791-8CC3-473A-866C-54AE618A00AF}" dt="2024-12-08T20:48:29.085" v="9" actId="20577"/>
        <pc:sldMkLst>
          <pc:docMk/>
          <pc:sldMk cId="448783138" sldId="277"/>
        </pc:sldMkLst>
      </pc:sldChg>
      <pc:sldChg chg="modNotesTx">
        <pc:chgData name="Meshejian, Anna" userId="fd9fb6c9-1551-4050-8ce3-0489d08fd99a" providerId="ADAL" clId="{AF939791-8CC3-473A-866C-54AE618A00AF}" dt="2024-12-08T20:48:48.049" v="12" actId="20577"/>
        <pc:sldMkLst>
          <pc:docMk/>
          <pc:sldMk cId="958106033" sldId="278"/>
        </pc:sldMkLst>
      </pc:sldChg>
      <pc:sldChg chg="modNotesTx">
        <pc:chgData name="Meshejian, Anna" userId="fd9fb6c9-1551-4050-8ce3-0489d08fd99a" providerId="ADAL" clId="{AF939791-8CC3-473A-866C-54AE618A00AF}" dt="2024-12-08T20:47:50.222" v="3" actId="20577"/>
        <pc:sldMkLst>
          <pc:docMk/>
          <pc:sldMk cId="1151002054" sldId="279"/>
        </pc:sldMkLst>
      </pc:sldChg>
      <pc:sldChg chg="modNotesTx">
        <pc:chgData name="Meshejian, Anna" userId="fd9fb6c9-1551-4050-8ce3-0489d08fd99a" providerId="ADAL" clId="{AF939791-8CC3-473A-866C-54AE618A00AF}" dt="2024-12-08T20:48:55.500" v="13" actId="20577"/>
        <pc:sldMkLst>
          <pc:docMk/>
          <pc:sldMk cId="183853765" sldId="280"/>
        </pc:sldMkLst>
      </pc:sldChg>
      <pc:sldChg chg="modNotesTx">
        <pc:chgData name="Meshejian, Anna" userId="fd9fb6c9-1551-4050-8ce3-0489d08fd99a" providerId="ADAL" clId="{AF939791-8CC3-473A-866C-54AE618A00AF}" dt="2024-12-08T20:49:02.657" v="14" actId="20577"/>
        <pc:sldMkLst>
          <pc:docMk/>
          <pc:sldMk cId="178535113" sldId="281"/>
        </pc:sldMkLst>
      </pc:sldChg>
      <pc:sldChg chg="modNotesTx">
        <pc:chgData name="Meshejian, Anna" userId="fd9fb6c9-1551-4050-8ce3-0489d08fd99a" providerId="ADAL" clId="{AF939791-8CC3-473A-866C-54AE618A00AF}" dt="2024-12-08T20:50:41.424" v="23" actId="20577"/>
        <pc:sldMkLst>
          <pc:docMk/>
          <pc:sldMk cId="343044466" sldId="282"/>
        </pc:sldMkLst>
      </pc:sldChg>
      <pc:sldChg chg="modNotesTx">
        <pc:chgData name="Meshejian, Anna" userId="fd9fb6c9-1551-4050-8ce3-0489d08fd99a" providerId="ADAL" clId="{AF939791-8CC3-473A-866C-54AE618A00AF}" dt="2024-12-08T20:50:49.633" v="24" actId="20577"/>
        <pc:sldMkLst>
          <pc:docMk/>
          <pc:sldMk cId="796104700" sldId="283"/>
        </pc:sldMkLst>
      </pc:sldChg>
      <pc:sldChg chg="modNotesTx">
        <pc:chgData name="Meshejian, Anna" userId="fd9fb6c9-1551-4050-8ce3-0489d08fd99a" providerId="ADAL" clId="{AF939791-8CC3-473A-866C-54AE618A00AF}" dt="2024-12-08T20:49:53.766" v="19" actId="20577"/>
        <pc:sldMkLst>
          <pc:docMk/>
          <pc:sldMk cId="2988327665" sldId="284"/>
        </pc:sldMkLst>
      </pc:sldChg>
      <pc:sldChg chg="modNotesTx">
        <pc:chgData name="Meshejian, Anna" userId="fd9fb6c9-1551-4050-8ce3-0489d08fd99a" providerId="ADAL" clId="{AF939791-8CC3-473A-866C-54AE618A00AF}" dt="2024-12-08T20:49:19.589" v="15" actId="20577"/>
        <pc:sldMkLst>
          <pc:docMk/>
          <pc:sldMk cId="4051936413" sldId="285"/>
        </pc:sldMkLst>
      </pc:sldChg>
      <pc:sldChg chg="modNotesTx">
        <pc:chgData name="Meshejian, Anna" userId="fd9fb6c9-1551-4050-8ce3-0489d08fd99a" providerId="ADAL" clId="{AF939791-8CC3-473A-866C-54AE618A00AF}" dt="2024-12-08T20:50:00.090" v="20" actId="20577"/>
        <pc:sldMkLst>
          <pc:docMk/>
          <pc:sldMk cId="3198901841" sldId="289"/>
        </pc:sldMkLst>
      </pc:sldChg>
      <pc:sldChg chg="modNotesTx">
        <pc:chgData name="Meshejian, Anna" userId="fd9fb6c9-1551-4050-8ce3-0489d08fd99a" providerId="ADAL" clId="{AF939791-8CC3-473A-866C-54AE618A00AF}" dt="2024-12-08T20:51:31.641" v="28" actId="20577"/>
        <pc:sldMkLst>
          <pc:docMk/>
          <pc:sldMk cId="539277973" sldId="290"/>
        </pc:sldMkLst>
      </pc:sldChg>
      <pc:sldChg chg="modNotesTx">
        <pc:chgData name="Meshejian, Anna" userId="fd9fb6c9-1551-4050-8ce3-0489d08fd99a" providerId="ADAL" clId="{AF939791-8CC3-473A-866C-54AE618A00AF}" dt="2024-12-08T20:51:12.695" v="25" actId="20577"/>
        <pc:sldMkLst>
          <pc:docMk/>
          <pc:sldMk cId="711754090" sldId="291"/>
        </pc:sldMkLst>
      </pc:sldChg>
      <pc:sldChg chg="modNotesTx">
        <pc:chgData name="Meshejian, Anna" userId="fd9fb6c9-1551-4050-8ce3-0489d08fd99a" providerId="ADAL" clId="{AF939791-8CC3-473A-866C-54AE618A00AF}" dt="2024-12-08T20:51:18.742" v="26" actId="20577"/>
        <pc:sldMkLst>
          <pc:docMk/>
          <pc:sldMk cId="1410741179" sldId="292"/>
        </pc:sldMkLst>
      </pc:sldChg>
      <pc:sldChg chg="modNotesTx">
        <pc:chgData name="Meshejian, Anna" userId="fd9fb6c9-1551-4050-8ce3-0489d08fd99a" providerId="ADAL" clId="{AF939791-8CC3-473A-866C-54AE618A00AF}" dt="2024-12-08T20:51:24.351" v="27" actId="20577"/>
        <pc:sldMkLst>
          <pc:docMk/>
          <pc:sldMk cId="1181285095" sldId="293"/>
        </pc:sldMkLst>
      </pc:sldChg>
    </pc:docChg>
  </pc:docChgLst>
</pc:chgInfo>
</file>

<file path=ppt/comments/modernComment_109_11C5EE6F.xml><?xml version="1.0" encoding="utf-8"?>
<p188:cmLst xmlns:a="http://schemas.openxmlformats.org/drawingml/2006/main" xmlns:r="http://schemas.openxmlformats.org/officeDocument/2006/relationships" xmlns:p188="http://schemas.microsoft.com/office/powerpoint/2018/8/main">
  <p188:cm id="{30A8306B-9712-412D-AB29-33EB265BAD3D}" authorId="{98B8859E-33FA-FB4B-000C-115B765E96D2}" status="resolved" created="2024-12-02T22:43:22.388" startDate="2024-12-02T22:43:22.388" dueDate="2024-12-02T22:43:22.388" assignedTo="{F88208AC-E63B-1DCE-5E2D-6C127C51313C}" complete="100000" title="@Uehlinger, Ben">
    <pc:sldMkLst xmlns:pc="http://schemas.microsoft.com/office/powerpoint/2013/main/command">
      <pc:docMk/>
      <pc:sldMk cId="298184303" sldId="265"/>
    </pc:sldMkLst>
    <p188:txBody>
      <a:bodyPr/>
      <a:lstStyle/>
      <a:p>
        <a:r>
          <a:rPr lang="en-US"/>
          <a:t>[@Uehlinger, Ben] </a:t>
        </a:r>
      </a:p>
    </p188:txBody>
    <p188:extLst>
      <p:ext xmlns:p="http://schemas.openxmlformats.org/presentationml/2006/main" uri="{5BB2D875-25FF-4072-B9AC-8F64D62656EB}">
        <p228:taskDetails xmlns:p228="http://schemas.microsoft.com/office/powerpoint/2022/08/main">
          <p228:history>
            <p228:event time="2024-12-02T22:43:22.388" id="{8A939FF7-25CE-41BF-B68B-E80B75190F53}">
              <p228:atrbtn authorId="{98B8859E-33FA-FB4B-000C-115B765E96D2}"/>
              <p228:anchr>
                <p228:comment id="{30A8306B-9712-412D-AB29-33EB265BAD3D}"/>
              </p228:anchr>
              <p228:add/>
            </p228:event>
            <p228:event time="2024-12-02T22:43:22.388" id="{1B44CBFE-F9A1-4AB2-9F0F-8512F92C1EB9}">
              <p228:atrbtn authorId="{98B8859E-33FA-FB4B-000C-115B765E96D2}"/>
              <p228:anchr>
                <p228:comment id="{30A8306B-9712-412D-AB29-33EB265BAD3D}"/>
              </p228:anchr>
              <p228:asgn authorId="{F88208AC-E63B-1DCE-5E2D-6C127C51313C}"/>
            </p228:event>
            <p228:event time="2024-12-02T22:43:22.388" id="{9379ACB8-264E-47CE-AFCA-E52B9D71AD1C}">
              <p228:atrbtn authorId="{98B8859E-33FA-FB4B-000C-115B765E96D2}"/>
              <p228:anchr>
                <p228:comment id="{30A8306B-9712-412D-AB29-33EB265BAD3D}"/>
              </p228:anchr>
              <p228:title val="@Uehlinger, Ben"/>
            </p228:event>
            <p228:event time="2024-12-02T22:43:22.388" id="{3AE7D6DB-2A89-409E-8769-F71CF87166DA}">
              <p228:atrbtn authorId="{98B8859E-33FA-FB4B-000C-115B765E96D2}"/>
              <p228:anchr>
                <p228:comment id="{30A8306B-9712-412D-AB29-33EB265BAD3D}"/>
              </p228:anchr>
              <p228:date stDt="2024-12-02T22:43:22.388" endDt="2024-12-02T22:43:22.388"/>
            </p228:event>
            <p228:event time="2024-12-08T20:41:44.153" id="{4AA2191E-74C5-4EE0-BF0E-33C0C5ED9F9E}">
              <p228:atrbtn authorId="{98B8859E-33FA-FB4B-000C-115B765E96D2}"/>
              <p228:anchr>
                <p228:comment id="{00000000-0000-0000-0000-000000000000}"/>
              </p228:anchr>
              <p228:pcntCmplt val="100000"/>
            </p228:event>
          </p228:history>
        </p228:taskDetails>
      </p:ext>
    </p188:extLst>
  </p188:cm>
</p188:cmLst>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32BFA-7CDE-4198-8812-15EDBF1BCA79}" type="doc">
      <dgm:prSet loTypeId="urn:microsoft.com/office/officeart/2005/8/layout/chevron1" loCatId="process" qsTypeId="urn:microsoft.com/office/officeart/2005/8/quickstyle/simple1" qsCatId="simple" csTypeId="urn:microsoft.com/office/officeart/2005/8/colors/accent1_2" csCatId="accent1" phldr="1"/>
      <dgm:spPr/>
    </dgm:pt>
    <dgm:pt modelId="{D3C27367-2C88-4164-BBDD-237264E19537}">
      <dgm:prSet phldrT="[Text]" phldr="0"/>
      <dgm:spPr/>
      <dgm:t>
        <a:bodyPr/>
        <a:lstStyle/>
        <a:p>
          <a:pPr rtl="0"/>
          <a:r>
            <a:rPr lang="en-US">
              <a:solidFill>
                <a:schemeClr val="bg1"/>
              </a:solidFill>
              <a:latin typeface="Calibri"/>
              <a:ea typeface="Calibri"/>
              <a:cs typeface="Calibri"/>
            </a:rPr>
            <a:t>Group Measures</a:t>
          </a:r>
          <a:endParaRPr lang="en-US">
            <a:solidFill>
              <a:schemeClr val="bg1"/>
            </a:solidFill>
          </a:endParaRPr>
        </a:p>
      </dgm:t>
    </dgm:pt>
    <dgm:pt modelId="{BAC23900-FC0E-40B9-A17A-3AFEA5E736BA}" type="parTrans" cxnId="{9D7BE5BC-4836-4C22-B368-2C831A007C79}">
      <dgm:prSet/>
      <dgm:spPr/>
    </dgm:pt>
    <dgm:pt modelId="{7388EC07-6395-48A4-823D-86BB6335DBE7}" type="sibTrans" cxnId="{9D7BE5BC-4836-4C22-B368-2C831A007C79}">
      <dgm:prSet/>
      <dgm:spPr/>
    </dgm:pt>
    <dgm:pt modelId="{30CAA304-B774-4E6A-9C9A-286AE34B17A0}">
      <dgm:prSet phldrT="[Text]" phldr="0"/>
      <dgm:spPr/>
      <dgm:t>
        <a:bodyPr/>
        <a:lstStyle/>
        <a:p>
          <a:pPr rtl="0"/>
          <a:r>
            <a:rPr lang="en-US">
              <a:solidFill>
                <a:schemeClr val="bg1"/>
              </a:solidFill>
              <a:latin typeface="Calibri"/>
              <a:ea typeface="Calibri"/>
              <a:cs typeface="Calibri"/>
            </a:rPr>
            <a:t>Calculate Simple Averages</a:t>
          </a:r>
          <a:endParaRPr lang="en-US">
            <a:solidFill>
              <a:schemeClr val="bg1"/>
            </a:solidFill>
          </a:endParaRPr>
        </a:p>
      </dgm:t>
    </dgm:pt>
    <dgm:pt modelId="{CDA91BB1-9E46-4EC8-B6DC-0AE2D7CA8DFC}" type="parTrans" cxnId="{97E27887-EF06-40A6-805C-C97F714AC593}">
      <dgm:prSet/>
      <dgm:spPr/>
    </dgm:pt>
    <dgm:pt modelId="{EB329398-CE31-4C0E-9FBB-C60997A62405}" type="sibTrans" cxnId="{97E27887-EF06-40A6-805C-C97F714AC593}">
      <dgm:prSet/>
      <dgm:spPr/>
    </dgm:pt>
    <dgm:pt modelId="{71750827-32C9-4D1D-A0F7-AC756B650D47}">
      <dgm:prSet phldrT="[Text]" phldr="0"/>
      <dgm:spPr/>
      <dgm:t>
        <a:bodyPr/>
        <a:lstStyle/>
        <a:p>
          <a:pPr rtl="0"/>
          <a:r>
            <a:rPr lang="en-US">
              <a:solidFill>
                <a:schemeClr val="bg1"/>
              </a:solidFill>
              <a:latin typeface="Calibri"/>
              <a:ea typeface="Calibri"/>
              <a:cs typeface="Calibri"/>
            </a:rPr>
            <a:t>Summarize Scores</a:t>
          </a:r>
          <a:endParaRPr lang="en-US">
            <a:solidFill>
              <a:schemeClr val="bg1"/>
            </a:solidFill>
          </a:endParaRPr>
        </a:p>
      </dgm:t>
    </dgm:pt>
    <dgm:pt modelId="{2910BE2C-9F8D-4940-961A-BF83AD85589C}" type="parTrans" cxnId="{911A5CF8-4D8A-4C59-8058-3652E1CCC665}">
      <dgm:prSet/>
      <dgm:spPr/>
    </dgm:pt>
    <dgm:pt modelId="{3C38718C-1931-454B-BD24-4B7012908A03}" type="sibTrans" cxnId="{911A5CF8-4D8A-4C59-8058-3652E1CCC665}">
      <dgm:prSet/>
      <dgm:spPr/>
    </dgm:pt>
    <dgm:pt modelId="{CABA154F-A3E0-45DE-87ED-725475E5A5C6}">
      <dgm:prSet phldr="0"/>
      <dgm:spPr/>
      <dgm:t>
        <a:bodyPr/>
        <a:lstStyle/>
        <a:p>
          <a:pPr algn="l" rtl="0"/>
          <a:r>
            <a:rPr lang="en-US">
              <a:solidFill>
                <a:schemeClr val="bg1"/>
              </a:solidFill>
              <a:latin typeface="Calibri"/>
              <a:ea typeface="Calibri"/>
              <a:cs typeface="Calibri"/>
            </a:rPr>
            <a:t>Select &amp; Standardize Measures</a:t>
          </a:r>
        </a:p>
      </dgm:t>
    </dgm:pt>
    <dgm:pt modelId="{76E00863-3286-4705-A1AC-84014EA3223E}" type="parTrans" cxnId="{3A607245-A5CF-4C46-A517-0828B9C82E66}">
      <dgm:prSet/>
      <dgm:spPr/>
    </dgm:pt>
    <dgm:pt modelId="{1D7587B2-E320-4C54-82FB-9BA4844D4D46}" type="sibTrans" cxnId="{3A607245-A5CF-4C46-A517-0828B9C82E66}">
      <dgm:prSet/>
      <dgm:spPr/>
    </dgm:pt>
    <dgm:pt modelId="{D40EB696-20E7-414C-91AC-662AEE7497BA}">
      <dgm:prSet phldr="0"/>
      <dgm:spPr/>
      <dgm:t>
        <a:bodyPr/>
        <a:lstStyle/>
        <a:p>
          <a:pPr algn="l" rtl="0"/>
          <a:r>
            <a:rPr lang="en-US"/>
            <a:t>Apply Minimum Thresholds </a:t>
          </a:r>
          <a:endParaRPr lang="en-US">
            <a:latin typeface="Calibri"/>
            <a:ea typeface="Calibri"/>
            <a:cs typeface="Calibri"/>
          </a:endParaRPr>
        </a:p>
      </dgm:t>
    </dgm:pt>
    <dgm:pt modelId="{C498BF1A-C764-453D-9863-4FFD8C2874D1}" type="parTrans" cxnId="{73F0138A-48A0-4189-8102-F57240756C0D}">
      <dgm:prSet/>
      <dgm:spPr/>
    </dgm:pt>
    <dgm:pt modelId="{B63CC58E-BF2D-473B-9D9D-4FC8FF071312}" type="sibTrans" cxnId="{73F0138A-48A0-4189-8102-F57240756C0D}">
      <dgm:prSet/>
      <dgm:spPr/>
    </dgm:pt>
    <dgm:pt modelId="{AE45AF1F-9F78-47A4-8CAD-D66F02DF08A4}">
      <dgm:prSet phldr="0"/>
      <dgm:spPr/>
      <dgm:t>
        <a:bodyPr/>
        <a:lstStyle/>
        <a:p>
          <a:pPr algn="l" rtl="0"/>
          <a:r>
            <a:rPr lang="en-US"/>
            <a:t>Assign Peer Groups</a:t>
          </a:r>
          <a:endParaRPr lang="en-US">
            <a:latin typeface="Muli SemiBold"/>
            <a:ea typeface="Calibri"/>
            <a:cs typeface="Calibri"/>
          </a:endParaRPr>
        </a:p>
      </dgm:t>
    </dgm:pt>
    <dgm:pt modelId="{C0F88F5D-DC8F-47C3-94C9-6C1B6E587595}" type="parTrans" cxnId="{2F0F7C1F-A64E-4427-8B81-4D7CDA39FDE2}">
      <dgm:prSet/>
      <dgm:spPr/>
    </dgm:pt>
    <dgm:pt modelId="{827D361F-9ECB-4B3C-9E87-1F631CC53479}" type="sibTrans" cxnId="{2F0F7C1F-A64E-4427-8B81-4D7CDA39FDE2}">
      <dgm:prSet/>
      <dgm:spPr/>
    </dgm:pt>
    <dgm:pt modelId="{E067EEDF-BB5F-44B9-8873-D1CC928C8E4B}">
      <dgm:prSet phldr="0"/>
      <dgm:spPr/>
      <dgm:t>
        <a:bodyPr/>
        <a:lstStyle/>
        <a:p>
          <a:pPr algn="l" rtl="0"/>
          <a:r>
            <a:rPr lang="en-US"/>
            <a:t>Cluster &amp; Determine Star Rating</a:t>
          </a:r>
          <a:endParaRPr lang="en-US">
            <a:latin typeface="Muli SemiBold"/>
            <a:ea typeface="Calibri"/>
            <a:cs typeface="Calibri"/>
          </a:endParaRPr>
        </a:p>
      </dgm:t>
    </dgm:pt>
    <dgm:pt modelId="{044DD7FE-1EBA-408F-BA02-024ACDA50A86}" type="parTrans" cxnId="{84378EB2-0B8B-4C04-A0A1-C5F93D1576BA}">
      <dgm:prSet/>
      <dgm:spPr/>
    </dgm:pt>
    <dgm:pt modelId="{14B769EF-ADDD-4780-8016-28CDF1C18359}" type="sibTrans" cxnId="{84378EB2-0B8B-4C04-A0A1-C5F93D1576BA}">
      <dgm:prSet/>
      <dgm:spPr/>
    </dgm:pt>
    <dgm:pt modelId="{66022400-5A5E-4A12-B67D-AA4536369F89}" type="pres">
      <dgm:prSet presAssocID="{7A532BFA-7CDE-4198-8812-15EDBF1BCA79}" presName="Name0" presStyleCnt="0">
        <dgm:presLayoutVars>
          <dgm:dir/>
          <dgm:animLvl val="lvl"/>
          <dgm:resizeHandles val="exact"/>
        </dgm:presLayoutVars>
      </dgm:prSet>
      <dgm:spPr/>
    </dgm:pt>
    <dgm:pt modelId="{6DC7E0FE-6910-41C5-9B66-859DF2E64C50}" type="pres">
      <dgm:prSet presAssocID="{CABA154F-A3E0-45DE-87ED-725475E5A5C6}" presName="parTxOnly" presStyleLbl="node1" presStyleIdx="0" presStyleCnt="7">
        <dgm:presLayoutVars>
          <dgm:chMax val="0"/>
          <dgm:chPref val="0"/>
          <dgm:bulletEnabled val="1"/>
        </dgm:presLayoutVars>
      </dgm:prSet>
      <dgm:spPr/>
    </dgm:pt>
    <dgm:pt modelId="{16C619A4-464C-4963-8F7F-6D892441FAC0}" type="pres">
      <dgm:prSet presAssocID="{1D7587B2-E320-4C54-82FB-9BA4844D4D46}" presName="parTxOnlySpace" presStyleCnt="0"/>
      <dgm:spPr/>
    </dgm:pt>
    <dgm:pt modelId="{9CB57326-32A7-48B7-96D6-F7BC1169FF6E}" type="pres">
      <dgm:prSet presAssocID="{D3C27367-2C88-4164-BBDD-237264E19537}" presName="parTxOnly" presStyleLbl="node1" presStyleIdx="1" presStyleCnt="7">
        <dgm:presLayoutVars>
          <dgm:chMax val="0"/>
          <dgm:chPref val="0"/>
          <dgm:bulletEnabled val="1"/>
        </dgm:presLayoutVars>
      </dgm:prSet>
      <dgm:spPr/>
    </dgm:pt>
    <dgm:pt modelId="{1BBA0AD4-4EA6-4186-AB35-48CA88A432ED}" type="pres">
      <dgm:prSet presAssocID="{7388EC07-6395-48A4-823D-86BB6335DBE7}" presName="parTxOnlySpace" presStyleCnt="0"/>
      <dgm:spPr/>
    </dgm:pt>
    <dgm:pt modelId="{327CDB17-33C3-4D9B-A006-B59E502390E8}" type="pres">
      <dgm:prSet presAssocID="{30CAA304-B774-4E6A-9C9A-286AE34B17A0}" presName="parTxOnly" presStyleLbl="node1" presStyleIdx="2" presStyleCnt="7">
        <dgm:presLayoutVars>
          <dgm:chMax val="0"/>
          <dgm:chPref val="0"/>
          <dgm:bulletEnabled val="1"/>
        </dgm:presLayoutVars>
      </dgm:prSet>
      <dgm:spPr/>
    </dgm:pt>
    <dgm:pt modelId="{BEB592A2-0EAD-4183-A1D1-2DABFC8DF8AE}" type="pres">
      <dgm:prSet presAssocID="{EB329398-CE31-4C0E-9FBB-C60997A62405}" presName="parTxOnlySpace" presStyleCnt="0"/>
      <dgm:spPr/>
    </dgm:pt>
    <dgm:pt modelId="{3E8422D2-FE1D-4F5E-80BC-FEC04300BDBC}" type="pres">
      <dgm:prSet presAssocID="{71750827-32C9-4D1D-A0F7-AC756B650D47}" presName="parTxOnly" presStyleLbl="node1" presStyleIdx="3" presStyleCnt="7">
        <dgm:presLayoutVars>
          <dgm:chMax val="0"/>
          <dgm:chPref val="0"/>
          <dgm:bulletEnabled val="1"/>
        </dgm:presLayoutVars>
      </dgm:prSet>
      <dgm:spPr/>
    </dgm:pt>
    <dgm:pt modelId="{807B2B2D-FAE2-491A-BDEA-3E51E4BD2925}" type="pres">
      <dgm:prSet presAssocID="{3C38718C-1931-454B-BD24-4B7012908A03}" presName="parTxOnlySpace" presStyleCnt="0"/>
      <dgm:spPr/>
    </dgm:pt>
    <dgm:pt modelId="{E5474941-E7AD-4484-85B1-E3318CF1D24B}" type="pres">
      <dgm:prSet presAssocID="{D40EB696-20E7-414C-91AC-662AEE7497BA}" presName="parTxOnly" presStyleLbl="node1" presStyleIdx="4" presStyleCnt="7">
        <dgm:presLayoutVars>
          <dgm:chMax val="0"/>
          <dgm:chPref val="0"/>
          <dgm:bulletEnabled val="1"/>
        </dgm:presLayoutVars>
      </dgm:prSet>
      <dgm:spPr/>
    </dgm:pt>
    <dgm:pt modelId="{842AE7D0-46F7-45C1-85F0-A855D5575ABB}" type="pres">
      <dgm:prSet presAssocID="{B63CC58E-BF2D-473B-9D9D-4FC8FF071312}" presName="parTxOnlySpace" presStyleCnt="0"/>
      <dgm:spPr/>
    </dgm:pt>
    <dgm:pt modelId="{6E51CF1C-7970-4617-9A54-5F7175F6F2FE}" type="pres">
      <dgm:prSet presAssocID="{AE45AF1F-9F78-47A4-8CAD-D66F02DF08A4}" presName="parTxOnly" presStyleLbl="node1" presStyleIdx="5" presStyleCnt="7">
        <dgm:presLayoutVars>
          <dgm:chMax val="0"/>
          <dgm:chPref val="0"/>
          <dgm:bulletEnabled val="1"/>
        </dgm:presLayoutVars>
      </dgm:prSet>
      <dgm:spPr/>
    </dgm:pt>
    <dgm:pt modelId="{42E996BB-64D1-44B4-B947-8BB89CA4BF76}" type="pres">
      <dgm:prSet presAssocID="{827D361F-9ECB-4B3C-9E87-1F631CC53479}" presName="parTxOnlySpace" presStyleCnt="0"/>
      <dgm:spPr/>
    </dgm:pt>
    <dgm:pt modelId="{ABC66478-E575-41D7-8FAF-2459D57C0801}" type="pres">
      <dgm:prSet presAssocID="{E067EEDF-BB5F-44B9-8873-D1CC928C8E4B}" presName="parTxOnly" presStyleLbl="node1" presStyleIdx="6" presStyleCnt="7">
        <dgm:presLayoutVars>
          <dgm:chMax val="0"/>
          <dgm:chPref val="0"/>
          <dgm:bulletEnabled val="1"/>
        </dgm:presLayoutVars>
      </dgm:prSet>
      <dgm:spPr/>
    </dgm:pt>
  </dgm:ptLst>
  <dgm:cxnLst>
    <dgm:cxn modelId="{465FA403-0C2E-43E7-92D8-7C08C1CD3114}" type="presOf" srcId="{D3C27367-2C88-4164-BBDD-237264E19537}" destId="{9CB57326-32A7-48B7-96D6-F7BC1169FF6E}" srcOrd="0" destOrd="0" presId="urn:microsoft.com/office/officeart/2005/8/layout/chevron1"/>
    <dgm:cxn modelId="{2F0F7C1F-A64E-4427-8B81-4D7CDA39FDE2}" srcId="{7A532BFA-7CDE-4198-8812-15EDBF1BCA79}" destId="{AE45AF1F-9F78-47A4-8CAD-D66F02DF08A4}" srcOrd="5" destOrd="0" parTransId="{C0F88F5D-DC8F-47C3-94C9-6C1B6E587595}" sibTransId="{827D361F-9ECB-4B3C-9E87-1F631CC53479}"/>
    <dgm:cxn modelId="{C742A921-D6D0-4865-8F88-1412E7EA0736}" type="presOf" srcId="{D40EB696-20E7-414C-91AC-662AEE7497BA}" destId="{E5474941-E7AD-4484-85B1-E3318CF1D24B}" srcOrd="0" destOrd="0" presId="urn:microsoft.com/office/officeart/2005/8/layout/chevron1"/>
    <dgm:cxn modelId="{C0BD8D3B-56E0-44C5-9633-CFF4AE2D12AE}" type="presOf" srcId="{7A532BFA-7CDE-4198-8812-15EDBF1BCA79}" destId="{66022400-5A5E-4A12-B67D-AA4536369F89}" srcOrd="0" destOrd="0" presId="urn:microsoft.com/office/officeart/2005/8/layout/chevron1"/>
    <dgm:cxn modelId="{6B285B3D-AF20-40E9-B5D8-43CAEF2D9545}" type="presOf" srcId="{CABA154F-A3E0-45DE-87ED-725475E5A5C6}" destId="{6DC7E0FE-6910-41C5-9B66-859DF2E64C50}" srcOrd="0" destOrd="0" presId="urn:microsoft.com/office/officeart/2005/8/layout/chevron1"/>
    <dgm:cxn modelId="{3A607245-A5CF-4C46-A517-0828B9C82E66}" srcId="{7A532BFA-7CDE-4198-8812-15EDBF1BCA79}" destId="{CABA154F-A3E0-45DE-87ED-725475E5A5C6}" srcOrd="0" destOrd="0" parTransId="{76E00863-3286-4705-A1AC-84014EA3223E}" sibTransId="{1D7587B2-E320-4C54-82FB-9BA4844D4D46}"/>
    <dgm:cxn modelId="{56609559-F464-48F3-988B-9D623C07042F}" type="presOf" srcId="{71750827-32C9-4D1D-A0F7-AC756B650D47}" destId="{3E8422D2-FE1D-4F5E-80BC-FEC04300BDBC}" srcOrd="0" destOrd="0" presId="urn:microsoft.com/office/officeart/2005/8/layout/chevron1"/>
    <dgm:cxn modelId="{C24DA57D-61E1-431E-BAB7-5C75BFD968D0}" type="presOf" srcId="{30CAA304-B774-4E6A-9C9A-286AE34B17A0}" destId="{327CDB17-33C3-4D9B-A006-B59E502390E8}" srcOrd="0" destOrd="0" presId="urn:microsoft.com/office/officeart/2005/8/layout/chevron1"/>
    <dgm:cxn modelId="{97E27887-EF06-40A6-805C-C97F714AC593}" srcId="{7A532BFA-7CDE-4198-8812-15EDBF1BCA79}" destId="{30CAA304-B774-4E6A-9C9A-286AE34B17A0}" srcOrd="2" destOrd="0" parTransId="{CDA91BB1-9E46-4EC8-B6DC-0AE2D7CA8DFC}" sibTransId="{EB329398-CE31-4C0E-9FBB-C60997A62405}"/>
    <dgm:cxn modelId="{73F0138A-48A0-4189-8102-F57240756C0D}" srcId="{7A532BFA-7CDE-4198-8812-15EDBF1BCA79}" destId="{D40EB696-20E7-414C-91AC-662AEE7497BA}" srcOrd="4" destOrd="0" parTransId="{C498BF1A-C764-453D-9863-4FFD8C2874D1}" sibTransId="{B63CC58E-BF2D-473B-9D9D-4FC8FF071312}"/>
    <dgm:cxn modelId="{5B7AC994-D23F-4D71-880D-F020C1E92D1B}" type="presOf" srcId="{E067EEDF-BB5F-44B9-8873-D1CC928C8E4B}" destId="{ABC66478-E575-41D7-8FAF-2459D57C0801}" srcOrd="0" destOrd="0" presId="urn:microsoft.com/office/officeart/2005/8/layout/chevron1"/>
    <dgm:cxn modelId="{84378EB2-0B8B-4C04-A0A1-C5F93D1576BA}" srcId="{7A532BFA-7CDE-4198-8812-15EDBF1BCA79}" destId="{E067EEDF-BB5F-44B9-8873-D1CC928C8E4B}" srcOrd="6" destOrd="0" parTransId="{044DD7FE-1EBA-408F-BA02-024ACDA50A86}" sibTransId="{14B769EF-ADDD-4780-8016-28CDF1C18359}"/>
    <dgm:cxn modelId="{9D7BE5BC-4836-4C22-B368-2C831A007C79}" srcId="{7A532BFA-7CDE-4198-8812-15EDBF1BCA79}" destId="{D3C27367-2C88-4164-BBDD-237264E19537}" srcOrd="1" destOrd="0" parTransId="{BAC23900-FC0E-40B9-A17A-3AFEA5E736BA}" sibTransId="{7388EC07-6395-48A4-823D-86BB6335DBE7}"/>
    <dgm:cxn modelId="{A22C81D0-4FB2-435F-BCBB-949934A2DE24}" type="presOf" srcId="{AE45AF1F-9F78-47A4-8CAD-D66F02DF08A4}" destId="{6E51CF1C-7970-4617-9A54-5F7175F6F2FE}" srcOrd="0" destOrd="0" presId="urn:microsoft.com/office/officeart/2005/8/layout/chevron1"/>
    <dgm:cxn modelId="{911A5CF8-4D8A-4C59-8058-3652E1CCC665}" srcId="{7A532BFA-7CDE-4198-8812-15EDBF1BCA79}" destId="{71750827-32C9-4D1D-A0F7-AC756B650D47}" srcOrd="3" destOrd="0" parTransId="{2910BE2C-9F8D-4940-961A-BF83AD85589C}" sibTransId="{3C38718C-1931-454B-BD24-4B7012908A03}"/>
    <dgm:cxn modelId="{EBEDBAED-0AD0-44D1-8005-68123CE620A4}" type="presParOf" srcId="{66022400-5A5E-4A12-B67D-AA4536369F89}" destId="{6DC7E0FE-6910-41C5-9B66-859DF2E64C50}" srcOrd="0" destOrd="0" presId="urn:microsoft.com/office/officeart/2005/8/layout/chevron1"/>
    <dgm:cxn modelId="{8252949C-B516-4C3F-A2EE-8904444D410C}" type="presParOf" srcId="{66022400-5A5E-4A12-B67D-AA4536369F89}" destId="{16C619A4-464C-4963-8F7F-6D892441FAC0}" srcOrd="1" destOrd="0" presId="urn:microsoft.com/office/officeart/2005/8/layout/chevron1"/>
    <dgm:cxn modelId="{FEA9A71B-A649-4B4F-B53F-2502E7388DF6}" type="presParOf" srcId="{66022400-5A5E-4A12-B67D-AA4536369F89}" destId="{9CB57326-32A7-48B7-96D6-F7BC1169FF6E}" srcOrd="2" destOrd="0" presId="urn:microsoft.com/office/officeart/2005/8/layout/chevron1"/>
    <dgm:cxn modelId="{14600544-A9DA-4925-8590-1306C4D3FC5B}" type="presParOf" srcId="{66022400-5A5E-4A12-B67D-AA4536369F89}" destId="{1BBA0AD4-4EA6-4186-AB35-48CA88A432ED}" srcOrd="3" destOrd="0" presId="urn:microsoft.com/office/officeart/2005/8/layout/chevron1"/>
    <dgm:cxn modelId="{E4984E19-706E-4A90-987F-40345871072B}" type="presParOf" srcId="{66022400-5A5E-4A12-B67D-AA4536369F89}" destId="{327CDB17-33C3-4D9B-A006-B59E502390E8}" srcOrd="4" destOrd="0" presId="urn:microsoft.com/office/officeart/2005/8/layout/chevron1"/>
    <dgm:cxn modelId="{E2E15FAB-6398-43F7-9B26-FF668990A53F}" type="presParOf" srcId="{66022400-5A5E-4A12-B67D-AA4536369F89}" destId="{BEB592A2-0EAD-4183-A1D1-2DABFC8DF8AE}" srcOrd="5" destOrd="0" presId="urn:microsoft.com/office/officeart/2005/8/layout/chevron1"/>
    <dgm:cxn modelId="{52632EE7-021B-4A0F-8547-6D7B20F4F13F}" type="presParOf" srcId="{66022400-5A5E-4A12-B67D-AA4536369F89}" destId="{3E8422D2-FE1D-4F5E-80BC-FEC04300BDBC}" srcOrd="6" destOrd="0" presId="urn:microsoft.com/office/officeart/2005/8/layout/chevron1"/>
    <dgm:cxn modelId="{41E52941-ABA7-4A1E-88AB-8BCE2D6ACDC7}" type="presParOf" srcId="{66022400-5A5E-4A12-B67D-AA4536369F89}" destId="{807B2B2D-FAE2-491A-BDEA-3E51E4BD2925}" srcOrd="7" destOrd="0" presId="urn:microsoft.com/office/officeart/2005/8/layout/chevron1"/>
    <dgm:cxn modelId="{1CA1A501-9FFC-4D2E-BDAF-67B4A33EC109}" type="presParOf" srcId="{66022400-5A5E-4A12-B67D-AA4536369F89}" destId="{E5474941-E7AD-4484-85B1-E3318CF1D24B}" srcOrd="8" destOrd="0" presId="urn:microsoft.com/office/officeart/2005/8/layout/chevron1"/>
    <dgm:cxn modelId="{6CAC597F-C0C8-40D0-97BF-C6E8E5820A2B}" type="presParOf" srcId="{66022400-5A5E-4A12-B67D-AA4536369F89}" destId="{842AE7D0-46F7-45C1-85F0-A855D5575ABB}" srcOrd="9" destOrd="0" presId="urn:microsoft.com/office/officeart/2005/8/layout/chevron1"/>
    <dgm:cxn modelId="{B0B0281B-0C4B-4017-8EFE-1A8532DB26A9}" type="presParOf" srcId="{66022400-5A5E-4A12-B67D-AA4536369F89}" destId="{6E51CF1C-7970-4617-9A54-5F7175F6F2FE}" srcOrd="10" destOrd="0" presId="urn:microsoft.com/office/officeart/2005/8/layout/chevron1"/>
    <dgm:cxn modelId="{2493E8BE-DABB-432A-BDC3-881CE4378A1A}" type="presParOf" srcId="{66022400-5A5E-4A12-B67D-AA4536369F89}" destId="{42E996BB-64D1-44B4-B947-8BB89CA4BF76}" srcOrd="11" destOrd="0" presId="urn:microsoft.com/office/officeart/2005/8/layout/chevron1"/>
    <dgm:cxn modelId="{DE757F60-89D6-4EC2-A817-16ACE63EBA54}" type="presParOf" srcId="{66022400-5A5E-4A12-B67D-AA4536369F89}" destId="{ABC66478-E575-41D7-8FAF-2459D57C0801}"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B140A7-61C1-4E0C-83B8-C94537A6EB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854FE9-7FC0-4FAC-8DE1-3404F2BEFBCF}">
      <dgm:prSet/>
      <dgm:spPr/>
      <dgm:t>
        <a:bodyPr/>
        <a:lstStyle/>
        <a:p>
          <a:pPr>
            <a:lnSpc>
              <a:spcPct val="100000"/>
            </a:lnSpc>
          </a:pPr>
          <a:r>
            <a:rPr lang="en-US" b="1"/>
            <a:t>Data Collection</a:t>
          </a:r>
          <a:r>
            <a:rPr lang="en-US"/>
            <a:t>: Retrieved and cleaned data from 10 CMS quality measure datasets for July 2024 measures; combined measures for the 5 groups of interest</a:t>
          </a:r>
        </a:p>
      </dgm:t>
    </dgm:pt>
    <dgm:pt modelId="{0CB51516-1FA7-4F59-87BC-547C1769E4D6}" type="parTrans" cxnId="{B2503F23-36FA-46C1-8F13-6B144B2EF031}">
      <dgm:prSet/>
      <dgm:spPr/>
      <dgm:t>
        <a:bodyPr/>
        <a:lstStyle/>
        <a:p>
          <a:endParaRPr lang="en-US"/>
        </a:p>
      </dgm:t>
    </dgm:pt>
    <dgm:pt modelId="{2E70D450-B9F3-43CD-802B-5C9E7A506C64}" type="sibTrans" cxnId="{B2503F23-36FA-46C1-8F13-6B144B2EF031}">
      <dgm:prSet/>
      <dgm:spPr/>
      <dgm:t>
        <a:bodyPr/>
        <a:lstStyle/>
        <a:p>
          <a:endParaRPr lang="en-US"/>
        </a:p>
      </dgm:t>
    </dgm:pt>
    <dgm:pt modelId="{D72EAE4C-01B3-4765-A200-8B883E0A2D22}">
      <dgm:prSet/>
      <dgm:spPr/>
      <dgm:t>
        <a:bodyPr/>
        <a:lstStyle/>
        <a:p>
          <a:pPr>
            <a:lnSpc>
              <a:spcPct val="100000"/>
            </a:lnSpc>
          </a:pPr>
          <a:r>
            <a:rPr lang="en-US" b="1"/>
            <a:t>Calculation: </a:t>
          </a:r>
          <a:r>
            <a:rPr lang="en-US" b="0"/>
            <a:t>filtered measures and hospitals</a:t>
          </a:r>
          <a:r>
            <a:rPr lang="en-US" b="1"/>
            <a:t>, </a:t>
          </a:r>
          <a:r>
            <a:rPr lang="en-US"/>
            <a:t>Standardized measure scores, grouped measure scores, created peer groups, performed k-means on summary score for each hospital in each peer group</a:t>
          </a:r>
        </a:p>
      </dgm:t>
    </dgm:pt>
    <dgm:pt modelId="{1A159867-A203-40BE-BF54-1D75D3FFBA1E}" type="parTrans" cxnId="{D14D10AF-2E0F-4BBE-A10D-CC5BA97330D3}">
      <dgm:prSet/>
      <dgm:spPr/>
      <dgm:t>
        <a:bodyPr/>
        <a:lstStyle/>
        <a:p>
          <a:endParaRPr lang="en-US"/>
        </a:p>
      </dgm:t>
    </dgm:pt>
    <dgm:pt modelId="{41802FCD-7924-44D8-A43B-9D7EFD53322C}" type="sibTrans" cxnId="{D14D10AF-2E0F-4BBE-A10D-CC5BA97330D3}">
      <dgm:prSet/>
      <dgm:spPr/>
      <dgm:t>
        <a:bodyPr/>
        <a:lstStyle/>
        <a:p>
          <a:endParaRPr lang="en-US"/>
        </a:p>
      </dgm:t>
    </dgm:pt>
    <dgm:pt modelId="{5CA0A341-ECD6-4A6D-BDE8-C52D82C46AA8}">
      <dgm:prSet/>
      <dgm:spPr/>
      <dgm:t>
        <a:bodyPr/>
        <a:lstStyle/>
        <a:p>
          <a:pPr>
            <a:lnSpc>
              <a:spcPct val="100000"/>
            </a:lnSpc>
          </a:pPr>
          <a:r>
            <a:rPr lang="en-US" b="1"/>
            <a:t>Validation: </a:t>
          </a:r>
          <a:r>
            <a:rPr lang="en-US"/>
            <a:t>Replicated CMS' methodology and cross-validated outputs against CMS results </a:t>
          </a:r>
        </a:p>
      </dgm:t>
    </dgm:pt>
    <dgm:pt modelId="{8504FA50-A704-41D6-85A5-8C17E3F4D01C}" type="parTrans" cxnId="{0FF8E53F-FFCB-4A33-BBD1-5E532A86F2E8}">
      <dgm:prSet/>
      <dgm:spPr/>
      <dgm:t>
        <a:bodyPr/>
        <a:lstStyle/>
        <a:p>
          <a:endParaRPr lang="en-US"/>
        </a:p>
      </dgm:t>
    </dgm:pt>
    <dgm:pt modelId="{82782707-1B59-4F8C-B453-4EE5A42E5781}" type="sibTrans" cxnId="{0FF8E53F-FFCB-4A33-BBD1-5E532A86F2E8}">
      <dgm:prSet/>
      <dgm:spPr/>
      <dgm:t>
        <a:bodyPr/>
        <a:lstStyle/>
        <a:p>
          <a:endParaRPr lang="en-US"/>
        </a:p>
      </dgm:t>
    </dgm:pt>
    <dgm:pt modelId="{A2D5FAE2-67C0-47D7-9B2A-7DE5616CCFE0}">
      <dgm:prSet/>
      <dgm:spPr/>
      <dgm:t>
        <a:bodyPr/>
        <a:lstStyle/>
        <a:p>
          <a:pPr>
            <a:lnSpc>
              <a:spcPct val="100000"/>
            </a:lnSpc>
          </a:pPr>
          <a:r>
            <a:rPr lang="en-US" b="1"/>
            <a:t>Analysis &amp; Insights: </a:t>
          </a:r>
          <a:r>
            <a:rPr lang="en-US"/>
            <a:t>Identified top predictors and areas for improvement; benchmarked Riverside Health against national and peer averages</a:t>
          </a:r>
        </a:p>
      </dgm:t>
    </dgm:pt>
    <dgm:pt modelId="{07B01DE1-977B-4C56-B838-ED2CA1687891}" type="parTrans" cxnId="{7E205F80-AD40-450E-8585-932619133BCC}">
      <dgm:prSet/>
      <dgm:spPr/>
      <dgm:t>
        <a:bodyPr/>
        <a:lstStyle/>
        <a:p>
          <a:endParaRPr lang="en-US"/>
        </a:p>
      </dgm:t>
    </dgm:pt>
    <dgm:pt modelId="{236E8CF1-920B-4A9E-AFD1-449C517C14A9}" type="sibTrans" cxnId="{7E205F80-AD40-450E-8585-932619133BCC}">
      <dgm:prSet/>
      <dgm:spPr/>
      <dgm:t>
        <a:bodyPr/>
        <a:lstStyle/>
        <a:p>
          <a:endParaRPr lang="en-US"/>
        </a:p>
      </dgm:t>
    </dgm:pt>
    <dgm:pt modelId="{48D17157-8E65-493B-A55A-C5D3B569064D}" type="pres">
      <dgm:prSet presAssocID="{15B140A7-61C1-4E0C-83B8-C94537A6EB47}" presName="root" presStyleCnt="0">
        <dgm:presLayoutVars>
          <dgm:dir/>
          <dgm:resizeHandles val="exact"/>
        </dgm:presLayoutVars>
      </dgm:prSet>
      <dgm:spPr/>
    </dgm:pt>
    <dgm:pt modelId="{1CE9BA87-CB60-47C0-8033-54D30155587C}" type="pres">
      <dgm:prSet presAssocID="{EC854FE9-7FC0-4FAC-8DE1-3404F2BEFBCF}" presName="compNode" presStyleCnt="0"/>
      <dgm:spPr/>
    </dgm:pt>
    <dgm:pt modelId="{5E5FD3DB-25B8-4435-AEFC-9E87D35FCBFD}" type="pres">
      <dgm:prSet presAssocID="{EC854FE9-7FC0-4FAC-8DE1-3404F2BEFBCF}" presName="bgRect" presStyleLbl="bgShp" presStyleIdx="0" presStyleCnt="4"/>
      <dgm:spPr/>
    </dgm:pt>
    <dgm:pt modelId="{AA2650AD-CF14-46C2-9EA4-58B517132946}" type="pres">
      <dgm:prSet presAssocID="{EC854FE9-7FC0-4FAC-8DE1-3404F2BEFB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12A3AA9-8EE2-4093-80F2-C64F8CB18439}" type="pres">
      <dgm:prSet presAssocID="{EC854FE9-7FC0-4FAC-8DE1-3404F2BEFBCF}" presName="spaceRect" presStyleCnt="0"/>
      <dgm:spPr/>
    </dgm:pt>
    <dgm:pt modelId="{7EA66A4C-1F82-4F60-AB30-5D6A4F55E807}" type="pres">
      <dgm:prSet presAssocID="{EC854FE9-7FC0-4FAC-8DE1-3404F2BEFBCF}" presName="parTx" presStyleLbl="revTx" presStyleIdx="0" presStyleCnt="4">
        <dgm:presLayoutVars>
          <dgm:chMax val="0"/>
          <dgm:chPref val="0"/>
        </dgm:presLayoutVars>
      </dgm:prSet>
      <dgm:spPr/>
    </dgm:pt>
    <dgm:pt modelId="{A7CF70B2-9C89-458A-A41A-18F8110E2C02}" type="pres">
      <dgm:prSet presAssocID="{2E70D450-B9F3-43CD-802B-5C9E7A506C64}" presName="sibTrans" presStyleCnt="0"/>
      <dgm:spPr/>
    </dgm:pt>
    <dgm:pt modelId="{94EC4A2A-6FDC-4C7F-96FD-8B52CDBCD10E}" type="pres">
      <dgm:prSet presAssocID="{D72EAE4C-01B3-4765-A200-8B883E0A2D22}" presName="compNode" presStyleCnt="0"/>
      <dgm:spPr/>
    </dgm:pt>
    <dgm:pt modelId="{531B2475-748E-40BD-9E4F-0643D3345CFD}" type="pres">
      <dgm:prSet presAssocID="{D72EAE4C-01B3-4765-A200-8B883E0A2D22}" presName="bgRect" presStyleLbl="bgShp" presStyleIdx="1" presStyleCnt="4"/>
      <dgm:spPr/>
    </dgm:pt>
    <dgm:pt modelId="{E85A7477-1097-4284-87AF-C2A8B545C7D7}" type="pres">
      <dgm:prSet presAssocID="{D72EAE4C-01B3-4765-A200-8B883E0A2D2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with solid fill"/>
        </a:ext>
      </dgm:extLst>
    </dgm:pt>
    <dgm:pt modelId="{7BDB0FE6-DDC5-483B-90C9-7B456394C5E1}" type="pres">
      <dgm:prSet presAssocID="{D72EAE4C-01B3-4765-A200-8B883E0A2D22}" presName="spaceRect" presStyleCnt="0"/>
      <dgm:spPr/>
    </dgm:pt>
    <dgm:pt modelId="{14763EEA-54CE-43B5-8378-1A973CE9F5B0}" type="pres">
      <dgm:prSet presAssocID="{D72EAE4C-01B3-4765-A200-8B883E0A2D22}" presName="parTx" presStyleLbl="revTx" presStyleIdx="1" presStyleCnt="4">
        <dgm:presLayoutVars>
          <dgm:chMax val="0"/>
          <dgm:chPref val="0"/>
        </dgm:presLayoutVars>
      </dgm:prSet>
      <dgm:spPr/>
    </dgm:pt>
    <dgm:pt modelId="{24D52DA2-C635-4242-A744-415E804E7711}" type="pres">
      <dgm:prSet presAssocID="{41802FCD-7924-44D8-A43B-9D7EFD53322C}" presName="sibTrans" presStyleCnt="0"/>
      <dgm:spPr/>
    </dgm:pt>
    <dgm:pt modelId="{8F7452A2-5C45-4738-BFF7-D7DCCCD5193E}" type="pres">
      <dgm:prSet presAssocID="{5CA0A341-ECD6-4A6D-BDE8-C52D82C46AA8}" presName="compNode" presStyleCnt="0"/>
      <dgm:spPr/>
    </dgm:pt>
    <dgm:pt modelId="{5B2C3AD5-0AF1-49C5-85BB-5AB13F68942C}" type="pres">
      <dgm:prSet presAssocID="{5CA0A341-ECD6-4A6D-BDE8-C52D82C46AA8}" presName="bgRect" presStyleLbl="bgShp" presStyleIdx="2" presStyleCnt="4"/>
      <dgm:spPr/>
    </dgm:pt>
    <dgm:pt modelId="{A579AD2B-0F59-4258-8651-5BFC337137B6}" type="pres">
      <dgm:prSet presAssocID="{5CA0A341-ECD6-4A6D-BDE8-C52D82C46AA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box Checked with solid fill"/>
        </a:ext>
      </dgm:extLst>
    </dgm:pt>
    <dgm:pt modelId="{AE485DFF-20B6-43EC-A214-FE0C4087B146}" type="pres">
      <dgm:prSet presAssocID="{5CA0A341-ECD6-4A6D-BDE8-C52D82C46AA8}" presName="spaceRect" presStyleCnt="0"/>
      <dgm:spPr/>
    </dgm:pt>
    <dgm:pt modelId="{74008F05-8962-49EE-9824-A9C2EC49D61C}" type="pres">
      <dgm:prSet presAssocID="{5CA0A341-ECD6-4A6D-BDE8-C52D82C46AA8}" presName="parTx" presStyleLbl="revTx" presStyleIdx="2" presStyleCnt="4">
        <dgm:presLayoutVars>
          <dgm:chMax val="0"/>
          <dgm:chPref val="0"/>
        </dgm:presLayoutVars>
      </dgm:prSet>
      <dgm:spPr/>
    </dgm:pt>
    <dgm:pt modelId="{28F39FF7-BCE5-43E7-9ED6-F3506346E4AE}" type="pres">
      <dgm:prSet presAssocID="{82782707-1B59-4F8C-B453-4EE5A42E5781}" presName="sibTrans" presStyleCnt="0"/>
      <dgm:spPr/>
    </dgm:pt>
    <dgm:pt modelId="{A4A28C6F-87E2-4D80-90C7-9C5250105613}" type="pres">
      <dgm:prSet presAssocID="{A2D5FAE2-67C0-47D7-9B2A-7DE5616CCFE0}" presName="compNode" presStyleCnt="0"/>
      <dgm:spPr/>
    </dgm:pt>
    <dgm:pt modelId="{004CC985-637D-42E7-A007-6C99C7F59E0A}" type="pres">
      <dgm:prSet presAssocID="{A2D5FAE2-67C0-47D7-9B2A-7DE5616CCFE0}" presName="bgRect" presStyleLbl="bgShp" presStyleIdx="3" presStyleCnt="4"/>
      <dgm:spPr/>
    </dgm:pt>
    <dgm:pt modelId="{6F9DA100-CCFF-4E86-8B59-7A9E3F0CD320}" type="pres">
      <dgm:prSet presAssocID="{A2D5FAE2-67C0-47D7-9B2A-7DE5616CCFE0}"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with solid fill"/>
        </a:ext>
      </dgm:extLst>
    </dgm:pt>
    <dgm:pt modelId="{A380758C-CEE5-4F33-8FFE-8F69B8A41BE8}" type="pres">
      <dgm:prSet presAssocID="{A2D5FAE2-67C0-47D7-9B2A-7DE5616CCFE0}" presName="spaceRect" presStyleCnt="0"/>
      <dgm:spPr/>
    </dgm:pt>
    <dgm:pt modelId="{E798E314-15DA-4FF1-BFF7-236A46535C1A}" type="pres">
      <dgm:prSet presAssocID="{A2D5FAE2-67C0-47D7-9B2A-7DE5616CCFE0}" presName="parTx" presStyleLbl="revTx" presStyleIdx="3" presStyleCnt="4">
        <dgm:presLayoutVars>
          <dgm:chMax val="0"/>
          <dgm:chPref val="0"/>
        </dgm:presLayoutVars>
      </dgm:prSet>
      <dgm:spPr/>
    </dgm:pt>
  </dgm:ptLst>
  <dgm:cxnLst>
    <dgm:cxn modelId="{B2503F23-36FA-46C1-8F13-6B144B2EF031}" srcId="{15B140A7-61C1-4E0C-83B8-C94537A6EB47}" destId="{EC854FE9-7FC0-4FAC-8DE1-3404F2BEFBCF}" srcOrd="0" destOrd="0" parTransId="{0CB51516-1FA7-4F59-87BC-547C1769E4D6}" sibTransId="{2E70D450-B9F3-43CD-802B-5C9E7A506C64}"/>
    <dgm:cxn modelId="{BB802E32-BE7C-48F4-821F-B857C891AF1A}" type="presOf" srcId="{D72EAE4C-01B3-4765-A200-8B883E0A2D22}" destId="{14763EEA-54CE-43B5-8378-1A973CE9F5B0}" srcOrd="0" destOrd="0" presId="urn:microsoft.com/office/officeart/2018/2/layout/IconVerticalSolidList"/>
    <dgm:cxn modelId="{0FF8E53F-FFCB-4A33-BBD1-5E532A86F2E8}" srcId="{15B140A7-61C1-4E0C-83B8-C94537A6EB47}" destId="{5CA0A341-ECD6-4A6D-BDE8-C52D82C46AA8}" srcOrd="2" destOrd="0" parTransId="{8504FA50-A704-41D6-85A5-8C17E3F4D01C}" sibTransId="{82782707-1B59-4F8C-B453-4EE5A42E5781}"/>
    <dgm:cxn modelId="{7E205F80-AD40-450E-8585-932619133BCC}" srcId="{15B140A7-61C1-4E0C-83B8-C94537A6EB47}" destId="{A2D5FAE2-67C0-47D7-9B2A-7DE5616CCFE0}" srcOrd="3" destOrd="0" parTransId="{07B01DE1-977B-4C56-B838-ED2CA1687891}" sibTransId="{236E8CF1-920B-4A9E-AFD1-449C517C14A9}"/>
    <dgm:cxn modelId="{CEB98490-48D7-4C18-BB97-0B28413854F0}" type="presOf" srcId="{EC854FE9-7FC0-4FAC-8DE1-3404F2BEFBCF}" destId="{7EA66A4C-1F82-4F60-AB30-5D6A4F55E807}" srcOrd="0" destOrd="0" presId="urn:microsoft.com/office/officeart/2018/2/layout/IconVerticalSolidList"/>
    <dgm:cxn modelId="{D14D10AF-2E0F-4BBE-A10D-CC5BA97330D3}" srcId="{15B140A7-61C1-4E0C-83B8-C94537A6EB47}" destId="{D72EAE4C-01B3-4765-A200-8B883E0A2D22}" srcOrd="1" destOrd="0" parTransId="{1A159867-A203-40BE-BF54-1D75D3FFBA1E}" sibTransId="{41802FCD-7924-44D8-A43B-9D7EFD53322C}"/>
    <dgm:cxn modelId="{DBC392AF-2353-4079-8661-D0CF60B9327C}" type="presOf" srcId="{5CA0A341-ECD6-4A6D-BDE8-C52D82C46AA8}" destId="{74008F05-8962-49EE-9824-A9C2EC49D61C}" srcOrd="0" destOrd="0" presId="urn:microsoft.com/office/officeart/2018/2/layout/IconVerticalSolidList"/>
    <dgm:cxn modelId="{730254B3-ED54-4057-9D0F-C46181B3FD3E}" type="presOf" srcId="{15B140A7-61C1-4E0C-83B8-C94537A6EB47}" destId="{48D17157-8E65-493B-A55A-C5D3B569064D}" srcOrd="0" destOrd="0" presId="urn:microsoft.com/office/officeart/2018/2/layout/IconVerticalSolidList"/>
    <dgm:cxn modelId="{6CD1BCDF-415C-4781-AFD3-FC32CFAC961B}" type="presOf" srcId="{A2D5FAE2-67C0-47D7-9B2A-7DE5616CCFE0}" destId="{E798E314-15DA-4FF1-BFF7-236A46535C1A}" srcOrd="0" destOrd="0" presId="urn:microsoft.com/office/officeart/2018/2/layout/IconVerticalSolidList"/>
    <dgm:cxn modelId="{A7AEA8ED-7F2E-4206-AD51-EB8ED42F0368}" type="presParOf" srcId="{48D17157-8E65-493B-A55A-C5D3B569064D}" destId="{1CE9BA87-CB60-47C0-8033-54D30155587C}" srcOrd="0" destOrd="0" presId="urn:microsoft.com/office/officeart/2018/2/layout/IconVerticalSolidList"/>
    <dgm:cxn modelId="{2CCBCA18-4FAE-493E-8A70-674E5DFE6C78}" type="presParOf" srcId="{1CE9BA87-CB60-47C0-8033-54D30155587C}" destId="{5E5FD3DB-25B8-4435-AEFC-9E87D35FCBFD}" srcOrd="0" destOrd="0" presId="urn:microsoft.com/office/officeart/2018/2/layout/IconVerticalSolidList"/>
    <dgm:cxn modelId="{52EE2D40-9EF8-4461-A1C2-70313E463329}" type="presParOf" srcId="{1CE9BA87-CB60-47C0-8033-54D30155587C}" destId="{AA2650AD-CF14-46C2-9EA4-58B517132946}" srcOrd="1" destOrd="0" presId="urn:microsoft.com/office/officeart/2018/2/layout/IconVerticalSolidList"/>
    <dgm:cxn modelId="{70DB45E4-E8BE-40F1-9AEB-13DADAA2218E}" type="presParOf" srcId="{1CE9BA87-CB60-47C0-8033-54D30155587C}" destId="{D12A3AA9-8EE2-4093-80F2-C64F8CB18439}" srcOrd="2" destOrd="0" presId="urn:microsoft.com/office/officeart/2018/2/layout/IconVerticalSolidList"/>
    <dgm:cxn modelId="{F2FA97C0-67BF-4876-A2F4-1D9384EEC64C}" type="presParOf" srcId="{1CE9BA87-CB60-47C0-8033-54D30155587C}" destId="{7EA66A4C-1F82-4F60-AB30-5D6A4F55E807}" srcOrd="3" destOrd="0" presId="urn:microsoft.com/office/officeart/2018/2/layout/IconVerticalSolidList"/>
    <dgm:cxn modelId="{CC36C54B-0C32-42FD-BFA0-AAF10AD10D7B}" type="presParOf" srcId="{48D17157-8E65-493B-A55A-C5D3B569064D}" destId="{A7CF70B2-9C89-458A-A41A-18F8110E2C02}" srcOrd="1" destOrd="0" presId="urn:microsoft.com/office/officeart/2018/2/layout/IconVerticalSolidList"/>
    <dgm:cxn modelId="{84BD0C02-0FBD-414F-80EF-9DFC1A397B44}" type="presParOf" srcId="{48D17157-8E65-493B-A55A-C5D3B569064D}" destId="{94EC4A2A-6FDC-4C7F-96FD-8B52CDBCD10E}" srcOrd="2" destOrd="0" presId="urn:microsoft.com/office/officeart/2018/2/layout/IconVerticalSolidList"/>
    <dgm:cxn modelId="{D6B4617B-29DE-468D-9B2E-F7D43D58AFAB}" type="presParOf" srcId="{94EC4A2A-6FDC-4C7F-96FD-8B52CDBCD10E}" destId="{531B2475-748E-40BD-9E4F-0643D3345CFD}" srcOrd="0" destOrd="0" presId="urn:microsoft.com/office/officeart/2018/2/layout/IconVerticalSolidList"/>
    <dgm:cxn modelId="{B90D7B2F-6AF4-4A80-81BF-87AD1CEBBEF3}" type="presParOf" srcId="{94EC4A2A-6FDC-4C7F-96FD-8B52CDBCD10E}" destId="{E85A7477-1097-4284-87AF-C2A8B545C7D7}" srcOrd="1" destOrd="0" presId="urn:microsoft.com/office/officeart/2018/2/layout/IconVerticalSolidList"/>
    <dgm:cxn modelId="{0AC8C1BF-9C85-4C70-B8DD-B02952C193BF}" type="presParOf" srcId="{94EC4A2A-6FDC-4C7F-96FD-8B52CDBCD10E}" destId="{7BDB0FE6-DDC5-483B-90C9-7B456394C5E1}" srcOrd="2" destOrd="0" presId="urn:microsoft.com/office/officeart/2018/2/layout/IconVerticalSolidList"/>
    <dgm:cxn modelId="{D0E91C02-7FF2-4500-9B1A-849514D6CC99}" type="presParOf" srcId="{94EC4A2A-6FDC-4C7F-96FD-8B52CDBCD10E}" destId="{14763EEA-54CE-43B5-8378-1A973CE9F5B0}" srcOrd="3" destOrd="0" presId="urn:microsoft.com/office/officeart/2018/2/layout/IconVerticalSolidList"/>
    <dgm:cxn modelId="{5BD435F8-6EF2-4CF3-8E56-36CF9EBEC139}" type="presParOf" srcId="{48D17157-8E65-493B-A55A-C5D3B569064D}" destId="{24D52DA2-C635-4242-A744-415E804E7711}" srcOrd="3" destOrd="0" presId="urn:microsoft.com/office/officeart/2018/2/layout/IconVerticalSolidList"/>
    <dgm:cxn modelId="{5EBA8DFA-6681-4225-8379-97C1D93F581D}" type="presParOf" srcId="{48D17157-8E65-493B-A55A-C5D3B569064D}" destId="{8F7452A2-5C45-4738-BFF7-D7DCCCD5193E}" srcOrd="4" destOrd="0" presId="urn:microsoft.com/office/officeart/2018/2/layout/IconVerticalSolidList"/>
    <dgm:cxn modelId="{6ADF7DAE-6E77-4BF8-8E9F-E108AE3E969D}" type="presParOf" srcId="{8F7452A2-5C45-4738-BFF7-D7DCCCD5193E}" destId="{5B2C3AD5-0AF1-49C5-85BB-5AB13F68942C}" srcOrd="0" destOrd="0" presId="urn:microsoft.com/office/officeart/2018/2/layout/IconVerticalSolidList"/>
    <dgm:cxn modelId="{5E5DF48A-32A7-41B1-B44B-82950C9D8EDE}" type="presParOf" srcId="{8F7452A2-5C45-4738-BFF7-D7DCCCD5193E}" destId="{A579AD2B-0F59-4258-8651-5BFC337137B6}" srcOrd="1" destOrd="0" presId="urn:microsoft.com/office/officeart/2018/2/layout/IconVerticalSolidList"/>
    <dgm:cxn modelId="{4AC8A374-91DE-4C0F-AEF5-288E10B53BF7}" type="presParOf" srcId="{8F7452A2-5C45-4738-BFF7-D7DCCCD5193E}" destId="{AE485DFF-20B6-43EC-A214-FE0C4087B146}" srcOrd="2" destOrd="0" presId="urn:microsoft.com/office/officeart/2018/2/layout/IconVerticalSolidList"/>
    <dgm:cxn modelId="{8F688976-3437-43D2-961A-9054C48D01E9}" type="presParOf" srcId="{8F7452A2-5C45-4738-BFF7-D7DCCCD5193E}" destId="{74008F05-8962-49EE-9824-A9C2EC49D61C}" srcOrd="3" destOrd="0" presId="urn:microsoft.com/office/officeart/2018/2/layout/IconVerticalSolidList"/>
    <dgm:cxn modelId="{AAB8BF76-083A-48DB-AD31-79BE99C4434D}" type="presParOf" srcId="{48D17157-8E65-493B-A55A-C5D3B569064D}" destId="{28F39FF7-BCE5-43E7-9ED6-F3506346E4AE}" srcOrd="5" destOrd="0" presId="urn:microsoft.com/office/officeart/2018/2/layout/IconVerticalSolidList"/>
    <dgm:cxn modelId="{1F6B17A0-A87A-49D2-BA1C-57E011108662}" type="presParOf" srcId="{48D17157-8E65-493B-A55A-C5D3B569064D}" destId="{A4A28C6F-87E2-4D80-90C7-9C5250105613}" srcOrd="6" destOrd="0" presId="urn:microsoft.com/office/officeart/2018/2/layout/IconVerticalSolidList"/>
    <dgm:cxn modelId="{6DF508D2-3B75-41EB-A00C-4F4A5217EE1E}" type="presParOf" srcId="{A4A28C6F-87E2-4D80-90C7-9C5250105613}" destId="{004CC985-637D-42E7-A007-6C99C7F59E0A}" srcOrd="0" destOrd="0" presId="urn:microsoft.com/office/officeart/2018/2/layout/IconVerticalSolidList"/>
    <dgm:cxn modelId="{11173670-7F39-43DB-82D6-596C284DF9AC}" type="presParOf" srcId="{A4A28C6F-87E2-4D80-90C7-9C5250105613}" destId="{6F9DA100-CCFF-4E86-8B59-7A9E3F0CD320}" srcOrd="1" destOrd="0" presId="urn:microsoft.com/office/officeart/2018/2/layout/IconVerticalSolidList"/>
    <dgm:cxn modelId="{0A5D72D9-A07B-425F-BD5C-F454CB1EEE30}" type="presParOf" srcId="{A4A28C6F-87E2-4D80-90C7-9C5250105613}" destId="{A380758C-CEE5-4F33-8FFE-8F69B8A41BE8}" srcOrd="2" destOrd="0" presId="urn:microsoft.com/office/officeart/2018/2/layout/IconVerticalSolidList"/>
    <dgm:cxn modelId="{FE17267D-4CCD-439E-86B5-9CDF33816471}" type="presParOf" srcId="{A4A28C6F-87E2-4D80-90C7-9C5250105613}" destId="{E798E314-15DA-4FF1-BFF7-236A46535C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B140A7-61C1-4E0C-83B8-C94537A6EB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854FE9-7FC0-4FAC-8DE1-3404F2BEFBCF}">
      <dgm:prSet custT="1"/>
      <dgm:spPr/>
      <dgm:t>
        <a:bodyPr/>
        <a:lstStyle/>
        <a:p>
          <a:pPr>
            <a:lnSpc>
              <a:spcPct val="100000"/>
            </a:lnSpc>
          </a:pPr>
          <a:r>
            <a:rPr lang="en-US" sz="1600" b="1">
              <a:solidFill>
                <a:srgbClr val="183028"/>
              </a:solidFill>
              <a:latin typeface="Segoe UI"/>
              <a:cs typeface="Segoe UI"/>
            </a:rPr>
            <a:t>Advanced Surgical Techniques: </a:t>
          </a:r>
          <a:r>
            <a:rPr lang="en-US" sz="1600" b="0">
              <a:solidFill>
                <a:srgbClr val="183028"/>
              </a:solidFill>
              <a:latin typeface="Segoe UI"/>
              <a:cs typeface="Segoe UI"/>
            </a:rPr>
            <a:t>Off-Pump CABG</a:t>
          </a:r>
          <a:r>
            <a:rPr lang="en-US" sz="1600">
              <a:solidFill>
                <a:srgbClr val="183028"/>
              </a:solidFill>
              <a:latin typeface="Segoe UI"/>
              <a:cs typeface="Segoe UI"/>
            </a:rPr>
            <a:t>: Performing CABG without cardiopulmonary bypass (off-pump) reduces mortality and morbidity, especially for high-risk patients.</a:t>
          </a:r>
        </a:p>
      </dgm:t>
    </dgm:pt>
    <dgm:pt modelId="{2E70D450-B9F3-43CD-802B-5C9E7A506C64}" type="sibTrans" cxnId="{B2503F23-36FA-46C1-8F13-6B144B2EF031}">
      <dgm:prSet/>
      <dgm:spPr/>
      <dgm:t>
        <a:bodyPr/>
        <a:lstStyle/>
        <a:p>
          <a:endParaRPr lang="en-US"/>
        </a:p>
      </dgm:t>
    </dgm:pt>
    <dgm:pt modelId="{0CB51516-1FA7-4F59-87BC-547C1769E4D6}" type="parTrans" cxnId="{B2503F23-36FA-46C1-8F13-6B144B2EF031}">
      <dgm:prSet/>
      <dgm:spPr/>
      <dgm:t>
        <a:bodyPr/>
        <a:lstStyle/>
        <a:p>
          <a:endParaRPr lang="en-US"/>
        </a:p>
      </dgm:t>
    </dgm:pt>
    <dgm:pt modelId="{D72EAE4C-01B3-4765-A200-8B883E0A2D22}">
      <dgm:prSet custT="1"/>
      <dgm:spPr/>
      <dgm:t>
        <a:bodyPr/>
        <a:lstStyle/>
        <a:p>
          <a:pPr>
            <a:lnSpc>
              <a:spcPct val="100000"/>
            </a:lnSpc>
          </a:pPr>
          <a:r>
            <a:rPr lang="en-US" sz="1600" b="1">
              <a:solidFill>
                <a:srgbClr val="183028"/>
              </a:solidFill>
              <a:latin typeface="Segoe UI"/>
              <a:cs typeface="Segoe UI"/>
            </a:rPr>
            <a:t>Optimal Graft Selection: </a:t>
          </a:r>
          <a:r>
            <a:rPr lang="en-US" sz="1600" b="0">
              <a:solidFill>
                <a:srgbClr val="183028"/>
              </a:solidFill>
              <a:latin typeface="Segoe UI"/>
              <a:cs typeface="Segoe UI"/>
            </a:rPr>
            <a:t>Arterial Grafts: </a:t>
          </a:r>
          <a:r>
            <a:rPr lang="en-US" sz="1600">
              <a:solidFill>
                <a:srgbClr val="183028"/>
              </a:solidFill>
              <a:latin typeface="Segoe UI"/>
              <a:cs typeface="Segoe UI"/>
            </a:rPr>
            <a:t>Using arterial grafts (e.g., internal thoracic artery) is associated with better long-term outcomes compared to vein grafts.</a:t>
          </a:r>
          <a:endParaRPr lang="en-US" sz="1600">
            <a:solidFill>
              <a:srgbClr val="000000"/>
            </a:solidFill>
            <a:latin typeface="Segoe UI"/>
            <a:cs typeface="Segoe UI"/>
          </a:endParaRPr>
        </a:p>
      </dgm:t>
    </dgm:pt>
    <dgm:pt modelId="{41802FCD-7924-44D8-A43B-9D7EFD53322C}" type="sibTrans" cxnId="{D14D10AF-2E0F-4BBE-A10D-CC5BA97330D3}">
      <dgm:prSet/>
      <dgm:spPr/>
      <dgm:t>
        <a:bodyPr/>
        <a:lstStyle/>
        <a:p>
          <a:endParaRPr lang="en-US"/>
        </a:p>
      </dgm:t>
    </dgm:pt>
    <dgm:pt modelId="{1A159867-A203-40BE-BF54-1D75D3FFBA1E}" type="parTrans" cxnId="{D14D10AF-2E0F-4BBE-A10D-CC5BA97330D3}">
      <dgm:prSet/>
      <dgm:spPr/>
      <dgm:t>
        <a:bodyPr/>
        <a:lstStyle/>
        <a:p>
          <a:endParaRPr lang="en-US"/>
        </a:p>
      </dgm:t>
    </dgm:pt>
    <dgm:pt modelId="{5CA0A341-ECD6-4A6D-BDE8-C52D82C46AA8}">
      <dgm:prSet custT="1"/>
      <dgm:spPr/>
      <dgm:t>
        <a:bodyPr/>
        <a:lstStyle/>
        <a:p>
          <a:pPr>
            <a:lnSpc>
              <a:spcPct val="100000"/>
            </a:lnSpc>
          </a:pPr>
          <a:r>
            <a:rPr lang="en-US" sz="1600" b="1">
              <a:solidFill>
                <a:srgbClr val="183028"/>
              </a:solidFill>
              <a:latin typeface="Segoe UI"/>
              <a:cs typeface="Segoe UI"/>
            </a:rPr>
            <a:t>Comprehensive Risk Assessment: </a:t>
          </a:r>
          <a:r>
            <a:rPr lang="en-US" sz="1600" b="0">
              <a:solidFill>
                <a:srgbClr val="183028"/>
              </a:solidFill>
              <a:latin typeface="Segoe UI"/>
              <a:cs typeface="Segoe UI"/>
            </a:rPr>
            <a:t>Comorbidity Focus: </a:t>
          </a:r>
          <a:r>
            <a:rPr lang="en-US" sz="1600">
              <a:solidFill>
                <a:srgbClr val="183028"/>
              </a:solidFill>
              <a:latin typeface="Segoe UI"/>
              <a:cs typeface="Segoe UI"/>
            </a:rPr>
            <a:t>Patients with conditions like diabetes, COPD, or kidney disease are at higher risk. Preoperative optimization and tailored interventions improve outcomes.</a:t>
          </a:r>
          <a:endParaRPr lang="en-US" sz="1600">
            <a:solidFill>
              <a:srgbClr val="000000"/>
            </a:solidFill>
            <a:latin typeface="Segoe UI"/>
            <a:cs typeface="Segoe UI"/>
          </a:endParaRPr>
        </a:p>
      </dgm:t>
    </dgm:pt>
    <dgm:pt modelId="{82782707-1B59-4F8C-B453-4EE5A42E5781}" type="sibTrans" cxnId="{0FF8E53F-FFCB-4A33-BBD1-5E532A86F2E8}">
      <dgm:prSet/>
      <dgm:spPr/>
      <dgm:t>
        <a:bodyPr/>
        <a:lstStyle/>
        <a:p>
          <a:endParaRPr lang="en-US"/>
        </a:p>
      </dgm:t>
    </dgm:pt>
    <dgm:pt modelId="{8504FA50-A704-41D6-85A5-8C17E3F4D01C}" type="parTrans" cxnId="{0FF8E53F-FFCB-4A33-BBD1-5E532A86F2E8}">
      <dgm:prSet/>
      <dgm:spPr/>
      <dgm:t>
        <a:bodyPr/>
        <a:lstStyle/>
        <a:p>
          <a:endParaRPr lang="en-US"/>
        </a:p>
      </dgm:t>
    </dgm:pt>
    <dgm:pt modelId="{48D17157-8E65-493B-A55A-C5D3B569064D}" type="pres">
      <dgm:prSet presAssocID="{15B140A7-61C1-4E0C-83B8-C94537A6EB47}" presName="root" presStyleCnt="0">
        <dgm:presLayoutVars>
          <dgm:dir/>
          <dgm:resizeHandles val="exact"/>
        </dgm:presLayoutVars>
      </dgm:prSet>
      <dgm:spPr/>
    </dgm:pt>
    <dgm:pt modelId="{1CE9BA87-CB60-47C0-8033-54D30155587C}" type="pres">
      <dgm:prSet presAssocID="{EC854FE9-7FC0-4FAC-8DE1-3404F2BEFBCF}" presName="compNode" presStyleCnt="0"/>
      <dgm:spPr/>
    </dgm:pt>
    <dgm:pt modelId="{5E5FD3DB-25B8-4435-AEFC-9E87D35FCBFD}" type="pres">
      <dgm:prSet presAssocID="{EC854FE9-7FC0-4FAC-8DE1-3404F2BEFBCF}" presName="bgRect" presStyleLbl="bgShp" presStyleIdx="0" presStyleCnt="3"/>
      <dgm:spPr/>
    </dgm:pt>
    <dgm:pt modelId="{AA2650AD-CF14-46C2-9EA4-58B517132946}" type="pres">
      <dgm:prSet presAssocID="{EC854FE9-7FC0-4FAC-8DE1-3404F2BEFBCF}"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lterations &amp; Tailoring with solid fill"/>
        </a:ext>
      </dgm:extLst>
    </dgm:pt>
    <dgm:pt modelId="{D12A3AA9-8EE2-4093-80F2-C64F8CB18439}" type="pres">
      <dgm:prSet presAssocID="{EC854FE9-7FC0-4FAC-8DE1-3404F2BEFBCF}" presName="spaceRect" presStyleCnt="0"/>
      <dgm:spPr/>
    </dgm:pt>
    <dgm:pt modelId="{7EA66A4C-1F82-4F60-AB30-5D6A4F55E807}" type="pres">
      <dgm:prSet presAssocID="{EC854FE9-7FC0-4FAC-8DE1-3404F2BEFBCF}" presName="parTx" presStyleLbl="revTx" presStyleIdx="0" presStyleCnt="3">
        <dgm:presLayoutVars>
          <dgm:chMax val="0"/>
          <dgm:chPref val="0"/>
        </dgm:presLayoutVars>
      </dgm:prSet>
      <dgm:spPr/>
    </dgm:pt>
    <dgm:pt modelId="{A7CF70B2-9C89-458A-A41A-18F8110E2C02}" type="pres">
      <dgm:prSet presAssocID="{2E70D450-B9F3-43CD-802B-5C9E7A506C64}" presName="sibTrans" presStyleCnt="0"/>
      <dgm:spPr/>
    </dgm:pt>
    <dgm:pt modelId="{94EC4A2A-6FDC-4C7F-96FD-8B52CDBCD10E}" type="pres">
      <dgm:prSet presAssocID="{D72EAE4C-01B3-4765-A200-8B883E0A2D22}" presName="compNode" presStyleCnt="0"/>
      <dgm:spPr/>
    </dgm:pt>
    <dgm:pt modelId="{531B2475-748E-40BD-9E4F-0643D3345CFD}" type="pres">
      <dgm:prSet presAssocID="{D72EAE4C-01B3-4765-A200-8B883E0A2D22}" presName="bgRect" presStyleLbl="bgShp" presStyleIdx="1" presStyleCnt="3"/>
      <dgm:spPr/>
    </dgm:pt>
    <dgm:pt modelId="{E85A7477-1097-4284-87AF-C2A8B545C7D7}" type="pres">
      <dgm:prSet presAssocID="{D72EAE4C-01B3-4765-A200-8B883E0A2D2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rt with pulse with solid fill"/>
        </a:ext>
      </dgm:extLst>
    </dgm:pt>
    <dgm:pt modelId="{7BDB0FE6-DDC5-483B-90C9-7B456394C5E1}" type="pres">
      <dgm:prSet presAssocID="{D72EAE4C-01B3-4765-A200-8B883E0A2D22}" presName="spaceRect" presStyleCnt="0"/>
      <dgm:spPr/>
    </dgm:pt>
    <dgm:pt modelId="{14763EEA-54CE-43B5-8378-1A973CE9F5B0}" type="pres">
      <dgm:prSet presAssocID="{D72EAE4C-01B3-4765-A200-8B883E0A2D22}" presName="parTx" presStyleLbl="revTx" presStyleIdx="1" presStyleCnt="3">
        <dgm:presLayoutVars>
          <dgm:chMax val="0"/>
          <dgm:chPref val="0"/>
        </dgm:presLayoutVars>
      </dgm:prSet>
      <dgm:spPr/>
    </dgm:pt>
    <dgm:pt modelId="{24D52DA2-C635-4242-A744-415E804E7711}" type="pres">
      <dgm:prSet presAssocID="{41802FCD-7924-44D8-A43B-9D7EFD53322C}" presName="sibTrans" presStyleCnt="0"/>
      <dgm:spPr/>
    </dgm:pt>
    <dgm:pt modelId="{8F7452A2-5C45-4738-BFF7-D7DCCCD5193E}" type="pres">
      <dgm:prSet presAssocID="{5CA0A341-ECD6-4A6D-BDE8-C52D82C46AA8}" presName="compNode" presStyleCnt="0"/>
      <dgm:spPr/>
    </dgm:pt>
    <dgm:pt modelId="{5B2C3AD5-0AF1-49C5-85BB-5AB13F68942C}" type="pres">
      <dgm:prSet presAssocID="{5CA0A341-ECD6-4A6D-BDE8-C52D82C46AA8}" presName="bgRect" presStyleLbl="bgShp" presStyleIdx="2" presStyleCnt="3"/>
      <dgm:spPr/>
    </dgm:pt>
    <dgm:pt modelId="{A579AD2B-0F59-4258-8651-5BFC337137B6}" type="pres">
      <dgm:prSet presAssocID="{5CA0A341-ECD6-4A6D-BDE8-C52D82C46AA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with solid fill"/>
        </a:ext>
      </dgm:extLst>
    </dgm:pt>
    <dgm:pt modelId="{AE485DFF-20B6-43EC-A214-FE0C4087B146}" type="pres">
      <dgm:prSet presAssocID="{5CA0A341-ECD6-4A6D-BDE8-C52D82C46AA8}" presName="spaceRect" presStyleCnt="0"/>
      <dgm:spPr/>
    </dgm:pt>
    <dgm:pt modelId="{74008F05-8962-49EE-9824-A9C2EC49D61C}" type="pres">
      <dgm:prSet presAssocID="{5CA0A341-ECD6-4A6D-BDE8-C52D82C46AA8}" presName="parTx" presStyleLbl="revTx" presStyleIdx="2" presStyleCnt="3">
        <dgm:presLayoutVars>
          <dgm:chMax val="0"/>
          <dgm:chPref val="0"/>
        </dgm:presLayoutVars>
      </dgm:prSet>
      <dgm:spPr/>
    </dgm:pt>
  </dgm:ptLst>
  <dgm:cxnLst>
    <dgm:cxn modelId="{B2503F23-36FA-46C1-8F13-6B144B2EF031}" srcId="{15B140A7-61C1-4E0C-83B8-C94537A6EB47}" destId="{EC854FE9-7FC0-4FAC-8DE1-3404F2BEFBCF}" srcOrd="0" destOrd="0" parTransId="{0CB51516-1FA7-4F59-87BC-547C1769E4D6}" sibTransId="{2E70D450-B9F3-43CD-802B-5C9E7A506C64}"/>
    <dgm:cxn modelId="{0FF8E53F-FFCB-4A33-BBD1-5E532A86F2E8}" srcId="{15B140A7-61C1-4E0C-83B8-C94537A6EB47}" destId="{5CA0A341-ECD6-4A6D-BDE8-C52D82C46AA8}" srcOrd="2" destOrd="0" parTransId="{8504FA50-A704-41D6-85A5-8C17E3F4D01C}" sibTransId="{82782707-1B59-4F8C-B453-4EE5A42E5781}"/>
    <dgm:cxn modelId="{DC00EB3F-FEEB-40C4-AC0A-97B50978DBCB}" type="presOf" srcId="{EC854FE9-7FC0-4FAC-8DE1-3404F2BEFBCF}" destId="{7EA66A4C-1F82-4F60-AB30-5D6A4F55E807}" srcOrd="0" destOrd="0" presId="urn:microsoft.com/office/officeart/2018/2/layout/IconVerticalSolidList"/>
    <dgm:cxn modelId="{D14D10AF-2E0F-4BBE-A10D-CC5BA97330D3}" srcId="{15B140A7-61C1-4E0C-83B8-C94537A6EB47}" destId="{D72EAE4C-01B3-4765-A200-8B883E0A2D22}" srcOrd="1" destOrd="0" parTransId="{1A159867-A203-40BE-BF54-1D75D3FFBA1E}" sibTransId="{41802FCD-7924-44D8-A43B-9D7EFD53322C}"/>
    <dgm:cxn modelId="{730254B3-ED54-4057-9D0F-C46181B3FD3E}" type="presOf" srcId="{15B140A7-61C1-4E0C-83B8-C94537A6EB47}" destId="{48D17157-8E65-493B-A55A-C5D3B569064D}" srcOrd="0" destOrd="0" presId="urn:microsoft.com/office/officeart/2018/2/layout/IconVerticalSolidList"/>
    <dgm:cxn modelId="{31FE66BC-8D2A-4813-81F3-7C67D37FEB2B}" type="presOf" srcId="{5CA0A341-ECD6-4A6D-BDE8-C52D82C46AA8}" destId="{74008F05-8962-49EE-9824-A9C2EC49D61C}" srcOrd="0" destOrd="0" presId="urn:microsoft.com/office/officeart/2018/2/layout/IconVerticalSolidList"/>
    <dgm:cxn modelId="{AAF477F9-EC27-4E1E-A124-5369B0EEB5BE}" type="presOf" srcId="{D72EAE4C-01B3-4765-A200-8B883E0A2D22}" destId="{14763EEA-54CE-43B5-8378-1A973CE9F5B0}" srcOrd="0" destOrd="0" presId="urn:microsoft.com/office/officeart/2018/2/layout/IconVerticalSolidList"/>
    <dgm:cxn modelId="{4BB3B51F-9854-4B0E-8C4E-BC2AE3E61A6F}" type="presParOf" srcId="{48D17157-8E65-493B-A55A-C5D3B569064D}" destId="{1CE9BA87-CB60-47C0-8033-54D30155587C}" srcOrd="0" destOrd="0" presId="urn:microsoft.com/office/officeart/2018/2/layout/IconVerticalSolidList"/>
    <dgm:cxn modelId="{B29255D2-C1BC-4C77-B9A6-7AAA11676748}" type="presParOf" srcId="{1CE9BA87-CB60-47C0-8033-54D30155587C}" destId="{5E5FD3DB-25B8-4435-AEFC-9E87D35FCBFD}" srcOrd="0" destOrd="0" presId="urn:microsoft.com/office/officeart/2018/2/layout/IconVerticalSolidList"/>
    <dgm:cxn modelId="{BC8BC575-45E6-41FC-B078-46EAF22B9655}" type="presParOf" srcId="{1CE9BA87-CB60-47C0-8033-54D30155587C}" destId="{AA2650AD-CF14-46C2-9EA4-58B517132946}" srcOrd="1" destOrd="0" presId="urn:microsoft.com/office/officeart/2018/2/layout/IconVerticalSolidList"/>
    <dgm:cxn modelId="{292CAD60-2461-49EC-ADA7-5596C055FFFC}" type="presParOf" srcId="{1CE9BA87-CB60-47C0-8033-54D30155587C}" destId="{D12A3AA9-8EE2-4093-80F2-C64F8CB18439}" srcOrd="2" destOrd="0" presId="urn:microsoft.com/office/officeart/2018/2/layout/IconVerticalSolidList"/>
    <dgm:cxn modelId="{57DFE030-5207-4D61-BAB2-24FFFF83AAE7}" type="presParOf" srcId="{1CE9BA87-CB60-47C0-8033-54D30155587C}" destId="{7EA66A4C-1F82-4F60-AB30-5D6A4F55E807}" srcOrd="3" destOrd="0" presId="urn:microsoft.com/office/officeart/2018/2/layout/IconVerticalSolidList"/>
    <dgm:cxn modelId="{4F276945-CD92-4D65-9804-D2D82D47937D}" type="presParOf" srcId="{48D17157-8E65-493B-A55A-C5D3B569064D}" destId="{A7CF70B2-9C89-458A-A41A-18F8110E2C02}" srcOrd="1" destOrd="0" presId="urn:microsoft.com/office/officeart/2018/2/layout/IconVerticalSolidList"/>
    <dgm:cxn modelId="{626FFA34-CE41-4789-9A6C-3F70A0620DBF}" type="presParOf" srcId="{48D17157-8E65-493B-A55A-C5D3B569064D}" destId="{94EC4A2A-6FDC-4C7F-96FD-8B52CDBCD10E}" srcOrd="2" destOrd="0" presId="urn:microsoft.com/office/officeart/2018/2/layout/IconVerticalSolidList"/>
    <dgm:cxn modelId="{D454915E-62DD-48D0-B0A4-6F818B0330C1}" type="presParOf" srcId="{94EC4A2A-6FDC-4C7F-96FD-8B52CDBCD10E}" destId="{531B2475-748E-40BD-9E4F-0643D3345CFD}" srcOrd="0" destOrd="0" presId="urn:microsoft.com/office/officeart/2018/2/layout/IconVerticalSolidList"/>
    <dgm:cxn modelId="{8A9517A8-EC94-43AA-B4AE-B154BB6E003D}" type="presParOf" srcId="{94EC4A2A-6FDC-4C7F-96FD-8B52CDBCD10E}" destId="{E85A7477-1097-4284-87AF-C2A8B545C7D7}" srcOrd="1" destOrd="0" presId="urn:microsoft.com/office/officeart/2018/2/layout/IconVerticalSolidList"/>
    <dgm:cxn modelId="{DF0821BA-CB49-4D73-9C01-C5AE02C6A87C}" type="presParOf" srcId="{94EC4A2A-6FDC-4C7F-96FD-8B52CDBCD10E}" destId="{7BDB0FE6-DDC5-483B-90C9-7B456394C5E1}" srcOrd="2" destOrd="0" presId="urn:microsoft.com/office/officeart/2018/2/layout/IconVerticalSolidList"/>
    <dgm:cxn modelId="{35DAADC4-5925-4C45-AC01-DF079EEB08F8}" type="presParOf" srcId="{94EC4A2A-6FDC-4C7F-96FD-8B52CDBCD10E}" destId="{14763EEA-54CE-43B5-8378-1A973CE9F5B0}" srcOrd="3" destOrd="0" presId="urn:microsoft.com/office/officeart/2018/2/layout/IconVerticalSolidList"/>
    <dgm:cxn modelId="{6CCCB044-CA02-4A20-90DA-070D1AFBAD49}" type="presParOf" srcId="{48D17157-8E65-493B-A55A-C5D3B569064D}" destId="{24D52DA2-C635-4242-A744-415E804E7711}" srcOrd="3" destOrd="0" presId="urn:microsoft.com/office/officeart/2018/2/layout/IconVerticalSolidList"/>
    <dgm:cxn modelId="{EEE3AB00-DBA7-4F08-B97C-27299C7A9293}" type="presParOf" srcId="{48D17157-8E65-493B-A55A-C5D3B569064D}" destId="{8F7452A2-5C45-4738-BFF7-D7DCCCD5193E}" srcOrd="4" destOrd="0" presId="urn:microsoft.com/office/officeart/2018/2/layout/IconVerticalSolidList"/>
    <dgm:cxn modelId="{E6C089CA-D953-48F1-816A-5BCEE335230B}" type="presParOf" srcId="{8F7452A2-5C45-4738-BFF7-D7DCCCD5193E}" destId="{5B2C3AD5-0AF1-49C5-85BB-5AB13F68942C}" srcOrd="0" destOrd="0" presId="urn:microsoft.com/office/officeart/2018/2/layout/IconVerticalSolidList"/>
    <dgm:cxn modelId="{DC928A05-DC37-418A-B909-57641F9E7907}" type="presParOf" srcId="{8F7452A2-5C45-4738-BFF7-D7DCCCD5193E}" destId="{A579AD2B-0F59-4258-8651-5BFC337137B6}" srcOrd="1" destOrd="0" presId="urn:microsoft.com/office/officeart/2018/2/layout/IconVerticalSolidList"/>
    <dgm:cxn modelId="{42E7CF6B-7C30-4248-90BE-71F702E8EA3A}" type="presParOf" srcId="{8F7452A2-5C45-4738-BFF7-D7DCCCD5193E}" destId="{AE485DFF-20B6-43EC-A214-FE0C4087B146}" srcOrd="2" destOrd="0" presId="urn:microsoft.com/office/officeart/2018/2/layout/IconVerticalSolidList"/>
    <dgm:cxn modelId="{32761CCC-7325-44C5-9A9C-052C2793725C}" type="presParOf" srcId="{8F7452A2-5C45-4738-BFF7-D7DCCCD5193E}" destId="{74008F05-8962-49EE-9824-A9C2EC49D6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09F23C-6CD8-44A9-B92B-080603A2BA4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656C722-6F86-4C0F-9986-F980B46FC25E}">
      <dgm:prSet phldrT="[Text]" phldr="0"/>
      <dgm:spPr/>
      <dgm:t>
        <a:bodyPr/>
        <a:lstStyle/>
        <a:p>
          <a:pPr rtl="0"/>
          <a:r>
            <a:rPr lang="en-US"/>
            <a:t>Multidisciplinary Heart Failure Clinics </a:t>
          </a:r>
        </a:p>
      </dgm:t>
    </dgm:pt>
    <dgm:pt modelId="{C5F950B0-BBBB-4FAC-9894-1A5E53683B10}" type="parTrans" cxnId="{FF2D177F-566D-4EC6-9A0C-1117F8C593B0}">
      <dgm:prSet/>
      <dgm:spPr/>
      <dgm:t>
        <a:bodyPr/>
        <a:lstStyle/>
        <a:p>
          <a:endParaRPr lang="en-US"/>
        </a:p>
      </dgm:t>
    </dgm:pt>
    <dgm:pt modelId="{F420562F-B552-4A53-A351-40069101FBC2}" type="sibTrans" cxnId="{FF2D177F-566D-4EC6-9A0C-1117F8C593B0}">
      <dgm:prSet/>
      <dgm:spPr/>
      <dgm:t>
        <a:bodyPr/>
        <a:lstStyle/>
        <a:p>
          <a:endParaRPr lang="en-US"/>
        </a:p>
      </dgm:t>
    </dgm:pt>
    <dgm:pt modelId="{7EA05ADB-114B-46F4-AD1E-91FE0E92832C}">
      <dgm:prSet phldrT="[Text]" phldr="0"/>
      <dgm:spPr/>
      <dgm:t>
        <a:bodyPr/>
        <a:lstStyle/>
        <a:p>
          <a:pPr rtl="0"/>
          <a:r>
            <a:rPr lang="en-US"/>
            <a:t>Transitional Care Programs</a:t>
          </a:r>
        </a:p>
      </dgm:t>
    </dgm:pt>
    <dgm:pt modelId="{97F12D15-FF88-4762-81D3-29104EFF4B32}" type="parTrans" cxnId="{284255B8-4589-4EB0-984B-67B8682400BE}">
      <dgm:prSet/>
      <dgm:spPr/>
      <dgm:t>
        <a:bodyPr/>
        <a:lstStyle/>
        <a:p>
          <a:endParaRPr lang="en-US"/>
        </a:p>
      </dgm:t>
    </dgm:pt>
    <dgm:pt modelId="{5648108A-E2BC-412B-8166-777490B7CA20}" type="sibTrans" cxnId="{284255B8-4589-4EB0-984B-67B8682400BE}">
      <dgm:prSet/>
      <dgm:spPr/>
      <dgm:t>
        <a:bodyPr/>
        <a:lstStyle/>
        <a:p>
          <a:endParaRPr lang="en-US"/>
        </a:p>
      </dgm:t>
    </dgm:pt>
    <dgm:pt modelId="{93C64731-C1C7-4B70-B87E-C133637C96D3}">
      <dgm:prSet phldrT="[Text]" phldr="0"/>
      <dgm:spPr/>
      <dgm:t>
        <a:bodyPr/>
        <a:lstStyle/>
        <a:p>
          <a:pPr rtl="0"/>
          <a:r>
            <a:rPr lang="en-US"/>
            <a:t>Structured </a:t>
          </a:r>
          <a:r>
            <a:rPr lang="en-US">
              <a:latin typeface="Muli SemiBold"/>
            </a:rPr>
            <a:t>Discharge</a:t>
          </a:r>
          <a:r>
            <a:rPr lang="en-US"/>
            <a:t> &amp; </a:t>
          </a:r>
          <a:r>
            <a:rPr lang="en-US">
              <a:latin typeface="Muli SemiBold"/>
            </a:rPr>
            <a:t>Follow-Up</a:t>
          </a:r>
        </a:p>
      </dgm:t>
    </dgm:pt>
    <dgm:pt modelId="{68A0E9E9-BB01-4EE2-83CF-9408CFD65DCB}" type="parTrans" cxnId="{275560D6-E4A4-4C1E-BD06-71E0F2563C99}">
      <dgm:prSet/>
      <dgm:spPr/>
      <dgm:t>
        <a:bodyPr/>
        <a:lstStyle/>
        <a:p>
          <a:endParaRPr lang="en-US"/>
        </a:p>
      </dgm:t>
    </dgm:pt>
    <dgm:pt modelId="{D03DC251-F79F-4F17-9C04-A75A6CDCD117}" type="sibTrans" cxnId="{275560D6-E4A4-4C1E-BD06-71E0F2563C99}">
      <dgm:prSet/>
      <dgm:spPr/>
      <dgm:t>
        <a:bodyPr/>
        <a:lstStyle/>
        <a:p>
          <a:endParaRPr lang="en-US"/>
        </a:p>
      </dgm:t>
    </dgm:pt>
    <dgm:pt modelId="{AA30C389-7E87-43BF-BBD1-979B496EE3BB}">
      <dgm:prSet phldrT="[Text]" phldr="0"/>
      <dgm:spPr/>
      <dgm:t>
        <a:bodyPr/>
        <a:lstStyle/>
        <a:p>
          <a:pPr rtl="0"/>
          <a:r>
            <a:rPr lang="en-US"/>
            <a:t>Medication Adherence Interventions </a:t>
          </a:r>
        </a:p>
      </dgm:t>
    </dgm:pt>
    <dgm:pt modelId="{4442B88A-6C00-48E5-A6CF-BC704E91F156}" type="parTrans" cxnId="{752D9868-7C8D-4ED9-AE4B-19957D0476B1}">
      <dgm:prSet/>
      <dgm:spPr/>
      <dgm:t>
        <a:bodyPr/>
        <a:lstStyle/>
        <a:p>
          <a:endParaRPr lang="en-US"/>
        </a:p>
      </dgm:t>
    </dgm:pt>
    <dgm:pt modelId="{DE612898-A378-44AA-8149-0DB8306E1B0D}" type="sibTrans" cxnId="{752D9868-7C8D-4ED9-AE4B-19957D0476B1}">
      <dgm:prSet/>
      <dgm:spPr/>
      <dgm:t>
        <a:bodyPr/>
        <a:lstStyle/>
        <a:p>
          <a:endParaRPr lang="en-US"/>
        </a:p>
      </dgm:t>
    </dgm:pt>
    <dgm:pt modelId="{ECF9D3A1-5836-40E7-8AA3-DE1404F1A373}">
      <dgm:prSet phldrT="[Text]" phldr="0"/>
      <dgm:spPr/>
      <dgm:t>
        <a:bodyPr/>
        <a:lstStyle/>
        <a:p>
          <a:pPr rtl="0"/>
          <a:r>
            <a:rPr lang="en-US"/>
            <a:t>Boosting </a:t>
          </a:r>
          <a:r>
            <a:rPr lang="en-US">
              <a:latin typeface="Muli SemiBold"/>
            </a:rPr>
            <a:t>Compliance</a:t>
          </a:r>
        </a:p>
      </dgm:t>
    </dgm:pt>
    <dgm:pt modelId="{9D2CDA51-FAD5-45E0-9A6F-9E29092AED9B}" type="parTrans" cxnId="{78890F2F-0640-4C9D-8CA0-48C026AD9618}">
      <dgm:prSet/>
      <dgm:spPr/>
      <dgm:t>
        <a:bodyPr/>
        <a:lstStyle/>
        <a:p>
          <a:endParaRPr lang="en-US"/>
        </a:p>
      </dgm:t>
    </dgm:pt>
    <dgm:pt modelId="{3495023D-4930-47FA-AAAE-9D196E80EA7F}" type="sibTrans" cxnId="{78890F2F-0640-4C9D-8CA0-48C026AD9618}">
      <dgm:prSet/>
      <dgm:spPr/>
      <dgm:t>
        <a:bodyPr/>
        <a:lstStyle/>
        <a:p>
          <a:endParaRPr lang="en-US"/>
        </a:p>
      </dgm:t>
    </dgm:pt>
    <dgm:pt modelId="{E9C896D0-3FCA-454F-8B8D-5692E9028355}">
      <dgm:prSet phldr="0"/>
      <dgm:spPr/>
      <dgm:t>
        <a:bodyPr/>
        <a:lstStyle/>
        <a:p>
          <a:pPr rtl="0"/>
          <a:r>
            <a:rPr lang="en-US">
              <a:solidFill>
                <a:srgbClr val="183028"/>
              </a:solidFill>
              <a:latin typeface="Segoe UI"/>
              <a:cs typeface="Segoe UI"/>
            </a:rPr>
            <a:t>Comprehensive Care </a:t>
          </a:r>
          <a:r>
            <a:rPr lang="en-US">
              <a:solidFill>
                <a:srgbClr val="000000"/>
              </a:solidFill>
              <a:latin typeface="Segoe UI"/>
              <a:cs typeface="Segoe UI"/>
            </a:rPr>
            <a:t>Approach through diverse teaming.</a:t>
          </a:r>
        </a:p>
      </dgm:t>
    </dgm:pt>
    <dgm:pt modelId="{FA25F1D0-7970-4961-B503-E9C5CC7B3862}" type="parTrans" cxnId="{8EFA7269-339D-487A-8C7A-B1A8C8FFD0E8}">
      <dgm:prSet/>
      <dgm:spPr/>
    </dgm:pt>
    <dgm:pt modelId="{B9999630-162E-4C88-ADB0-86827EA956C2}" type="sibTrans" cxnId="{8EFA7269-339D-487A-8C7A-B1A8C8FFD0E8}">
      <dgm:prSet/>
      <dgm:spPr/>
    </dgm:pt>
    <dgm:pt modelId="{CAC50239-A7FE-4C2E-95E0-E754F54E1FAB}">
      <dgm:prSet phldr="0"/>
      <dgm:spPr/>
      <dgm:t>
        <a:bodyPr/>
        <a:lstStyle/>
        <a:p>
          <a:r>
            <a:rPr lang="en-US">
              <a:solidFill>
                <a:srgbClr val="183028"/>
              </a:solidFill>
              <a:latin typeface="Segoe UI"/>
              <a:cs typeface="Segoe UI"/>
            </a:rPr>
            <a:t>Coordinated care through HF clinics improves survival rates and reduces hospitalizations.</a:t>
          </a:r>
          <a:endParaRPr lang="en-US"/>
        </a:p>
      </dgm:t>
    </dgm:pt>
    <dgm:pt modelId="{6DCC5FFE-FFBA-4199-BC63-D2BF3B1C67AA}" type="parTrans" cxnId="{C77C2ACE-F162-4DA1-B7BC-D6C291BDAA78}">
      <dgm:prSet/>
      <dgm:spPr/>
    </dgm:pt>
    <dgm:pt modelId="{2066FA38-9CE5-48E8-8A33-8A01CB32A3DA}" type="sibTrans" cxnId="{C77C2ACE-F162-4DA1-B7BC-D6C291BDAA78}">
      <dgm:prSet/>
      <dgm:spPr/>
    </dgm:pt>
    <dgm:pt modelId="{72F18717-A4D8-4B58-AADE-EFBB637EA47C}">
      <dgm:prSet phldr="0"/>
      <dgm:spPr/>
      <dgm:t>
        <a:bodyPr/>
        <a:lstStyle/>
        <a:p>
          <a:r>
            <a:rPr lang="en-US">
              <a:latin typeface="Muli SemiBold"/>
            </a:rPr>
            <a:t>Thorough</a:t>
          </a:r>
          <a:r>
            <a:rPr lang="en-US"/>
            <a:t> discharge planning and timely follow-ups (e.g., telehealth, home visits) lower readmission rates and enhance outcomes.</a:t>
          </a:r>
        </a:p>
      </dgm:t>
    </dgm:pt>
    <dgm:pt modelId="{EA62CF49-FAB5-45A4-9D2A-8A2EAC26030A}" type="parTrans" cxnId="{91E4F941-8D6C-4221-8199-2A5F4AD93702}">
      <dgm:prSet/>
      <dgm:spPr/>
    </dgm:pt>
    <dgm:pt modelId="{596B26D3-2FF6-4EA8-BE5C-782ED85A48CC}" type="sibTrans" cxnId="{91E4F941-8D6C-4221-8199-2A5F4AD93702}">
      <dgm:prSet/>
      <dgm:spPr/>
    </dgm:pt>
    <dgm:pt modelId="{3BBFCD38-5068-43FE-8530-87BC4F09ACE3}">
      <dgm:prSet phldr="0"/>
      <dgm:spPr/>
      <dgm:t>
        <a:bodyPr/>
        <a:lstStyle/>
        <a:p>
          <a:r>
            <a:rPr lang="en-US">
              <a:latin typeface="Muli SemiBold"/>
            </a:rPr>
            <a:t>Ensuring</a:t>
          </a:r>
          <a:r>
            <a:rPr lang="en-US"/>
            <a:t> HF patients adhere to prescribed medications significantly reduces mortality and readmissions. Regular follow-ups should reinforce adherence. </a:t>
          </a:r>
        </a:p>
      </dgm:t>
    </dgm:pt>
    <dgm:pt modelId="{73BF0A5B-E881-4D8D-80A7-C4CE28BF4058}" type="parTrans" cxnId="{372F2A1D-3A33-4415-9066-099B291F77C2}">
      <dgm:prSet/>
      <dgm:spPr/>
    </dgm:pt>
    <dgm:pt modelId="{81E333FC-F826-4EBC-BA21-33A7CA0EE099}" type="sibTrans" cxnId="{372F2A1D-3A33-4415-9066-099B291F77C2}">
      <dgm:prSet/>
      <dgm:spPr/>
    </dgm:pt>
    <dgm:pt modelId="{688C467E-E801-4DB0-BA4D-BE897C1C2036}" type="pres">
      <dgm:prSet presAssocID="{0309F23C-6CD8-44A9-B92B-080603A2BA43}" presName="Name0" presStyleCnt="0">
        <dgm:presLayoutVars>
          <dgm:dir/>
          <dgm:animLvl val="lvl"/>
          <dgm:resizeHandles val="exact"/>
        </dgm:presLayoutVars>
      </dgm:prSet>
      <dgm:spPr/>
    </dgm:pt>
    <dgm:pt modelId="{49F2ADB8-6C4E-467F-8B9E-FD0E4BA6842C}" type="pres">
      <dgm:prSet presAssocID="{4656C722-6F86-4C0F-9986-F980B46FC25E}" presName="composite" presStyleCnt="0"/>
      <dgm:spPr/>
    </dgm:pt>
    <dgm:pt modelId="{193F3BC7-1118-49AA-88BB-7FD40F6F641C}" type="pres">
      <dgm:prSet presAssocID="{4656C722-6F86-4C0F-9986-F980B46FC25E}" presName="parTx" presStyleLbl="alignNode1" presStyleIdx="0" presStyleCnt="3">
        <dgm:presLayoutVars>
          <dgm:chMax val="0"/>
          <dgm:chPref val="0"/>
          <dgm:bulletEnabled val="1"/>
        </dgm:presLayoutVars>
      </dgm:prSet>
      <dgm:spPr/>
    </dgm:pt>
    <dgm:pt modelId="{74977E68-87D4-48AE-9D3A-75EB1B02223F}" type="pres">
      <dgm:prSet presAssocID="{4656C722-6F86-4C0F-9986-F980B46FC25E}" presName="desTx" presStyleLbl="alignAccFollowNode1" presStyleIdx="0" presStyleCnt="3">
        <dgm:presLayoutVars>
          <dgm:bulletEnabled val="1"/>
        </dgm:presLayoutVars>
      </dgm:prSet>
      <dgm:spPr/>
    </dgm:pt>
    <dgm:pt modelId="{2BE5C956-C1CC-46E2-B0B9-2A3770BAECD1}" type="pres">
      <dgm:prSet presAssocID="{F420562F-B552-4A53-A351-40069101FBC2}" presName="space" presStyleCnt="0"/>
      <dgm:spPr/>
    </dgm:pt>
    <dgm:pt modelId="{13D46FD9-CCCB-4A30-BC94-9401B17744B7}" type="pres">
      <dgm:prSet presAssocID="{7EA05ADB-114B-46F4-AD1E-91FE0E92832C}" presName="composite" presStyleCnt="0"/>
      <dgm:spPr/>
    </dgm:pt>
    <dgm:pt modelId="{BFC92E02-334D-4BBF-9074-59CB0FA9A3A4}" type="pres">
      <dgm:prSet presAssocID="{7EA05ADB-114B-46F4-AD1E-91FE0E92832C}" presName="parTx" presStyleLbl="alignNode1" presStyleIdx="1" presStyleCnt="3">
        <dgm:presLayoutVars>
          <dgm:chMax val="0"/>
          <dgm:chPref val="0"/>
          <dgm:bulletEnabled val="1"/>
        </dgm:presLayoutVars>
      </dgm:prSet>
      <dgm:spPr/>
    </dgm:pt>
    <dgm:pt modelId="{FEA9C2B5-5B4E-405C-A6C3-043B4995DC5A}" type="pres">
      <dgm:prSet presAssocID="{7EA05ADB-114B-46F4-AD1E-91FE0E92832C}" presName="desTx" presStyleLbl="alignAccFollowNode1" presStyleIdx="1" presStyleCnt="3">
        <dgm:presLayoutVars>
          <dgm:bulletEnabled val="1"/>
        </dgm:presLayoutVars>
      </dgm:prSet>
      <dgm:spPr/>
    </dgm:pt>
    <dgm:pt modelId="{59333870-6548-4A14-A4F2-730FE7490513}" type="pres">
      <dgm:prSet presAssocID="{5648108A-E2BC-412B-8166-777490B7CA20}" presName="space" presStyleCnt="0"/>
      <dgm:spPr/>
    </dgm:pt>
    <dgm:pt modelId="{58FE0631-7A39-4DC2-BD53-54EEA2371838}" type="pres">
      <dgm:prSet presAssocID="{AA30C389-7E87-43BF-BBD1-979B496EE3BB}" presName="composite" presStyleCnt="0"/>
      <dgm:spPr/>
    </dgm:pt>
    <dgm:pt modelId="{006A3451-5187-4EAD-AF5F-803DA69F1095}" type="pres">
      <dgm:prSet presAssocID="{AA30C389-7E87-43BF-BBD1-979B496EE3BB}" presName="parTx" presStyleLbl="alignNode1" presStyleIdx="2" presStyleCnt="3">
        <dgm:presLayoutVars>
          <dgm:chMax val="0"/>
          <dgm:chPref val="0"/>
          <dgm:bulletEnabled val="1"/>
        </dgm:presLayoutVars>
      </dgm:prSet>
      <dgm:spPr/>
    </dgm:pt>
    <dgm:pt modelId="{508FEB07-9EA2-45C6-A448-A91C56A41FD2}" type="pres">
      <dgm:prSet presAssocID="{AA30C389-7E87-43BF-BBD1-979B496EE3BB}" presName="desTx" presStyleLbl="alignAccFollowNode1" presStyleIdx="2" presStyleCnt="3">
        <dgm:presLayoutVars>
          <dgm:bulletEnabled val="1"/>
        </dgm:presLayoutVars>
      </dgm:prSet>
      <dgm:spPr/>
    </dgm:pt>
  </dgm:ptLst>
  <dgm:cxnLst>
    <dgm:cxn modelId="{90EBEA0A-1FA9-4C62-A003-6B5ADCE5403F}" type="presOf" srcId="{ECF9D3A1-5836-40E7-8AA3-DE1404F1A373}" destId="{508FEB07-9EA2-45C6-A448-A91C56A41FD2}" srcOrd="0" destOrd="0" presId="urn:microsoft.com/office/officeart/2005/8/layout/hList1"/>
    <dgm:cxn modelId="{B519E41B-A4B0-4D52-9B66-B5C771AFBF7C}" type="presOf" srcId="{AA30C389-7E87-43BF-BBD1-979B496EE3BB}" destId="{006A3451-5187-4EAD-AF5F-803DA69F1095}" srcOrd="0" destOrd="0" presId="urn:microsoft.com/office/officeart/2005/8/layout/hList1"/>
    <dgm:cxn modelId="{372F2A1D-3A33-4415-9066-099B291F77C2}" srcId="{AA30C389-7E87-43BF-BBD1-979B496EE3BB}" destId="{3BBFCD38-5068-43FE-8530-87BC4F09ACE3}" srcOrd="1" destOrd="0" parTransId="{73BF0A5B-E881-4D8D-80A7-C4CE28BF4058}" sibTransId="{81E333FC-F826-4EBC-BA21-33A7CA0EE099}"/>
    <dgm:cxn modelId="{C52F4621-60C3-49CF-92B7-BC4F7280210E}" type="presOf" srcId="{CAC50239-A7FE-4C2E-95E0-E754F54E1FAB}" destId="{74977E68-87D4-48AE-9D3A-75EB1B02223F}" srcOrd="0" destOrd="1" presId="urn:microsoft.com/office/officeart/2005/8/layout/hList1"/>
    <dgm:cxn modelId="{78890F2F-0640-4C9D-8CA0-48C026AD9618}" srcId="{AA30C389-7E87-43BF-BBD1-979B496EE3BB}" destId="{ECF9D3A1-5836-40E7-8AA3-DE1404F1A373}" srcOrd="0" destOrd="0" parTransId="{9D2CDA51-FAD5-45E0-9A6F-9E29092AED9B}" sibTransId="{3495023D-4930-47FA-AAAE-9D196E80EA7F}"/>
    <dgm:cxn modelId="{74857541-9195-4D06-85F1-9EFF65631266}" type="presOf" srcId="{E9C896D0-3FCA-454F-8B8D-5692E9028355}" destId="{74977E68-87D4-48AE-9D3A-75EB1B02223F}" srcOrd="0" destOrd="0" presId="urn:microsoft.com/office/officeart/2005/8/layout/hList1"/>
    <dgm:cxn modelId="{91E4F941-8D6C-4221-8199-2A5F4AD93702}" srcId="{7EA05ADB-114B-46F4-AD1E-91FE0E92832C}" destId="{72F18717-A4D8-4B58-AADE-EFBB637EA47C}" srcOrd="1" destOrd="0" parTransId="{EA62CF49-FAB5-45A4-9D2A-8A2EAC26030A}" sibTransId="{596B26D3-2FF6-4EA8-BE5C-782ED85A48CC}"/>
    <dgm:cxn modelId="{752D9868-7C8D-4ED9-AE4B-19957D0476B1}" srcId="{0309F23C-6CD8-44A9-B92B-080603A2BA43}" destId="{AA30C389-7E87-43BF-BBD1-979B496EE3BB}" srcOrd="2" destOrd="0" parTransId="{4442B88A-6C00-48E5-A6CF-BC704E91F156}" sibTransId="{DE612898-A378-44AA-8149-0DB8306E1B0D}"/>
    <dgm:cxn modelId="{8EFA7269-339D-487A-8C7A-B1A8C8FFD0E8}" srcId="{4656C722-6F86-4C0F-9986-F980B46FC25E}" destId="{E9C896D0-3FCA-454F-8B8D-5692E9028355}" srcOrd="0" destOrd="0" parTransId="{FA25F1D0-7970-4961-B503-E9C5CC7B3862}" sibTransId="{B9999630-162E-4C88-ADB0-86827EA956C2}"/>
    <dgm:cxn modelId="{1958EE4F-C640-4E98-B4A2-50B630130475}" type="presOf" srcId="{93C64731-C1C7-4B70-B87E-C133637C96D3}" destId="{FEA9C2B5-5B4E-405C-A6C3-043B4995DC5A}" srcOrd="0" destOrd="0" presId="urn:microsoft.com/office/officeart/2005/8/layout/hList1"/>
    <dgm:cxn modelId="{8523A075-00EA-403C-A427-9D4462CFB3F0}" type="presOf" srcId="{7EA05ADB-114B-46F4-AD1E-91FE0E92832C}" destId="{BFC92E02-334D-4BBF-9074-59CB0FA9A3A4}" srcOrd="0" destOrd="0" presId="urn:microsoft.com/office/officeart/2005/8/layout/hList1"/>
    <dgm:cxn modelId="{229DA97E-2DDA-4F52-816C-4980CDB80C8A}" type="presOf" srcId="{0309F23C-6CD8-44A9-B92B-080603A2BA43}" destId="{688C467E-E801-4DB0-BA4D-BE897C1C2036}" srcOrd="0" destOrd="0" presId="urn:microsoft.com/office/officeart/2005/8/layout/hList1"/>
    <dgm:cxn modelId="{FF2D177F-566D-4EC6-9A0C-1117F8C593B0}" srcId="{0309F23C-6CD8-44A9-B92B-080603A2BA43}" destId="{4656C722-6F86-4C0F-9986-F980B46FC25E}" srcOrd="0" destOrd="0" parTransId="{C5F950B0-BBBB-4FAC-9894-1A5E53683B10}" sibTransId="{F420562F-B552-4A53-A351-40069101FBC2}"/>
    <dgm:cxn modelId="{9934EEA1-89F3-41B8-8929-CE77A9A192DF}" type="presOf" srcId="{3BBFCD38-5068-43FE-8530-87BC4F09ACE3}" destId="{508FEB07-9EA2-45C6-A448-A91C56A41FD2}" srcOrd="0" destOrd="1" presId="urn:microsoft.com/office/officeart/2005/8/layout/hList1"/>
    <dgm:cxn modelId="{284255B8-4589-4EB0-984B-67B8682400BE}" srcId="{0309F23C-6CD8-44A9-B92B-080603A2BA43}" destId="{7EA05ADB-114B-46F4-AD1E-91FE0E92832C}" srcOrd="1" destOrd="0" parTransId="{97F12D15-FF88-4762-81D3-29104EFF4B32}" sibTransId="{5648108A-E2BC-412B-8166-777490B7CA20}"/>
    <dgm:cxn modelId="{6A968DC1-B628-485A-AC0C-EA18F87D5992}" type="presOf" srcId="{72F18717-A4D8-4B58-AADE-EFBB637EA47C}" destId="{FEA9C2B5-5B4E-405C-A6C3-043B4995DC5A}" srcOrd="0" destOrd="1" presId="urn:microsoft.com/office/officeart/2005/8/layout/hList1"/>
    <dgm:cxn modelId="{C77C2ACE-F162-4DA1-B7BC-D6C291BDAA78}" srcId="{4656C722-6F86-4C0F-9986-F980B46FC25E}" destId="{CAC50239-A7FE-4C2E-95E0-E754F54E1FAB}" srcOrd="1" destOrd="0" parTransId="{6DCC5FFE-FFBA-4199-BC63-D2BF3B1C67AA}" sibTransId="{2066FA38-9CE5-48E8-8A33-8A01CB32A3DA}"/>
    <dgm:cxn modelId="{275560D6-E4A4-4C1E-BD06-71E0F2563C99}" srcId="{7EA05ADB-114B-46F4-AD1E-91FE0E92832C}" destId="{93C64731-C1C7-4B70-B87E-C133637C96D3}" srcOrd="0" destOrd="0" parTransId="{68A0E9E9-BB01-4EE2-83CF-9408CFD65DCB}" sibTransId="{D03DC251-F79F-4F17-9C04-A75A6CDCD117}"/>
    <dgm:cxn modelId="{89A57ED6-32BC-4640-8129-98DC6B9A45A7}" type="presOf" srcId="{4656C722-6F86-4C0F-9986-F980B46FC25E}" destId="{193F3BC7-1118-49AA-88BB-7FD40F6F641C}" srcOrd="0" destOrd="0" presId="urn:microsoft.com/office/officeart/2005/8/layout/hList1"/>
    <dgm:cxn modelId="{DAC0E9C8-88AF-4F2D-92E5-04AD59FC8881}" type="presParOf" srcId="{688C467E-E801-4DB0-BA4D-BE897C1C2036}" destId="{49F2ADB8-6C4E-467F-8B9E-FD0E4BA6842C}" srcOrd="0" destOrd="0" presId="urn:microsoft.com/office/officeart/2005/8/layout/hList1"/>
    <dgm:cxn modelId="{C02DBCC8-41B6-4565-B106-921693F74876}" type="presParOf" srcId="{49F2ADB8-6C4E-467F-8B9E-FD0E4BA6842C}" destId="{193F3BC7-1118-49AA-88BB-7FD40F6F641C}" srcOrd="0" destOrd="0" presId="urn:microsoft.com/office/officeart/2005/8/layout/hList1"/>
    <dgm:cxn modelId="{3271BE36-2A41-4DCF-8D43-F94168F1750D}" type="presParOf" srcId="{49F2ADB8-6C4E-467F-8B9E-FD0E4BA6842C}" destId="{74977E68-87D4-48AE-9D3A-75EB1B02223F}" srcOrd="1" destOrd="0" presId="urn:microsoft.com/office/officeart/2005/8/layout/hList1"/>
    <dgm:cxn modelId="{C9329D0A-E75D-48EA-9932-FE921887AAED}" type="presParOf" srcId="{688C467E-E801-4DB0-BA4D-BE897C1C2036}" destId="{2BE5C956-C1CC-46E2-B0B9-2A3770BAECD1}" srcOrd="1" destOrd="0" presId="urn:microsoft.com/office/officeart/2005/8/layout/hList1"/>
    <dgm:cxn modelId="{1FAF0971-3124-4F39-8E23-1A5BA5C5141F}" type="presParOf" srcId="{688C467E-E801-4DB0-BA4D-BE897C1C2036}" destId="{13D46FD9-CCCB-4A30-BC94-9401B17744B7}" srcOrd="2" destOrd="0" presId="urn:microsoft.com/office/officeart/2005/8/layout/hList1"/>
    <dgm:cxn modelId="{C33E6BD2-839B-4057-AA1A-A68AE980A3B8}" type="presParOf" srcId="{13D46FD9-CCCB-4A30-BC94-9401B17744B7}" destId="{BFC92E02-334D-4BBF-9074-59CB0FA9A3A4}" srcOrd="0" destOrd="0" presId="urn:microsoft.com/office/officeart/2005/8/layout/hList1"/>
    <dgm:cxn modelId="{0C6DF18B-AEF0-4687-A7A6-10E2A39F0E45}" type="presParOf" srcId="{13D46FD9-CCCB-4A30-BC94-9401B17744B7}" destId="{FEA9C2B5-5B4E-405C-A6C3-043B4995DC5A}" srcOrd="1" destOrd="0" presId="urn:microsoft.com/office/officeart/2005/8/layout/hList1"/>
    <dgm:cxn modelId="{CA667542-B0BF-4E43-9302-7579E10F5313}" type="presParOf" srcId="{688C467E-E801-4DB0-BA4D-BE897C1C2036}" destId="{59333870-6548-4A14-A4F2-730FE7490513}" srcOrd="3" destOrd="0" presId="urn:microsoft.com/office/officeart/2005/8/layout/hList1"/>
    <dgm:cxn modelId="{5EF428A5-E463-4B5C-A0F4-4A2612C8E512}" type="presParOf" srcId="{688C467E-E801-4DB0-BA4D-BE897C1C2036}" destId="{58FE0631-7A39-4DC2-BD53-54EEA2371838}" srcOrd="4" destOrd="0" presId="urn:microsoft.com/office/officeart/2005/8/layout/hList1"/>
    <dgm:cxn modelId="{2F211C9D-043E-495D-B623-C3FD4D3EA544}" type="presParOf" srcId="{58FE0631-7A39-4DC2-BD53-54EEA2371838}" destId="{006A3451-5187-4EAD-AF5F-803DA69F1095}" srcOrd="0" destOrd="0" presId="urn:microsoft.com/office/officeart/2005/8/layout/hList1"/>
    <dgm:cxn modelId="{FE4DD197-8C5F-482A-929B-501020A6548A}" type="presParOf" srcId="{58FE0631-7A39-4DC2-BD53-54EEA2371838}" destId="{508FEB07-9EA2-45C6-A448-A91C56A41FD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7E0FE-6910-41C5-9B66-859DF2E64C50}">
      <dsp:nvSpPr>
        <dsp:cNvPr id="0" name=""/>
        <dsp:cNvSpPr/>
      </dsp:nvSpPr>
      <dsp:spPr>
        <a:xfrm>
          <a:off x="0"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l" defTabSz="622300" rtl="0">
            <a:lnSpc>
              <a:spcPct val="90000"/>
            </a:lnSpc>
            <a:spcBef>
              <a:spcPct val="0"/>
            </a:spcBef>
            <a:spcAft>
              <a:spcPct val="35000"/>
            </a:spcAft>
            <a:buNone/>
          </a:pPr>
          <a:r>
            <a:rPr lang="en-US" sz="1400" kern="1200">
              <a:solidFill>
                <a:schemeClr val="bg1"/>
              </a:solidFill>
              <a:latin typeface="Calibri"/>
              <a:ea typeface="Calibri"/>
              <a:cs typeface="Calibri"/>
            </a:rPr>
            <a:t>Select &amp; Standardize Measures</a:t>
          </a:r>
        </a:p>
      </dsp:txBody>
      <dsp:txXfrm>
        <a:off x="319348" y="2349738"/>
        <a:ext cx="958046" cy="638696"/>
      </dsp:txXfrm>
    </dsp:sp>
    <dsp:sp modelId="{9CB57326-32A7-48B7-96D6-F7BC1169FF6E}">
      <dsp:nvSpPr>
        <dsp:cNvPr id="0" name=""/>
        <dsp:cNvSpPr/>
      </dsp:nvSpPr>
      <dsp:spPr>
        <a:xfrm>
          <a:off x="1437067"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solidFill>
                <a:schemeClr val="bg1"/>
              </a:solidFill>
              <a:latin typeface="Calibri"/>
              <a:ea typeface="Calibri"/>
              <a:cs typeface="Calibri"/>
            </a:rPr>
            <a:t>Group Measures</a:t>
          </a:r>
          <a:endParaRPr lang="en-US" sz="1400" kern="1200">
            <a:solidFill>
              <a:schemeClr val="bg1"/>
            </a:solidFill>
          </a:endParaRPr>
        </a:p>
      </dsp:txBody>
      <dsp:txXfrm>
        <a:off x="1756415" y="2349738"/>
        <a:ext cx="958046" cy="638696"/>
      </dsp:txXfrm>
    </dsp:sp>
    <dsp:sp modelId="{327CDB17-33C3-4D9B-A006-B59E502390E8}">
      <dsp:nvSpPr>
        <dsp:cNvPr id="0" name=""/>
        <dsp:cNvSpPr/>
      </dsp:nvSpPr>
      <dsp:spPr>
        <a:xfrm>
          <a:off x="2874135"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solidFill>
                <a:schemeClr val="bg1"/>
              </a:solidFill>
              <a:latin typeface="Calibri"/>
              <a:ea typeface="Calibri"/>
              <a:cs typeface="Calibri"/>
            </a:rPr>
            <a:t>Calculate Simple Averages</a:t>
          </a:r>
          <a:endParaRPr lang="en-US" sz="1400" kern="1200">
            <a:solidFill>
              <a:schemeClr val="bg1"/>
            </a:solidFill>
          </a:endParaRPr>
        </a:p>
      </dsp:txBody>
      <dsp:txXfrm>
        <a:off x="3193483" y="2349738"/>
        <a:ext cx="958046" cy="638696"/>
      </dsp:txXfrm>
    </dsp:sp>
    <dsp:sp modelId="{3E8422D2-FE1D-4F5E-80BC-FEC04300BDBC}">
      <dsp:nvSpPr>
        <dsp:cNvPr id="0" name=""/>
        <dsp:cNvSpPr/>
      </dsp:nvSpPr>
      <dsp:spPr>
        <a:xfrm>
          <a:off x="4311203"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solidFill>
                <a:schemeClr val="bg1"/>
              </a:solidFill>
              <a:latin typeface="Calibri"/>
              <a:ea typeface="Calibri"/>
              <a:cs typeface="Calibri"/>
            </a:rPr>
            <a:t>Summarize Scores</a:t>
          </a:r>
          <a:endParaRPr lang="en-US" sz="1400" kern="1200">
            <a:solidFill>
              <a:schemeClr val="bg1"/>
            </a:solidFill>
          </a:endParaRPr>
        </a:p>
      </dsp:txBody>
      <dsp:txXfrm>
        <a:off x="4630551" y="2349738"/>
        <a:ext cx="958046" cy="638696"/>
      </dsp:txXfrm>
    </dsp:sp>
    <dsp:sp modelId="{E5474941-E7AD-4484-85B1-E3318CF1D24B}">
      <dsp:nvSpPr>
        <dsp:cNvPr id="0" name=""/>
        <dsp:cNvSpPr/>
      </dsp:nvSpPr>
      <dsp:spPr>
        <a:xfrm>
          <a:off x="5748271"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l" defTabSz="622300" rtl="0">
            <a:lnSpc>
              <a:spcPct val="90000"/>
            </a:lnSpc>
            <a:spcBef>
              <a:spcPct val="0"/>
            </a:spcBef>
            <a:spcAft>
              <a:spcPct val="35000"/>
            </a:spcAft>
            <a:buNone/>
          </a:pPr>
          <a:r>
            <a:rPr lang="en-US" sz="1400" kern="1200"/>
            <a:t>Apply Minimum Thresholds </a:t>
          </a:r>
          <a:endParaRPr lang="en-US" sz="1400" kern="1200">
            <a:latin typeface="Calibri"/>
            <a:ea typeface="Calibri"/>
            <a:cs typeface="Calibri"/>
          </a:endParaRPr>
        </a:p>
      </dsp:txBody>
      <dsp:txXfrm>
        <a:off x="6067619" y="2349738"/>
        <a:ext cx="958046" cy="638696"/>
      </dsp:txXfrm>
    </dsp:sp>
    <dsp:sp modelId="{6E51CF1C-7970-4617-9A54-5F7175F6F2FE}">
      <dsp:nvSpPr>
        <dsp:cNvPr id="0" name=""/>
        <dsp:cNvSpPr/>
      </dsp:nvSpPr>
      <dsp:spPr>
        <a:xfrm>
          <a:off x="7185339"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l" defTabSz="622300" rtl="0">
            <a:lnSpc>
              <a:spcPct val="90000"/>
            </a:lnSpc>
            <a:spcBef>
              <a:spcPct val="0"/>
            </a:spcBef>
            <a:spcAft>
              <a:spcPct val="35000"/>
            </a:spcAft>
            <a:buNone/>
          </a:pPr>
          <a:r>
            <a:rPr lang="en-US" sz="1400" kern="1200"/>
            <a:t>Assign Peer Groups</a:t>
          </a:r>
          <a:endParaRPr lang="en-US" sz="1400" kern="1200">
            <a:latin typeface="Muli SemiBold"/>
            <a:ea typeface="Calibri"/>
            <a:cs typeface="Calibri"/>
          </a:endParaRPr>
        </a:p>
      </dsp:txBody>
      <dsp:txXfrm>
        <a:off x="7504687" y="2349738"/>
        <a:ext cx="958046" cy="638696"/>
      </dsp:txXfrm>
    </dsp:sp>
    <dsp:sp modelId="{ABC66478-E575-41D7-8FAF-2459D57C0801}">
      <dsp:nvSpPr>
        <dsp:cNvPr id="0" name=""/>
        <dsp:cNvSpPr/>
      </dsp:nvSpPr>
      <dsp:spPr>
        <a:xfrm>
          <a:off x="8622407" y="2349738"/>
          <a:ext cx="1596742" cy="6386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l" defTabSz="622300" rtl="0">
            <a:lnSpc>
              <a:spcPct val="90000"/>
            </a:lnSpc>
            <a:spcBef>
              <a:spcPct val="0"/>
            </a:spcBef>
            <a:spcAft>
              <a:spcPct val="35000"/>
            </a:spcAft>
            <a:buNone/>
          </a:pPr>
          <a:r>
            <a:rPr lang="en-US" sz="1400" kern="1200"/>
            <a:t>Cluster &amp; Determine Star Rating</a:t>
          </a:r>
          <a:endParaRPr lang="en-US" sz="1400" kern="1200">
            <a:latin typeface="Muli SemiBold"/>
            <a:ea typeface="Calibri"/>
            <a:cs typeface="Calibri"/>
          </a:endParaRPr>
        </a:p>
      </dsp:txBody>
      <dsp:txXfrm>
        <a:off x="8941755" y="2349738"/>
        <a:ext cx="958046" cy="6386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FD3DB-25B8-4435-AEFC-9E87D35FCBFD}">
      <dsp:nvSpPr>
        <dsp:cNvPr id="0" name=""/>
        <dsp:cNvSpPr/>
      </dsp:nvSpPr>
      <dsp:spPr>
        <a:xfrm>
          <a:off x="0" y="1813"/>
          <a:ext cx="10523918" cy="918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650AD-CF14-46C2-9EA4-58B517132946}">
      <dsp:nvSpPr>
        <dsp:cNvPr id="0" name=""/>
        <dsp:cNvSpPr/>
      </dsp:nvSpPr>
      <dsp:spPr>
        <a:xfrm>
          <a:off x="277992" y="208584"/>
          <a:ext cx="505441" cy="505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66A4C-1F82-4F60-AB30-5D6A4F55E807}">
      <dsp:nvSpPr>
        <dsp:cNvPr id="0" name=""/>
        <dsp:cNvSpPr/>
      </dsp:nvSpPr>
      <dsp:spPr>
        <a:xfrm>
          <a:off x="1061426" y="1813"/>
          <a:ext cx="9462491" cy="918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259" tIns="97259" rIns="97259" bIns="97259" numCol="1" spcCol="1270" anchor="ctr" anchorCtr="0">
          <a:noAutofit/>
        </a:bodyPr>
        <a:lstStyle/>
        <a:p>
          <a:pPr marL="0" lvl="0" indent="0" algn="l" defTabSz="755650">
            <a:lnSpc>
              <a:spcPct val="100000"/>
            </a:lnSpc>
            <a:spcBef>
              <a:spcPct val="0"/>
            </a:spcBef>
            <a:spcAft>
              <a:spcPct val="35000"/>
            </a:spcAft>
            <a:buNone/>
          </a:pPr>
          <a:r>
            <a:rPr lang="en-US" sz="1700" b="1" kern="1200"/>
            <a:t>Data Collection</a:t>
          </a:r>
          <a:r>
            <a:rPr lang="en-US" sz="1700" kern="1200"/>
            <a:t>: Retrieved and cleaned data from 10 CMS quality measure datasets for July 2024 measures; combined measures for the 5 groups of interest</a:t>
          </a:r>
        </a:p>
      </dsp:txBody>
      <dsp:txXfrm>
        <a:off x="1061426" y="1813"/>
        <a:ext cx="9462491" cy="918983"/>
      </dsp:txXfrm>
    </dsp:sp>
    <dsp:sp modelId="{531B2475-748E-40BD-9E4F-0643D3345CFD}">
      <dsp:nvSpPr>
        <dsp:cNvPr id="0" name=""/>
        <dsp:cNvSpPr/>
      </dsp:nvSpPr>
      <dsp:spPr>
        <a:xfrm>
          <a:off x="0" y="1150543"/>
          <a:ext cx="10523918" cy="918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A7477-1097-4284-87AF-C2A8B545C7D7}">
      <dsp:nvSpPr>
        <dsp:cNvPr id="0" name=""/>
        <dsp:cNvSpPr/>
      </dsp:nvSpPr>
      <dsp:spPr>
        <a:xfrm>
          <a:off x="277992" y="1357314"/>
          <a:ext cx="505441" cy="50544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63EEA-54CE-43B5-8378-1A973CE9F5B0}">
      <dsp:nvSpPr>
        <dsp:cNvPr id="0" name=""/>
        <dsp:cNvSpPr/>
      </dsp:nvSpPr>
      <dsp:spPr>
        <a:xfrm>
          <a:off x="1061426" y="1150543"/>
          <a:ext cx="9462491" cy="918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259" tIns="97259" rIns="97259" bIns="97259" numCol="1" spcCol="1270" anchor="ctr" anchorCtr="0">
          <a:noAutofit/>
        </a:bodyPr>
        <a:lstStyle/>
        <a:p>
          <a:pPr marL="0" lvl="0" indent="0" algn="l" defTabSz="755650">
            <a:lnSpc>
              <a:spcPct val="100000"/>
            </a:lnSpc>
            <a:spcBef>
              <a:spcPct val="0"/>
            </a:spcBef>
            <a:spcAft>
              <a:spcPct val="35000"/>
            </a:spcAft>
            <a:buNone/>
          </a:pPr>
          <a:r>
            <a:rPr lang="en-US" sz="1700" b="1" kern="1200"/>
            <a:t>Calculation: </a:t>
          </a:r>
          <a:r>
            <a:rPr lang="en-US" sz="1700" b="0" kern="1200"/>
            <a:t>filtered measures and hospitals</a:t>
          </a:r>
          <a:r>
            <a:rPr lang="en-US" sz="1700" b="1" kern="1200"/>
            <a:t>, </a:t>
          </a:r>
          <a:r>
            <a:rPr lang="en-US" sz="1700" kern="1200"/>
            <a:t>Standardized measure scores, grouped measure scores, created peer groups, performed k-means on summary score for each hospital in each peer group</a:t>
          </a:r>
        </a:p>
      </dsp:txBody>
      <dsp:txXfrm>
        <a:off x="1061426" y="1150543"/>
        <a:ext cx="9462491" cy="918983"/>
      </dsp:txXfrm>
    </dsp:sp>
    <dsp:sp modelId="{5B2C3AD5-0AF1-49C5-85BB-5AB13F68942C}">
      <dsp:nvSpPr>
        <dsp:cNvPr id="0" name=""/>
        <dsp:cNvSpPr/>
      </dsp:nvSpPr>
      <dsp:spPr>
        <a:xfrm>
          <a:off x="0" y="2299272"/>
          <a:ext cx="10523918" cy="918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9AD2B-0F59-4258-8651-5BFC337137B6}">
      <dsp:nvSpPr>
        <dsp:cNvPr id="0" name=""/>
        <dsp:cNvSpPr/>
      </dsp:nvSpPr>
      <dsp:spPr>
        <a:xfrm>
          <a:off x="277992" y="2506044"/>
          <a:ext cx="505441" cy="50544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08F05-8962-49EE-9824-A9C2EC49D61C}">
      <dsp:nvSpPr>
        <dsp:cNvPr id="0" name=""/>
        <dsp:cNvSpPr/>
      </dsp:nvSpPr>
      <dsp:spPr>
        <a:xfrm>
          <a:off x="1061426" y="2299272"/>
          <a:ext cx="9462491" cy="918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259" tIns="97259" rIns="97259" bIns="97259" numCol="1" spcCol="1270" anchor="ctr" anchorCtr="0">
          <a:noAutofit/>
        </a:bodyPr>
        <a:lstStyle/>
        <a:p>
          <a:pPr marL="0" lvl="0" indent="0" algn="l" defTabSz="755650">
            <a:lnSpc>
              <a:spcPct val="100000"/>
            </a:lnSpc>
            <a:spcBef>
              <a:spcPct val="0"/>
            </a:spcBef>
            <a:spcAft>
              <a:spcPct val="35000"/>
            </a:spcAft>
            <a:buNone/>
          </a:pPr>
          <a:r>
            <a:rPr lang="en-US" sz="1700" b="1" kern="1200"/>
            <a:t>Validation: </a:t>
          </a:r>
          <a:r>
            <a:rPr lang="en-US" sz="1700" kern="1200"/>
            <a:t>Replicated CMS' methodology and cross-validated outputs against CMS results </a:t>
          </a:r>
        </a:p>
      </dsp:txBody>
      <dsp:txXfrm>
        <a:off x="1061426" y="2299272"/>
        <a:ext cx="9462491" cy="918983"/>
      </dsp:txXfrm>
    </dsp:sp>
    <dsp:sp modelId="{004CC985-637D-42E7-A007-6C99C7F59E0A}">
      <dsp:nvSpPr>
        <dsp:cNvPr id="0" name=""/>
        <dsp:cNvSpPr/>
      </dsp:nvSpPr>
      <dsp:spPr>
        <a:xfrm>
          <a:off x="0" y="3448002"/>
          <a:ext cx="10523918" cy="918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DA100-CCFF-4E86-8B59-7A9E3F0CD320}">
      <dsp:nvSpPr>
        <dsp:cNvPr id="0" name=""/>
        <dsp:cNvSpPr/>
      </dsp:nvSpPr>
      <dsp:spPr>
        <a:xfrm>
          <a:off x="277992" y="3654774"/>
          <a:ext cx="505441" cy="5054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8E314-15DA-4FF1-BFF7-236A46535C1A}">
      <dsp:nvSpPr>
        <dsp:cNvPr id="0" name=""/>
        <dsp:cNvSpPr/>
      </dsp:nvSpPr>
      <dsp:spPr>
        <a:xfrm>
          <a:off x="1061426" y="3448002"/>
          <a:ext cx="9462491" cy="918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259" tIns="97259" rIns="97259" bIns="97259" numCol="1" spcCol="1270" anchor="ctr" anchorCtr="0">
          <a:noAutofit/>
        </a:bodyPr>
        <a:lstStyle/>
        <a:p>
          <a:pPr marL="0" lvl="0" indent="0" algn="l" defTabSz="755650">
            <a:lnSpc>
              <a:spcPct val="100000"/>
            </a:lnSpc>
            <a:spcBef>
              <a:spcPct val="0"/>
            </a:spcBef>
            <a:spcAft>
              <a:spcPct val="35000"/>
            </a:spcAft>
            <a:buNone/>
          </a:pPr>
          <a:r>
            <a:rPr lang="en-US" sz="1700" b="1" kern="1200"/>
            <a:t>Analysis &amp; Insights: </a:t>
          </a:r>
          <a:r>
            <a:rPr lang="en-US" sz="1700" kern="1200"/>
            <a:t>Identified top predictors and areas for improvement; benchmarked Riverside Health against national and peer averages</a:t>
          </a:r>
        </a:p>
      </dsp:txBody>
      <dsp:txXfrm>
        <a:off x="1061426" y="3448002"/>
        <a:ext cx="9462491" cy="918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FD3DB-25B8-4435-AEFC-9E87D35FCBFD}">
      <dsp:nvSpPr>
        <dsp:cNvPr id="0" name=""/>
        <dsp:cNvSpPr/>
      </dsp:nvSpPr>
      <dsp:spPr>
        <a:xfrm>
          <a:off x="0" y="485"/>
          <a:ext cx="10523918" cy="1135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650AD-CF14-46C2-9EA4-58B517132946}">
      <dsp:nvSpPr>
        <dsp:cNvPr id="0" name=""/>
        <dsp:cNvSpPr/>
      </dsp:nvSpPr>
      <dsp:spPr>
        <a:xfrm>
          <a:off x="343429" y="255928"/>
          <a:ext cx="624416" cy="6244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66A4C-1F82-4F60-AB30-5D6A4F55E807}">
      <dsp:nvSpPr>
        <dsp:cNvPr id="0" name=""/>
        <dsp:cNvSpPr/>
      </dsp:nvSpPr>
      <dsp:spPr>
        <a:xfrm>
          <a:off x="1311275" y="485"/>
          <a:ext cx="9212642" cy="1135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53" tIns="120153" rIns="120153" bIns="120153" numCol="1" spcCol="1270" anchor="ctr" anchorCtr="0">
          <a:noAutofit/>
        </a:bodyPr>
        <a:lstStyle/>
        <a:p>
          <a:pPr marL="0" lvl="0" indent="0" algn="l" defTabSz="711200">
            <a:lnSpc>
              <a:spcPct val="100000"/>
            </a:lnSpc>
            <a:spcBef>
              <a:spcPct val="0"/>
            </a:spcBef>
            <a:spcAft>
              <a:spcPct val="35000"/>
            </a:spcAft>
            <a:buNone/>
          </a:pPr>
          <a:r>
            <a:rPr lang="en-US" sz="1600" b="1" kern="1200">
              <a:solidFill>
                <a:srgbClr val="183028"/>
              </a:solidFill>
              <a:latin typeface="Segoe UI"/>
              <a:cs typeface="Segoe UI"/>
            </a:rPr>
            <a:t>Advanced Surgical Techniques: </a:t>
          </a:r>
          <a:r>
            <a:rPr lang="en-US" sz="1600" b="0" kern="1200">
              <a:solidFill>
                <a:srgbClr val="183028"/>
              </a:solidFill>
              <a:latin typeface="Segoe UI"/>
              <a:cs typeface="Segoe UI"/>
            </a:rPr>
            <a:t>Off-Pump CABG</a:t>
          </a:r>
          <a:r>
            <a:rPr lang="en-US" sz="1600" kern="1200">
              <a:solidFill>
                <a:srgbClr val="183028"/>
              </a:solidFill>
              <a:latin typeface="Segoe UI"/>
              <a:cs typeface="Segoe UI"/>
            </a:rPr>
            <a:t>: Performing CABG without cardiopulmonary bypass (off-pump) reduces mortality and morbidity, especially for high-risk patients.</a:t>
          </a:r>
        </a:p>
      </dsp:txBody>
      <dsp:txXfrm>
        <a:off x="1311275" y="485"/>
        <a:ext cx="9212642" cy="1135303"/>
      </dsp:txXfrm>
    </dsp:sp>
    <dsp:sp modelId="{531B2475-748E-40BD-9E4F-0643D3345CFD}">
      <dsp:nvSpPr>
        <dsp:cNvPr id="0" name=""/>
        <dsp:cNvSpPr/>
      </dsp:nvSpPr>
      <dsp:spPr>
        <a:xfrm>
          <a:off x="0" y="1419614"/>
          <a:ext cx="10523918" cy="1135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A7477-1097-4284-87AF-C2A8B545C7D7}">
      <dsp:nvSpPr>
        <dsp:cNvPr id="0" name=""/>
        <dsp:cNvSpPr/>
      </dsp:nvSpPr>
      <dsp:spPr>
        <a:xfrm>
          <a:off x="343429" y="1675058"/>
          <a:ext cx="624416" cy="6244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63EEA-54CE-43B5-8378-1A973CE9F5B0}">
      <dsp:nvSpPr>
        <dsp:cNvPr id="0" name=""/>
        <dsp:cNvSpPr/>
      </dsp:nvSpPr>
      <dsp:spPr>
        <a:xfrm>
          <a:off x="1311275" y="1419614"/>
          <a:ext cx="9212642" cy="1135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53" tIns="120153" rIns="120153" bIns="120153" numCol="1" spcCol="1270" anchor="ctr" anchorCtr="0">
          <a:noAutofit/>
        </a:bodyPr>
        <a:lstStyle/>
        <a:p>
          <a:pPr marL="0" lvl="0" indent="0" algn="l" defTabSz="711200">
            <a:lnSpc>
              <a:spcPct val="100000"/>
            </a:lnSpc>
            <a:spcBef>
              <a:spcPct val="0"/>
            </a:spcBef>
            <a:spcAft>
              <a:spcPct val="35000"/>
            </a:spcAft>
            <a:buNone/>
          </a:pPr>
          <a:r>
            <a:rPr lang="en-US" sz="1600" b="1" kern="1200">
              <a:solidFill>
                <a:srgbClr val="183028"/>
              </a:solidFill>
              <a:latin typeface="Segoe UI"/>
              <a:cs typeface="Segoe UI"/>
            </a:rPr>
            <a:t>Optimal Graft Selection: </a:t>
          </a:r>
          <a:r>
            <a:rPr lang="en-US" sz="1600" b="0" kern="1200">
              <a:solidFill>
                <a:srgbClr val="183028"/>
              </a:solidFill>
              <a:latin typeface="Segoe UI"/>
              <a:cs typeface="Segoe UI"/>
            </a:rPr>
            <a:t>Arterial Grafts: </a:t>
          </a:r>
          <a:r>
            <a:rPr lang="en-US" sz="1600" kern="1200">
              <a:solidFill>
                <a:srgbClr val="183028"/>
              </a:solidFill>
              <a:latin typeface="Segoe UI"/>
              <a:cs typeface="Segoe UI"/>
            </a:rPr>
            <a:t>Using arterial grafts (e.g., internal thoracic artery) is associated with better long-term outcomes compared to vein grafts.</a:t>
          </a:r>
          <a:endParaRPr lang="en-US" sz="1600" kern="1200">
            <a:solidFill>
              <a:srgbClr val="000000"/>
            </a:solidFill>
            <a:latin typeface="Segoe UI"/>
            <a:cs typeface="Segoe UI"/>
          </a:endParaRPr>
        </a:p>
      </dsp:txBody>
      <dsp:txXfrm>
        <a:off x="1311275" y="1419614"/>
        <a:ext cx="9212642" cy="1135303"/>
      </dsp:txXfrm>
    </dsp:sp>
    <dsp:sp modelId="{5B2C3AD5-0AF1-49C5-85BB-5AB13F68942C}">
      <dsp:nvSpPr>
        <dsp:cNvPr id="0" name=""/>
        <dsp:cNvSpPr/>
      </dsp:nvSpPr>
      <dsp:spPr>
        <a:xfrm>
          <a:off x="0" y="2838744"/>
          <a:ext cx="10523918" cy="1135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9AD2B-0F59-4258-8651-5BFC337137B6}">
      <dsp:nvSpPr>
        <dsp:cNvPr id="0" name=""/>
        <dsp:cNvSpPr/>
      </dsp:nvSpPr>
      <dsp:spPr>
        <a:xfrm>
          <a:off x="343429" y="3094187"/>
          <a:ext cx="624416" cy="6244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08F05-8962-49EE-9824-A9C2EC49D61C}">
      <dsp:nvSpPr>
        <dsp:cNvPr id="0" name=""/>
        <dsp:cNvSpPr/>
      </dsp:nvSpPr>
      <dsp:spPr>
        <a:xfrm>
          <a:off x="1311275" y="2838744"/>
          <a:ext cx="9212642" cy="1135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53" tIns="120153" rIns="120153" bIns="120153" numCol="1" spcCol="1270" anchor="ctr" anchorCtr="0">
          <a:noAutofit/>
        </a:bodyPr>
        <a:lstStyle/>
        <a:p>
          <a:pPr marL="0" lvl="0" indent="0" algn="l" defTabSz="711200">
            <a:lnSpc>
              <a:spcPct val="100000"/>
            </a:lnSpc>
            <a:spcBef>
              <a:spcPct val="0"/>
            </a:spcBef>
            <a:spcAft>
              <a:spcPct val="35000"/>
            </a:spcAft>
            <a:buNone/>
          </a:pPr>
          <a:r>
            <a:rPr lang="en-US" sz="1600" b="1" kern="1200">
              <a:solidFill>
                <a:srgbClr val="183028"/>
              </a:solidFill>
              <a:latin typeface="Segoe UI"/>
              <a:cs typeface="Segoe UI"/>
            </a:rPr>
            <a:t>Comprehensive Risk Assessment: </a:t>
          </a:r>
          <a:r>
            <a:rPr lang="en-US" sz="1600" b="0" kern="1200">
              <a:solidFill>
                <a:srgbClr val="183028"/>
              </a:solidFill>
              <a:latin typeface="Segoe UI"/>
              <a:cs typeface="Segoe UI"/>
            </a:rPr>
            <a:t>Comorbidity Focus: </a:t>
          </a:r>
          <a:r>
            <a:rPr lang="en-US" sz="1600" kern="1200">
              <a:solidFill>
                <a:srgbClr val="183028"/>
              </a:solidFill>
              <a:latin typeface="Segoe UI"/>
              <a:cs typeface="Segoe UI"/>
            </a:rPr>
            <a:t>Patients with conditions like diabetes, COPD, or kidney disease are at higher risk. Preoperative optimization and tailored interventions improve outcomes.</a:t>
          </a:r>
          <a:endParaRPr lang="en-US" sz="1600" kern="1200">
            <a:solidFill>
              <a:srgbClr val="000000"/>
            </a:solidFill>
            <a:latin typeface="Segoe UI"/>
            <a:cs typeface="Segoe UI"/>
          </a:endParaRPr>
        </a:p>
      </dsp:txBody>
      <dsp:txXfrm>
        <a:off x="1311275" y="2838744"/>
        <a:ext cx="9212642" cy="1135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F3BC7-1118-49AA-88BB-7FD40F6F641C}">
      <dsp:nvSpPr>
        <dsp:cNvPr id="0" name=""/>
        <dsp:cNvSpPr/>
      </dsp:nvSpPr>
      <dsp:spPr>
        <a:xfrm>
          <a:off x="2725" y="211105"/>
          <a:ext cx="2657077" cy="7281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t>Multidisciplinary Heart Failure Clinics </a:t>
          </a:r>
        </a:p>
      </dsp:txBody>
      <dsp:txXfrm>
        <a:off x="2725" y="211105"/>
        <a:ext cx="2657077" cy="728134"/>
      </dsp:txXfrm>
    </dsp:sp>
    <dsp:sp modelId="{74977E68-87D4-48AE-9D3A-75EB1B02223F}">
      <dsp:nvSpPr>
        <dsp:cNvPr id="0" name=""/>
        <dsp:cNvSpPr/>
      </dsp:nvSpPr>
      <dsp:spPr>
        <a:xfrm>
          <a:off x="2725" y="939240"/>
          <a:ext cx="2657077"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solidFill>
                <a:srgbClr val="183028"/>
              </a:solidFill>
              <a:latin typeface="Segoe UI"/>
              <a:cs typeface="Segoe UI"/>
            </a:rPr>
            <a:t>Comprehensive Care </a:t>
          </a:r>
          <a:r>
            <a:rPr lang="en-US" sz="2000" kern="1200">
              <a:solidFill>
                <a:srgbClr val="000000"/>
              </a:solidFill>
              <a:latin typeface="Segoe UI"/>
              <a:cs typeface="Segoe UI"/>
            </a:rPr>
            <a:t>Approach through diverse teaming.</a:t>
          </a:r>
        </a:p>
        <a:p>
          <a:pPr marL="228600" lvl="1" indent="-228600" algn="l" defTabSz="889000">
            <a:lnSpc>
              <a:spcPct val="90000"/>
            </a:lnSpc>
            <a:spcBef>
              <a:spcPct val="0"/>
            </a:spcBef>
            <a:spcAft>
              <a:spcPct val="15000"/>
            </a:spcAft>
            <a:buChar char="•"/>
          </a:pPr>
          <a:r>
            <a:rPr lang="en-US" sz="2000" kern="1200">
              <a:solidFill>
                <a:srgbClr val="183028"/>
              </a:solidFill>
              <a:latin typeface="Segoe UI"/>
              <a:cs typeface="Segoe UI"/>
            </a:rPr>
            <a:t>Coordinated care through HF clinics improves survival rates and reduces hospitalizations.</a:t>
          </a:r>
          <a:endParaRPr lang="en-US" sz="2000" kern="1200"/>
        </a:p>
      </dsp:txBody>
      <dsp:txXfrm>
        <a:off x="2725" y="939240"/>
        <a:ext cx="2657077" cy="3170474"/>
      </dsp:txXfrm>
    </dsp:sp>
    <dsp:sp modelId="{BFC92E02-334D-4BBF-9074-59CB0FA9A3A4}">
      <dsp:nvSpPr>
        <dsp:cNvPr id="0" name=""/>
        <dsp:cNvSpPr/>
      </dsp:nvSpPr>
      <dsp:spPr>
        <a:xfrm>
          <a:off x="3031793" y="211105"/>
          <a:ext cx="2657077" cy="7281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t>Transitional Care Programs</a:t>
          </a:r>
        </a:p>
      </dsp:txBody>
      <dsp:txXfrm>
        <a:off x="3031793" y="211105"/>
        <a:ext cx="2657077" cy="728134"/>
      </dsp:txXfrm>
    </dsp:sp>
    <dsp:sp modelId="{FEA9C2B5-5B4E-405C-A6C3-043B4995DC5A}">
      <dsp:nvSpPr>
        <dsp:cNvPr id="0" name=""/>
        <dsp:cNvSpPr/>
      </dsp:nvSpPr>
      <dsp:spPr>
        <a:xfrm>
          <a:off x="3031793" y="939240"/>
          <a:ext cx="2657077"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Structured </a:t>
          </a:r>
          <a:r>
            <a:rPr lang="en-US" sz="2000" kern="1200">
              <a:latin typeface="Muli SemiBold"/>
            </a:rPr>
            <a:t>Discharge</a:t>
          </a:r>
          <a:r>
            <a:rPr lang="en-US" sz="2000" kern="1200"/>
            <a:t> &amp; </a:t>
          </a:r>
          <a:r>
            <a:rPr lang="en-US" sz="2000" kern="1200">
              <a:latin typeface="Muli SemiBold"/>
            </a:rPr>
            <a:t>Follow-Up</a:t>
          </a:r>
        </a:p>
        <a:p>
          <a:pPr marL="228600" lvl="1" indent="-228600" algn="l" defTabSz="889000">
            <a:lnSpc>
              <a:spcPct val="90000"/>
            </a:lnSpc>
            <a:spcBef>
              <a:spcPct val="0"/>
            </a:spcBef>
            <a:spcAft>
              <a:spcPct val="15000"/>
            </a:spcAft>
            <a:buChar char="•"/>
          </a:pPr>
          <a:r>
            <a:rPr lang="en-US" sz="2000" kern="1200">
              <a:latin typeface="Muli SemiBold"/>
            </a:rPr>
            <a:t>Thorough</a:t>
          </a:r>
          <a:r>
            <a:rPr lang="en-US" sz="2000" kern="1200"/>
            <a:t> discharge planning and timely follow-ups (e.g., telehealth, home visits) lower readmission rates and enhance outcomes.</a:t>
          </a:r>
        </a:p>
      </dsp:txBody>
      <dsp:txXfrm>
        <a:off x="3031793" y="939240"/>
        <a:ext cx="2657077" cy="3170474"/>
      </dsp:txXfrm>
    </dsp:sp>
    <dsp:sp modelId="{006A3451-5187-4EAD-AF5F-803DA69F1095}">
      <dsp:nvSpPr>
        <dsp:cNvPr id="0" name=""/>
        <dsp:cNvSpPr/>
      </dsp:nvSpPr>
      <dsp:spPr>
        <a:xfrm>
          <a:off x="6060862" y="211105"/>
          <a:ext cx="2657077" cy="7281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t>Medication Adherence Interventions </a:t>
          </a:r>
        </a:p>
      </dsp:txBody>
      <dsp:txXfrm>
        <a:off x="6060862" y="211105"/>
        <a:ext cx="2657077" cy="728134"/>
      </dsp:txXfrm>
    </dsp:sp>
    <dsp:sp modelId="{508FEB07-9EA2-45C6-A448-A91C56A41FD2}">
      <dsp:nvSpPr>
        <dsp:cNvPr id="0" name=""/>
        <dsp:cNvSpPr/>
      </dsp:nvSpPr>
      <dsp:spPr>
        <a:xfrm>
          <a:off x="6060862" y="939240"/>
          <a:ext cx="2657077"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Boosting </a:t>
          </a:r>
          <a:r>
            <a:rPr lang="en-US" sz="2000" kern="1200">
              <a:latin typeface="Muli SemiBold"/>
            </a:rPr>
            <a:t>Compliance</a:t>
          </a:r>
        </a:p>
        <a:p>
          <a:pPr marL="228600" lvl="1" indent="-228600" algn="l" defTabSz="889000">
            <a:lnSpc>
              <a:spcPct val="90000"/>
            </a:lnSpc>
            <a:spcBef>
              <a:spcPct val="0"/>
            </a:spcBef>
            <a:spcAft>
              <a:spcPct val="15000"/>
            </a:spcAft>
            <a:buChar char="•"/>
          </a:pPr>
          <a:r>
            <a:rPr lang="en-US" sz="2000" kern="1200">
              <a:latin typeface="Muli SemiBold"/>
            </a:rPr>
            <a:t>Ensuring</a:t>
          </a:r>
          <a:r>
            <a:rPr lang="en-US" sz="2000" kern="1200"/>
            <a:t> HF patients adhere to prescribed medications significantly reduces mortality and readmissions. Regular follow-ups should reinforce adherence. </a:t>
          </a:r>
        </a:p>
      </dsp:txBody>
      <dsp:txXfrm>
        <a:off x="6060862" y="939240"/>
        <a:ext cx="2657077" cy="31704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492166-5183-426E-B237-E2C9D6B4C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DF85DC-58DD-42A6-AD26-FF9554495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ADF3F-53E7-4CE4-A56B-48150CB00177}" type="datetimeFigureOut">
              <a:rPr lang="en-US" smtClean="0"/>
              <a:t>12/8/2024</a:t>
            </a:fld>
            <a:endParaRPr lang="en-US"/>
          </a:p>
        </p:txBody>
      </p:sp>
      <p:sp>
        <p:nvSpPr>
          <p:cNvPr id="4" name="Footer Placeholder 3">
            <a:extLst>
              <a:ext uri="{FF2B5EF4-FFF2-40B4-BE49-F238E27FC236}">
                <a16:creationId xmlns:a16="http://schemas.microsoft.com/office/drawing/2014/main" id="{D4EA5D29-FB43-4442-9D84-800D76023D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610E30-7EEA-48D2-A7FC-4FAD68FCE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304786-3EC9-4800-8032-8237678CAEFF}" type="slidenum">
              <a:rPr lang="en-US" smtClean="0"/>
              <a:t>‹#›</a:t>
            </a:fld>
            <a:endParaRPr lang="en-US"/>
          </a:p>
        </p:txBody>
      </p:sp>
    </p:spTree>
    <p:extLst>
      <p:ext uri="{BB962C8B-B14F-4D97-AF65-F5344CB8AC3E}">
        <p14:creationId xmlns:p14="http://schemas.microsoft.com/office/powerpoint/2010/main" val="704580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54770-091C-4CEF-89F3-4E1606BFB837}"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0401-E589-47BB-ADBC-8FE349C1F186}" type="slidenum">
              <a:rPr lang="en-US" smtClean="0"/>
              <a:t>‹#›</a:t>
            </a:fld>
            <a:endParaRPr lang="en-US"/>
          </a:p>
        </p:txBody>
      </p:sp>
    </p:spTree>
    <p:extLst>
      <p:ext uri="{BB962C8B-B14F-4D97-AF65-F5344CB8AC3E}">
        <p14:creationId xmlns:p14="http://schemas.microsoft.com/office/powerpoint/2010/main" val="295617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a:t>
            </a:fld>
            <a:endParaRPr lang="en-US"/>
          </a:p>
        </p:txBody>
      </p:sp>
    </p:spTree>
    <p:extLst>
      <p:ext uri="{BB962C8B-B14F-4D97-AF65-F5344CB8AC3E}">
        <p14:creationId xmlns:p14="http://schemas.microsoft.com/office/powerpoint/2010/main" val="407717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10</a:t>
            </a:fld>
            <a:endParaRPr lang="en-US"/>
          </a:p>
        </p:txBody>
      </p:sp>
    </p:spTree>
    <p:extLst>
      <p:ext uri="{BB962C8B-B14F-4D97-AF65-F5344CB8AC3E}">
        <p14:creationId xmlns:p14="http://schemas.microsoft.com/office/powerpoint/2010/main" val="332386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11</a:t>
            </a:fld>
            <a:endParaRPr lang="en-US"/>
          </a:p>
        </p:txBody>
      </p:sp>
    </p:spTree>
    <p:extLst>
      <p:ext uri="{BB962C8B-B14F-4D97-AF65-F5344CB8AC3E}">
        <p14:creationId xmlns:p14="http://schemas.microsoft.com/office/powerpoint/2010/main" val="21298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86F26-15FE-C26D-12D4-57DB8DAAF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A473F-7ACE-24B5-3A97-FE297F6CC6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72F42-5078-5567-B042-029E51121C7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D67FB4D5-C118-F081-532D-F9A408D48ED7}"/>
              </a:ext>
            </a:extLst>
          </p:cNvPr>
          <p:cNvSpPr>
            <a:spLocks noGrp="1"/>
          </p:cNvSpPr>
          <p:nvPr>
            <p:ph type="sldNum" sz="quarter" idx="5"/>
          </p:nvPr>
        </p:nvSpPr>
        <p:spPr/>
        <p:txBody>
          <a:bodyPr/>
          <a:lstStyle/>
          <a:p>
            <a:fld id="{64900401-E589-47BB-ADBC-8FE349C1F186}" type="slidenum">
              <a:rPr lang="en-US" smtClean="0"/>
              <a:t>12</a:t>
            </a:fld>
            <a:endParaRPr lang="en-US"/>
          </a:p>
        </p:txBody>
      </p:sp>
    </p:spTree>
    <p:extLst>
      <p:ext uri="{BB962C8B-B14F-4D97-AF65-F5344CB8AC3E}">
        <p14:creationId xmlns:p14="http://schemas.microsoft.com/office/powerpoint/2010/main" val="80139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9FDA0-513A-EB8D-BAC4-166AE480B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F008A6-04D9-1359-AA29-5A38BB0FB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31928E-5854-9783-1E53-F1ED4E7DB3CB}"/>
              </a:ext>
            </a:extLst>
          </p:cNvPr>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779FF6E1-5C12-0583-F2AB-676208AB1D8E}"/>
              </a:ext>
            </a:extLst>
          </p:cNvPr>
          <p:cNvSpPr>
            <a:spLocks noGrp="1"/>
          </p:cNvSpPr>
          <p:nvPr>
            <p:ph type="sldNum" sz="quarter" idx="5"/>
          </p:nvPr>
        </p:nvSpPr>
        <p:spPr/>
        <p:txBody>
          <a:bodyPr/>
          <a:lstStyle/>
          <a:p>
            <a:fld id="{64900401-E589-47BB-ADBC-8FE349C1F186}" type="slidenum">
              <a:rPr lang="en-US" smtClean="0"/>
              <a:t>13</a:t>
            </a:fld>
            <a:endParaRPr lang="en-US"/>
          </a:p>
        </p:txBody>
      </p:sp>
    </p:spTree>
    <p:extLst>
      <p:ext uri="{BB962C8B-B14F-4D97-AF65-F5344CB8AC3E}">
        <p14:creationId xmlns:p14="http://schemas.microsoft.com/office/powerpoint/2010/main" val="21706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EF31A-5ECE-FCE7-E2BD-159529A68A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F50D27-17D9-758E-D4DB-B0A20C788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8FFC87-4AF3-66F5-4CF0-FD1B711D80F4}"/>
              </a:ext>
            </a:extLst>
          </p:cNvPr>
          <p:cNvSpPr>
            <a:spLocks noGrp="1"/>
          </p:cNvSpPr>
          <p:nvPr>
            <p:ph type="body" idx="1"/>
          </p:nvPr>
        </p:nvSpPr>
        <p:spPr/>
        <p:txBody>
          <a:bodyPr/>
          <a:lstStyle/>
          <a:p>
            <a:endParaRPr lang="en-US"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9A89B095-6BE7-567D-43E8-0925AF6A47C6}"/>
              </a:ext>
            </a:extLst>
          </p:cNvPr>
          <p:cNvSpPr>
            <a:spLocks noGrp="1"/>
          </p:cNvSpPr>
          <p:nvPr>
            <p:ph type="sldNum" sz="quarter" idx="5"/>
          </p:nvPr>
        </p:nvSpPr>
        <p:spPr/>
        <p:txBody>
          <a:bodyPr/>
          <a:lstStyle/>
          <a:p>
            <a:fld id="{64900401-E589-47BB-ADBC-8FE349C1F186}" type="slidenum">
              <a:rPr lang="en-US" smtClean="0"/>
              <a:t>14</a:t>
            </a:fld>
            <a:endParaRPr lang="en-US"/>
          </a:p>
        </p:txBody>
      </p:sp>
    </p:spTree>
    <p:extLst>
      <p:ext uri="{BB962C8B-B14F-4D97-AF65-F5344CB8AC3E}">
        <p14:creationId xmlns:p14="http://schemas.microsoft.com/office/powerpoint/2010/main" val="380470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900401-E589-47BB-ADBC-8FE349C1F186}" type="slidenum">
              <a:rPr lang="en-US" smtClean="0"/>
              <a:t>15</a:t>
            </a:fld>
            <a:endParaRPr lang="en-US"/>
          </a:p>
        </p:txBody>
      </p:sp>
    </p:spTree>
    <p:extLst>
      <p:ext uri="{BB962C8B-B14F-4D97-AF65-F5344CB8AC3E}">
        <p14:creationId xmlns:p14="http://schemas.microsoft.com/office/powerpoint/2010/main" val="398136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16</a:t>
            </a:fld>
            <a:endParaRPr lang="en-US"/>
          </a:p>
        </p:txBody>
      </p:sp>
    </p:spTree>
    <p:extLst>
      <p:ext uri="{BB962C8B-B14F-4D97-AF65-F5344CB8AC3E}">
        <p14:creationId xmlns:p14="http://schemas.microsoft.com/office/powerpoint/2010/main" val="2241835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17</a:t>
            </a:fld>
            <a:endParaRPr lang="en-US"/>
          </a:p>
        </p:txBody>
      </p:sp>
    </p:spTree>
    <p:extLst>
      <p:ext uri="{BB962C8B-B14F-4D97-AF65-F5344CB8AC3E}">
        <p14:creationId xmlns:p14="http://schemas.microsoft.com/office/powerpoint/2010/main" val="3357399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166B0-849C-C7FB-8348-93067BD217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68559B-E017-9EB0-8074-62BE1223F8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288B4-4645-1E65-2093-8DDF8EE9D1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F2920A-5339-3A9F-355F-9882139A0EBD}"/>
              </a:ext>
            </a:extLst>
          </p:cNvPr>
          <p:cNvSpPr>
            <a:spLocks noGrp="1"/>
          </p:cNvSpPr>
          <p:nvPr>
            <p:ph type="sldNum" sz="quarter" idx="5"/>
          </p:nvPr>
        </p:nvSpPr>
        <p:spPr/>
        <p:txBody>
          <a:bodyPr/>
          <a:lstStyle/>
          <a:p>
            <a:fld id="{64900401-E589-47BB-ADBC-8FE349C1F186}" type="slidenum">
              <a:rPr lang="en-US" smtClean="0"/>
              <a:t>18</a:t>
            </a:fld>
            <a:endParaRPr lang="en-US"/>
          </a:p>
        </p:txBody>
      </p:sp>
    </p:spTree>
    <p:extLst>
      <p:ext uri="{BB962C8B-B14F-4D97-AF65-F5344CB8AC3E}">
        <p14:creationId xmlns:p14="http://schemas.microsoft.com/office/powerpoint/2010/main" val="2303434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495B1-D5AE-17B5-B51C-9E3D8C07B3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DA5B9-2867-5100-3B7F-54669D4407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DDD204-1F9A-09BE-9CD2-D300F5290E7D}"/>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7DDC7924-2F23-8305-1511-FDE569C55096}"/>
              </a:ext>
            </a:extLst>
          </p:cNvPr>
          <p:cNvSpPr>
            <a:spLocks noGrp="1"/>
          </p:cNvSpPr>
          <p:nvPr>
            <p:ph type="sldNum" sz="quarter" idx="5"/>
          </p:nvPr>
        </p:nvSpPr>
        <p:spPr/>
        <p:txBody>
          <a:bodyPr/>
          <a:lstStyle/>
          <a:p>
            <a:fld id="{64900401-E589-47BB-ADBC-8FE349C1F186}" type="slidenum">
              <a:rPr lang="en-US" smtClean="0"/>
              <a:t>19</a:t>
            </a:fld>
            <a:endParaRPr lang="en-US"/>
          </a:p>
        </p:txBody>
      </p:sp>
    </p:spTree>
    <p:extLst>
      <p:ext uri="{BB962C8B-B14F-4D97-AF65-F5344CB8AC3E}">
        <p14:creationId xmlns:p14="http://schemas.microsoft.com/office/powerpoint/2010/main" val="262176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a:t>
            </a:fld>
            <a:endParaRPr lang="en-US"/>
          </a:p>
        </p:txBody>
      </p:sp>
    </p:spTree>
    <p:extLst>
      <p:ext uri="{BB962C8B-B14F-4D97-AF65-F5344CB8AC3E}">
        <p14:creationId xmlns:p14="http://schemas.microsoft.com/office/powerpoint/2010/main" val="173810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20</a:t>
            </a:fld>
            <a:endParaRPr lang="en-US"/>
          </a:p>
        </p:txBody>
      </p:sp>
    </p:spTree>
    <p:extLst>
      <p:ext uri="{BB962C8B-B14F-4D97-AF65-F5344CB8AC3E}">
        <p14:creationId xmlns:p14="http://schemas.microsoft.com/office/powerpoint/2010/main" val="4124723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21</a:t>
            </a:fld>
            <a:endParaRPr lang="en-US"/>
          </a:p>
        </p:txBody>
      </p:sp>
    </p:spTree>
    <p:extLst>
      <p:ext uri="{BB962C8B-B14F-4D97-AF65-F5344CB8AC3E}">
        <p14:creationId xmlns:p14="http://schemas.microsoft.com/office/powerpoint/2010/main" val="2974963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95930-5FB3-1C61-3246-CA2595CC6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286ED-918C-BDA1-0268-04A426524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2E73D8-FF38-0862-DC7E-C4CBE024D55A}"/>
              </a:ext>
            </a:extLst>
          </p:cNvPr>
          <p:cNvSpPr>
            <a:spLocks noGrp="1"/>
          </p:cNvSpPr>
          <p:nvPr>
            <p:ph type="body" idx="1"/>
          </p:nvPr>
        </p:nvSpPr>
        <p:spPr/>
        <p:txBody>
          <a:bodyPr/>
          <a:lstStyle/>
          <a:p>
            <a:endParaRPr lang="en-US" sz="1200" dirty="0"/>
          </a:p>
        </p:txBody>
      </p:sp>
      <p:sp>
        <p:nvSpPr>
          <p:cNvPr id="4" name="Slide Number Placeholder 3">
            <a:extLst>
              <a:ext uri="{FF2B5EF4-FFF2-40B4-BE49-F238E27FC236}">
                <a16:creationId xmlns:a16="http://schemas.microsoft.com/office/drawing/2014/main" id="{C21ED617-3FD9-13EE-A5FD-2B6DBB9AEF1C}"/>
              </a:ext>
            </a:extLst>
          </p:cNvPr>
          <p:cNvSpPr>
            <a:spLocks noGrp="1"/>
          </p:cNvSpPr>
          <p:nvPr>
            <p:ph type="sldNum" sz="quarter" idx="5"/>
          </p:nvPr>
        </p:nvSpPr>
        <p:spPr/>
        <p:txBody>
          <a:bodyPr/>
          <a:lstStyle/>
          <a:p>
            <a:fld id="{64900401-E589-47BB-ADBC-8FE349C1F186}" type="slidenum">
              <a:rPr lang="en-US" smtClean="0"/>
              <a:t>22</a:t>
            </a:fld>
            <a:endParaRPr lang="en-US"/>
          </a:p>
        </p:txBody>
      </p:sp>
    </p:spTree>
    <p:extLst>
      <p:ext uri="{BB962C8B-B14F-4D97-AF65-F5344CB8AC3E}">
        <p14:creationId xmlns:p14="http://schemas.microsoft.com/office/powerpoint/2010/main" val="3234767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23</a:t>
            </a:fld>
            <a:endParaRPr lang="en-US"/>
          </a:p>
        </p:txBody>
      </p:sp>
    </p:spTree>
    <p:extLst>
      <p:ext uri="{BB962C8B-B14F-4D97-AF65-F5344CB8AC3E}">
        <p14:creationId xmlns:p14="http://schemas.microsoft.com/office/powerpoint/2010/main" val="2874507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24</a:t>
            </a:fld>
            <a:endParaRPr lang="en-US"/>
          </a:p>
        </p:txBody>
      </p:sp>
    </p:spTree>
    <p:extLst>
      <p:ext uri="{BB962C8B-B14F-4D97-AF65-F5344CB8AC3E}">
        <p14:creationId xmlns:p14="http://schemas.microsoft.com/office/powerpoint/2010/main" val="823172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25</a:t>
            </a:fld>
            <a:endParaRPr lang="en-US"/>
          </a:p>
        </p:txBody>
      </p:sp>
    </p:spTree>
    <p:extLst>
      <p:ext uri="{BB962C8B-B14F-4D97-AF65-F5344CB8AC3E}">
        <p14:creationId xmlns:p14="http://schemas.microsoft.com/office/powerpoint/2010/main" val="380122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26</a:t>
            </a:fld>
            <a:endParaRPr lang="en-US"/>
          </a:p>
        </p:txBody>
      </p:sp>
    </p:spTree>
    <p:extLst>
      <p:ext uri="{BB962C8B-B14F-4D97-AF65-F5344CB8AC3E}">
        <p14:creationId xmlns:p14="http://schemas.microsoft.com/office/powerpoint/2010/main" val="3718702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27</a:t>
            </a:fld>
            <a:endParaRPr lang="en-US"/>
          </a:p>
        </p:txBody>
      </p:sp>
    </p:spTree>
    <p:extLst>
      <p:ext uri="{BB962C8B-B14F-4D97-AF65-F5344CB8AC3E}">
        <p14:creationId xmlns:p14="http://schemas.microsoft.com/office/powerpoint/2010/main" val="1749842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28</a:t>
            </a:fld>
            <a:endParaRPr lang="en-US"/>
          </a:p>
        </p:txBody>
      </p:sp>
    </p:spTree>
    <p:extLst>
      <p:ext uri="{BB962C8B-B14F-4D97-AF65-F5344CB8AC3E}">
        <p14:creationId xmlns:p14="http://schemas.microsoft.com/office/powerpoint/2010/main" val="3615379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29</a:t>
            </a:fld>
            <a:endParaRPr lang="en-US"/>
          </a:p>
        </p:txBody>
      </p:sp>
    </p:spTree>
    <p:extLst>
      <p:ext uri="{BB962C8B-B14F-4D97-AF65-F5344CB8AC3E}">
        <p14:creationId xmlns:p14="http://schemas.microsoft.com/office/powerpoint/2010/main" val="204108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3</a:t>
            </a:fld>
            <a:endParaRPr lang="en-US"/>
          </a:p>
        </p:txBody>
      </p:sp>
    </p:spTree>
    <p:extLst>
      <p:ext uri="{BB962C8B-B14F-4D97-AF65-F5344CB8AC3E}">
        <p14:creationId xmlns:p14="http://schemas.microsoft.com/office/powerpoint/2010/main" val="214955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900401-E589-47BB-ADBC-8FE349C1F186}" type="slidenum">
              <a:rPr lang="en-US" smtClean="0"/>
              <a:t>32</a:t>
            </a:fld>
            <a:endParaRPr lang="en-US"/>
          </a:p>
        </p:txBody>
      </p:sp>
    </p:spTree>
    <p:extLst>
      <p:ext uri="{BB962C8B-B14F-4D97-AF65-F5344CB8AC3E}">
        <p14:creationId xmlns:p14="http://schemas.microsoft.com/office/powerpoint/2010/main" val="3923635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900401-E589-47BB-ADBC-8FE349C1F186}" type="slidenum">
              <a:rPr lang="en-US" smtClean="0"/>
              <a:t>35</a:t>
            </a:fld>
            <a:endParaRPr lang="en-US"/>
          </a:p>
        </p:txBody>
      </p:sp>
    </p:spTree>
    <p:extLst>
      <p:ext uri="{BB962C8B-B14F-4D97-AF65-F5344CB8AC3E}">
        <p14:creationId xmlns:p14="http://schemas.microsoft.com/office/powerpoint/2010/main" val="151621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4</a:t>
            </a:fld>
            <a:endParaRPr lang="en-US"/>
          </a:p>
        </p:txBody>
      </p:sp>
    </p:spTree>
    <p:extLst>
      <p:ext uri="{BB962C8B-B14F-4D97-AF65-F5344CB8AC3E}">
        <p14:creationId xmlns:p14="http://schemas.microsoft.com/office/powerpoint/2010/main" val="4145839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5</a:t>
            </a:fld>
            <a:endParaRPr lang="en-US"/>
          </a:p>
        </p:txBody>
      </p:sp>
    </p:spTree>
    <p:extLst>
      <p:ext uri="{BB962C8B-B14F-4D97-AF65-F5344CB8AC3E}">
        <p14:creationId xmlns:p14="http://schemas.microsoft.com/office/powerpoint/2010/main" val="353583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6</a:t>
            </a:fld>
            <a:endParaRPr lang="en-US"/>
          </a:p>
        </p:txBody>
      </p:sp>
    </p:spTree>
    <p:extLst>
      <p:ext uri="{BB962C8B-B14F-4D97-AF65-F5344CB8AC3E}">
        <p14:creationId xmlns:p14="http://schemas.microsoft.com/office/powerpoint/2010/main" val="404814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7</a:t>
            </a:fld>
            <a:endParaRPr lang="en-US"/>
          </a:p>
        </p:txBody>
      </p:sp>
    </p:spTree>
    <p:extLst>
      <p:ext uri="{BB962C8B-B14F-4D97-AF65-F5344CB8AC3E}">
        <p14:creationId xmlns:p14="http://schemas.microsoft.com/office/powerpoint/2010/main" val="81674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8</a:t>
            </a:fld>
            <a:endParaRPr lang="en-US"/>
          </a:p>
        </p:txBody>
      </p:sp>
    </p:spTree>
    <p:extLst>
      <p:ext uri="{BB962C8B-B14F-4D97-AF65-F5344CB8AC3E}">
        <p14:creationId xmlns:p14="http://schemas.microsoft.com/office/powerpoint/2010/main" val="91311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4900401-E589-47BB-ADBC-8FE349C1F186}" type="slidenum">
              <a:rPr lang="en-US" smtClean="0"/>
              <a:t>9</a:t>
            </a:fld>
            <a:endParaRPr lang="en-US"/>
          </a:p>
        </p:txBody>
      </p:sp>
    </p:spTree>
    <p:extLst>
      <p:ext uri="{BB962C8B-B14F-4D97-AF65-F5344CB8AC3E}">
        <p14:creationId xmlns:p14="http://schemas.microsoft.com/office/powerpoint/2010/main" val="1931397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7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BE55-0569-4D0B-AECA-AC97508896BA}"/>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85F1F3EB-F6B5-44B7-A61F-1C99D1DFEE49}"/>
              </a:ext>
            </a:extLst>
          </p:cNvPr>
          <p:cNvSpPr>
            <a:spLocks noGrp="1"/>
          </p:cNvSpPr>
          <p:nvPr>
            <p:ph type="ftr" sz="quarter" idx="11"/>
          </p:nvPr>
        </p:nvSpPr>
        <p:spPr/>
        <p:txBody>
          <a:bodyPr/>
          <a:lstStyle/>
          <a:p>
            <a:r>
              <a:rPr lang="en-US"/>
              <a:t>‹#›</a:t>
            </a:r>
          </a:p>
        </p:txBody>
      </p:sp>
      <p:sp>
        <p:nvSpPr>
          <p:cNvPr id="9" name="Rectangle 8">
            <a:extLst>
              <a:ext uri="{FF2B5EF4-FFF2-40B4-BE49-F238E27FC236}">
                <a16:creationId xmlns:a16="http://schemas.microsoft.com/office/drawing/2014/main" id="{833E0201-6692-46E8-8797-26E7F3F4AE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53FED69-A79E-4D37-B191-8487560A322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13" name="Text Placeholder 12">
            <a:extLst>
              <a:ext uri="{FF2B5EF4-FFF2-40B4-BE49-F238E27FC236}">
                <a16:creationId xmlns:a16="http://schemas.microsoft.com/office/drawing/2014/main" id="{17E75BC6-4E4B-4BFA-91C6-5C403B4FFB14}"/>
              </a:ext>
            </a:extLst>
          </p:cNvPr>
          <p:cNvSpPr>
            <a:spLocks noGrp="1"/>
          </p:cNvSpPr>
          <p:nvPr>
            <p:ph type="body" sz="quarter" idx="12"/>
          </p:nvPr>
        </p:nvSpPr>
        <p:spPr>
          <a:xfrm>
            <a:off x="829882" y="1816894"/>
            <a:ext cx="10523918" cy="4368800"/>
          </a:xfrm>
          <a:solidFill>
            <a:schemeClr val="bg1">
              <a:alpha val="50000"/>
            </a:schemeClr>
          </a:solidFill>
        </p:spPr>
        <p:txBody>
          <a:bodyPr/>
          <a:lstStyle>
            <a:lvl2pPr marL="800100" indent="-34290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69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4A25E5-E908-43B1-8EC8-98DEF93AA3EF}"/>
              </a:ext>
            </a:extLst>
          </p:cNvPr>
          <p:cNvSpPr/>
          <p:nvPr userDrawn="1"/>
        </p:nvSpPr>
        <p:spPr>
          <a:xfrm>
            <a:off x="0" y="0"/>
            <a:ext cx="12192000" cy="6858000"/>
          </a:xfrm>
          <a:prstGeom prst="rect">
            <a:avLst/>
          </a:prstGeom>
          <a:solidFill>
            <a:srgbClr val="183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2AD0867E-AF51-4C82-9F53-35621CA443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2" name="Title 1">
            <a:extLst>
              <a:ext uri="{FF2B5EF4-FFF2-40B4-BE49-F238E27FC236}">
                <a16:creationId xmlns:a16="http://schemas.microsoft.com/office/drawing/2014/main" id="{316061E6-96FD-4751-BB42-B7CC7CE4C491}"/>
              </a:ext>
            </a:extLst>
          </p:cNvPr>
          <p:cNvSpPr>
            <a:spLocks noGrp="1"/>
          </p:cNvSpPr>
          <p:nvPr>
            <p:ph type="ctrTitle"/>
          </p:nvPr>
        </p:nvSpPr>
        <p:spPr>
          <a:xfrm>
            <a:off x="1524000" y="1122363"/>
            <a:ext cx="9144000" cy="2387600"/>
          </a:xfrm>
        </p:spPr>
        <p:txBody>
          <a:bodyPr anchor="b">
            <a:normAutofit/>
          </a:bodyPr>
          <a:lstStyle>
            <a:lvl1pPr algn="ctr">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6B5B5DF6-A94D-4EE3-B106-DBCC32E975A7}"/>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6560"/>
            <a:ext cx="1753466" cy="1009244"/>
          </a:xfrm>
          <a:prstGeom prst="rect">
            <a:avLst/>
          </a:prstGeom>
        </p:spPr>
      </p:pic>
    </p:spTree>
    <p:extLst>
      <p:ext uri="{BB962C8B-B14F-4D97-AF65-F5344CB8AC3E}">
        <p14:creationId xmlns:p14="http://schemas.microsoft.com/office/powerpoint/2010/main" val="261501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B472056-B6E1-496A-B9E1-EF93A0446C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9" name="Title 1">
            <a:extLst>
              <a:ext uri="{FF2B5EF4-FFF2-40B4-BE49-F238E27FC236}">
                <a16:creationId xmlns:a16="http://schemas.microsoft.com/office/drawing/2014/main" id="{EF4B5835-3C63-49B5-9C9F-FB773B9B9BF5}"/>
              </a:ext>
            </a:extLst>
          </p:cNvPr>
          <p:cNvSpPr>
            <a:spLocks noGrp="1"/>
          </p:cNvSpPr>
          <p:nvPr>
            <p:ph type="ctrTitle"/>
          </p:nvPr>
        </p:nvSpPr>
        <p:spPr>
          <a:xfrm>
            <a:off x="1524000" y="1122363"/>
            <a:ext cx="9144000" cy="2387600"/>
          </a:xfrm>
        </p:spPr>
        <p:txBody>
          <a:bodyPr anchor="b">
            <a:normAutofit/>
          </a:bodyPr>
          <a:lstStyle>
            <a:lvl1pPr algn="ctr">
              <a:defRPr sz="5000">
                <a:solidFill>
                  <a:srgbClr val="183028"/>
                </a:solidFill>
              </a:defRPr>
            </a:lvl1pPr>
          </a:lstStyle>
          <a:p>
            <a:r>
              <a:rPr lang="en-US"/>
              <a:t>Click to edit Master title style</a:t>
            </a:r>
          </a:p>
        </p:txBody>
      </p:sp>
      <p:sp>
        <p:nvSpPr>
          <p:cNvPr id="10" name="Subtitle 2">
            <a:extLst>
              <a:ext uri="{FF2B5EF4-FFF2-40B4-BE49-F238E27FC236}">
                <a16:creationId xmlns:a16="http://schemas.microsoft.com/office/drawing/2014/main" id="{1F5BD01A-3762-4125-B8FA-A39D34D614E0}"/>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rgbClr val="789D4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9629"/>
            <a:ext cx="1748131" cy="1006173"/>
          </a:xfrm>
          <a:prstGeom prst="rect">
            <a:avLst/>
          </a:prstGeom>
        </p:spPr>
      </p:pic>
      <p:sp>
        <p:nvSpPr>
          <p:cNvPr id="4" name="Rectangle 3"/>
          <p:cNvSpPr/>
          <p:nvPr userDrawn="1"/>
        </p:nvSpPr>
        <p:spPr>
          <a:xfrm>
            <a:off x="10324769" y="6217920"/>
            <a:ext cx="1867231" cy="612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F5DB3CF-E27A-490F-B639-8892F3C50D2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D31279F4-FC30-4B42-A578-CA679091F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0DBD2-5FA2-4F42-A39C-2379402160DB}"/>
              </a:ext>
            </a:extLst>
          </p:cNvPr>
          <p:cNvSpPr>
            <a:spLocks noGrp="1"/>
          </p:cNvSpPr>
          <p:nvPr>
            <p:ph sz="half" idx="1"/>
          </p:nvPr>
        </p:nvSpPr>
        <p:spPr>
          <a:xfrm>
            <a:off x="838200" y="1825625"/>
            <a:ext cx="5181600" cy="435133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2978D6-DE7F-4018-814B-F091EFBB49E0}"/>
              </a:ext>
            </a:extLst>
          </p:cNvPr>
          <p:cNvSpPr>
            <a:spLocks noGrp="1"/>
          </p:cNvSpPr>
          <p:nvPr>
            <p:ph sz="half" idx="2"/>
          </p:nvPr>
        </p:nvSpPr>
        <p:spPr>
          <a:xfrm>
            <a:off x="6172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D58981B-F718-4779-9882-4F1258766B3D}"/>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BE5CED04-3542-4B07-876B-47ED1D19CD35}"/>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6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9363F87-14DE-4191-960B-AEAAFD3304A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68AB717-9A21-4782-92AA-92BCE7AE3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BA975-969B-4E13-A732-1FD935D54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DFAA2-3681-4AC0-B23F-F9314F482542}"/>
              </a:ext>
            </a:extLst>
          </p:cNvPr>
          <p:cNvSpPr>
            <a:spLocks noGrp="1"/>
          </p:cNvSpPr>
          <p:nvPr>
            <p:ph sz="half" idx="2"/>
          </p:nvPr>
        </p:nvSpPr>
        <p:spPr>
          <a:xfrm>
            <a:off x="839788" y="2505075"/>
            <a:ext cx="5157787" cy="368458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F5EDB-7155-486F-92EC-8903C4C1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87EC8-7060-4C8A-AB01-2FFA60958BE2}"/>
              </a:ext>
            </a:extLst>
          </p:cNvPr>
          <p:cNvSpPr>
            <a:spLocks noGrp="1"/>
          </p:cNvSpPr>
          <p:nvPr>
            <p:ph sz="quarter" idx="4"/>
          </p:nvPr>
        </p:nvSpPr>
        <p:spPr>
          <a:xfrm>
            <a:off x="6172200" y="2505075"/>
            <a:ext cx="5183188" cy="368458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2E3B414-92FE-407C-99DD-BB973A71A7E4}"/>
              </a:ext>
            </a:extLst>
          </p:cNvPr>
          <p:cNvSpPr>
            <a:spLocks noGrp="1"/>
          </p:cNvSpPr>
          <p:nvPr>
            <p:ph type="ftr" sz="quarter" idx="11"/>
          </p:nvPr>
        </p:nvSpPr>
        <p:spPr/>
        <p:txBody>
          <a:bodyPr/>
          <a:lstStyle/>
          <a:p>
            <a:r>
              <a:rPr lang="en-US"/>
              <a:t>‹#›</a:t>
            </a:r>
          </a:p>
        </p:txBody>
      </p:sp>
      <p:sp>
        <p:nvSpPr>
          <p:cNvPr id="12" name="Rectangle 11">
            <a:extLst>
              <a:ext uri="{FF2B5EF4-FFF2-40B4-BE49-F238E27FC236}">
                <a16:creationId xmlns:a16="http://schemas.microsoft.com/office/drawing/2014/main" id="{4287CC16-B815-4956-8331-98DF8C9048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55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A2E67D9-3CA5-4740-AE26-B1442C1435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F113B086-0CAF-401B-BE1E-8309F88F5EE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51DAAAD-B07C-42E3-880B-ECBEC261BA32}"/>
              </a:ext>
            </a:extLst>
          </p:cNvPr>
          <p:cNvSpPr>
            <a:spLocks noGrp="1"/>
          </p:cNvSpPr>
          <p:nvPr>
            <p:ph type="ftr" sz="quarter" idx="11"/>
          </p:nvPr>
        </p:nvSpPr>
        <p:spPr/>
        <p:txBody>
          <a:bodyPr/>
          <a:lstStyle/>
          <a:p>
            <a:r>
              <a:rPr lang="en-US"/>
              <a:t>‹#›</a:t>
            </a:r>
          </a:p>
        </p:txBody>
      </p:sp>
      <p:sp>
        <p:nvSpPr>
          <p:cNvPr id="8" name="Rectangle 7">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7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71606A-DCDA-4F90-BD8F-57046EF482E9}"/>
              </a:ext>
            </a:extLst>
          </p:cNvPr>
          <p:cNvSpPr>
            <a:spLocks noGrp="1"/>
          </p:cNvSpPr>
          <p:nvPr>
            <p:ph type="ftr" sz="quarter" idx="11"/>
          </p:nvPr>
        </p:nvSpPr>
        <p:spPr/>
        <p:txBody>
          <a:bodyPr/>
          <a:lstStyle/>
          <a:p>
            <a:r>
              <a:rPr lang="en-US"/>
              <a:t>‹#›</a:t>
            </a:r>
          </a:p>
        </p:txBody>
      </p:sp>
    </p:spTree>
    <p:extLst>
      <p:ext uri="{BB962C8B-B14F-4D97-AF65-F5344CB8AC3E}">
        <p14:creationId xmlns:p14="http://schemas.microsoft.com/office/powerpoint/2010/main" val="341740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7C6052E7-0B4A-44F8-86F9-1738CDD01B8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3" name="Content Placeholder 2">
            <a:extLst>
              <a:ext uri="{FF2B5EF4-FFF2-40B4-BE49-F238E27FC236}">
                <a16:creationId xmlns:a16="http://schemas.microsoft.com/office/drawing/2014/main" id="{71C5FC8B-F241-401B-9733-D3B57857BB87}"/>
              </a:ext>
            </a:extLst>
          </p:cNvPr>
          <p:cNvSpPr>
            <a:spLocks noGrp="1"/>
          </p:cNvSpPr>
          <p:nvPr>
            <p:ph idx="1"/>
          </p:nvPr>
        </p:nvSpPr>
        <p:spPr>
          <a:xfrm>
            <a:off x="5183188" y="2057400"/>
            <a:ext cx="6172200" cy="3803650"/>
          </a:xfrm>
          <a:solidFill>
            <a:schemeClr val="bg1"/>
          </a:solidFill>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062FB-5946-4E66-9748-C11D9AC7E4E5}"/>
              </a:ext>
            </a:extLst>
          </p:cNvPr>
          <p:cNvSpPr>
            <a:spLocks noGrp="1"/>
          </p:cNvSpPr>
          <p:nvPr>
            <p:ph type="body" sz="half" idx="2"/>
          </p:nvPr>
        </p:nvSpPr>
        <p:spPr>
          <a:xfrm>
            <a:off x="839788" y="2057400"/>
            <a:ext cx="3932237" cy="3811588"/>
          </a:xfrm>
          <a:solidFill>
            <a:schemeClr val="bg1">
              <a:alpha val="50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940E724-304F-41D1-B394-C1007108876F}"/>
              </a:ext>
            </a:extLst>
          </p:cNvPr>
          <p:cNvSpPr>
            <a:spLocks noGrp="1"/>
          </p:cNvSpPr>
          <p:nvPr>
            <p:ph type="ftr" sz="quarter" idx="11"/>
          </p:nvPr>
        </p:nvSpPr>
        <p:spPr/>
        <p:txBody>
          <a:bodyPr/>
          <a:lstStyle/>
          <a:p>
            <a:r>
              <a:rPr lang="en-US"/>
              <a:t>‹#›</a:t>
            </a:r>
          </a:p>
        </p:txBody>
      </p:sp>
      <p:sp>
        <p:nvSpPr>
          <p:cNvPr id="8" name="Title 1">
            <a:extLst>
              <a:ext uri="{FF2B5EF4-FFF2-40B4-BE49-F238E27FC236}">
                <a16:creationId xmlns:a16="http://schemas.microsoft.com/office/drawing/2014/main" id="{F113B086-0CAF-401B-BE1E-8309F88F5EE4}"/>
              </a:ext>
            </a:extLst>
          </p:cNvPr>
          <p:cNvSpPr>
            <a:spLocks noGrp="1"/>
          </p:cNvSpPr>
          <p:nvPr>
            <p:ph type="title"/>
          </p:nvPr>
        </p:nvSpPr>
        <p:spPr>
          <a:xfrm>
            <a:off x="838200" y="365126"/>
            <a:ext cx="5987995" cy="1408016"/>
          </a:xfrm>
        </p:spPr>
        <p:txBody>
          <a:bodyPr/>
          <a:lstStyle/>
          <a:p>
            <a:r>
              <a:rPr lang="en-US"/>
              <a:t>Click to edit Master title style</a:t>
            </a:r>
          </a:p>
        </p:txBody>
      </p:sp>
      <p:sp>
        <p:nvSpPr>
          <p:cNvPr id="9" name="Rectangle 8">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8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8FC48B-BB0D-4FA0-93A3-D708CB18EC31}"/>
              </a:ext>
            </a:extLst>
          </p:cNvPr>
          <p:cNvSpPr>
            <a:spLocks noGrp="1"/>
          </p:cNvSpPr>
          <p:nvPr>
            <p:ph type="pic" idx="1"/>
          </p:nvPr>
        </p:nvSpPr>
        <p:spPr>
          <a:xfrm>
            <a:off x="6329045" y="0"/>
            <a:ext cx="5862955" cy="68580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2" name="Graphic 11">
            <a:extLst>
              <a:ext uri="{FF2B5EF4-FFF2-40B4-BE49-F238E27FC236}">
                <a16:creationId xmlns:a16="http://schemas.microsoft.com/office/drawing/2014/main" id="{E17E08BD-9E04-44FC-90F5-7C1B3CA2D1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4" name="Text Placeholder 3">
            <a:extLst>
              <a:ext uri="{FF2B5EF4-FFF2-40B4-BE49-F238E27FC236}">
                <a16:creationId xmlns:a16="http://schemas.microsoft.com/office/drawing/2014/main" id="{21CB547D-F67A-4EB8-BDD6-5EEF1FC3315C}"/>
              </a:ext>
            </a:extLst>
          </p:cNvPr>
          <p:cNvSpPr>
            <a:spLocks noGrp="1"/>
          </p:cNvSpPr>
          <p:nvPr>
            <p:ph type="body" sz="half" idx="2"/>
          </p:nvPr>
        </p:nvSpPr>
        <p:spPr>
          <a:xfrm>
            <a:off x="839788" y="2057400"/>
            <a:ext cx="5256212" cy="4202084"/>
          </a:xfrm>
          <a:solidFill>
            <a:schemeClr val="bg1">
              <a:alpha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685800" marR="0"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sz="1400"/>
            </a:lvl2pPr>
            <a:lvl3pPr marL="1143000" marR="0"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sz="1200"/>
            </a:lvl3pPr>
            <a:lvl4pPr marL="1600200" marR="0"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sz="1000"/>
            </a:lvl4pPr>
            <a:lvl5pPr marL="2057400" marR="0"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a:pPr>
            <a:r>
              <a:rPr kumimoji="0" lang="en-US" sz="24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Second level</a:t>
            </a:r>
          </a:p>
          <a:p>
            <a:pPr marL="1143000" marR="0" lvl="2"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a:pPr>
            <a:r>
              <a:rPr kumimoji="0" lang="en-US" sz="20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Third level</a:t>
            </a:r>
          </a:p>
          <a:p>
            <a:pPr marL="1600200" marR="0" lvl="3"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a:pPr>
            <a:r>
              <a:rPr kumimoji="0" lang="en-US" sz="18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Fourth level</a:t>
            </a:r>
          </a:p>
          <a:p>
            <a:pPr marL="2057400" marR="0" lvl="4"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a:pPr>
            <a:r>
              <a:rPr kumimoji="0" lang="en-US" sz="18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Fifth level</a:t>
            </a:r>
          </a:p>
        </p:txBody>
      </p:sp>
      <p:sp>
        <p:nvSpPr>
          <p:cNvPr id="6" name="Footer Placeholder 5">
            <a:extLst>
              <a:ext uri="{FF2B5EF4-FFF2-40B4-BE49-F238E27FC236}">
                <a16:creationId xmlns:a16="http://schemas.microsoft.com/office/drawing/2014/main" id="{85A7C505-A7C9-4FBB-A7C7-D6EA323C6486}"/>
              </a:ext>
            </a:extLst>
          </p:cNvPr>
          <p:cNvSpPr>
            <a:spLocks noGrp="1"/>
          </p:cNvSpPr>
          <p:nvPr>
            <p:ph type="ftr" sz="quarter" idx="11"/>
          </p:nvPr>
        </p:nvSpPr>
        <p:spPr/>
        <p:txBody>
          <a:bodyPr/>
          <a:lstStyle/>
          <a:p>
            <a:r>
              <a:rPr lang="en-US"/>
              <a:t>‹#›</a:t>
            </a:r>
          </a:p>
        </p:txBody>
      </p:sp>
      <p:sp>
        <p:nvSpPr>
          <p:cNvPr id="8" name="Title 1">
            <a:extLst>
              <a:ext uri="{FF2B5EF4-FFF2-40B4-BE49-F238E27FC236}">
                <a16:creationId xmlns:a16="http://schemas.microsoft.com/office/drawing/2014/main" id="{F113B086-0CAF-401B-BE1E-8309F88F5EE4}"/>
              </a:ext>
            </a:extLst>
          </p:cNvPr>
          <p:cNvSpPr>
            <a:spLocks noGrp="1"/>
          </p:cNvSpPr>
          <p:nvPr>
            <p:ph type="title"/>
          </p:nvPr>
        </p:nvSpPr>
        <p:spPr>
          <a:xfrm>
            <a:off x="838200" y="365125"/>
            <a:ext cx="5257800" cy="1692275"/>
          </a:xfrm>
        </p:spPr>
        <p:txBody>
          <a:bodyPr/>
          <a:lstStyle/>
          <a:p>
            <a:r>
              <a:rPr lang="en-US"/>
              <a:t>Click to edit Master title style</a:t>
            </a:r>
          </a:p>
        </p:txBody>
      </p:sp>
      <p:sp>
        <p:nvSpPr>
          <p:cNvPr id="9" name="Rectangle 8">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24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8636-7135-4996-A2ED-9D6479882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7B17CD-18BF-4C06-BAC8-2D19CC61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CFDA799-E006-491A-9BDC-189759FFA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83028"/>
                </a:solidFill>
              </a:defRPr>
            </a:lvl1pPr>
          </a:lstStyle>
          <a:p>
            <a:fld id="{DB93D0EE-7AEE-4397-A018-8CBE653956FA}" type="slidenum">
              <a:rPr lang="en-US" smtClean="0"/>
              <a:pPr/>
              <a:t>‹#›</a:t>
            </a:fld>
            <a:endParaRPr lang="en-US"/>
          </a:p>
        </p:txBody>
      </p:sp>
      <p:pic>
        <p:nvPicPr>
          <p:cNvPr id="4" name="Picture 3"/>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444368" y="6311900"/>
            <a:ext cx="1637640" cy="453056"/>
          </a:xfrm>
          <a:prstGeom prst="rect">
            <a:avLst/>
          </a:prstGeom>
        </p:spPr>
      </p:pic>
    </p:spTree>
    <p:extLst>
      <p:ext uri="{BB962C8B-B14F-4D97-AF65-F5344CB8AC3E}">
        <p14:creationId xmlns:p14="http://schemas.microsoft.com/office/powerpoint/2010/main" val="3495194506"/>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defTabSz="914400" rtl="0" eaLnBrk="1" latinLnBrk="0" hangingPunct="1">
        <a:lnSpc>
          <a:spcPct val="90000"/>
        </a:lnSpc>
        <a:spcBef>
          <a:spcPct val="0"/>
        </a:spcBef>
        <a:buNone/>
        <a:defRPr sz="4400" kern="1200">
          <a:solidFill>
            <a:srgbClr val="183028"/>
          </a:solidFill>
          <a:latin typeface="Segoe UI Semibold" panose="020B0702040204020203" pitchFamily="34" charset="0"/>
          <a:ea typeface="Malgun Gothic" panose="020B0503020000020004" pitchFamily="34" charset="-127"/>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183028"/>
          </a:solidFill>
          <a:latin typeface="Segoe UI Light" panose="020B0502040204020203" pitchFamily="34" charset="0"/>
          <a:ea typeface="+mn-ea"/>
          <a:cs typeface="Segoe UI Light" panose="020B0502040204020203" pitchFamily="34" charset="0"/>
        </a:defRPr>
      </a:lvl1pPr>
      <a:lvl2pPr marL="800100" indent="-342900" algn="l" defTabSz="914400" rtl="0" eaLnBrk="1" latinLnBrk="0" hangingPunct="1">
        <a:lnSpc>
          <a:spcPct val="90000"/>
        </a:lnSpc>
        <a:spcBef>
          <a:spcPts val="500"/>
        </a:spcBef>
        <a:buClr>
          <a:srgbClr val="789D4A"/>
        </a:buClr>
        <a:buFont typeface="Arial" panose="020B0604020202020204" pitchFamily="34" charset="0"/>
        <a:buChar char="•"/>
        <a:defRPr sz="2400" kern="1200">
          <a:solidFill>
            <a:srgbClr val="183028"/>
          </a:solidFill>
          <a:latin typeface="Segoe UI Light" panose="020B0502040204020203" pitchFamily="34" charset="0"/>
          <a:ea typeface="+mn-ea"/>
          <a:cs typeface="Segoe UI Light" panose="020B0502040204020203" pitchFamily="34" charset="0"/>
        </a:defRPr>
      </a:lvl2pPr>
      <a:lvl3pPr marL="1257300" indent="-342900" algn="l" defTabSz="914400" rtl="0" eaLnBrk="1" latinLnBrk="0" hangingPunct="1">
        <a:lnSpc>
          <a:spcPct val="90000"/>
        </a:lnSpc>
        <a:spcBef>
          <a:spcPts val="500"/>
        </a:spcBef>
        <a:buClr>
          <a:srgbClr val="789D4A"/>
        </a:buClr>
        <a:buFont typeface="Courier New" panose="02070309020205020404" pitchFamily="49" charset="0"/>
        <a:buChar char="o"/>
        <a:defRPr sz="2000" kern="1200">
          <a:solidFill>
            <a:srgbClr val="183028"/>
          </a:solidFill>
          <a:latin typeface="Segoe UI Light" panose="020B0502040204020203" pitchFamily="34" charset="0"/>
          <a:ea typeface="+mn-ea"/>
          <a:cs typeface="Segoe UI Light" panose="020B0502040204020203" pitchFamily="34" charset="0"/>
        </a:defRPr>
      </a:lvl3pPr>
      <a:lvl4pPr marL="1657350" indent="-285750" algn="l" defTabSz="914400" rtl="0" eaLnBrk="1" latinLnBrk="0" hangingPunct="1">
        <a:lnSpc>
          <a:spcPct val="90000"/>
        </a:lnSpc>
        <a:spcBef>
          <a:spcPts val="500"/>
        </a:spcBef>
        <a:buClr>
          <a:srgbClr val="789D4A"/>
        </a:buClr>
        <a:buFont typeface="Calibri" panose="020F0502020204030204" pitchFamily="34" charset="0"/>
        <a:buChar char="−"/>
        <a:defRPr sz="1800" kern="1200">
          <a:solidFill>
            <a:srgbClr val="183028"/>
          </a:solidFill>
          <a:latin typeface="Segoe UI Light" panose="020B0502040204020203" pitchFamily="34" charset="0"/>
          <a:ea typeface="+mn-ea"/>
          <a:cs typeface="Segoe UI Light" panose="020B0502040204020203" pitchFamily="34" charset="0"/>
        </a:defRPr>
      </a:lvl4pPr>
      <a:lvl5pPr marL="2114550" indent="-285750" algn="l" defTabSz="914400" rtl="0" eaLnBrk="1" latinLnBrk="0" hangingPunct="1">
        <a:lnSpc>
          <a:spcPct val="90000"/>
        </a:lnSpc>
        <a:spcBef>
          <a:spcPts val="500"/>
        </a:spcBef>
        <a:buClr>
          <a:srgbClr val="789D4A"/>
        </a:buClr>
        <a:buFont typeface="Wingdings" panose="05000000000000000000" pitchFamily="2" charset="2"/>
        <a:buChar char="§"/>
        <a:defRPr sz="1800" kern="1200">
          <a:solidFill>
            <a:srgbClr val="183028"/>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09_11C5EE6F.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i.org/10.1161/JAHA.115.002606" TargetMode="External"/><Relationship Id="rId3" Type="http://schemas.openxmlformats.org/officeDocument/2006/relationships/hyperlink" Target="https://www.cms.gov/" TargetMode="External"/><Relationship Id="rId7" Type="http://schemas.openxmlformats.org/officeDocument/2006/relationships/hyperlink" Target="https://doi.org/10.1161/CIRCULATIONAHA.124.068312"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doi.org/10.1186/s13019-022-01784-z" TargetMode="External"/><Relationship Id="rId5" Type="http://schemas.openxmlformats.org/officeDocument/2006/relationships/hyperlink" Target="https://doi.org/10.1186/s13019-020-01115-0" TargetMode="External"/><Relationship Id="rId4" Type="http://schemas.openxmlformats.org/officeDocument/2006/relationships/hyperlink" Target="https://resources.cotiviti.com/quality-measurement-and-reporting/navigating-changes-in-star-rating-programs-enhancing-success-with-four-key-steps"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5E61-9871-4073-AA3E-B764D5836795}"/>
              </a:ext>
            </a:extLst>
          </p:cNvPr>
          <p:cNvSpPr>
            <a:spLocks noGrp="1"/>
          </p:cNvSpPr>
          <p:nvPr>
            <p:ph type="ctrTitle"/>
          </p:nvPr>
        </p:nvSpPr>
        <p:spPr/>
        <p:txBody>
          <a:bodyPr/>
          <a:lstStyle/>
          <a:p>
            <a:r>
              <a:rPr lang="en-US">
                <a:latin typeface="Segoe UI"/>
                <a:ea typeface="Malgun Gothic"/>
                <a:cs typeface="Segoe UI"/>
              </a:rPr>
              <a:t>Predicting Hospital Star Ratings</a:t>
            </a:r>
            <a:endParaRPr lang="en-US"/>
          </a:p>
        </p:txBody>
      </p:sp>
      <p:sp>
        <p:nvSpPr>
          <p:cNvPr id="3" name="Subtitle 2">
            <a:extLst>
              <a:ext uri="{FF2B5EF4-FFF2-40B4-BE49-F238E27FC236}">
                <a16:creationId xmlns:a16="http://schemas.microsoft.com/office/drawing/2014/main" id="{57236E2F-7222-4197-8CF5-4FF4EF60F066}"/>
              </a:ext>
            </a:extLst>
          </p:cNvPr>
          <p:cNvSpPr>
            <a:spLocks noGrp="1"/>
          </p:cNvSpPr>
          <p:nvPr>
            <p:ph type="subTitle" idx="1"/>
          </p:nvPr>
        </p:nvSpPr>
        <p:spPr/>
        <p:txBody>
          <a:bodyPr/>
          <a:lstStyle/>
          <a:p>
            <a:r>
              <a:rPr lang="en-US">
                <a:latin typeface="Segoe UI Light"/>
                <a:cs typeface="Segoe UI Light"/>
              </a:rPr>
              <a:t>A. Cagle, A. </a:t>
            </a:r>
            <a:r>
              <a:rPr lang="en-US" err="1">
                <a:latin typeface="Segoe UI Light"/>
                <a:cs typeface="Segoe UI Light"/>
              </a:rPr>
              <a:t>Meshejian</a:t>
            </a:r>
            <a:r>
              <a:rPr lang="en-US">
                <a:latin typeface="Segoe UI Light"/>
                <a:cs typeface="Segoe UI Light"/>
              </a:rPr>
              <a:t>, &amp; B. </a:t>
            </a:r>
            <a:r>
              <a:rPr lang="en-US" err="1">
                <a:latin typeface="Segoe UI Light"/>
                <a:cs typeface="Segoe UI Light"/>
              </a:rPr>
              <a:t>Uehlinger</a:t>
            </a:r>
            <a:endParaRPr lang="en-US" err="1"/>
          </a:p>
          <a:p>
            <a:r>
              <a:rPr lang="en-US">
                <a:solidFill>
                  <a:srgbClr val="FFFFFF"/>
                </a:solidFill>
                <a:latin typeface="Segoe UI Light"/>
                <a:cs typeface="Segoe UI Light"/>
              </a:rPr>
              <a:t>6 December 2024</a:t>
            </a:r>
          </a:p>
          <a:p>
            <a:endParaRPr lang="en-US">
              <a:solidFill>
                <a:srgbClr val="FFFFFF"/>
              </a:solidFill>
              <a:latin typeface="Segoe UI Light"/>
              <a:cs typeface="Segoe UI Light"/>
            </a:endParaRPr>
          </a:p>
        </p:txBody>
      </p:sp>
    </p:spTree>
    <p:extLst>
      <p:ext uri="{BB962C8B-B14F-4D97-AF65-F5344CB8AC3E}">
        <p14:creationId xmlns:p14="http://schemas.microsoft.com/office/powerpoint/2010/main" val="34973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54C38-6CFF-46DF-91E6-70E53C6C4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B5C2C-9E32-1576-F01F-9FCFEA6A025E}"/>
              </a:ext>
            </a:extLst>
          </p:cNvPr>
          <p:cNvSpPr>
            <a:spLocks noGrp="1"/>
          </p:cNvSpPr>
          <p:nvPr>
            <p:ph type="title"/>
          </p:nvPr>
        </p:nvSpPr>
        <p:spPr/>
        <p:txBody>
          <a:bodyPr/>
          <a:lstStyle/>
          <a:p>
            <a:r>
              <a:rPr lang="en-US"/>
              <a:t>Readmission</a:t>
            </a:r>
          </a:p>
        </p:txBody>
      </p:sp>
      <p:sp>
        <p:nvSpPr>
          <p:cNvPr id="3" name="Text Placeholder 2">
            <a:extLst>
              <a:ext uri="{FF2B5EF4-FFF2-40B4-BE49-F238E27FC236}">
                <a16:creationId xmlns:a16="http://schemas.microsoft.com/office/drawing/2014/main" id="{78CBD933-FC65-19D9-418D-5A4F88791501}"/>
              </a:ext>
            </a:extLst>
          </p:cNvPr>
          <p:cNvSpPr>
            <a:spLocks noGrp="1"/>
          </p:cNvSpPr>
          <p:nvPr>
            <p:ph type="body" sz="quarter" idx="12"/>
          </p:nvPr>
        </p:nvSpPr>
        <p:spPr>
          <a:xfrm>
            <a:off x="815771" y="1718116"/>
            <a:ext cx="10523918" cy="1430661"/>
          </a:xfrm>
        </p:spPr>
        <p:txBody>
          <a:bodyPr vert="horz" lIns="91440" tIns="45720" rIns="91440" bIns="45720" rtlCol="0" anchor="t">
            <a:normAutofit/>
          </a:bodyPr>
          <a:lstStyle/>
          <a:p>
            <a:pPr marL="342900" indent="-342900">
              <a:buChar char="•"/>
            </a:pPr>
            <a:r>
              <a:rPr lang="en-US" sz="2400">
                <a:latin typeface="Segoe UI Light"/>
                <a:cs typeface="Segoe UI Light"/>
              </a:rPr>
              <a:t>Examine returns to the hospital following a hospitalization.</a:t>
            </a:r>
          </a:p>
          <a:p>
            <a:pPr marL="342900" indent="-342900">
              <a:buChar char="•"/>
            </a:pPr>
            <a:r>
              <a:rPr lang="en-US" sz="2400">
                <a:latin typeface="Segoe UI Light"/>
                <a:cs typeface="Segoe UI Light"/>
              </a:rPr>
              <a:t>All Riverside Hospitals struggle for Readmission measures, all below average. </a:t>
            </a:r>
          </a:p>
          <a:p>
            <a:pPr marL="342900" indent="-342900">
              <a:buChar char="•"/>
            </a:pPr>
            <a:r>
              <a:rPr lang="en-US" sz="2400">
                <a:latin typeface="Segoe UI Light"/>
                <a:cs typeface="Segoe UI Light"/>
              </a:rPr>
              <a:t>Critical action needed ahead of 2026</a:t>
            </a:r>
            <a:endParaRPr lang="en-US" sz="2400"/>
          </a:p>
        </p:txBody>
      </p:sp>
      <p:graphicFrame>
        <p:nvGraphicFramePr>
          <p:cNvPr id="6" name="Table 5">
            <a:extLst>
              <a:ext uri="{FF2B5EF4-FFF2-40B4-BE49-F238E27FC236}">
                <a16:creationId xmlns:a16="http://schemas.microsoft.com/office/drawing/2014/main" id="{10CF791D-0634-CE01-E10D-63E5DFA56C6D}"/>
              </a:ext>
            </a:extLst>
          </p:cNvPr>
          <p:cNvGraphicFramePr>
            <a:graphicFrameLocks noGrp="1"/>
          </p:cNvGraphicFramePr>
          <p:nvPr>
            <p:extLst>
              <p:ext uri="{D42A27DB-BD31-4B8C-83A1-F6EECF244321}">
                <p14:modId xmlns:p14="http://schemas.microsoft.com/office/powerpoint/2010/main" val="198260272"/>
              </p:ext>
            </p:extLst>
          </p:nvPr>
        </p:nvGraphicFramePr>
        <p:xfrm>
          <a:off x="824089" y="3336995"/>
          <a:ext cx="10515600" cy="2468880"/>
        </p:xfrm>
        <a:graphic>
          <a:graphicData uri="http://schemas.openxmlformats.org/drawingml/2006/table">
            <a:tbl>
              <a:tblPr>
                <a:tableStyleId>{22838BEF-8BB2-4498-84A7-C5851F593DF1}</a:tableStyleId>
              </a:tblPr>
              <a:tblGrid>
                <a:gridCol w="1569334">
                  <a:extLst>
                    <a:ext uri="{9D8B030D-6E8A-4147-A177-3AD203B41FA5}">
                      <a16:colId xmlns:a16="http://schemas.microsoft.com/office/drawing/2014/main" val="3866674734"/>
                    </a:ext>
                  </a:extLst>
                </a:gridCol>
                <a:gridCol w="3688466">
                  <a:extLst>
                    <a:ext uri="{9D8B030D-6E8A-4147-A177-3AD203B41FA5}">
                      <a16:colId xmlns:a16="http://schemas.microsoft.com/office/drawing/2014/main" val="2083151211"/>
                    </a:ext>
                  </a:extLst>
                </a:gridCol>
                <a:gridCol w="2628900">
                  <a:extLst>
                    <a:ext uri="{9D8B030D-6E8A-4147-A177-3AD203B41FA5}">
                      <a16:colId xmlns:a16="http://schemas.microsoft.com/office/drawing/2014/main" val="2178262413"/>
                    </a:ext>
                  </a:extLst>
                </a:gridCol>
                <a:gridCol w="2628900">
                  <a:extLst>
                    <a:ext uri="{9D8B030D-6E8A-4147-A177-3AD203B41FA5}">
                      <a16:colId xmlns:a16="http://schemas.microsoft.com/office/drawing/2014/main" val="1469062846"/>
                    </a:ext>
                  </a:extLst>
                </a:gridCol>
              </a:tblGrid>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latin typeface="Segoe UI"/>
                        </a:rPr>
                        <a:t>Readmission Group Scores and Ranks (Data from 7/1/2019-6/30/2022)*</a:t>
                      </a: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extLst>
                  <a:ext uri="{0D108BD9-81ED-4DB2-BD59-A6C34878D82A}">
                    <a16:rowId xmlns:a16="http://schemas.microsoft.com/office/drawing/2014/main" val="2565250658"/>
                  </a:ext>
                </a:extLst>
              </a:tr>
              <a:tr h="0">
                <a:tc>
                  <a:txBody>
                    <a:bodyPr/>
                    <a:lstStyle/>
                    <a:p>
                      <a:r>
                        <a:rPr lang="en-US" b="1">
                          <a:solidFill>
                            <a:schemeClr val="bg1"/>
                          </a:solidFill>
                          <a:latin typeface="Segoe UI"/>
                        </a:rPr>
                        <a:t>CCN</a:t>
                      </a:r>
                    </a:p>
                  </a:txBody>
                  <a:tcPr anchor="ctr">
                    <a:solidFill>
                      <a:schemeClr val="tx2">
                        <a:lumMod val="90000"/>
                        <a:lumOff val="10000"/>
                      </a:schemeClr>
                    </a:solidFill>
                  </a:tcPr>
                </a:tc>
                <a:tc>
                  <a:txBody>
                    <a:bodyPr/>
                    <a:lstStyle/>
                    <a:p>
                      <a:r>
                        <a:rPr lang="en-US" b="1" dirty="0">
                          <a:solidFill>
                            <a:schemeClr val="bg1"/>
                          </a:solidFill>
                          <a:latin typeface="Segoe UI"/>
                        </a:rPr>
                        <a:t>Hospital Name</a:t>
                      </a:r>
                    </a:p>
                  </a:txBody>
                  <a:tcPr anchor="ctr">
                    <a:solidFill>
                      <a:schemeClr val="tx2">
                        <a:lumMod val="90000"/>
                        <a:lumOff val="10000"/>
                      </a:schemeClr>
                    </a:solidFill>
                  </a:tcPr>
                </a:tc>
                <a:tc>
                  <a:txBody>
                    <a:bodyPr/>
                    <a:lstStyle/>
                    <a:p>
                      <a:r>
                        <a:rPr lang="en-US" b="1" err="1">
                          <a:solidFill>
                            <a:schemeClr val="bg1"/>
                          </a:solidFill>
                          <a:latin typeface="Segoe UI"/>
                        </a:rPr>
                        <a:t>grp_score</a:t>
                      </a:r>
                      <a:endParaRPr lang="en-US" b="1">
                        <a:solidFill>
                          <a:schemeClr val="bg1"/>
                        </a:solidFill>
                        <a:latin typeface="Segoe UI"/>
                      </a:endParaRPr>
                    </a:p>
                  </a:txBody>
                  <a:tcPr anchor="ctr">
                    <a:solidFill>
                      <a:schemeClr val="tx2">
                        <a:lumMod val="90000"/>
                        <a:lumOff val="10000"/>
                      </a:schemeClr>
                    </a:solidFill>
                  </a:tcPr>
                </a:tc>
                <a:tc>
                  <a:txBody>
                    <a:bodyPr/>
                    <a:lstStyle/>
                    <a:p>
                      <a:r>
                        <a:rPr lang="en-US" b="1">
                          <a:solidFill>
                            <a:schemeClr val="bg1"/>
                          </a:solidFill>
                          <a:latin typeface="Segoe UI"/>
                        </a:rPr>
                        <a:t>Rank</a:t>
                      </a:r>
                    </a:p>
                  </a:txBody>
                  <a:tcPr anchor="ctr">
                    <a:solidFill>
                      <a:schemeClr val="tx2">
                        <a:lumMod val="90000"/>
                        <a:lumOff val="10000"/>
                      </a:schemeClr>
                    </a:solidFill>
                  </a:tcPr>
                </a:tc>
                <a:extLst>
                  <a:ext uri="{0D108BD9-81ED-4DB2-BD59-A6C34878D82A}">
                    <a16:rowId xmlns:a16="http://schemas.microsoft.com/office/drawing/2014/main" val="3914697002"/>
                  </a:ext>
                </a:extLst>
              </a:tr>
              <a:tr h="0">
                <a:tc>
                  <a:txBody>
                    <a:bodyPr/>
                    <a:lstStyle/>
                    <a:p>
                      <a:r>
                        <a:rPr lang="en-US">
                          <a:latin typeface="Segoe UI"/>
                        </a:rPr>
                        <a:t>490037</a:t>
                      </a:r>
                    </a:p>
                  </a:txBody>
                  <a:tcPr anchor="ctr"/>
                </a:tc>
                <a:tc>
                  <a:txBody>
                    <a:bodyPr/>
                    <a:lstStyle/>
                    <a:p>
                      <a:r>
                        <a:rPr lang="en-US">
                          <a:latin typeface="Segoe UI"/>
                        </a:rPr>
                        <a:t>Riverside Shore Memorial Hospital</a:t>
                      </a:r>
                    </a:p>
                  </a:txBody>
                  <a:tcPr anchor="ctr"/>
                </a:tc>
                <a:tc>
                  <a:txBody>
                    <a:bodyPr/>
                    <a:lstStyle/>
                    <a:p>
                      <a:r>
                        <a:rPr lang="en-US">
                          <a:solidFill>
                            <a:srgbClr val="C00000"/>
                          </a:solidFill>
                          <a:latin typeface="Segoe UI"/>
                        </a:rPr>
                        <a:t>-0.062829</a:t>
                      </a:r>
                    </a:p>
                  </a:txBody>
                  <a:tcPr anchor="ctr"/>
                </a:tc>
                <a:tc>
                  <a:txBody>
                    <a:bodyPr/>
                    <a:lstStyle/>
                    <a:p>
                      <a:r>
                        <a:rPr lang="en-US">
                          <a:latin typeface="Segoe UI"/>
                        </a:rPr>
                        <a:t>2486 of 4387</a:t>
                      </a:r>
                    </a:p>
                  </a:txBody>
                  <a:tcPr anchor="ctr"/>
                </a:tc>
                <a:extLst>
                  <a:ext uri="{0D108BD9-81ED-4DB2-BD59-A6C34878D82A}">
                    <a16:rowId xmlns:a16="http://schemas.microsoft.com/office/drawing/2014/main" val="4025321355"/>
                  </a:ext>
                </a:extLst>
              </a:tr>
              <a:tr h="0">
                <a:tc>
                  <a:txBody>
                    <a:bodyPr/>
                    <a:lstStyle/>
                    <a:p>
                      <a:r>
                        <a:rPr lang="en-US">
                          <a:latin typeface="Segoe UI"/>
                        </a:rPr>
                        <a:t>490052</a:t>
                      </a:r>
                    </a:p>
                  </a:txBody>
                  <a:tcPr anchor="ctr"/>
                </a:tc>
                <a:tc>
                  <a:txBody>
                    <a:bodyPr/>
                    <a:lstStyle/>
                    <a:p>
                      <a:r>
                        <a:rPr lang="en-US">
                          <a:latin typeface="Segoe UI"/>
                        </a:rPr>
                        <a:t>Riverside Regional Medical Center</a:t>
                      </a:r>
                    </a:p>
                  </a:txBody>
                  <a:tcPr anchor="ctr"/>
                </a:tc>
                <a:tc>
                  <a:txBody>
                    <a:bodyPr/>
                    <a:lstStyle/>
                    <a:p>
                      <a:r>
                        <a:rPr lang="en-US">
                          <a:solidFill>
                            <a:srgbClr val="C00000"/>
                          </a:solidFill>
                          <a:latin typeface="Segoe UI"/>
                        </a:rPr>
                        <a:t>-0.378694</a:t>
                      </a:r>
                    </a:p>
                  </a:txBody>
                  <a:tcPr anchor="ctr"/>
                </a:tc>
                <a:tc>
                  <a:txBody>
                    <a:bodyPr/>
                    <a:lstStyle/>
                    <a:p>
                      <a:r>
                        <a:rPr lang="en-US">
                          <a:latin typeface="Segoe UI"/>
                        </a:rPr>
                        <a:t>3083 of 4387</a:t>
                      </a:r>
                    </a:p>
                  </a:txBody>
                  <a:tcPr anchor="ctr"/>
                </a:tc>
                <a:extLst>
                  <a:ext uri="{0D108BD9-81ED-4DB2-BD59-A6C34878D82A}">
                    <a16:rowId xmlns:a16="http://schemas.microsoft.com/office/drawing/2014/main" val="2366019225"/>
                  </a:ext>
                </a:extLst>
              </a:tr>
              <a:tr h="0">
                <a:tc>
                  <a:txBody>
                    <a:bodyPr/>
                    <a:lstStyle/>
                    <a:p>
                      <a:r>
                        <a:rPr lang="en-US">
                          <a:latin typeface="Segoe UI"/>
                        </a:rPr>
                        <a:t>490130</a:t>
                      </a:r>
                    </a:p>
                  </a:txBody>
                  <a:tcPr anchor="ctr"/>
                </a:tc>
                <a:tc>
                  <a:txBody>
                    <a:bodyPr/>
                    <a:lstStyle/>
                    <a:p>
                      <a:r>
                        <a:rPr lang="en-US">
                          <a:latin typeface="Segoe UI"/>
                        </a:rPr>
                        <a:t>Riverside Walter Reed Hospital</a:t>
                      </a:r>
                    </a:p>
                  </a:txBody>
                  <a:tcPr anchor="ctr"/>
                </a:tc>
                <a:tc>
                  <a:txBody>
                    <a:bodyPr/>
                    <a:lstStyle/>
                    <a:p>
                      <a:r>
                        <a:rPr lang="en-US">
                          <a:solidFill>
                            <a:srgbClr val="C00000"/>
                          </a:solidFill>
                          <a:latin typeface="Segoe UI"/>
                        </a:rPr>
                        <a:t>-0.150489</a:t>
                      </a:r>
                    </a:p>
                  </a:txBody>
                  <a:tcPr anchor="ctr"/>
                </a:tc>
                <a:tc>
                  <a:txBody>
                    <a:bodyPr/>
                    <a:lstStyle/>
                    <a:p>
                      <a:r>
                        <a:rPr lang="en-US">
                          <a:latin typeface="Segoe UI"/>
                        </a:rPr>
                        <a:t>2664 of 4387</a:t>
                      </a:r>
                    </a:p>
                  </a:txBody>
                  <a:tcPr anchor="ctr"/>
                </a:tc>
                <a:extLst>
                  <a:ext uri="{0D108BD9-81ED-4DB2-BD59-A6C34878D82A}">
                    <a16:rowId xmlns:a16="http://schemas.microsoft.com/office/drawing/2014/main" val="670011354"/>
                  </a:ext>
                </a:extLst>
              </a:tr>
              <a:tr h="0">
                <a:tc>
                  <a:txBody>
                    <a:bodyPr/>
                    <a:lstStyle/>
                    <a:p>
                      <a:r>
                        <a:rPr lang="en-US">
                          <a:latin typeface="Segoe UI"/>
                        </a:rPr>
                        <a:t>490143</a:t>
                      </a:r>
                    </a:p>
                  </a:txBody>
                  <a:tcPr anchor="ctr"/>
                </a:tc>
                <a:tc>
                  <a:txBody>
                    <a:bodyPr/>
                    <a:lstStyle/>
                    <a:p>
                      <a:r>
                        <a:rPr lang="en-US">
                          <a:latin typeface="Segoe UI"/>
                        </a:rPr>
                        <a:t>Riverside Doctors' Hospital of Williamsburg</a:t>
                      </a:r>
                    </a:p>
                  </a:txBody>
                  <a:tcPr anchor="ctr"/>
                </a:tc>
                <a:tc>
                  <a:txBody>
                    <a:bodyPr/>
                    <a:lstStyle/>
                    <a:p>
                      <a:r>
                        <a:rPr lang="en-US">
                          <a:solidFill>
                            <a:srgbClr val="C00000"/>
                          </a:solidFill>
                          <a:latin typeface="Segoe UI"/>
                        </a:rPr>
                        <a:t>-0.036087</a:t>
                      </a:r>
                    </a:p>
                  </a:txBody>
                  <a:tcPr anchor="ctr"/>
                </a:tc>
                <a:tc>
                  <a:txBody>
                    <a:bodyPr/>
                    <a:lstStyle/>
                    <a:p>
                      <a:r>
                        <a:rPr lang="en-US" dirty="0">
                          <a:latin typeface="Segoe UI"/>
                        </a:rPr>
                        <a:t>2432 of 4387</a:t>
                      </a:r>
                    </a:p>
                  </a:txBody>
                  <a:tcPr anchor="ctr"/>
                </a:tc>
                <a:extLst>
                  <a:ext uri="{0D108BD9-81ED-4DB2-BD59-A6C34878D82A}">
                    <a16:rowId xmlns:a16="http://schemas.microsoft.com/office/drawing/2014/main" val="3875696526"/>
                  </a:ext>
                </a:extLst>
              </a:tr>
            </a:tbl>
          </a:graphicData>
        </a:graphic>
      </p:graphicFrame>
      <p:sp>
        <p:nvSpPr>
          <p:cNvPr id="7" name="TextBox 6">
            <a:extLst>
              <a:ext uri="{FF2B5EF4-FFF2-40B4-BE49-F238E27FC236}">
                <a16:creationId xmlns:a16="http://schemas.microsoft.com/office/drawing/2014/main" id="{4B499D16-5D5D-29AF-8FF9-7C4449582058}"/>
              </a:ext>
            </a:extLst>
          </p:cNvPr>
          <p:cNvSpPr txBox="1"/>
          <p:nvPr/>
        </p:nvSpPr>
        <p:spPr>
          <a:xfrm>
            <a:off x="815771" y="5840204"/>
            <a:ext cx="10515600" cy="307777"/>
          </a:xfrm>
          <a:prstGeom prst="rect">
            <a:avLst/>
          </a:prstGeom>
          <a:noFill/>
        </p:spPr>
        <p:txBody>
          <a:bodyPr wrap="square" rtlCol="0">
            <a:spAutoFit/>
          </a:bodyPr>
          <a:lstStyle/>
          <a:p>
            <a:r>
              <a:rPr lang="en-US" sz="1400"/>
              <a:t>*Excludes Q1 and Q2 2020 data for some measures</a:t>
            </a:r>
          </a:p>
        </p:txBody>
      </p:sp>
    </p:spTree>
    <p:extLst>
      <p:ext uri="{BB962C8B-B14F-4D97-AF65-F5344CB8AC3E}">
        <p14:creationId xmlns:p14="http://schemas.microsoft.com/office/powerpoint/2010/main" val="389026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922AE-4717-DD8E-9D0E-05B1AC0F3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02123-DB24-6F9F-EA28-0A283FBA0222}"/>
              </a:ext>
            </a:extLst>
          </p:cNvPr>
          <p:cNvSpPr>
            <a:spLocks noGrp="1"/>
          </p:cNvSpPr>
          <p:nvPr>
            <p:ph type="title"/>
          </p:nvPr>
        </p:nvSpPr>
        <p:spPr/>
        <p:txBody>
          <a:bodyPr/>
          <a:lstStyle/>
          <a:p>
            <a:r>
              <a:rPr lang="en-US"/>
              <a:t>Mortality</a:t>
            </a:r>
          </a:p>
        </p:txBody>
      </p:sp>
      <p:sp>
        <p:nvSpPr>
          <p:cNvPr id="3" name="Text Placeholder 2">
            <a:extLst>
              <a:ext uri="{FF2B5EF4-FFF2-40B4-BE49-F238E27FC236}">
                <a16:creationId xmlns:a16="http://schemas.microsoft.com/office/drawing/2014/main" id="{054532E0-BB81-9D9F-1260-5871B9C20EAE}"/>
              </a:ext>
            </a:extLst>
          </p:cNvPr>
          <p:cNvSpPr>
            <a:spLocks noGrp="1"/>
          </p:cNvSpPr>
          <p:nvPr>
            <p:ph type="body" sz="quarter" idx="12"/>
          </p:nvPr>
        </p:nvSpPr>
        <p:spPr>
          <a:xfrm>
            <a:off x="815771" y="1610807"/>
            <a:ext cx="10552140" cy="1430662"/>
          </a:xfrm>
        </p:spPr>
        <p:txBody>
          <a:bodyPr vert="horz" lIns="91440" tIns="45720" rIns="91440" bIns="45720" rtlCol="0" anchor="t">
            <a:normAutofit/>
          </a:bodyPr>
          <a:lstStyle/>
          <a:p>
            <a:pPr marL="342900" indent="-342900">
              <a:buChar char="•"/>
            </a:pPr>
            <a:r>
              <a:rPr lang="en-US" sz="2400">
                <a:latin typeface="Segoe UI Light"/>
                <a:cs typeface="Segoe UI Light"/>
              </a:rPr>
              <a:t>Examine death rates in the 30 days following a hospitalization.</a:t>
            </a:r>
          </a:p>
          <a:p>
            <a:pPr marL="342900" indent="-342900">
              <a:buChar char="•"/>
            </a:pPr>
            <a:r>
              <a:rPr lang="en-US" sz="2400">
                <a:latin typeface="Segoe UI Light"/>
                <a:cs typeface="Segoe UI Light"/>
              </a:rPr>
              <a:t>An area of significant opportunity</a:t>
            </a:r>
          </a:p>
          <a:p>
            <a:pPr marL="342900" indent="-342900">
              <a:buChar char="•"/>
            </a:pPr>
            <a:r>
              <a:rPr lang="en-US" sz="2400">
                <a:latin typeface="Segoe UI Light"/>
                <a:cs typeface="Segoe UI Light"/>
              </a:rPr>
              <a:t>Vital for Riverside to focus on ahead of 2026</a:t>
            </a:r>
          </a:p>
        </p:txBody>
      </p:sp>
      <p:graphicFrame>
        <p:nvGraphicFramePr>
          <p:cNvPr id="6" name="Table 5">
            <a:extLst>
              <a:ext uri="{FF2B5EF4-FFF2-40B4-BE49-F238E27FC236}">
                <a16:creationId xmlns:a16="http://schemas.microsoft.com/office/drawing/2014/main" id="{DE0C466D-C6B1-25AB-1DD1-0CEABBD94759}"/>
              </a:ext>
            </a:extLst>
          </p:cNvPr>
          <p:cNvGraphicFramePr>
            <a:graphicFrameLocks noGrp="1"/>
          </p:cNvGraphicFramePr>
          <p:nvPr>
            <p:extLst>
              <p:ext uri="{D42A27DB-BD31-4B8C-83A1-F6EECF244321}">
                <p14:modId xmlns:p14="http://schemas.microsoft.com/office/powerpoint/2010/main" val="395792264"/>
              </p:ext>
            </p:extLst>
          </p:nvPr>
        </p:nvGraphicFramePr>
        <p:xfrm>
          <a:off x="824089" y="3240630"/>
          <a:ext cx="10515600" cy="2468880"/>
        </p:xfrm>
        <a:graphic>
          <a:graphicData uri="http://schemas.openxmlformats.org/drawingml/2006/table">
            <a:tbl>
              <a:tblPr>
                <a:tableStyleId>{22838BEF-8BB2-4498-84A7-C5851F593DF1}</a:tableStyleId>
              </a:tblPr>
              <a:tblGrid>
                <a:gridCol w="1569334">
                  <a:extLst>
                    <a:ext uri="{9D8B030D-6E8A-4147-A177-3AD203B41FA5}">
                      <a16:colId xmlns:a16="http://schemas.microsoft.com/office/drawing/2014/main" val="3866674734"/>
                    </a:ext>
                  </a:extLst>
                </a:gridCol>
                <a:gridCol w="3688466">
                  <a:extLst>
                    <a:ext uri="{9D8B030D-6E8A-4147-A177-3AD203B41FA5}">
                      <a16:colId xmlns:a16="http://schemas.microsoft.com/office/drawing/2014/main" val="2083151211"/>
                    </a:ext>
                  </a:extLst>
                </a:gridCol>
                <a:gridCol w="2628900">
                  <a:extLst>
                    <a:ext uri="{9D8B030D-6E8A-4147-A177-3AD203B41FA5}">
                      <a16:colId xmlns:a16="http://schemas.microsoft.com/office/drawing/2014/main" val="2178262413"/>
                    </a:ext>
                  </a:extLst>
                </a:gridCol>
                <a:gridCol w="2628900">
                  <a:extLst>
                    <a:ext uri="{9D8B030D-6E8A-4147-A177-3AD203B41FA5}">
                      <a16:colId xmlns:a16="http://schemas.microsoft.com/office/drawing/2014/main" val="1469062846"/>
                    </a:ext>
                  </a:extLst>
                </a:gridCol>
              </a:tblGrid>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latin typeface="Segoe UI"/>
                        </a:rPr>
                        <a:t>Mortality Group Scores and Ranks (Data from 7/1/2019-6/30/2022)*</a:t>
                      </a: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extLst>
                  <a:ext uri="{0D108BD9-81ED-4DB2-BD59-A6C34878D82A}">
                    <a16:rowId xmlns:a16="http://schemas.microsoft.com/office/drawing/2014/main" val="1154691813"/>
                  </a:ext>
                </a:extLst>
              </a:tr>
              <a:tr h="0">
                <a:tc>
                  <a:txBody>
                    <a:bodyPr/>
                    <a:lstStyle/>
                    <a:p>
                      <a:r>
                        <a:rPr lang="en-US" b="1">
                          <a:solidFill>
                            <a:schemeClr val="bg1"/>
                          </a:solidFill>
                          <a:latin typeface="Segoe UI"/>
                        </a:rPr>
                        <a:t>CCN</a:t>
                      </a:r>
                    </a:p>
                  </a:txBody>
                  <a:tcPr anchor="ctr">
                    <a:solidFill>
                      <a:schemeClr val="tx2">
                        <a:lumMod val="90000"/>
                        <a:lumOff val="10000"/>
                      </a:schemeClr>
                    </a:solidFill>
                  </a:tcPr>
                </a:tc>
                <a:tc>
                  <a:txBody>
                    <a:bodyPr/>
                    <a:lstStyle/>
                    <a:p>
                      <a:r>
                        <a:rPr lang="en-US" b="1">
                          <a:solidFill>
                            <a:schemeClr val="bg1"/>
                          </a:solidFill>
                          <a:latin typeface="Segoe UI"/>
                        </a:rPr>
                        <a:t>Hospital Name</a:t>
                      </a:r>
                    </a:p>
                  </a:txBody>
                  <a:tcPr anchor="ctr">
                    <a:solidFill>
                      <a:schemeClr val="tx2">
                        <a:lumMod val="90000"/>
                        <a:lumOff val="10000"/>
                      </a:schemeClr>
                    </a:solidFill>
                  </a:tcPr>
                </a:tc>
                <a:tc>
                  <a:txBody>
                    <a:bodyPr/>
                    <a:lstStyle/>
                    <a:p>
                      <a:r>
                        <a:rPr lang="en-US" b="1" err="1">
                          <a:solidFill>
                            <a:schemeClr val="bg1"/>
                          </a:solidFill>
                          <a:latin typeface="Segoe UI"/>
                        </a:rPr>
                        <a:t>grp_score</a:t>
                      </a:r>
                    </a:p>
                  </a:txBody>
                  <a:tcPr anchor="ctr">
                    <a:solidFill>
                      <a:schemeClr val="tx2">
                        <a:lumMod val="90000"/>
                        <a:lumOff val="10000"/>
                      </a:schemeClr>
                    </a:solidFill>
                  </a:tcPr>
                </a:tc>
                <a:tc>
                  <a:txBody>
                    <a:bodyPr/>
                    <a:lstStyle/>
                    <a:p>
                      <a:r>
                        <a:rPr lang="en-US" b="1">
                          <a:solidFill>
                            <a:schemeClr val="bg1"/>
                          </a:solidFill>
                          <a:latin typeface="Segoe UI"/>
                        </a:rPr>
                        <a:t>Rank</a:t>
                      </a:r>
                    </a:p>
                  </a:txBody>
                  <a:tcPr anchor="ctr">
                    <a:solidFill>
                      <a:schemeClr val="tx2">
                        <a:lumMod val="90000"/>
                        <a:lumOff val="10000"/>
                      </a:schemeClr>
                    </a:solidFill>
                  </a:tcPr>
                </a:tc>
                <a:extLst>
                  <a:ext uri="{0D108BD9-81ED-4DB2-BD59-A6C34878D82A}">
                    <a16:rowId xmlns:a16="http://schemas.microsoft.com/office/drawing/2014/main" val="3914697002"/>
                  </a:ext>
                </a:extLst>
              </a:tr>
              <a:tr h="0">
                <a:tc>
                  <a:txBody>
                    <a:bodyPr/>
                    <a:lstStyle/>
                    <a:p>
                      <a:r>
                        <a:rPr lang="en-US">
                          <a:latin typeface="Segoe UI"/>
                        </a:rPr>
                        <a:t>490037</a:t>
                      </a:r>
                    </a:p>
                  </a:txBody>
                  <a:tcPr anchor="ctr"/>
                </a:tc>
                <a:tc>
                  <a:txBody>
                    <a:bodyPr/>
                    <a:lstStyle/>
                    <a:p>
                      <a:r>
                        <a:rPr lang="en-US">
                          <a:latin typeface="Segoe UI"/>
                        </a:rPr>
                        <a:t>Riverside Shore Memorial Hospital</a:t>
                      </a:r>
                    </a:p>
                  </a:txBody>
                  <a:tcPr anchor="ctr"/>
                </a:tc>
                <a:tc>
                  <a:txBody>
                    <a:bodyPr/>
                    <a:lstStyle/>
                    <a:p>
                      <a:r>
                        <a:rPr lang="en-US">
                          <a:solidFill>
                            <a:srgbClr val="C00000"/>
                          </a:solidFill>
                          <a:latin typeface="Segoe UI"/>
                        </a:rPr>
                        <a:t>-1.377888</a:t>
                      </a:r>
                    </a:p>
                  </a:txBody>
                  <a:tcPr anchor="ctr"/>
                </a:tc>
                <a:tc>
                  <a:txBody>
                    <a:bodyPr/>
                    <a:lstStyle/>
                    <a:p>
                      <a:r>
                        <a:rPr lang="en-US">
                          <a:latin typeface="Segoe UI"/>
                        </a:rPr>
                        <a:t>3263 of 3582</a:t>
                      </a:r>
                    </a:p>
                  </a:txBody>
                  <a:tcPr anchor="ctr"/>
                </a:tc>
                <a:extLst>
                  <a:ext uri="{0D108BD9-81ED-4DB2-BD59-A6C34878D82A}">
                    <a16:rowId xmlns:a16="http://schemas.microsoft.com/office/drawing/2014/main" val="4025321355"/>
                  </a:ext>
                </a:extLst>
              </a:tr>
              <a:tr h="0">
                <a:tc>
                  <a:txBody>
                    <a:bodyPr/>
                    <a:lstStyle/>
                    <a:p>
                      <a:r>
                        <a:rPr lang="en-US">
                          <a:latin typeface="Segoe UI"/>
                        </a:rPr>
                        <a:t>490052</a:t>
                      </a:r>
                    </a:p>
                  </a:txBody>
                  <a:tcPr anchor="ctr"/>
                </a:tc>
                <a:tc>
                  <a:txBody>
                    <a:bodyPr/>
                    <a:lstStyle/>
                    <a:p>
                      <a:r>
                        <a:rPr lang="en-US">
                          <a:latin typeface="Segoe UI"/>
                        </a:rPr>
                        <a:t>Riverside Regional Medical Center</a:t>
                      </a:r>
                    </a:p>
                  </a:txBody>
                  <a:tcPr anchor="ctr"/>
                </a:tc>
                <a:tc>
                  <a:txBody>
                    <a:bodyPr/>
                    <a:lstStyle/>
                    <a:p>
                      <a:r>
                        <a:rPr lang="en-US">
                          <a:solidFill>
                            <a:srgbClr val="C00000"/>
                          </a:solidFill>
                          <a:latin typeface="Segoe UI"/>
                        </a:rPr>
                        <a:t>-1.907913</a:t>
                      </a:r>
                    </a:p>
                  </a:txBody>
                  <a:tcPr anchor="ctr"/>
                </a:tc>
                <a:tc>
                  <a:txBody>
                    <a:bodyPr/>
                    <a:lstStyle/>
                    <a:p>
                      <a:r>
                        <a:rPr lang="en-US">
                          <a:latin typeface="Segoe UI"/>
                        </a:rPr>
                        <a:t>3460 of 3582</a:t>
                      </a:r>
                    </a:p>
                  </a:txBody>
                  <a:tcPr anchor="ctr"/>
                </a:tc>
                <a:extLst>
                  <a:ext uri="{0D108BD9-81ED-4DB2-BD59-A6C34878D82A}">
                    <a16:rowId xmlns:a16="http://schemas.microsoft.com/office/drawing/2014/main" val="2366019225"/>
                  </a:ext>
                </a:extLst>
              </a:tr>
              <a:tr h="0">
                <a:tc>
                  <a:txBody>
                    <a:bodyPr/>
                    <a:lstStyle/>
                    <a:p>
                      <a:r>
                        <a:rPr lang="en-US">
                          <a:latin typeface="Segoe UI"/>
                        </a:rPr>
                        <a:t>490130</a:t>
                      </a:r>
                    </a:p>
                  </a:txBody>
                  <a:tcPr anchor="ctr"/>
                </a:tc>
                <a:tc>
                  <a:txBody>
                    <a:bodyPr/>
                    <a:lstStyle/>
                    <a:p>
                      <a:r>
                        <a:rPr lang="en-US">
                          <a:latin typeface="Segoe UI"/>
                        </a:rPr>
                        <a:t>Riverside Walter Reed Hospital</a:t>
                      </a:r>
                    </a:p>
                  </a:txBody>
                  <a:tcPr anchor="ctr"/>
                </a:tc>
                <a:tc>
                  <a:txBody>
                    <a:bodyPr/>
                    <a:lstStyle/>
                    <a:p>
                      <a:r>
                        <a:rPr lang="en-US">
                          <a:solidFill>
                            <a:srgbClr val="C00000"/>
                          </a:solidFill>
                          <a:latin typeface="Segoe UI"/>
                        </a:rPr>
                        <a:t>-0.677782</a:t>
                      </a:r>
                    </a:p>
                  </a:txBody>
                  <a:tcPr anchor="ctr"/>
                </a:tc>
                <a:tc>
                  <a:txBody>
                    <a:bodyPr/>
                    <a:lstStyle/>
                    <a:p>
                      <a:r>
                        <a:rPr lang="en-US">
                          <a:latin typeface="Segoe UI"/>
                        </a:rPr>
                        <a:t>2779 of 3582</a:t>
                      </a:r>
                    </a:p>
                  </a:txBody>
                  <a:tcPr anchor="ctr"/>
                </a:tc>
                <a:extLst>
                  <a:ext uri="{0D108BD9-81ED-4DB2-BD59-A6C34878D82A}">
                    <a16:rowId xmlns:a16="http://schemas.microsoft.com/office/drawing/2014/main" val="670011354"/>
                  </a:ext>
                </a:extLst>
              </a:tr>
              <a:tr h="0">
                <a:tc>
                  <a:txBody>
                    <a:bodyPr/>
                    <a:lstStyle/>
                    <a:p>
                      <a:r>
                        <a:rPr lang="en-US">
                          <a:latin typeface="Segoe UI"/>
                        </a:rPr>
                        <a:t>490143</a:t>
                      </a:r>
                    </a:p>
                  </a:txBody>
                  <a:tcPr anchor="ctr"/>
                </a:tc>
                <a:tc>
                  <a:txBody>
                    <a:bodyPr/>
                    <a:lstStyle/>
                    <a:p>
                      <a:r>
                        <a:rPr lang="en-US">
                          <a:latin typeface="Segoe UI"/>
                        </a:rPr>
                        <a:t>Riverside Doctors' Hospital of Williamsburg</a:t>
                      </a:r>
                    </a:p>
                  </a:txBody>
                  <a:tcPr anchor="ctr"/>
                </a:tc>
                <a:tc>
                  <a:txBody>
                    <a:bodyPr/>
                    <a:lstStyle/>
                    <a:p>
                      <a:r>
                        <a:rPr lang="en-US">
                          <a:solidFill>
                            <a:schemeClr val="tx1"/>
                          </a:solidFill>
                          <a:latin typeface="Segoe UI"/>
                        </a:rPr>
                        <a:t>0.201394</a:t>
                      </a:r>
                    </a:p>
                  </a:txBody>
                  <a:tcPr anchor="ctr"/>
                </a:tc>
                <a:tc>
                  <a:txBody>
                    <a:bodyPr/>
                    <a:lstStyle/>
                    <a:p>
                      <a:r>
                        <a:rPr lang="en-US">
                          <a:latin typeface="Segoe UI"/>
                        </a:rPr>
                        <a:t>1565 of 3582</a:t>
                      </a:r>
                    </a:p>
                  </a:txBody>
                  <a:tcPr anchor="ctr"/>
                </a:tc>
                <a:extLst>
                  <a:ext uri="{0D108BD9-81ED-4DB2-BD59-A6C34878D82A}">
                    <a16:rowId xmlns:a16="http://schemas.microsoft.com/office/drawing/2014/main" val="3875696526"/>
                  </a:ext>
                </a:extLst>
              </a:tr>
            </a:tbl>
          </a:graphicData>
        </a:graphic>
      </p:graphicFrame>
      <p:sp>
        <p:nvSpPr>
          <p:cNvPr id="4" name="TextBox 3">
            <a:extLst>
              <a:ext uri="{FF2B5EF4-FFF2-40B4-BE49-F238E27FC236}">
                <a16:creationId xmlns:a16="http://schemas.microsoft.com/office/drawing/2014/main" id="{4B816060-3D91-3900-2555-0C7471EAB7BD}"/>
              </a:ext>
            </a:extLst>
          </p:cNvPr>
          <p:cNvSpPr txBox="1"/>
          <p:nvPr/>
        </p:nvSpPr>
        <p:spPr>
          <a:xfrm>
            <a:off x="815771" y="5754782"/>
            <a:ext cx="10515600" cy="307777"/>
          </a:xfrm>
          <a:prstGeom prst="rect">
            <a:avLst/>
          </a:prstGeom>
          <a:noFill/>
        </p:spPr>
        <p:txBody>
          <a:bodyPr wrap="square" rtlCol="0">
            <a:spAutoFit/>
          </a:bodyPr>
          <a:lstStyle/>
          <a:p>
            <a:r>
              <a:rPr lang="en-US" sz="1400"/>
              <a:t>*Excludes Q1 and Q2 2020 data for some measures</a:t>
            </a:r>
          </a:p>
        </p:txBody>
      </p:sp>
    </p:spTree>
    <p:extLst>
      <p:ext uri="{BB962C8B-B14F-4D97-AF65-F5344CB8AC3E}">
        <p14:creationId xmlns:p14="http://schemas.microsoft.com/office/powerpoint/2010/main" val="95810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4EA2A-0C17-55F5-E02E-8704A9056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DB1A9-E8A1-E8C7-19C6-69BD21060707}"/>
              </a:ext>
            </a:extLst>
          </p:cNvPr>
          <p:cNvSpPr>
            <a:spLocks noGrp="1"/>
          </p:cNvSpPr>
          <p:nvPr>
            <p:ph type="title"/>
          </p:nvPr>
        </p:nvSpPr>
        <p:spPr/>
        <p:txBody>
          <a:bodyPr/>
          <a:lstStyle/>
          <a:p>
            <a:r>
              <a:rPr lang="en-US"/>
              <a:t>Mortality &amp; Readmission Heat Map</a:t>
            </a:r>
          </a:p>
        </p:txBody>
      </p:sp>
      <p:pic>
        <p:nvPicPr>
          <p:cNvPr id="4100" name="Picture 4">
            <a:extLst>
              <a:ext uri="{FF2B5EF4-FFF2-40B4-BE49-F238E27FC236}">
                <a16:creationId xmlns:a16="http://schemas.microsoft.com/office/drawing/2014/main" id="{32D4B22C-5439-3790-A3E2-1EED3F2BC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 y="1705065"/>
            <a:ext cx="12188999" cy="51504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CF6E7E2-0CD2-D354-514C-BF7364B4723F}"/>
              </a:ext>
            </a:extLst>
          </p:cNvPr>
          <p:cNvSpPr/>
          <p:nvPr/>
        </p:nvSpPr>
        <p:spPr>
          <a:xfrm>
            <a:off x="2621280" y="2702560"/>
            <a:ext cx="609600" cy="72644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 name="Rectangle 7">
            <a:extLst>
              <a:ext uri="{FF2B5EF4-FFF2-40B4-BE49-F238E27FC236}">
                <a16:creationId xmlns:a16="http://schemas.microsoft.com/office/drawing/2014/main" id="{E653B564-E39D-88B5-312F-E0FF2F4536EC}"/>
              </a:ext>
            </a:extLst>
          </p:cNvPr>
          <p:cNvSpPr/>
          <p:nvPr/>
        </p:nvSpPr>
        <p:spPr>
          <a:xfrm>
            <a:off x="3799840" y="1976120"/>
            <a:ext cx="609600" cy="283972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8385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9517A-B401-52B9-0429-E6A2503A6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BD01F-1E5B-4C75-9D69-B3EDBB944AC3}"/>
              </a:ext>
            </a:extLst>
          </p:cNvPr>
          <p:cNvSpPr>
            <a:spLocks noGrp="1"/>
          </p:cNvSpPr>
          <p:nvPr>
            <p:ph type="title"/>
          </p:nvPr>
        </p:nvSpPr>
        <p:spPr/>
        <p:txBody>
          <a:bodyPr/>
          <a:lstStyle/>
          <a:p>
            <a:r>
              <a:rPr lang="en-US"/>
              <a:t>Riverside Regional Medical Ctr. - CABG</a:t>
            </a:r>
          </a:p>
        </p:txBody>
      </p:sp>
      <p:sp>
        <p:nvSpPr>
          <p:cNvPr id="3" name="TextBox 2">
            <a:extLst>
              <a:ext uri="{FF2B5EF4-FFF2-40B4-BE49-F238E27FC236}">
                <a16:creationId xmlns:a16="http://schemas.microsoft.com/office/drawing/2014/main" id="{1AFDB03B-09EF-7994-9EA2-F487C00E69A5}"/>
              </a:ext>
            </a:extLst>
          </p:cNvPr>
          <p:cNvSpPr txBox="1"/>
          <p:nvPr/>
        </p:nvSpPr>
        <p:spPr>
          <a:xfrm>
            <a:off x="838200" y="1355408"/>
            <a:ext cx="10956403" cy="840230"/>
          </a:xfrm>
          <a:prstGeom prst="rect">
            <a:avLst/>
          </a:prstGeom>
          <a:noFill/>
        </p:spPr>
        <p:txBody>
          <a:bodyPr wrap="square" lIns="91440" tIns="45720" rIns="91440" bIns="45720" rtlCol="0" anchor="t">
            <a:spAutoFit/>
          </a:bodyPr>
          <a:lstStyle/>
          <a:p>
            <a:pPr>
              <a:lnSpc>
                <a:spcPct val="90000"/>
              </a:lnSpc>
              <a:spcBef>
                <a:spcPts val="1000"/>
              </a:spcBef>
            </a:pPr>
            <a:r>
              <a:rPr lang="en-US">
                <a:solidFill>
                  <a:srgbClr val="183028"/>
                </a:solidFill>
                <a:latin typeface="Segoe UI"/>
                <a:ea typeface="+mn-lt"/>
                <a:cs typeface="Segoe UI Light"/>
              </a:rPr>
              <a:t>Hospitals with poor performance on the STD_MORT_30_CABG measure face higher-than-expected mortality rates for coronary artery bypass graft (CABG) procedures.</a:t>
            </a:r>
            <a:r>
              <a:rPr lang="en-US" b="1">
                <a:solidFill>
                  <a:srgbClr val="183028"/>
                </a:solidFill>
                <a:latin typeface="Segoe UI"/>
                <a:ea typeface="+mn-lt"/>
                <a:cs typeface="Segoe UI Light"/>
              </a:rPr>
              <a:t> Below are some research-based methods to improve CABG outcomes.</a:t>
            </a:r>
            <a:endParaRPr lang="en-US">
              <a:latin typeface="Segoe UI"/>
              <a:cs typeface="Segoe UI"/>
            </a:endParaRPr>
          </a:p>
        </p:txBody>
      </p:sp>
      <p:sp>
        <p:nvSpPr>
          <p:cNvPr id="5" name="TextBox 4">
            <a:extLst>
              <a:ext uri="{FF2B5EF4-FFF2-40B4-BE49-F238E27FC236}">
                <a16:creationId xmlns:a16="http://schemas.microsoft.com/office/drawing/2014/main" id="{06DD2019-D2E2-5D3F-2E9B-A0F4044F0390}"/>
              </a:ext>
            </a:extLst>
          </p:cNvPr>
          <p:cNvSpPr txBox="1"/>
          <p:nvPr/>
        </p:nvSpPr>
        <p:spPr>
          <a:xfrm>
            <a:off x="739422" y="6423377"/>
            <a:ext cx="592666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egoe UI"/>
                <a:cs typeface="Segoe UI"/>
              </a:rPr>
              <a:t>(Journal of Cardiothoracic Surgery)</a:t>
            </a:r>
          </a:p>
          <a:p>
            <a:r>
              <a:rPr lang="en-US" sz="1100">
                <a:latin typeface="Segoe UI"/>
                <a:cs typeface="Segoe UI"/>
              </a:rPr>
              <a:t>(Coronary Artery Bypass Grafting: Past and Future)</a:t>
            </a:r>
          </a:p>
        </p:txBody>
      </p:sp>
      <p:graphicFrame>
        <p:nvGraphicFramePr>
          <p:cNvPr id="7" name="Text Placeholder 2">
            <a:extLst>
              <a:ext uri="{FF2B5EF4-FFF2-40B4-BE49-F238E27FC236}">
                <a16:creationId xmlns:a16="http://schemas.microsoft.com/office/drawing/2014/main" id="{25E547B7-9E87-BAF4-77B6-D126734B050C}"/>
              </a:ext>
            </a:extLst>
          </p:cNvPr>
          <p:cNvGraphicFramePr/>
          <p:nvPr>
            <p:extLst>
              <p:ext uri="{D42A27DB-BD31-4B8C-83A1-F6EECF244321}">
                <p14:modId xmlns:p14="http://schemas.microsoft.com/office/powerpoint/2010/main" val="2048118884"/>
              </p:ext>
            </p:extLst>
          </p:nvPr>
        </p:nvGraphicFramePr>
        <p:xfrm>
          <a:off x="829882" y="2216851"/>
          <a:ext cx="10523918" cy="3974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53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5F3D-C49F-961F-7E89-A8F40C017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0756F-037B-F1B0-C934-777269A14366}"/>
              </a:ext>
            </a:extLst>
          </p:cNvPr>
          <p:cNvSpPr>
            <a:spLocks noGrp="1"/>
          </p:cNvSpPr>
          <p:nvPr>
            <p:ph type="title"/>
          </p:nvPr>
        </p:nvSpPr>
        <p:spPr/>
        <p:txBody>
          <a:bodyPr/>
          <a:lstStyle/>
          <a:p>
            <a:r>
              <a:rPr lang="en-US"/>
              <a:t>All Riverside Locations- HF</a:t>
            </a:r>
          </a:p>
        </p:txBody>
      </p:sp>
      <p:sp>
        <p:nvSpPr>
          <p:cNvPr id="3" name="TextBox 2">
            <a:extLst>
              <a:ext uri="{FF2B5EF4-FFF2-40B4-BE49-F238E27FC236}">
                <a16:creationId xmlns:a16="http://schemas.microsoft.com/office/drawing/2014/main" id="{EF66C5B5-D550-07DD-AF34-913BAD97B891}"/>
              </a:ext>
            </a:extLst>
          </p:cNvPr>
          <p:cNvSpPr txBox="1"/>
          <p:nvPr/>
        </p:nvSpPr>
        <p:spPr>
          <a:xfrm>
            <a:off x="838200" y="1335088"/>
            <a:ext cx="10956403" cy="960263"/>
          </a:xfrm>
          <a:prstGeom prst="rect">
            <a:avLst/>
          </a:prstGeom>
          <a:noFill/>
        </p:spPr>
        <p:txBody>
          <a:bodyPr wrap="square" lIns="91440" tIns="45720" rIns="91440" bIns="45720" rtlCol="0" anchor="t">
            <a:spAutoFit/>
          </a:bodyPr>
          <a:lstStyle/>
          <a:p>
            <a:pPr>
              <a:lnSpc>
                <a:spcPct val="90000"/>
              </a:lnSpc>
              <a:spcBef>
                <a:spcPts val="1000"/>
              </a:spcBef>
            </a:pPr>
            <a:r>
              <a:rPr lang="en-US">
                <a:solidFill>
                  <a:srgbClr val="183028"/>
                </a:solidFill>
                <a:latin typeface="Segoe UI"/>
                <a:ea typeface="+mn-lt"/>
                <a:cs typeface="Segoe UI Light"/>
              </a:rPr>
              <a:t>Hospitals with poor performance on the STD_MORT_30_HF measure face higher-than-expected 30-day mortality rates for heart failure (HF) patients.</a:t>
            </a:r>
            <a:endParaRPr lang="en-US">
              <a:latin typeface="Segoe UI"/>
            </a:endParaRPr>
          </a:p>
          <a:p>
            <a:pPr marL="171450" lvl="1"/>
            <a:endParaRPr lang="en-US" sz="1200">
              <a:latin typeface="Segoe UI"/>
              <a:cs typeface="Segoe UI Light" panose="020B0502040204020203" pitchFamily="34" charset="0"/>
            </a:endParaRPr>
          </a:p>
          <a:p>
            <a:pPr lvl="2" indent="-285750">
              <a:buFont typeface="Arial" panose="020B0604020202020204" pitchFamily="34" charset="0"/>
              <a:buChar char="•"/>
            </a:pPr>
            <a:endParaRPr lang="en-US" sz="1200">
              <a:solidFill>
                <a:srgbClr val="183028"/>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D230A56C-2F22-AAFA-65D0-903A4183BE8B}"/>
              </a:ext>
            </a:extLst>
          </p:cNvPr>
          <p:cNvSpPr txBox="1"/>
          <p:nvPr/>
        </p:nvSpPr>
        <p:spPr>
          <a:xfrm>
            <a:off x="841022" y="6259688"/>
            <a:ext cx="955886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egoe UI"/>
                <a:ea typeface="+mn-lt"/>
                <a:cs typeface="+mn-lt"/>
              </a:rPr>
              <a:t>(Journal of Cardiothoracic Surgery)</a:t>
            </a:r>
            <a:endParaRPr lang="en-US" sz="1100">
              <a:latin typeface="Segoe UI"/>
              <a:cs typeface="Segoe UI"/>
            </a:endParaRPr>
          </a:p>
          <a:p>
            <a:r>
              <a:rPr lang="en-US" sz="1100">
                <a:latin typeface="Segoe UI"/>
                <a:ea typeface="+mn-lt"/>
                <a:cs typeface="+mn-lt"/>
              </a:rPr>
              <a:t>(JAMA Network Open)</a:t>
            </a:r>
          </a:p>
          <a:p>
            <a:r>
              <a:rPr lang="en-US" sz="1100">
                <a:latin typeface="Segoe UI"/>
                <a:ea typeface="+mn-lt"/>
                <a:cs typeface="+mn-lt"/>
              </a:rPr>
              <a:t>(Systematic Review and Meta-Analysis of HF Interventions)</a:t>
            </a:r>
            <a:endParaRPr lang="en-US">
              <a:latin typeface="Segoe UI"/>
            </a:endParaRPr>
          </a:p>
        </p:txBody>
      </p:sp>
      <p:graphicFrame>
        <p:nvGraphicFramePr>
          <p:cNvPr id="5" name="Diagram 4">
            <a:extLst>
              <a:ext uri="{FF2B5EF4-FFF2-40B4-BE49-F238E27FC236}">
                <a16:creationId xmlns:a16="http://schemas.microsoft.com/office/drawing/2014/main" id="{A59913FA-F8AE-815A-BFC0-E8E71D0E71EF}"/>
              </a:ext>
            </a:extLst>
          </p:cNvPr>
          <p:cNvGraphicFramePr/>
          <p:nvPr>
            <p:extLst>
              <p:ext uri="{D42A27DB-BD31-4B8C-83A1-F6EECF244321}">
                <p14:modId xmlns:p14="http://schemas.microsoft.com/office/powerpoint/2010/main" val="3896238232"/>
              </p:ext>
            </p:extLst>
          </p:nvPr>
        </p:nvGraphicFramePr>
        <p:xfrm>
          <a:off x="1735668" y="1924757"/>
          <a:ext cx="8720665" cy="4320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193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EBE58-C2EB-4A35-17B7-8AA9F2E6C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8EA9A-F0B0-E4C9-CE9F-F90461BEFABA}"/>
              </a:ext>
            </a:extLst>
          </p:cNvPr>
          <p:cNvSpPr>
            <a:spLocks noGrp="1"/>
          </p:cNvSpPr>
          <p:nvPr>
            <p:ph type="ctrTitle"/>
          </p:nvPr>
        </p:nvSpPr>
        <p:spPr/>
        <p:txBody>
          <a:bodyPr/>
          <a:lstStyle/>
          <a:p>
            <a:r>
              <a:rPr lang="en-US">
                <a:latin typeface="Segoe UI Semibold"/>
                <a:ea typeface="Malgun Gothic"/>
                <a:cs typeface="Segoe UI Semibold"/>
              </a:rPr>
              <a:t>Using Machine Learning to Assess Measure Importance</a:t>
            </a:r>
          </a:p>
        </p:txBody>
      </p:sp>
      <p:sp>
        <p:nvSpPr>
          <p:cNvPr id="3" name="Subtitle 2">
            <a:extLst>
              <a:ext uri="{FF2B5EF4-FFF2-40B4-BE49-F238E27FC236}">
                <a16:creationId xmlns:a16="http://schemas.microsoft.com/office/drawing/2014/main" id="{F11F4B7E-4B5E-6E0C-AA6A-E86884121D50}"/>
              </a:ext>
            </a:extLst>
          </p:cNvPr>
          <p:cNvSpPr>
            <a:spLocks noGrp="1"/>
          </p:cNvSpPr>
          <p:nvPr>
            <p:ph type="subTitle" idx="1"/>
          </p:nvPr>
        </p:nvSpPr>
        <p:spPr/>
        <p:txBody>
          <a:bodyPr/>
          <a:lstStyle/>
          <a:p>
            <a:r>
              <a:rPr lang="en-US">
                <a:latin typeface="Segoe UI Light"/>
                <a:cs typeface="Segoe UI Light"/>
              </a:rPr>
              <a:t>Key Drivers of Hospital Star Ratings</a:t>
            </a:r>
            <a:endParaRPr lang="en-US"/>
          </a:p>
        </p:txBody>
      </p:sp>
    </p:spTree>
    <p:extLst>
      <p:ext uri="{BB962C8B-B14F-4D97-AF65-F5344CB8AC3E}">
        <p14:creationId xmlns:p14="http://schemas.microsoft.com/office/powerpoint/2010/main" val="298184303"/>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a:t>ML Feature Importance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sz="half" idx="1"/>
          </p:nvPr>
        </p:nvSpPr>
        <p:spPr>
          <a:xfrm>
            <a:off x="4402898" y="2971790"/>
            <a:ext cx="3125244" cy="2596497"/>
          </a:xfrm>
        </p:spPr>
        <p:txBody>
          <a:bodyPr vert="horz" lIns="91440" tIns="45720" rIns="91440" bIns="45720" rtlCol="0" anchor="t">
            <a:normAutofit/>
          </a:bodyPr>
          <a:lstStyle/>
          <a:p>
            <a:pPr algn="ctr"/>
            <a:r>
              <a:rPr lang="en-US" sz="2000" b="1" err="1">
                <a:latin typeface="Segoe UI Light"/>
                <a:cs typeface="Segoe UI Light"/>
              </a:rPr>
              <a:t>XGBoost</a:t>
            </a:r>
            <a:endParaRPr lang="en-US" sz="2000" b="1"/>
          </a:p>
          <a:p>
            <a:endParaRPr lang="en-US" sz="1100"/>
          </a:p>
          <a:p>
            <a:pPr marL="342900" indent="-342900">
              <a:buChar char="•"/>
            </a:pPr>
            <a:r>
              <a:rPr lang="en-US" sz="1800">
                <a:latin typeface="Segoe UI Light"/>
                <a:cs typeface="Segoe UI Light"/>
              </a:rPr>
              <a:t>Measures gain-based importance (improvement in loss function).</a:t>
            </a:r>
            <a:endParaRPr lang="en-US" sz="1800"/>
          </a:p>
          <a:p>
            <a:pPr marL="342900" indent="-342900">
              <a:buChar char="•"/>
            </a:pPr>
            <a:r>
              <a:rPr lang="en-US" sz="1800">
                <a:latin typeface="Segoe UI Light"/>
                <a:cs typeface="Segoe UI Light"/>
              </a:rPr>
              <a:t>Prioritizes features reducing model error during training.</a:t>
            </a:r>
            <a:endParaRPr lang="en-US" sz="2000"/>
          </a:p>
        </p:txBody>
      </p:sp>
      <p:sp>
        <p:nvSpPr>
          <p:cNvPr id="4" name="Content Placeholder 3">
            <a:extLst>
              <a:ext uri="{FF2B5EF4-FFF2-40B4-BE49-F238E27FC236}">
                <a16:creationId xmlns:a16="http://schemas.microsoft.com/office/drawing/2014/main" id="{C4C22B84-1586-5209-70AC-D0AB15BB8F77}"/>
              </a:ext>
            </a:extLst>
          </p:cNvPr>
          <p:cNvSpPr>
            <a:spLocks noGrp="1"/>
          </p:cNvSpPr>
          <p:nvPr>
            <p:ph sz="half" idx="2"/>
          </p:nvPr>
        </p:nvSpPr>
        <p:spPr>
          <a:xfrm>
            <a:off x="566802" y="2971790"/>
            <a:ext cx="3125244" cy="2596497"/>
          </a:xfrm>
        </p:spPr>
        <p:txBody>
          <a:bodyPr vert="horz" lIns="91440" tIns="45720" rIns="91440" bIns="45720" rtlCol="0" anchor="t">
            <a:normAutofit/>
          </a:bodyPr>
          <a:lstStyle/>
          <a:p>
            <a:pPr algn="ctr"/>
            <a:r>
              <a:rPr lang="en-US" sz="2000" b="1">
                <a:latin typeface="Segoe UI Light"/>
                <a:cs typeface="Segoe UI Light"/>
              </a:rPr>
              <a:t>Random Forest</a:t>
            </a:r>
            <a:endParaRPr lang="en-US" sz="2000"/>
          </a:p>
          <a:p>
            <a:endParaRPr lang="en-US" sz="1100"/>
          </a:p>
          <a:p>
            <a:pPr marL="342900" indent="-342900">
              <a:buChar char="•"/>
            </a:pPr>
            <a:r>
              <a:rPr lang="en-US" sz="1800">
                <a:latin typeface="Segoe UI Light"/>
                <a:cs typeface="Segoe UI Light"/>
              </a:rPr>
              <a:t>Measures variance reduction or Gini impurity.</a:t>
            </a:r>
          </a:p>
          <a:p>
            <a:pPr marL="342900" indent="-342900">
              <a:buChar char="•"/>
            </a:pPr>
            <a:r>
              <a:rPr lang="en-US" sz="1800">
                <a:latin typeface="Segoe UI Light"/>
                <a:cs typeface="Segoe UI Light"/>
              </a:rPr>
              <a:t>Highlights features that consistently reduce uncertainty in decision trees.</a:t>
            </a:r>
            <a:endParaRPr lang="en-US" sz="2000">
              <a:latin typeface="Segoe UI Light"/>
              <a:cs typeface="Segoe UI Light"/>
            </a:endParaRPr>
          </a:p>
        </p:txBody>
      </p:sp>
      <p:sp>
        <p:nvSpPr>
          <p:cNvPr id="7" name="Text Placeholder 2">
            <a:extLst>
              <a:ext uri="{FF2B5EF4-FFF2-40B4-BE49-F238E27FC236}">
                <a16:creationId xmlns:a16="http://schemas.microsoft.com/office/drawing/2014/main" id="{CACA4C35-E6EE-83F0-0F68-EBDB0FD19908}"/>
              </a:ext>
            </a:extLst>
          </p:cNvPr>
          <p:cNvSpPr txBox="1">
            <a:spLocks/>
          </p:cNvSpPr>
          <p:nvPr/>
        </p:nvSpPr>
        <p:spPr>
          <a:xfrm>
            <a:off x="8228556" y="2971790"/>
            <a:ext cx="3125244" cy="2596497"/>
          </a:xfrm>
          <a:prstGeom prst="rect">
            <a:avLst/>
          </a:prstGeom>
          <a:solidFill>
            <a:schemeClr val="bg1">
              <a:alpha val="50000"/>
            </a:schemeClr>
          </a:solidFill>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183028"/>
                </a:solidFill>
                <a:latin typeface="Segoe UI Light" panose="020B0502040204020203" pitchFamily="34" charset="0"/>
                <a:ea typeface="+mn-ea"/>
                <a:cs typeface="Segoe UI Light" panose="020B0502040204020203" pitchFamily="34" charset="0"/>
              </a:defRPr>
            </a:lvl1pPr>
            <a:lvl2pPr marL="800100" indent="-342900" algn="l" defTabSz="914400" rtl="0" eaLnBrk="1" latinLnBrk="0" hangingPunct="1">
              <a:lnSpc>
                <a:spcPct val="90000"/>
              </a:lnSpc>
              <a:spcBef>
                <a:spcPts val="500"/>
              </a:spcBef>
              <a:buClr>
                <a:srgbClr val="789D4A"/>
              </a:buClr>
              <a:buFont typeface="Arial" panose="020B0604020202020204" pitchFamily="34" charset="0"/>
              <a:buChar char="•"/>
              <a:defRPr sz="2400" kern="1200">
                <a:solidFill>
                  <a:srgbClr val="183028"/>
                </a:solidFill>
                <a:latin typeface="Segoe UI Light" panose="020B0502040204020203" pitchFamily="34" charset="0"/>
                <a:ea typeface="+mn-ea"/>
                <a:cs typeface="Segoe UI Light" panose="020B0502040204020203" pitchFamily="34" charset="0"/>
              </a:defRPr>
            </a:lvl2pPr>
            <a:lvl3pPr marL="1257300" indent="-342900" algn="l" defTabSz="914400" rtl="0" eaLnBrk="1" latinLnBrk="0" hangingPunct="1">
              <a:lnSpc>
                <a:spcPct val="90000"/>
              </a:lnSpc>
              <a:spcBef>
                <a:spcPts val="500"/>
              </a:spcBef>
              <a:buClr>
                <a:srgbClr val="789D4A"/>
              </a:buClr>
              <a:buFont typeface="Courier New" panose="02070309020205020404" pitchFamily="49" charset="0"/>
              <a:buChar char="o"/>
              <a:defRPr sz="2000" kern="1200">
                <a:solidFill>
                  <a:srgbClr val="183028"/>
                </a:solidFill>
                <a:latin typeface="Segoe UI Light" panose="020B0502040204020203" pitchFamily="34" charset="0"/>
                <a:ea typeface="+mn-ea"/>
                <a:cs typeface="Segoe UI Light" panose="020B0502040204020203" pitchFamily="34" charset="0"/>
              </a:defRPr>
            </a:lvl3pPr>
            <a:lvl4pPr marL="1657350" indent="-285750" algn="l" defTabSz="914400" rtl="0" eaLnBrk="1" latinLnBrk="0" hangingPunct="1">
              <a:lnSpc>
                <a:spcPct val="90000"/>
              </a:lnSpc>
              <a:spcBef>
                <a:spcPts val="500"/>
              </a:spcBef>
              <a:buClr>
                <a:srgbClr val="789D4A"/>
              </a:buClr>
              <a:buFont typeface="Calibri" panose="020F0502020204030204" pitchFamily="34" charset="0"/>
              <a:buChar char="−"/>
              <a:defRPr sz="1800" kern="1200">
                <a:solidFill>
                  <a:srgbClr val="183028"/>
                </a:solidFill>
                <a:latin typeface="Segoe UI Light" panose="020B0502040204020203" pitchFamily="34" charset="0"/>
                <a:ea typeface="+mn-ea"/>
                <a:cs typeface="Segoe UI Light" panose="020B0502040204020203" pitchFamily="34" charset="0"/>
              </a:defRPr>
            </a:lvl4pPr>
            <a:lvl5pPr marL="2114550" indent="-285750" algn="l" defTabSz="914400" rtl="0" eaLnBrk="1" latinLnBrk="0" hangingPunct="1">
              <a:lnSpc>
                <a:spcPct val="90000"/>
              </a:lnSpc>
              <a:spcBef>
                <a:spcPts val="500"/>
              </a:spcBef>
              <a:buClr>
                <a:srgbClr val="789D4A"/>
              </a:buClr>
              <a:buFont typeface="Wingdings" panose="05000000000000000000" pitchFamily="2" charset="2"/>
              <a:buChar char="§"/>
              <a:defRPr sz="1800" kern="1200">
                <a:solidFill>
                  <a:srgbClr val="183028"/>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a:latin typeface="Segoe UI Light"/>
                <a:ea typeface="Calibri"/>
                <a:cs typeface="Segoe UI Light"/>
              </a:rPr>
              <a:t>Gradient Boosted Machine (GBM)</a:t>
            </a:r>
            <a:endParaRPr lang="en-US" sz="2000" b="1"/>
          </a:p>
          <a:p>
            <a:endParaRPr lang="en-US" sz="1100">
              <a:ea typeface="Calibri"/>
            </a:endParaRPr>
          </a:p>
          <a:p>
            <a:pPr>
              <a:buChar char="•"/>
            </a:pPr>
            <a:r>
              <a:rPr lang="en-US" sz="1800">
                <a:latin typeface="Segoe UI Light"/>
                <a:ea typeface="Calibri"/>
                <a:cs typeface="Segoe UI Light"/>
              </a:rPr>
              <a:t>Similar to Random Forest.</a:t>
            </a:r>
          </a:p>
          <a:p>
            <a:pPr>
              <a:buChar char="•"/>
            </a:pPr>
            <a:r>
              <a:rPr lang="en-US" sz="1800">
                <a:latin typeface="Segoe UI Light"/>
                <a:ea typeface="Calibri"/>
                <a:cs typeface="Segoe UI Light"/>
              </a:rPr>
              <a:t>Aggregates total reduction in variance or error across all boosted trees.</a:t>
            </a:r>
            <a:endParaRPr lang="en-US" sz="2000">
              <a:latin typeface="Segoe UI Light"/>
              <a:cs typeface="Segoe UI Light"/>
            </a:endParaRPr>
          </a:p>
        </p:txBody>
      </p:sp>
      <p:sp>
        <p:nvSpPr>
          <p:cNvPr id="5" name="TextBox 4">
            <a:extLst>
              <a:ext uri="{FF2B5EF4-FFF2-40B4-BE49-F238E27FC236}">
                <a16:creationId xmlns:a16="http://schemas.microsoft.com/office/drawing/2014/main" id="{FB324101-D762-2E36-70D9-741C95AFE87D}"/>
              </a:ext>
            </a:extLst>
          </p:cNvPr>
          <p:cNvSpPr txBox="1"/>
          <p:nvPr/>
        </p:nvSpPr>
        <p:spPr>
          <a:xfrm>
            <a:off x="395785" y="1690688"/>
            <a:ext cx="10958015" cy="923330"/>
          </a:xfrm>
          <a:prstGeom prst="rect">
            <a:avLst/>
          </a:prstGeom>
          <a:noFill/>
        </p:spPr>
        <p:txBody>
          <a:bodyPr wrap="square" rtlCol="0">
            <a:spAutoFit/>
          </a:bodyPr>
          <a:lstStyle/>
          <a:p>
            <a:r>
              <a:rPr lang="en-US"/>
              <a:t>To better understand the key drivers behind hospital star ratings, we analyzed feature importance using three machine learning algorithms. By leveraging these standardized models, we identified which variables most significantly influence the prediction of star ratings. Below are the three methods used.</a:t>
            </a:r>
          </a:p>
        </p:txBody>
      </p:sp>
    </p:spTree>
    <p:extLst>
      <p:ext uri="{BB962C8B-B14F-4D97-AF65-F5344CB8AC3E}">
        <p14:creationId xmlns:p14="http://schemas.microsoft.com/office/powerpoint/2010/main" val="426648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B2037-F630-3258-53A0-C3406FD0658F}"/>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98510566-E86A-48BF-E94F-9AD9CECC4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35" b="2941"/>
          <a:stretch/>
        </p:blipFill>
        <p:spPr bwMode="auto">
          <a:xfrm>
            <a:off x="-264" y="-401"/>
            <a:ext cx="12197894" cy="6865354"/>
          </a:xfrm>
          <a:prstGeom prst="rect">
            <a:avLst/>
          </a:prstGeom>
          <a:noFill/>
          <a:extLst>
            <a:ext uri="{909E8E84-426E-40DD-AFC4-6F175D3DCCD1}">
              <a14:hiddenFill xmlns:a14="http://schemas.microsoft.com/office/drawing/2010/main">
                <a:solidFill>
                  <a:srgbClr val="FFFFFF"/>
                </a:solidFill>
              </a14:hiddenFill>
            </a:ext>
          </a:extLst>
        </p:spPr>
      </p:pic>
      <p:sp>
        <p:nvSpPr>
          <p:cNvPr id="6" name="Callout: Line with Accent Bar 5">
            <a:extLst>
              <a:ext uri="{FF2B5EF4-FFF2-40B4-BE49-F238E27FC236}">
                <a16:creationId xmlns:a16="http://schemas.microsoft.com/office/drawing/2014/main" id="{FC0890CE-D680-E673-7906-0982D06D21CD}"/>
              </a:ext>
            </a:extLst>
          </p:cNvPr>
          <p:cNvSpPr/>
          <p:nvPr/>
        </p:nvSpPr>
        <p:spPr>
          <a:xfrm>
            <a:off x="5467871" y="972230"/>
            <a:ext cx="6287758" cy="24705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sz="2000" b="1" u="sng">
                <a:latin typeface="Segoe UI"/>
                <a:ea typeface="+mn-lt"/>
                <a:cs typeface="+mn-lt"/>
              </a:rPr>
              <a:t>Top Drivers</a:t>
            </a:r>
          </a:p>
          <a:p>
            <a:pPr marL="342900" indent="-342900">
              <a:lnSpc>
                <a:spcPct val="150000"/>
              </a:lnSpc>
              <a:buAutoNum type="arabicPeriod"/>
            </a:pPr>
            <a:r>
              <a:rPr lang="en-US" sz="2000" b="1">
                <a:latin typeface="Segoe UI"/>
                <a:ea typeface="+mn-lt"/>
                <a:cs typeface="+mn-lt"/>
              </a:rPr>
              <a:t>Care Transitions:</a:t>
            </a:r>
            <a:r>
              <a:rPr lang="en-US" sz="2000">
                <a:latin typeface="Segoe UI"/>
                <a:ea typeface="+mn-lt"/>
                <a:cs typeface="+mn-lt"/>
              </a:rPr>
              <a:t> </a:t>
            </a:r>
            <a:r>
              <a:rPr lang="en-US" sz="2000">
                <a:latin typeface="Segoe UI"/>
                <a:cs typeface="Segoe UI"/>
              </a:rPr>
              <a:t>HCAHPs 7 Star Rating</a:t>
            </a:r>
          </a:p>
          <a:p>
            <a:pPr marL="342900" indent="-342900">
              <a:lnSpc>
                <a:spcPct val="150000"/>
              </a:lnSpc>
              <a:buAutoNum type="arabicPeriod"/>
            </a:pPr>
            <a:r>
              <a:rPr lang="en-US" sz="2000" b="1">
                <a:latin typeface="Segoe UI"/>
                <a:cs typeface="Segoe UI"/>
              </a:rPr>
              <a:t>Perception of Care:</a:t>
            </a:r>
            <a:r>
              <a:rPr lang="en-US" sz="2000">
                <a:latin typeface="Segoe UI"/>
                <a:cs typeface="Segoe UI"/>
              </a:rPr>
              <a:t> HCAHPs Global Star Rating</a:t>
            </a:r>
          </a:p>
          <a:p>
            <a:pPr marL="342900" indent="-342900">
              <a:lnSpc>
                <a:spcPct val="150000"/>
              </a:lnSpc>
              <a:buAutoNum type="arabicPeriod"/>
            </a:pPr>
            <a:r>
              <a:rPr lang="en-US" sz="2000" b="1">
                <a:latin typeface="Segoe UI"/>
                <a:cs typeface="Segoe UI"/>
              </a:rPr>
              <a:t>Std_MORT_30_PN: </a:t>
            </a:r>
            <a:r>
              <a:rPr lang="en-US" sz="2000">
                <a:latin typeface="Segoe UI"/>
                <a:cs typeface="Segoe UI"/>
              </a:rPr>
              <a:t>Pneumonia 30-Day Mortality</a:t>
            </a:r>
          </a:p>
        </p:txBody>
      </p:sp>
    </p:spTree>
    <p:extLst>
      <p:ext uri="{BB962C8B-B14F-4D97-AF65-F5344CB8AC3E}">
        <p14:creationId xmlns:p14="http://schemas.microsoft.com/office/powerpoint/2010/main" val="361876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FD02D-9CE7-12DB-E0E0-3AFEE83797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8A033C-EC0F-CC53-F0BA-782AA4B54499}"/>
              </a:ext>
            </a:extLst>
          </p:cNvPr>
          <p:cNvSpPr>
            <a:spLocks noGrp="1"/>
          </p:cNvSpPr>
          <p:nvPr>
            <p:ph type="title"/>
          </p:nvPr>
        </p:nvSpPr>
        <p:spPr/>
        <p:txBody>
          <a:bodyPr/>
          <a:lstStyle/>
          <a:p>
            <a:r>
              <a:rPr lang="en-US">
                <a:latin typeface="Segoe UI Semibold"/>
                <a:ea typeface="Malgun Gothic"/>
                <a:cs typeface="Segoe UI Semibold"/>
              </a:rPr>
              <a:t>H-COMP-7: Care Transition Ratings</a:t>
            </a:r>
            <a:endParaRPr lang="en-US">
              <a:ea typeface="Malgun Gothic"/>
            </a:endParaRPr>
          </a:p>
        </p:txBody>
      </p:sp>
      <p:sp>
        <p:nvSpPr>
          <p:cNvPr id="5" name="Text Placeholder 2">
            <a:extLst>
              <a:ext uri="{FF2B5EF4-FFF2-40B4-BE49-F238E27FC236}">
                <a16:creationId xmlns:a16="http://schemas.microsoft.com/office/drawing/2014/main" id="{5CD196F2-2646-E6C6-6087-4AF75B50EC24}"/>
              </a:ext>
            </a:extLst>
          </p:cNvPr>
          <p:cNvSpPr>
            <a:spLocks noGrp="1"/>
          </p:cNvSpPr>
          <p:nvPr>
            <p:ph type="body" sz="quarter" idx="12"/>
          </p:nvPr>
        </p:nvSpPr>
        <p:spPr>
          <a:xfrm>
            <a:off x="829882" y="1816894"/>
            <a:ext cx="10523918" cy="4368800"/>
          </a:xfrm>
        </p:spPr>
        <p:txBody>
          <a:bodyPr vert="horz" lIns="91440" tIns="45720" rIns="91440" bIns="45720" rtlCol="0" anchor="t">
            <a:normAutofit fontScale="85000" lnSpcReduction="20000"/>
          </a:bodyPr>
          <a:lstStyle/>
          <a:p>
            <a:pPr>
              <a:lnSpc>
                <a:spcPct val="120000"/>
              </a:lnSpc>
            </a:pPr>
            <a:r>
              <a:rPr lang="en-US" b="1">
                <a:latin typeface="Segoe UI Light"/>
                <a:cs typeface="Segoe UI Light"/>
              </a:rPr>
              <a:t>In the HCAHPS survey, patients rank how closely they agree with these statements regarding care transition:</a:t>
            </a:r>
            <a:endParaRPr lang="en-US"/>
          </a:p>
          <a:p>
            <a:endParaRPr lang="en-US">
              <a:latin typeface="Segoe UI Light"/>
              <a:ea typeface="Calibri"/>
              <a:cs typeface="Segoe UI Light"/>
            </a:endParaRPr>
          </a:p>
          <a:p>
            <a:pPr marL="457200" indent="-457200">
              <a:lnSpc>
                <a:spcPct val="110000"/>
              </a:lnSpc>
              <a:spcAft>
                <a:spcPts val="1000"/>
              </a:spcAft>
              <a:buFont typeface="Wingdings" panose="020B0604020202020204" pitchFamily="34" charset="0"/>
              <a:buChar char="ü"/>
            </a:pPr>
            <a:r>
              <a:rPr lang="en-US">
                <a:latin typeface="Segoe UI Light"/>
                <a:ea typeface="Calibri"/>
                <a:cs typeface="Segoe UI Light"/>
              </a:rPr>
              <a:t>During this hospital stay, staff my preferences and those of my family or caregiver into account in deciding what my health care needs would be when I left. </a:t>
            </a:r>
          </a:p>
          <a:p>
            <a:pPr marL="457200" indent="-457200">
              <a:lnSpc>
                <a:spcPct val="110000"/>
              </a:lnSpc>
              <a:spcAft>
                <a:spcPts val="1000"/>
              </a:spcAft>
              <a:buFont typeface="Wingdings" panose="020B0604020202020204" pitchFamily="34" charset="0"/>
              <a:buChar char="ü"/>
            </a:pPr>
            <a:r>
              <a:rPr lang="en-US">
                <a:latin typeface="Segoe UI Light"/>
                <a:ea typeface="Calibri"/>
                <a:cs typeface="Segoe UI Light"/>
              </a:rPr>
              <a:t>When I left the hospital, I had a good understanding of the things I was responsible for in managing my health. </a:t>
            </a:r>
          </a:p>
          <a:p>
            <a:pPr marL="457200" indent="-457200">
              <a:lnSpc>
                <a:spcPct val="110000"/>
              </a:lnSpc>
              <a:spcAft>
                <a:spcPts val="1000"/>
              </a:spcAft>
              <a:buFont typeface="Wingdings" panose="020B0604020202020204" pitchFamily="34" charset="0"/>
              <a:buChar char="ü"/>
            </a:pPr>
            <a:r>
              <a:rPr lang="en-US">
                <a:latin typeface="Segoe UI Light"/>
                <a:ea typeface="Calibri"/>
                <a:cs typeface="Segoe UI Light"/>
              </a:rPr>
              <a:t>When I left the hospital, I clearly understood the purpose for taking each of my medications.</a:t>
            </a:r>
            <a:endParaRPr lang="en-US">
              <a:ea typeface="Calibri"/>
            </a:endParaRPr>
          </a:p>
        </p:txBody>
      </p:sp>
      <p:sp>
        <p:nvSpPr>
          <p:cNvPr id="2" name="TextBox 1">
            <a:extLst>
              <a:ext uri="{FF2B5EF4-FFF2-40B4-BE49-F238E27FC236}">
                <a16:creationId xmlns:a16="http://schemas.microsoft.com/office/drawing/2014/main" id="{4F95B103-98A4-FB58-A28E-6052D36EFF05}"/>
              </a:ext>
            </a:extLst>
          </p:cNvPr>
          <p:cNvSpPr txBox="1"/>
          <p:nvPr/>
        </p:nvSpPr>
        <p:spPr>
          <a:xfrm>
            <a:off x="817756" y="6274419"/>
            <a:ext cx="614060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000000"/>
                </a:solidFill>
                <a:latin typeface="Calibri"/>
                <a:ea typeface="Calibri"/>
                <a:cs typeface="Calibri"/>
              </a:rPr>
              <a:t>(Hcahpsonline.org, 2024)</a:t>
            </a:r>
            <a:endParaRPr lang="en-US"/>
          </a:p>
        </p:txBody>
      </p:sp>
    </p:spTree>
    <p:extLst>
      <p:ext uri="{BB962C8B-B14F-4D97-AF65-F5344CB8AC3E}">
        <p14:creationId xmlns:p14="http://schemas.microsoft.com/office/powerpoint/2010/main" val="12340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CE17B-9311-4AA4-A81B-5E1B14BC5D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DB19E-82BA-FA9F-7A98-382D3B275F87}"/>
              </a:ext>
            </a:extLst>
          </p:cNvPr>
          <p:cNvSpPr>
            <a:spLocks noGrp="1"/>
          </p:cNvSpPr>
          <p:nvPr>
            <p:ph type="ctrTitle"/>
          </p:nvPr>
        </p:nvSpPr>
        <p:spPr/>
        <p:txBody>
          <a:bodyPr>
            <a:normAutofit/>
          </a:bodyPr>
          <a:lstStyle/>
          <a:p>
            <a:r>
              <a:rPr lang="en-US">
                <a:latin typeface="Segoe UI Semibold"/>
                <a:ea typeface="Malgun Gothic"/>
                <a:cs typeface="Segoe UI Semibold"/>
              </a:rPr>
              <a:t>The 2026 Star Rating Cycle</a:t>
            </a:r>
          </a:p>
        </p:txBody>
      </p:sp>
      <p:sp>
        <p:nvSpPr>
          <p:cNvPr id="3" name="Subtitle 2">
            <a:extLst>
              <a:ext uri="{FF2B5EF4-FFF2-40B4-BE49-F238E27FC236}">
                <a16:creationId xmlns:a16="http://schemas.microsoft.com/office/drawing/2014/main" id="{BCEAB756-51B9-1E3F-DB4C-ACDDA99DA430}"/>
              </a:ext>
            </a:extLst>
          </p:cNvPr>
          <p:cNvSpPr>
            <a:spLocks noGrp="1"/>
          </p:cNvSpPr>
          <p:nvPr>
            <p:ph type="subTitle" idx="1"/>
          </p:nvPr>
        </p:nvSpPr>
        <p:spPr/>
        <p:txBody>
          <a:bodyPr/>
          <a:lstStyle/>
          <a:p>
            <a:r>
              <a:rPr lang="en-US">
                <a:latin typeface="Segoe UI Light"/>
                <a:cs typeface="Segoe UI Light"/>
              </a:rPr>
              <a:t>Considering the Future</a:t>
            </a:r>
            <a:endParaRPr lang="en-US"/>
          </a:p>
        </p:txBody>
      </p:sp>
    </p:spTree>
    <p:extLst>
      <p:ext uri="{BB962C8B-B14F-4D97-AF65-F5344CB8AC3E}">
        <p14:creationId xmlns:p14="http://schemas.microsoft.com/office/powerpoint/2010/main" val="298832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a:latin typeface="Segoe UI Semibold"/>
                <a:ea typeface="Malgun Gothic"/>
                <a:cs typeface="Segoe UI Semibold"/>
              </a:rPr>
              <a:t>Optimizing for Riverside Health System</a:t>
            </a:r>
          </a:p>
        </p:txBody>
      </p:sp>
      <p:sp>
        <p:nvSpPr>
          <p:cNvPr id="3" name="Subtitle 2">
            <a:extLst>
              <a:ext uri="{FF2B5EF4-FFF2-40B4-BE49-F238E27FC236}">
                <a16:creationId xmlns:a16="http://schemas.microsoft.com/office/drawing/2014/main" id="{30F8B59C-2DF3-48B7-9D7F-B8BAB40F7BF4}"/>
              </a:ext>
            </a:extLst>
          </p:cNvPr>
          <p:cNvSpPr>
            <a:spLocks noGrp="1"/>
          </p:cNvSpPr>
          <p:nvPr>
            <p:ph type="subTitle" idx="1"/>
          </p:nvPr>
        </p:nvSpPr>
        <p:spPr/>
        <p:txBody>
          <a:bodyPr/>
          <a:lstStyle/>
          <a:p>
            <a:r>
              <a:rPr lang="en-US">
                <a:latin typeface="Segoe UI Light"/>
                <a:cs typeface="Segoe UI Light"/>
              </a:rPr>
              <a:t>Reverse-engineering CMS Overall Star Rating</a:t>
            </a:r>
            <a:endParaRPr lang="en-US"/>
          </a:p>
        </p:txBody>
      </p:sp>
    </p:spTree>
    <p:extLst>
      <p:ext uri="{BB962C8B-B14F-4D97-AF65-F5344CB8AC3E}">
        <p14:creationId xmlns:p14="http://schemas.microsoft.com/office/powerpoint/2010/main" val="4132704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5A9B-6667-6EB7-501C-1175F94A5B11}"/>
              </a:ext>
            </a:extLst>
          </p:cNvPr>
          <p:cNvSpPr>
            <a:spLocks noGrp="1"/>
          </p:cNvSpPr>
          <p:nvPr>
            <p:ph type="title"/>
          </p:nvPr>
        </p:nvSpPr>
        <p:spPr/>
        <p:txBody>
          <a:bodyPr/>
          <a:lstStyle/>
          <a:p>
            <a:r>
              <a:rPr lang="en-US">
                <a:latin typeface="Segoe UI Semibold"/>
                <a:ea typeface="Malgun Gothic"/>
                <a:cs typeface="Segoe UI Semibold"/>
              </a:rPr>
              <a:t>2026 Changes to Star Rating Calculation</a:t>
            </a:r>
            <a:endParaRPr lang="en-US"/>
          </a:p>
        </p:txBody>
      </p:sp>
      <p:sp>
        <p:nvSpPr>
          <p:cNvPr id="3" name="Text Placeholder 2">
            <a:extLst>
              <a:ext uri="{FF2B5EF4-FFF2-40B4-BE49-F238E27FC236}">
                <a16:creationId xmlns:a16="http://schemas.microsoft.com/office/drawing/2014/main" id="{BDD2AA00-25C6-C62C-E29E-F98502A520CE}"/>
              </a:ext>
            </a:extLst>
          </p:cNvPr>
          <p:cNvSpPr>
            <a:spLocks noGrp="1"/>
          </p:cNvSpPr>
          <p:nvPr>
            <p:ph type="body" sz="quarter" idx="12"/>
          </p:nvPr>
        </p:nvSpPr>
        <p:spPr/>
        <p:txBody>
          <a:bodyPr vert="horz" lIns="91440" tIns="45720" rIns="91440" bIns="45720" rtlCol="0" anchor="t">
            <a:normAutofit fontScale="92500" lnSpcReduction="10000"/>
          </a:bodyPr>
          <a:lstStyle/>
          <a:p>
            <a:pPr marL="457200" indent="-457200">
              <a:buChar char="•"/>
            </a:pPr>
            <a:r>
              <a:rPr lang="en-US" b="1">
                <a:latin typeface="Segoe UI Light"/>
                <a:cs typeface="Segoe UI Light"/>
              </a:rPr>
              <a:t>3 New Measures </a:t>
            </a:r>
            <a:endParaRPr lang="en-US" sz="2000" b="1">
              <a:latin typeface="Segoe UI Light"/>
              <a:cs typeface="Segoe UI Light"/>
            </a:endParaRPr>
          </a:p>
          <a:p>
            <a:pPr marL="1257300" lvl="1">
              <a:buFont typeface="Courier New" panose="020B0604020202020204" pitchFamily="34" charset="0"/>
              <a:buChar char="o"/>
            </a:pPr>
            <a:r>
              <a:rPr lang="en-US" sz="2200">
                <a:latin typeface="Segoe UI Light"/>
                <a:cs typeface="Segoe UI Light"/>
              </a:rPr>
              <a:t>Kidney Health Evaluation for Patients with Diabetes </a:t>
            </a:r>
          </a:p>
          <a:p>
            <a:pPr marL="1257300" lvl="1">
              <a:buFont typeface="Courier New" panose="020B0604020202020204" pitchFamily="34" charset="0"/>
              <a:buChar char="o"/>
            </a:pPr>
            <a:r>
              <a:rPr lang="en-US" sz="2200">
                <a:latin typeface="Segoe UI Light"/>
                <a:cs typeface="Segoe UI Light"/>
              </a:rPr>
              <a:t>Improving or Maintaining Physical Health</a:t>
            </a:r>
            <a:endParaRPr lang="en-US" sz="2200"/>
          </a:p>
          <a:p>
            <a:pPr marL="1257300" lvl="1">
              <a:buFont typeface="Courier New" panose="020B0604020202020204" pitchFamily="34" charset="0"/>
              <a:buChar char="o"/>
            </a:pPr>
            <a:r>
              <a:rPr lang="en-US" sz="2200">
                <a:latin typeface="Segoe UI Light"/>
                <a:cs typeface="Segoe UI Light"/>
              </a:rPr>
              <a:t>Improving or Maintaining Mental Health</a:t>
            </a:r>
            <a:endParaRPr lang="en-US" sz="2200"/>
          </a:p>
          <a:p>
            <a:pPr marL="914400" lvl="1" indent="0">
              <a:buNone/>
            </a:pPr>
            <a:r>
              <a:rPr lang="en-US" sz="2200">
                <a:latin typeface="Segoe UI Light"/>
                <a:cs typeface="Segoe UI Light"/>
              </a:rPr>
              <a:t>🆕 </a:t>
            </a:r>
            <a:r>
              <a:rPr lang="en-US" sz="2200" i="1">
                <a:latin typeface="Segoe UI Light"/>
                <a:cs typeface="Segoe UI Light"/>
              </a:rPr>
              <a:t>These measures reflect CMS’ focus on holistic and preventative care.</a:t>
            </a:r>
            <a:endParaRPr lang="en-US" sz="2200"/>
          </a:p>
          <a:p>
            <a:pPr marL="914400" lvl="1" indent="0">
              <a:buNone/>
            </a:pPr>
            <a:endParaRPr lang="en-US" sz="2000" i="1">
              <a:latin typeface="Segoe UI Light"/>
              <a:cs typeface="Segoe UI Light"/>
            </a:endParaRPr>
          </a:p>
          <a:p>
            <a:pPr marL="457200" indent="-457200">
              <a:buChar char="•"/>
            </a:pPr>
            <a:r>
              <a:rPr lang="en-US" b="1">
                <a:latin typeface="Segoe UI Light"/>
                <a:cs typeface="Segoe UI Light"/>
              </a:rPr>
              <a:t>Weight Adjustments</a:t>
            </a:r>
            <a:endParaRPr lang="en-US" b="1"/>
          </a:p>
          <a:p>
            <a:pPr marL="1257300" lvl="1" indent="-457200">
              <a:buFont typeface="Courier New,monospace" panose="020B0604020202020204" pitchFamily="34" charset="0"/>
              <a:buChar char="o"/>
            </a:pPr>
            <a:r>
              <a:rPr lang="en-US">
                <a:latin typeface="Segoe UI Light"/>
                <a:cs typeface="Segoe UI Light"/>
              </a:rPr>
              <a:t>Physical and Mental Health Measures</a:t>
            </a:r>
          </a:p>
          <a:p>
            <a:pPr marL="1714500" lvl="2">
              <a:buFont typeface="Wingdings,Sans-Serif" panose="020B0604020202020204" pitchFamily="34" charset="0"/>
              <a:buChar char="§"/>
            </a:pPr>
            <a:r>
              <a:rPr lang="en-US">
                <a:latin typeface="Segoe UI Light"/>
                <a:cs typeface="Segoe UI Light"/>
              </a:rPr>
              <a:t>Weight = </a:t>
            </a:r>
            <a:r>
              <a:rPr lang="en-US" b="1">
                <a:latin typeface="Segoe UI Light"/>
                <a:cs typeface="Segoe UI Light"/>
              </a:rPr>
              <a:t>1</a:t>
            </a:r>
            <a:r>
              <a:rPr lang="en-US">
                <a:latin typeface="Segoe UI Light"/>
                <a:cs typeface="Segoe UI Light"/>
              </a:rPr>
              <a:t> in 2026</a:t>
            </a:r>
          </a:p>
          <a:p>
            <a:pPr marL="1714500" lvl="2">
              <a:buFont typeface="Wingdings,Sans-Serif" panose="020B0604020202020204" pitchFamily="34" charset="0"/>
              <a:buChar char="§"/>
            </a:pPr>
            <a:r>
              <a:rPr lang="en-US">
                <a:latin typeface="Segoe UI Light"/>
                <a:cs typeface="Segoe UI Light"/>
              </a:rPr>
              <a:t>Weight = </a:t>
            </a:r>
            <a:r>
              <a:rPr lang="en-US" b="1">
                <a:latin typeface="Segoe UI Light"/>
                <a:cs typeface="Segoe UI Light"/>
              </a:rPr>
              <a:t>3</a:t>
            </a:r>
            <a:r>
              <a:rPr lang="en-US">
                <a:latin typeface="Segoe UI Light"/>
                <a:cs typeface="Segoe UI Light"/>
              </a:rPr>
              <a:t> in 2027</a:t>
            </a:r>
            <a:endParaRPr lang="en-US"/>
          </a:p>
          <a:p>
            <a:pPr marL="1257300" lvl="1" indent="-457200">
              <a:buFont typeface="Courier New" panose="020B0604020202020204" pitchFamily="34" charset="0"/>
              <a:buChar char="o"/>
            </a:pPr>
            <a:r>
              <a:rPr lang="en-US">
                <a:latin typeface="Segoe UI Light"/>
                <a:cs typeface="Segoe UI Light"/>
              </a:rPr>
              <a:t>Patients’ Experience/Complaints and Access Measures</a:t>
            </a:r>
            <a:endParaRPr lang="en-US"/>
          </a:p>
          <a:p>
            <a:pPr marL="1714500" lvl="2">
              <a:buFont typeface="Wingdings" panose="020B0604020202020204" pitchFamily="34" charset="0"/>
              <a:buChar char="§"/>
            </a:pPr>
            <a:r>
              <a:rPr lang="en-US">
                <a:latin typeface="Segoe UI Light"/>
                <a:cs typeface="Segoe UI Light"/>
              </a:rPr>
              <a:t>Weight reduced from </a:t>
            </a:r>
            <a:r>
              <a:rPr lang="en-US" b="1">
                <a:latin typeface="Segoe UI Light"/>
                <a:cs typeface="Segoe UI Light"/>
              </a:rPr>
              <a:t>4</a:t>
            </a:r>
            <a:r>
              <a:rPr lang="en-US">
                <a:latin typeface="Segoe UI Light"/>
                <a:cs typeface="Segoe UI Light"/>
              </a:rPr>
              <a:t> ➡️ </a:t>
            </a:r>
            <a:r>
              <a:rPr lang="en-US" b="1">
                <a:latin typeface="Segoe UI Light"/>
                <a:cs typeface="Segoe UI Light"/>
              </a:rPr>
              <a:t>2</a:t>
            </a:r>
          </a:p>
          <a:p>
            <a:pPr marL="914400" lvl="1" indent="0">
              <a:buNone/>
            </a:pPr>
            <a:r>
              <a:rPr lang="en-US">
                <a:latin typeface="Segoe UI Light"/>
                <a:cs typeface="Segoe UI Light"/>
              </a:rPr>
              <a:t>📉 </a:t>
            </a:r>
            <a:r>
              <a:rPr lang="en-US" i="1">
                <a:latin typeface="Segoe UI Light"/>
                <a:cs typeface="Segoe UI Light"/>
              </a:rPr>
              <a:t>Decreased emphasis on patient experience to rebalance star ratings.</a:t>
            </a:r>
            <a:endParaRPr lang="en-US" b="1">
              <a:latin typeface="Segoe UI Light"/>
              <a:cs typeface="Segoe UI Light"/>
            </a:endParaRPr>
          </a:p>
        </p:txBody>
      </p:sp>
      <p:sp>
        <p:nvSpPr>
          <p:cNvPr id="4" name="TextBox 3">
            <a:extLst>
              <a:ext uri="{FF2B5EF4-FFF2-40B4-BE49-F238E27FC236}">
                <a16:creationId xmlns:a16="http://schemas.microsoft.com/office/drawing/2014/main" id="{A2891049-37BE-704A-409C-F67FA63AAEF3}"/>
              </a:ext>
            </a:extLst>
          </p:cNvPr>
          <p:cNvSpPr txBox="1"/>
          <p:nvPr/>
        </p:nvSpPr>
        <p:spPr>
          <a:xfrm>
            <a:off x="945502" y="6257730"/>
            <a:ext cx="466530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egoe UI"/>
                <a:cs typeface="Segoe UI"/>
              </a:rPr>
              <a:t>(</a:t>
            </a:r>
            <a:r>
              <a:rPr lang="en-US" sz="1100" err="1">
                <a:latin typeface="Segoe UI"/>
                <a:cs typeface="Segoe UI"/>
              </a:rPr>
              <a:t>Ciancetta</a:t>
            </a:r>
            <a:r>
              <a:rPr lang="en-US" sz="1100">
                <a:latin typeface="Segoe UI"/>
                <a:cs typeface="Segoe UI"/>
              </a:rPr>
              <a:t>, 2024)</a:t>
            </a:r>
          </a:p>
        </p:txBody>
      </p:sp>
    </p:spTree>
    <p:extLst>
      <p:ext uri="{BB962C8B-B14F-4D97-AF65-F5344CB8AC3E}">
        <p14:creationId xmlns:p14="http://schemas.microsoft.com/office/powerpoint/2010/main" val="319890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1AC01-3903-5EF2-C58F-5318E186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01500-F02A-E986-ED3D-7AF3605A169B}"/>
              </a:ext>
            </a:extLst>
          </p:cNvPr>
          <p:cNvSpPr>
            <a:spLocks noGrp="1"/>
          </p:cNvSpPr>
          <p:nvPr>
            <p:ph type="ctrTitle"/>
          </p:nvPr>
        </p:nvSpPr>
        <p:spPr/>
        <p:txBody>
          <a:bodyPr/>
          <a:lstStyle/>
          <a:p>
            <a:r>
              <a:rPr lang="en-US">
                <a:latin typeface="Segoe UI Semibold"/>
                <a:ea typeface="Malgun Gothic"/>
                <a:cs typeface="Segoe UI Semibold"/>
              </a:rPr>
              <a:t>Simulating Expected Changes to the Star rating</a:t>
            </a:r>
          </a:p>
        </p:txBody>
      </p:sp>
      <p:sp>
        <p:nvSpPr>
          <p:cNvPr id="3" name="Subtitle 2">
            <a:extLst>
              <a:ext uri="{FF2B5EF4-FFF2-40B4-BE49-F238E27FC236}">
                <a16:creationId xmlns:a16="http://schemas.microsoft.com/office/drawing/2014/main" id="{A3A7DB63-F4A7-FA40-7648-50496B3211EA}"/>
              </a:ext>
            </a:extLst>
          </p:cNvPr>
          <p:cNvSpPr>
            <a:spLocks noGrp="1"/>
          </p:cNvSpPr>
          <p:nvPr>
            <p:ph type="subTitle" idx="1"/>
          </p:nvPr>
        </p:nvSpPr>
        <p:spPr/>
        <p:txBody>
          <a:bodyPr/>
          <a:lstStyle/>
          <a:p>
            <a:r>
              <a:rPr lang="en-US">
                <a:latin typeface="Segoe UI Light"/>
                <a:cs typeface="Segoe UI Light"/>
              </a:rPr>
              <a:t>Considering the Future</a:t>
            </a:r>
            <a:endParaRPr lang="en-US">
              <a:solidFill>
                <a:srgbClr val="000000"/>
              </a:solidFill>
              <a:latin typeface="Segoe UI Light"/>
              <a:cs typeface="Segoe UI Light"/>
            </a:endParaRPr>
          </a:p>
        </p:txBody>
      </p:sp>
    </p:spTree>
    <p:extLst>
      <p:ext uri="{BB962C8B-B14F-4D97-AF65-F5344CB8AC3E}">
        <p14:creationId xmlns:p14="http://schemas.microsoft.com/office/powerpoint/2010/main" val="410367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BE8E1-DFA3-22BE-8253-46B52506DE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729943-70CA-A9F0-5FEA-81838ED1F054}"/>
              </a:ext>
            </a:extLst>
          </p:cNvPr>
          <p:cNvSpPr>
            <a:spLocks noGrp="1"/>
          </p:cNvSpPr>
          <p:nvPr>
            <p:ph type="title"/>
          </p:nvPr>
        </p:nvSpPr>
        <p:spPr/>
        <p:txBody>
          <a:bodyPr/>
          <a:lstStyle/>
          <a:p>
            <a:r>
              <a:rPr lang="en-US" err="1"/>
              <a:t>PtExp</a:t>
            </a:r>
            <a:r>
              <a:rPr lang="en-US"/>
              <a:t> Scenario Analysis Methodology</a:t>
            </a:r>
          </a:p>
        </p:txBody>
      </p:sp>
      <p:sp>
        <p:nvSpPr>
          <p:cNvPr id="5" name="Text Placeholder 2">
            <a:extLst>
              <a:ext uri="{FF2B5EF4-FFF2-40B4-BE49-F238E27FC236}">
                <a16:creationId xmlns:a16="http://schemas.microsoft.com/office/drawing/2014/main" id="{2C869D1E-C09C-587A-325D-7A4F7BF26642}"/>
              </a:ext>
            </a:extLst>
          </p:cNvPr>
          <p:cNvSpPr>
            <a:spLocks noGrp="1"/>
          </p:cNvSpPr>
          <p:nvPr>
            <p:ph type="body" sz="quarter" idx="12"/>
          </p:nvPr>
        </p:nvSpPr>
        <p:spPr>
          <a:xfrm>
            <a:off x="829882" y="1542574"/>
            <a:ext cx="10523918" cy="1325563"/>
          </a:xfrm>
        </p:spPr>
        <p:txBody>
          <a:bodyPr>
            <a:normAutofit/>
          </a:bodyPr>
          <a:lstStyle/>
          <a:p>
            <a:r>
              <a:rPr lang="en-US" sz="1800"/>
              <a:t>As discussed in previous slides, the Patient Experience measure, which we have proven to be very important to measuring the Star Rating across all hospitals, is essentially being “halved” for 2026. We performed scenario analysis, rerunning the star rating with the Patient Experience weight cut in half and redistributed among other measures. </a:t>
            </a:r>
          </a:p>
        </p:txBody>
      </p:sp>
      <p:graphicFrame>
        <p:nvGraphicFramePr>
          <p:cNvPr id="2" name="Table 1">
            <a:extLst>
              <a:ext uri="{FF2B5EF4-FFF2-40B4-BE49-F238E27FC236}">
                <a16:creationId xmlns:a16="http://schemas.microsoft.com/office/drawing/2014/main" id="{15E83084-9138-4109-3656-61B09621B92A}"/>
              </a:ext>
            </a:extLst>
          </p:cNvPr>
          <p:cNvGraphicFramePr>
            <a:graphicFrameLocks noGrp="1"/>
          </p:cNvGraphicFramePr>
          <p:nvPr>
            <p:extLst>
              <p:ext uri="{D42A27DB-BD31-4B8C-83A1-F6EECF244321}">
                <p14:modId xmlns:p14="http://schemas.microsoft.com/office/powerpoint/2010/main" val="168527151"/>
              </p:ext>
            </p:extLst>
          </p:nvPr>
        </p:nvGraphicFramePr>
        <p:xfrm>
          <a:off x="1771301" y="2868136"/>
          <a:ext cx="8641080" cy="3479409"/>
        </p:xfrm>
        <a:graphic>
          <a:graphicData uri="http://schemas.openxmlformats.org/drawingml/2006/table">
            <a:tbl>
              <a:tblPr>
                <a:tableStyleId>{22838BEF-8BB2-4498-84A7-C5851F593DF1}</a:tableStyleId>
              </a:tblPr>
              <a:tblGrid>
                <a:gridCol w="1131494">
                  <a:extLst>
                    <a:ext uri="{9D8B030D-6E8A-4147-A177-3AD203B41FA5}">
                      <a16:colId xmlns:a16="http://schemas.microsoft.com/office/drawing/2014/main" val="3293950004"/>
                    </a:ext>
                  </a:extLst>
                </a:gridCol>
                <a:gridCol w="2659394">
                  <a:extLst>
                    <a:ext uri="{9D8B030D-6E8A-4147-A177-3AD203B41FA5}">
                      <a16:colId xmlns:a16="http://schemas.microsoft.com/office/drawing/2014/main" val="1331987087"/>
                    </a:ext>
                  </a:extLst>
                </a:gridCol>
                <a:gridCol w="2438428">
                  <a:extLst>
                    <a:ext uri="{9D8B030D-6E8A-4147-A177-3AD203B41FA5}">
                      <a16:colId xmlns:a16="http://schemas.microsoft.com/office/drawing/2014/main" val="2903144954"/>
                    </a:ext>
                  </a:extLst>
                </a:gridCol>
                <a:gridCol w="2411764">
                  <a:extLst>
                    <a:ext uri="{9D8B030D-6E8A-4147-A177-3AD203B41FA5}">
                      <a16:colId xmlns:a16="http://schemas.microsoft.com/office/drawing/2014/main" val="1678123762"/>
                    </a:ext>
                  </a:extLst>
                </a:gridCol>
              </a:tblGrid>
              <a:tr h="366653">
                <a:tc>
                  <a:txBody>
                    <a:bodyPr/>
                    <a:lstStyle/>
                    <a:p>
                      <a:r>
                        <a:rPr lang="en-US" b="1">
                          <a:solidFill>
                            <a:schemeClr val="bg1"/>
                          </a:solidFill>
                          <a:latin typeface="Segoe UI"/>
                        </a:rPr>
                        <a:t>CCN</a:t>
                      </a:r>
                    </a:p>
                  </a:txBody>
                  <a:tcPr anchor="ctr">
                    <a:solidFill>
                      <a:schemeClr val="tx2">
                        <a:lumMod val="90000"/>
                        <a:lumOff val="10000"/>
                      </a:schemeClr>
                    </a:solidFill>
                  </a:tcPr>
                </a:tc>
                <a:tc>
                  <a:txBody>
                    <a:bodyPr/>
                    <a:lstStyle/>
                    <a:p>
                      <a:r>
                        <a:rPr lang="en-US" b="1">
                          <a:solidFill>
                            <a:schemeClr val="bg1"/>
                          </a:solidFill>
                          <a:latin typeface="Segoe UI"/>
                        </a:rPr>
                        <a:t>Hospital Name</a:t>
                      </a:r>
                    </a:p>
                  </a:txBody>
                  <a:tcPr anchor="ctr">
                    <a:solidFill>
                      <a:schemeClr val="tx2">
                        <a:lumMod val="90000"/>
                        <a:lumOff val="10000"/>
                      </a:schemeClr>
                    </a:solidFill>
                  </a:tcPr>
                </a:tc>
                <a:tc>
                  <a:txBody>
                    <a:bodyPr/>
                    <a:lstStyle/>
                    <a:p>
                      <a:r>
                        <a:rPr lang="en-US" b="1">
                          <a:solidFill>
                            <a:schemeClr val="bg1"/>
                          </a:solidFill>
                          <a:latin typeface="Segoe UI"/>
                        </a:rPr>
                        <a:t>Original Summary Score</a:t>
                      </a:r>
                    </a:p>
                  </a:txBody>
                  <a:tcPr anchor="ctr">
                    <a:solidFill>
                      <a:schemeClr val="tx2">
                        <a:lumMod val="90000"/>
                        <a:lumOff val="10000"/>
                      </a:schemeClr>
                    </a:solidFill>
                  </a:tcPr>
                </a:tc>
                <a:tc>
                  <a:txBody>
                    <a:bodyPr/>
                    <a:lstStyle/>
                    <a:p>
                      <a:r>
                        <a:rPr lang="en-US" b="1">
                          <a:solidFill>
                            <a:schemeClr val="bg1"/>
                          </a:solidFill>
                          <a:latin typeface="Segoe UI"/>
                        </a:rPr>
                        <a:t>Scenario Summary Score</a:t>
                      </a:r>
                    </a:p>
                  </a:txBody>
                  <a:tcPr anchor="ctr">
                    <a:solidFill>
                      <a:schemeClr val="tx2">
                        <a:lumMod val="90000"/>
                        <a:lumOff val="10000"/>
                      </a:schemeClr>
                    </a:solidFill>
                  </a:tcPr>
                </a:tc>
                <a:extLst>
                  <a:ext uri="{0D108BD9-81ED-4DB2-BD59-A6C34878D82A}">
                    <a16:rowId xmlns:a16="http://schemas.microsoft.com/office/drawing/2014/main" val="3427430598"/>
                  </a:ext>
                </a:extLst>
              </a:tr>
              <a:tr h="641643">
                <a:tc>
                  <a:txBody>
                    <a:bodyPr/>
                    <a:lstStyle/>
                    <a:p>
                      <a:r>
                        <a:rPr lang="en-US">
                          <a:latin typeface="Segoe UI"/>
                        </a:rPr>
                        <a:t>490037</a:t>
                      </a:r>
                    </a:p>
                  </a:txBody>
                  <a:tcPr anchor="ctr"/>
                </a:tc>
                <a:tc>
                  <a:txBody>
                    <a:bodyPr/>
                    <a:lstStyle/>
                    <a:p>
                      <a:r>
                        <a:rPr lang="en-US">
                          <a:latin typeface="Segoe UI"/>
                        </a:rPr>
                        <a:t>Riverside Shore Memorial Hospital</a:t>
                      </a:r>
                    </a:p>
                  </a:txBody>
                  <a:tcPr anchor="ctr"/>
                </a:tc>
                <a:tc>
                  <a:txBody>
                    <a:bodyPr/>
                    <a:lstStyle/>
                    <a:p>
                      <a:r>
                        <a:rPr lang="en-US">
                          <a:latin typeface="Segoe UI"/>
                        </a:rPr>
                        <a:t>0.024</a:t>
                      </a:r>
                    </a:p>
                  </a:txBody>
                  <a:tcPr anchor="ctr"/>
                </a:tc>
                <a:tc>
                  <a:txBody>
                    <a:bodyPr/>
                    <a:lstStyle/>
                    <a:p>
                      <a:r>
                        <a:rPr lang="en-US">
                          <a:latin typeface="Segoe UI"/>
                        </a:rPr>
                        <a:t>0.004</a:t>
                      </a:r>
                    </a:p>
                  </a:txBody>
                  <a:tcPr anchor="ctr"/>
                </a:tc>
                <a:extLst>
                  <a:ext uri="{0D108BD9-81ED-4DB2-BD59-A6C34878D82A}">
                    <a16:rowId xmlns:a16="http://schemas.microsoft.com/office/drawing/2014/main" val="4083367355"/>
                  </a:ext>
                </a:extLst>
              </a:tr>
              <a:tr h="641643">
                <a:tc>
                  <a:txBody>
                    <a:bodyPr/>
                    <a:lstStyle/>
                    <a:p>
                      <a:r>
                        <a:rPr lang="en-US">
                          <a:latin typeface="Segoe UI"/>
                        </a:rPr>
                        <a:t>490052</a:t>
                      </a:r>
                    </a:p>
                  </a:txBody>
                  <a:tcPr anchor="ctr"/>
                </a:tc>
                <a:tc>
                  <a:txBody>
                    <a:bodyPr/>
                    <a:lstStyle/>
                    <a:p>
                      <a:r>
                        <a:rPr lang="en-US">
                          <a:latin typeface="Segoe UI"/>
                        </a:rPr>
                        <a:t>Riverside Regional Medical Center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Segoe UI"/>
                          <a:ea typeface="+mn-ea"/>
                          <a:cs typeface="+mn-cs"/>
                        </a:rPr>
                        <a:t>-0.260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egoe UI"/>
                        </a:rPr>
                        <a:t>-0.307</a:t>
                      </a:r>
                    </a:p>
                  </a:txBody>
                  <a:tcPr anchor="ctr"/>
                </a:tc>
                <a:extLst>
                  <a:ext uri="{0D108BD9-81ED-4DB2-BD59-A6C34878D82A}">
                    <a16:rowId xmlns:a16="http://schemas.microsoft.com/office/drawing/2014/main" val="1370728257"/>
                  </a:ext>
                </a:extLst>
              </a:tr>
              <a:tr h="641643">
                <a:tc>
                  <a:txBody>
                    <a:bodyPr/>
                    <a:lstStyle/>
                    <a:p>
                      <a:r>
                        <a:rPr lang="en-US">
                          <a:latin typeface="Segoe UI"/>
                        </a:rPr>
                        <a:t>490130</a:t>
                      </a:r>
                    </a:p>
                  </a:txBody>
                  <a:tcPr anchor="ctr"/>
                </a:tc>
                <a:tc>
                  <a:txBody>
                    <a:bodyPr/>
                    <a:lstStyle/>
                    <a:p>
                      <a:r>
                        <a:rPr lang="en-US">
                          <a:latin typeface="Segoe UI"/>
                        </a:rPr>
                        <a:t>Riverside Walter Reed Hospital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Segoe UI"/>
                          <a:ea typeface="+mn-ea"/>
                          <a:cs typeface="+mn-cs"/>
                        </a:rPr>
                        <a:t>0.087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egoe UI"/>
                        </a:rPr>
                        <a:t>0.003</a:t>
                      </a:r>
                    </a:p>
                  </a:txBody>
                  <a:tcPr anchor="ctr"/>
                </a:tc>
                <a:extLst>
                  <a:ext uri="{0D108BD9-81ED-4DB2-BD59-A6C34878D82A}">
                    <a16:rowId xmlns:a16="http://schemas.microsoft.com/office/drawing/2014/main" val="3938636015"/>
                  </a:ext>
                </a:extLst>
              </a:tr>
              <a:tr h="641643">
                <a:tc>
                  <a:txBody>
                    <a:bodyPr/>
                    <a:lstStyle/>
                    <a:p>
                      <a:r>
                        <a:rPr lang="en-US">
                          <a:latin typeface="Segoe UI"/>
                        </a:rPr>
                        <a:t>490143</a:t>
                      </a:r>
                    </a:p>
                  </a:txBody>
                  <a:tcPr anchor="ctr"/>
                </a:tc>
                <a:tc>
                  <a:txBody>
                    <a:bodyPr/>
                    <a:lstStyle/>
                    <a:p>
                      <a:r>
                        <a:rPr lang="en-US">
                          <a:latin typeface="Segoe UI"/>
                        </a:rPr>
                        <a:t>Riverside Doctors' Hospital of Williamsburg</a:t>
                      </a:r>
                    </a:p>
                  </a:txBody>
                  <a:tcPr anchor="ctr"/>
                </a:tc>
                <a:tc>
                  <a:txBody>
                    <a:bodyPr/>
                    <a:lstStyle/>
                    <a:p>
                      <a:r>
                        <a:rPr lang="en-US">
                          <a:latin typeface="Segoe UI"/>
                        </a:rPr>
                        <a:t>0.31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egoe UI"/>
                        </a:rPr>
                        <a:t>0.264</a:t>
                      </a:r>
                    </a:p>
                  </a:txBody>
                  <a:tcPr anchor="ctr"/>
                </a:tc>
                <a:extLst>
                  <a:ext uri="{0D108BD9-81ED-4DB2-BD59-A6C34878D82A}">
                    <a16:rowId xmlns:a16="http://schemas.microsoft.com/office/drawing/2014/main" val="557664085"/>
                  </a:ext>
                </a:extLst>
              </a:tr>
            </a:tbl>
          </a:graphicData>
        </a:graphic>
      </p:graphicFrame>
      <p:sp>
        <p:nvSpPr>
          <p:cNvPr id="3" name="Arrow: Down 2">
            <a:extLst>
              <a:ext uri="{FF2B5EF4-FFF2-40B4-BE49-F238E27FC236}">
                <a16:creationId xmlns:a16="http://schemas.microsoft.com/office/drawing/2014/main" id="{6CFFB689-CB6F-10B2-E6FE-2CA3AB476768}"/>
              </a:ext>
            </a:extLst>
          </p:cNvPr>
          <p:cNvSpPr/>
          <p:nvPr/>
        </p:nvSpPr>
        <p:spPr>
          <a:xfrm>
            <a:off x="8954421" y="3680937"/>
            <a:ext cx="198120" cy="30480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77E2E267-5C5F-09F3-DDAC-811571795BC4}"/>
              </a:ext>
            </a:extLst>
          </p:cNvPr>
          <p:cNvSpPr/>
          <p:nvPr/>
        </p:nvSpPr>
        <p:spPr>
          <a:xfrm>
            <a:off x="8954421" y="4303041"/>
            <a:ext cx="198120" cy="30480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BCBCE95-8372-D472-3E8F-10688131E903}"/>
              </a:ext>
            </a:extLst>
          </p:cNvPr>
          <p:cNvSpPr/>
          <p:nvPr/>
        </p:nvSpPr>
        <p:spPr>
          <a:xfrm>
            <a:off x="8954421" y="5010626"/>
            <a:ext cx="198120" cy="30480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3F333EB-572C-3EC8-B6EE-2A7B19356F03}"/>
              </a:ext>
            </a:extLst>
          </p:cNvPr>
          <p:cNvSpPr/>
          <p:nvPr/>
        </p:nvSpPr>
        <p:spPr>
          <a:xfrm>
            <a:off x="8954421" y="5718211"/>
            <a:ext cx="198120" cy="30480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04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F59ED-0868-6A01-C912-54CD0CCA6D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CD491-2491-0A46-18EA-9B9E6E167A94}"/>
              </a:ext>
            </a:extLst>
          </p:cNvPr>
          <p:cNvSpPr>
            <a:spLocks noGrp="1"/>
          </p:cNvSpPr>
          <p:nvPr>
            <p:ph type="ctrTitle"/>
          </p:nvPr>
        </p:nvSpPr>
        <p:spPr/>
        <p:txBody>
          <a:bodyPr/>
          <a:lstStyle/>
          <a:p>
            <a:r>
              <a:rPr lang="en-US">
                <a:latin typeface="Segoe UI Semibold"/>
                <a:ea typeface="Malgun Gothic"/>
                <a:cs typeface="Segoe UI Semibold"/>
              </a:rPr>
              <a:t>Conclusions </a:t>
            </a:r>
          </a:p>
        </p:txBody>
      </p:sp>
      <p:sp>
        <p:nvSpPr>
          <p:cNvPr id="3" name="Subtitle 2">
            <a:extLst>
              <a:ext uri="{FF2B5EF4-FFF2-40B4-BE49-F238E27FC236}">
                <a16:creationId xmlns:a16="http://schemas.microsoft.com/office/drawing/2014/main" id="{2081BA72-48D3-B267-3631-A0E6AB6144C8}"/>
              </a:ext>
            </a:extLst>
          </p:cNvPr>
          <p:cNvSpPr>
            <a:spLocks noGrp="1"/>
          </p:cNvSpPr>
          <p:nvPr>
            <p:ph type="subTitle" idx="1"/>
          </p:nvPr>
        </p:nvSpPr>
        <p:spPr/>
        <p:txBody>
          <a:bodyPr/>
          <a:lstStyle/>
          <a:p>
            <a:r>
              <a:rPr lang="en-US">
                <a:latin typeface="Segoe UI Light"/>
                <a:cs typeface="Segoe UI Light"/>
              </a:rPr>
              <a:t>Results, Recommendations, &amp; Next Steps</a:t>
            </a:r>
            <a:endParaRPr lang="en-US"/>
          </a:p>
        </p:txBody>
      </p:sp>
    </p:spTree>
    <p:extLst>
      <p:ext uri="{BB962C8B-B14F-4D97-AF65-F5344CB8AC3E}">
        <p14:creationId xmlns:p14="http://schemas.microsoft.com/office/powerpoint/2010/main" val="796104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282A-F6F2-5DC2-3794-8A0F09D51989}"/>
              </a:ext>
            </a:extLst>
          </p:cNvPr>
          <p:cNvSpPr>
            <a:spLocks noGrp="1"/>
          </p:cNvSpPr>
          <p:nvPr>
            <p:ph type="title"/>
          </p:nvPr>
        </p:nvSpPr>
        <p:spPr/>
        <p:txBody>
          <a:bodyPr/>
          <a:lstStyle/>
          <a:p>
            <a:r>
              <a:rPr lang="en-US"/>
              <a:t>Results</a:t>
            </a:r>
          </a:p>
        </p:txBody>
      </p:sp>
      <p:sp>
        <p:nvSpPr>
          <p:cNvPr id="3" name="Subtitle 2">
            <a:extLst>
              <a:ext uri="{FF2B5EF4-FFF2-40B4-BE49-F238E27FC236}">
                <a16:creationId xmlns:a16="http://schemas.microsoft.com/office/drawing/2014/main" id="{F31CF87B-9BE4-4E11-B458-BF3687924C73}"/>
              </a:ext>
            </a:extLst>
          </p:cNvPr>
          <p:cNvSpPr>
            <a:spLocks noGrp="1"/>
          </p:cNvSpPr>
          <p:nvPr>
            <p:ph type="body" sz="quarter" idx="12"/>
          </p:nvPr>
        </p:nvSpPr>
        <p:spPr/>
        <p:txBody>
          <a:bodyPr vert="horz" lIns="91440" tIns="45720" rIns="91440" bIns="45720" rtlCol="0" anchor="t">
            <a:normAutofit/>
          </a:bodyPr>
          <a:lstStyle/>
          <a:p>
            <a:r>
              <a:rPr lang="en-US">
                <a:latin typeface="Segoe UI Light"/>
                <a:cs typeface="Segoe UI Light"/>
              </a:rPr>
              <a:t>📊 </a:t>
            </a:r>
            <a:r>
              <a:rPr lang="en-US" b="1">
                <a:latin typeface="Segoe UI Light"/>
                <a:cs typeface="Segoe UI Light"/>
              </a:rPr>
              <a:t>Key Findings:</a:t>
            </a:r>
            <a:endParaRPr lang="en-US">
              <a:latin typeface="Segoe UI Light"/>
              <a:cs typeface="Segoe UI Light"/>
            </a:endParaRPr>
          </a:p>
          <a:p>
            <a:pPr marL="285750" indent="-285750">
              <a:buFont typeface="Arial"/>
              <a:buChar char="•"/>
            </a:pPr>
            <a:r>
              <a:rPr lang="en-US">
                <a:latin typeface="Segoe UI Light"/>
                <a:cs typeface="Segoe UI Light"/>
              </a:rPr>
              <a:t>Strong performance in </a:t>
            </a:r>
            <a:r>
              <a:rPr lang="en-US" b="1">
                <a:latin typeface="Segoe UI Light"/>
                <a:cs typeface="Segoe UI Light"/>
              </a:rPr>
              <a:t>Timely and Effective Care</a:t>
            </a:r>
            <a:r>
              <a:rPr lang="en-US">
                <a:latin typeface="Segoe UI Light"/>
                <a:cs typeface="Segoe UI Light"/>
              </a:rPr>
              <a:t> (Top 10% nationally for Riverside Doctors' Hospital).</a:t>
            </a:r>
          </a:p>
          <a:p>
            <a:pPr marL="285750" indent="-285750">
              <a:buFont typeface="Arial"/>
              <a:buChar char="•"/>
            </a:pPr>
            <a:r>
              <a:rPr lang="en-US" b="1">
                <a:latin typeface="Segoe UI Light"/>
                <a:cs typeface="Segoe UI Light"/>
              </a:rPr>
              <a:t>Opportunities in Readmission and Mortality domains</a:t>
            </a:r>
            <a:r>
              <a:rPr lang="en-US">
                <a:latin typeface="Segoe UI Light"/>
                <a:cs typeface="Segoe UI Light"/>
              </a:rPr>
              <a:t>, with scores below average for most facilities.</a:t>
            </a:r>
          </a:p>
          <a:p>
            <a:pPr marL="285750" indent="-285750">
              <a:buFont typeface="Arial"/>
              <a:buChar char="•"/>
            </a:pPr>
            <a:r>
              <a:rPr lang="en-US">
                <a:latin typeface="Segoe UI Light"/>
                <a:cs typeface="Segoe UI Light"/>
              </a:rPr>
              <a:t>Variability in </a:t>
            </a:r>
            <a:r>
              <a:rPr lang="en-US" b="1">
                <a:latin typeface="Segoe UI Light"/>
                <a:cs typeface="Segoe UI Light"/>
              </a:rPr>
              <a:t>Patient Experience</a:t>
            </a:r>
            <a:r>
              <a:rPr lang="en-US">
                <a:latin typeface="Segoe UI Light"/>
                <a:cs typeface="Segoe UI Light"/>
              </a:rPr>
              <a:t> and </a:t>
            </a:r>
            <a:r>
              <a:rPr lang="en-US" b="1">
                <a:latin typeface="Segoe UI Light"/>
                <a:cs typeface="Segoe UI Light"/>
              </a:rPr>
              <a:t>Safety of Care</a:t>
            </a:r>
            <a:r>
              <a:rPr lang="en-US">
                <a:latin typeface="Segoe UI Light"/>
                <a:cs typeface="Segoe UI Light"/>
              </a:rPr>
              <a:t> measures, highlighting areas for targeted improvement.</a:t>
            </a:r>
          </a:p>
        </p:txBody>
      </p:sp>
    </p:spTree>
    <p:extLst>
      <p:ext uri="{BB962C8B-B14F-4D97-AF65-F5344CB8AC3E}">
        <p14:creationId xmlns:p14="http://schemas.microsoft.com/office/powerpoint/2010/main" val="71175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282A-F6F2-5DC2-3794-8A0F09D51989}"/>
              </a:ext>
            </a:extLst>
          </p:cNvPr>
          <p:cNvSpPr>
            <a:spLocks noGrp="1"/>
          </p:cNvSpPr>
          <p:nvPr>
            <p:ph type="title"/>
          </p:nvPr>
        </p:nvSpPr>
        <p:spPr/>
        <p:txBody>
          <a:bodyPr/>
          <a:lstStyle/>
          <a:p>
            <a:r>
              <a:rPr lang="en-US">
                <a:latin typeface="Segoe UI Semibold"/>
                <a:cs typeface="Segoe UI Semibold"/>
              </a:rPr>
              <a:t>Recommendations</a:t>
            </a:r>
            <a:endParaRPr lang="en-US"/>
          </a:p>
        </p:txBody>
      </p:sp>
      <p:sp>
        <p:nvSpPr>
          <p:cNvPr id="3" name="Subtitle 2">
            <a:extLst>
              <a:ext uri="{FF2B5EF4-FFF2-40B4-BE49-F238E27FC236}">
                <a16:creationId xmlns:a16="http://schemas.microsoft.com/office/drawing/2014/main" id="{F31CF87B-9BE4-4E11-B458-BF3687924C73}"/>
              </a:ext>
            </a:extLst>
          </p:cNvPr>
          <p:cNvSpPr>
            <a:spLocks noGrp="1"/>
          </p:cNvSpPr>
          <p:nvPr>
            <p:ph type="body" sz="quarter" idx="12"/>
          </p:nvPr>
        </p:nvSpPr>
        <p:spPr/>
        <p:txBody>
          <a:bodyPr vert="horz" lIns="91440" tIns="45720" rIns="91440" bIns="45720" rtlCol="0" anchor="t">
            <a:normAutofit/>
          </a:bodyPr>
          <a:lstStyle/>
          <a:p>
            <a:r>
              <a:rPr lang="en-US">
                <a:latin typeface="Segoe UI Light"/>
                <a:cs typeface="Segoe UI Light"/>
              </a:rPr>
              <a:t>✔️ </a:t>
            </a:r>
            <a:r>
              <a:rPr lang="en-US" b="1">
                <a:latin typeface="Segoe UI Light"/>
                <a:cs typeface="Segoe UI Light"/>
              </a:rPr>
              <a:t>Actionable Strategies:</a:t>
            </a:r>
            <a:endParaRPr lang="en-US"/>
          </a:p>
          <a:p>
            <a:pPr marL="285750" indent="-285750">
              <a:buFont typeface="Arial"/>
              <a:buChar char="•"/>
            </a:pPr>
            <a:r>
              <a:rPr lang="en-US">
                <a:latin typeface="Segoe UI Light"/>
                <a:cs typeface="Segoe UI Light"/>
              </a:rPr>
              <a:t>Implement </a:t>
            </a:r>
            <a:r>
              <a:rPr lang="en-US" b="1">
                <a:latin typeface="Segoe UI Light"/>
                <a:cs typeface="Segoe UI Light"/>
              </a:rPr>
              <a:t>post-discharge follow-up programs</a:t>
            </a:r>
            <a:r>
              <a:rPr lang="en-US">
                <a:latin typeface="Segoe UI Light"/>
                <a:cs typeface="Segoe UI Light"/>
              </a:rPr>
              <a:t> to address readmissions and provide strong care transition.</a:t>
            </a:r>
            <a:endParaRPr lang="en-US"/>
          </a:p>
          <a:p>
            <a:pPr marL="285750" indent="-285750">
              <a:buFont typeface="Arial"/>
              <a:buChar char="•"/>
            </a:pPr>
            <a:r>
              <a:rPr lang="en-US">
                <a:latin typeface="Segoe UI Light"/>
                <a:cs typeface="Segoe UI Light"/>
              </a:rPr>
              <a:t>Enhance </a:t>
            </a:r>
            <a:r>
              <a:rPr lang="en-US" b="1">
                <a:latin typeface="Segoe UI Light"/>
                <a:cs typeface="Segoe UI Light"/>
              </a:rPr>
              <a:t>staff training</a:t>
            </a:r>
            <a:r>
              <a:rPr lang="en-US">
                <a:latin typeface="Segoe UI Light"/>
                <a:cs typeface="Segoe UI Light"/>
              </a:rPr>
              <a:t> for communication and discharge planning to improve Patient Experience.</a:t>
            </a:r>
            <a:endParaRPr lang="en-US"/>
          </a:p>
          <a:p>
            <a:pPr marL="285750" indent="-285750">
              <a:buFont typeface="Arial"/>
              <a:buChar char="•"/>
            </a:pPr>
            <a:r>
              <a:rPr lang="en-US">
                <a:latin typeface="Segoe UI Light"/>
                <a:cs typeface="Segoe UI Light"/>
              </a:rPr>
              <a:t>Adopt </a:t>
            </a:r>
            <a:r>
              <a:rPr lang="en-US" b="1">
                <a:latin typeface="Segoe UI Light"/>
                <a:cs typeface="Segoe UI Light"/>
              </a:rPr>
              <a:t>infection control protocols</a:t>
            </a:r>
            <a:r>
              <a:rPr lang="en-US">
                <a:latin typeface="Segoe UI Light"/>
                <a:cs typeface="Segoe UI Light"/>
              </a:rPr>
              <a:t> and real-time safety monitoring for Safety of Care improvements.</a:t>
            </a:r>
            <a:endParaRPr lang="en-US"/>
          </a:p>
          <a:p>
            <a:pPr marL="285750" indent="-285750">
              <a:buFont typeface="Arial"/>
              <a:buChar char="•"/>
            </a:pPr>
            <a:r>
              <a:rPr lang="en-US">
                <a:latin typeface="Segoe UI Light"/>
                <a:cs typeface="Segoe UI Light"/>
              </a:rPr>
              <a:t>Focus on </a:t>
            </a:r>
            <a:r>
              <a:rPr lang="en-US" b="1">
                <a:latin typeface="Segoe UI Light"/>
                <a:cs typeface="Segoe UI Light"/>
              </a:rPr>
              <a:t>early intervention for high-risk patients, and clearly document comorbidities</a:t>
            </a:r>
            <a:r>
              <a:rPr lang="en-US">
                <a:latin typeface="Segoe UI Light"/>
                <a:cs typeface="Segoe UI Light"/>
              </a:rPr>
              <a:t> to improve Mortality scores.</a:t>
            </a:r>
            <a:endParaRPr lang="en-US"/>
          </a:p>
          <a:p>
            <a:endParaRPr lang="en-US" b="1">
              <a:latin typeface="Segoe UI Light"/>
              <a:cs typeface="Segoe UI Light"/>
            </a:endParaRPr>
          </a:p>
        </p:txBody>
      </p:sp>
    </p:spTree>
    <p:extLst>
      <p:ext uri="{BB962C8B-B14F-4D97-AF65-F5344CB8AC3E}">
        <p14:creationId xmlns:p14="http://schemas.microsoft.com/office/powerpoint/2010/main" val="141074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282A-F6F2-5DC2-3794-8A0F09D51989}"/>
              </a:ext>
            </a:extLst>
          </p:cNvPr>
          <p:cNvSpPr>
            <a:spLocks noGrp="1"/>
          </p:cNvSpPr>
          <p:nvPr>
            <p:ph type="title"/>
          </p:nvPr>
        </p:nvSpPr>
        <p:spPr/>
        <p:txBody>
          <a:bodyPr/>
          <a:lstStyle/>
          <a:p>
            <a:r>
              <a:rPr lang="en-US">
                <a:latin typeface="Segoe UI Semibold"/>
                <a:cs typeface="Segoe UI Semibold"/>
              </a:rPr>
              <a:t>Next Steps</a:t>
            </a:r>
            <a:endParaRPr lang="en-US"/>
          </a:p>
        </p:txBody>
      </p:sp>
      <p:sp>
        <p:nvSpPr>
          <p:cNvPr id="3" name="Subtitle 2">
            <a:extLst>
              <a:ext uri="{FF2B5EF4-FFF2-40B4-BE49-F238E27FC236}">
                <a16:creationId xmlns:a16="http://schemas.microsoft.com/office/drawing/2014/main" id="{F31CF87B-9BE4-4E11-B458-BF3687924C73}"/>
              </a:ext>
            </a:extLst>
          </p:cNvPr>
          <p:cNvSpPr>
            <a:spLocks noGrp="1"/>
          </p:cNvSpPr>
          <p:nvPr>
            <p:ph type="body" sz="quarter" idx="12"/>
          </p:nvPr>
        </p:nvSpPr>
        <p:spPr/>
        <p:txBody>
          <a:bodyPr vert="horz" lIns="91440" tIns="45720" rIns="91440" bIns="45720" rtlCol="0" anchor="t">
            <a:normAutofit lnSpcReduction="10000"/>
          </a:bodyPr>
          <a:lstStyle/>
          <a:p>
            <a:r>
              <a:rPr lang="en-US">
                <a:latin typeface="Segoe UI Light"/>
                <a:cs typeface="Segoe UI Light"/>
              </a:rPr>
              <a:t>🚀 </a:t>
            </a:r>
            <a:r>
              <a:rPr lang="en-US" b="1">
                <a:latin typeface="Segoe UI Light"/>
                <a:cs typeface="Segoe UI Light"/>
              </a:rPr>
              <a:t>Future Focus:</a:t>
            </a:r>
            <a:endParaRPr lang="en-US"/>
          </a:p>
          <a:p>
            <a:pPr marL="285750" indent="-285750">
              <a:buFont typeface="Arial"/>
              <a:buChar char="•"/>
            </a:pPr>
            <a:r>
              <a:rPr lang="en-US" b="1">
                <a:latin typeface="Segoe UI Light"/>
                <a:cs typeface="Segoe UI Light"/>
              </a:rPr>
              <a:t>Launch Centralized Monitoring Dashboard</a:t>
            </a:r>
            <a:r>
              <a:rPr lang="en-US">
                <a:latin typeface="Segoe UI Light"/>
                <a:cs typeface="Segoe UI Light"/>
              </a:rPr>
              <a:t> to track metrics and ensure accurate CMS reporting.</a:t>
            </a:r>
            <a:endParaRPr lang="en-US"/>
          </a:p>
          <a:p>
            <a:pPr marL="285750" indent="-285750">
              <a:buFont typeface="Arial"/>
              <a:buChar char="•"/>
            </a:pPr>
            <a:r>
              <a:rPr lang="en-US" b="1">
                <a:latin typeface="Segoe UI Light"/>
                <a:cs typeface="Segoe UI Light"/>
              </a:rPr>
              <a:t>Prepare for 2026 CMS Updates</a:t>
            </a:r>
            <a:r>
              <a:rPr lang="en-US">
                <a:latin typeface="Segoe UI Light"/>
                <a:cs typeface="Segoe UI Light"/>
              </a:rPr>
              <a:t> by bolstering performance in Mortality and Safety of Care to mitigate risks from reduced Patient Experience weight.</a:t>
            </a:r>
            <a:endParaRPr lang="en-US"/>
          </a:p>
          <a:p>
            <a:pPr marL="285750" indent="-285750">
              <a:buFont typeface="Arial"/>
              <a:buChar char="•"/>
            </a:pPr>
            <a:r>
              <a:rPr lang="en-US" b="1">
                <a:latin typeface="Segoe UI Light"/>
                <a:cs typeface="Segoe UI Light"/>
              </a:rPr>
              <a:t>Benchmark against top-performing peers</a:t>
            </a:r>
            <a:r>
              <a:rPr lang="en-US">
                <a:latin typeface="Segoe UI Light"/>
                <a:cs typeface="Segoe UI Light"/>
              </a:rPr>
              <a:t> to adopt best practices and drive competitive positioning.</a:t>
            </a:r>
            <a:endParaRPr lang="en-US"/>
          </a:p>
          <a:p>
            <a:pPr marL="285750" indent="-285750">
              <a:buFont typeface="Arial"/>
              <a:buChar char="•"/>
            </a:pPr>
            <a:r>
              <a:rPr lang="en-US" b="1">
                <a:latin typeface="Segoe UI Light"/>
                <a:cs typeface="Segoe UI Light"/>
              </a:rPr>
              <a:t>Continue using the predictive model</a:t>
            </a:r>
            <a:r>
              <a:rPr lang="en-US">
                <a:latin typeface="Segoe UI Light"/>
                <a:cs typeface="Segoe UI Light"/>
              </a:rPr>
              <a:t> for proactive trend analysis and early interventions.</a:t>
            </a:r>
            <a:endParaRPr lang="en-US"/>
          </a:p>
          <a:p>
            <a:endParaRPr lang="en-US" b="1"/>
          </a:p>
        </p:txBody>
      </p:sp>
    </p:spTree>
    <p:extLst>
      <p:ext uri="{BB962C8B-B14F-4D97-AF65-F5344CB8AC3E}">
        <p14:creationId xmlns:p14="http://schemas.microsoft.com/office/powerpoint/2010/main" val="118128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EF7B-23B5-94E2-2C1B-56A1E3E05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1BA52-B32A-C508-1D24-A9E2120F133A}"/>
              </a:ext>
            </a:extLst>
          </p:cNvPr>
          <p:cNvSpPr>
            <a:spLocks noGrp="1"/>
          </p:cNvSpPr>
          <p:nvPr>
            <p:ph type="title"/>
          </p:nvPr>
        </p:nvSpPr>
        <p:spPr/>
        <p:txBody>
          <a:bodyPr/>
          <a:lstStyle/>
          <a:p>
            <a:r>
              <a:rPr lang="en-US">
                <a:latin typeface="Segoe UI Semibold"/>
                <a:ea typeface="Malgun Gothic"/>
                <a:cs typeface="Segoe UI Semibold"/>
              </a:rPr>
              <a:t>Deliverables </a:t>
            </a:r>
          </a:p>
        </p:txBody>
      </p:sp>
      <p:sp>
        <p:nvSpPr>
          <p:cNvPr id="3" name="Subtitle 2">
            <a:extLst>
              <a:ext uri="{FF2B5EF4-FFF2-40B4-BE49-F238E27FC236}">
                <a16:creationId xmlns:a16="http://schemas.microsoft.com/office/drawing/2014/main" id="{66084A59-31EF-B9F8-013E-EB5C513F09D0}"/>
              </a:ext>
            </a:extLst>
          </p:cNvPr>
          <p:cNvSpPr>
            <a:spLocks noGrp="1"/>
          </p:cNvSpPr>
          <p:nvPr>
            <p:ph type="body" sz="quarter" idx="12"/>
          </p:nvPr>
        </p:nvSpPr>
        <p:spPr/>
        <p:txBody>
          <a:bodyPr vert="horz" lIns="91440" tIns="45720" rIns="91440" bIns="45720" rtlCol="0" anchor="t">
            <a:normAutofit/>
          </a:bodyPr>
          <a:lstStyle/>
          <a:p>
            <a:r>
              <a:rPr lang="en-US" b="1">
                <a:latin typeface="Segoe UI Light"/>
                <a:cs typeface="Segoe UI Light"/>
              </a:rPr>
              <a:t>Artifacts &amp; Documentation</a:t>
            </a:r>
          </a:p>
          <a:p>
            <a:endParaRPr lang="en-US">
              <a:latin typeface="Segoe UI Light"/>
              <a:cs typeface="Segoe UI Light"/>
            </a:endParaRPr>
          </a:p>
          <a:p>
            <a:pPr marL="457200" indent="-457200">
              <a:buChar char="•"/>
            </a:pPr>
            <a:r>
              <a:rPr lang="en-US">
                <a:latin typeface="Segoe UI Light"/>
                <a:cs typeface="Segoe UI Light"/>
              </a:rPr>
              <a:t>Minimum Viable Product (MVP) for Data Analysis and Predictive Modeling </a:t>
            </a:r>
          </a:p>
          <a:p>
            <a:pPr marL="457200" indent="-457200">
              <a:buChar char="•"/>
            </a:pPr>
            <a:r>
              <a:rPr lang="en-US">
                <a:latin typeface="Segoe UI Light"/>
                <a:cs typeface="Segoe UI Light"/>
              </a:rPr>
              <a:t>Staging database with star value data from 2017 through 10/2024 </a:t>
            </a:r>
          </a:p>
          <a:p>
            <a:pPr marL="457200" indent="-457200">
              <a:buChar char="•"/>
            </a:pPr>
            <a:r>
              <a:rPr lang="en-US">
                <a:latin typeface="Segoe UI Light"/>
                <a:cs typeface="Segoe UI Light"/>
              </a:rPr>
              <a:t>Replicated CMS Star Rating Model Code</a:t>
            </a:r>
          </a:p>
          <a:p>
            <a:pPr marL="457200" indent="-457200">
              <a:buChar char="•"/>
            </a:pPr>
            <a:r>
              <a:rPr lang="en-US">
                <a:latin typeface="Segoe UI Light"/>
                <a:cs typeface="Segoe UI Light"/>
              </a:rPr>
              <a:t>Technical Report Detailing Methodology and Findings</a:t>
            </a:r>
          </a:p>
          <a:p>
            <a:pPr marL="457200" indent="-457200">
              <a:buChar char="•"/>
            </a:pPr>
            <a:r>
              <a:rPr lang="en-US">
                <a:latin typeface="Segoe UI Light"/>
                <a:cs typeface="Segoe UI Light"/>
              </a:rPr>
              <a:t>Summary Presentation Deck</a:t>
            </a:r>
          </a:p>
          <a:p>
            <a:endParaRPr lang="en-US"/>
          </a:p>
        </p:txBody>
      </p:sp>
    </p:spTree>
    <p:extLst>
      <p:ext uri="{BB962C8B-B14F-4D97-AF65-F5344CB8AC3E}">
        <p14:creationId xmlns:p14="http://schemas.microsoft.com/office/powerpoint/2010/main" val="53927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D20A-51F6-4A42-8875-BA0E15ED4B1C}"/>
              </a:ext>
            </a:extLst>
          </p:cNvPr>
          <p:cNvSpPr>
            <a:spLocks noGrp="1"/>
          </p:cNvSpPr>
          <p:nvPr>
            <p:ph type="ctrTitle"/>
          </p:nvPr>
        </p:nvSpPr>
        <p:spPr/>
        <p:txBody>
          <a:bodyPr/>
          <a:lstStyle/>
          <a:p>
            <a:r>
              <a:rPr lang="en-US">
                <a:latin typeface="Segoe UI Semibold"/>
                <a:ea typeface="Malgun Gothic"/>
                <a:cs typeface="Segoe UI Semibold"/>
              </a:rPr>
              <a:t>Thank You</a:t>
            </a:r>
            <a:endParaRPr lang="en-US"/>
          </a:p>
        </p:txBody>
      </p:sp>
      <p:sp>
        <p:nvSpPr>
          <p:cNvPr id="3" name="Subtitle 2">
            <a:extLst>
              <a:ext uri="{FF2B5EF4-FFF2-40B4-BE49-F238E27FC236}">
                <a16:creationId xmlns:a16="http://schemas.microsoft.com/office/drawing/2014/main" id="{B668B783-681C-4B57-962D-20411B8CE711}"/>
              </a:ext>
            </a:extLst>
          </p:cNvPr>
          <p:cNvSpPr>
            <a:spLocks noGrp="1"/>
          </p:cNvSpPr>
          <p:nvPr>
            <p:ph type="subTitle" idx="1"/>
          </p:nvPr>
        </p:nvSpPr>
        <p:spPr/>
        <p:txBody>
          <a:bodyPr/>
          <a:lstStyle/>
          <a:p>
            <a:r>
              <a:rPr lang="en-US">
                <a:latin typeface="Segoe UI Light"/>
                <a:cs typeface="Segoe UI Light"/>
              </a:rPr>
              <a:t>Q&amp;A</a:t>
            </a:r>
            <a:endParaRPr lang="en-US"/>
          </a:p>
        </p:txBody>
      </p:sp>
    </p:spTree>
    <p:extLst>
      <p:ext uri="{BB962C8B-B14F-4D97-AF65-F5344CB8AC3E}">
        <p14:creationId xmlns:p14="http://schemas.microsoft.com/office/powerpoint/2010/main" val="600450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1157-E758-424B-9847-5635074F23B5}"/>
              </a:ext>
            </a:extLst>
          </p:cNvPr>
          <p:cNvSpPr>
            <a:spLocks noGrp="1"/>
          </p:cNvSpPr>
          <p:nvPr>
            <p:ph type="title"/>
          </p:nvPr>
        </p:nvSpPr>
        <p:spPr/>
        <p:txBody>
          <a:bodyPr/>
          <a:lstStyle/>
          <a:p>
            <a:r>
              <a:rPr lang="en-US">
                <a:latin typeface="Segoe UI Semibold"/>
                <a:ea typeface="Malgun Gothic"/>
                <a:cs typeface="Segoe UI Semibold"/>
              </a:rPr>
              <a:t>References</a:t>
            </a:r>
            <a:endParaRPr lang="en-US"/>
          </a:p>
        </p:txBody>
      </p:sp>
      <p:sp>
        <p:nvSpPr>
          <p:cNvPr id="3" name="Text Placeholder 2">
            <a:extLst>
              <a:ext uri="{FF2B5EF4-FFF2-40B4-BE49-F238E27FC236}">
                <a16:creationId xmlns:a16="http://schemas.microsoft.com/office/drawing/2014/main" id="{E4CEFC93-A256-379A-9714-5DAECACA11FD}"/>
              </a:ext>
            </a:extLst>
          </p:cNvPr>
          <p:cNvSpPr>
            <a:spLocks noGrp="1"/>
          </p:cNvSpPr>
          <p:nvPr>
            <p:ph type="body" sz="quarter" idx="12"/>
          </p:nvPr>
        </p:nvSpPr>
        <p:spPr>
          <a:xfrm>
            <a:off x="829882" y="1481614"/>
            <a:ext cx="10523918" cy="4368800"/>
          </a:xfrm>
        </p:spPr>
        <p:txBody>
          <a:bodyPr vert="horz" lIns="91440" tIns="45720" rIns="91440" bIns="45720" rtlCol="0" anchor="t">
            <a:noAutofit/>
          </a:bodyPr>
          <a:lstStyle/>
          <a:p>
            <a:pPr>
              <a:lnSpc>
                <a:spcPct val="100000"/>
              </a:lnSpc>
              <a:spcBef>
                <a:spcPts val="0"/>
              </a:spcBef>
              <a:spcAft>
                <a:spcPts val="1000"/>
              </a:spcAft>
            </a:pPr>
            <a:r>
              <a:rPr lang="en-US" sz="1400">
                <a:latin typeface="Segoe UI"/>
                <a:cs typeface="Segoe UI Light"/>
              </a:rPr>
              <a:t>Centers for Medicare &amp; Medicaid Services. (2024). </a:t>
            </a:r>
            <a:r>
              <a:rPr lang="en-US" sz="1400" i="1">
                <a:latin typeface="Segoe UI"/>
                <a:cs typeface="Segoe UI Light"/>
              </a:rPr>
              <a:t>Hospital Compare</a:t>
            </a:r>
            <a:r>
              <a:rPr lang="en-US" sz="1400">
                <a:latin typeface="Segoe UI"/>
                <a:cs typeface="Segoe UI Light"/>
              </a:rPr>
              <a:t>. Retrieved from </a:t>
            </a:r>
            <a:r>
              <a:rPr lang="en-US" sz="1400">
                <a:latin typeface="Segoe UI"/>
                <a:cs typeface="Segoe UI Light"/>
                <a:hlinkClick r:id="rId3"/>
              </a:rPr>
              <a:t>https://www.cms.gov</a:t>
            </a:r>
            <a:endParaRPr lang="en-US" sz="1400">
              <a:latin typeface="Segoe UI"/>
              <a:cs typeface="Segoe UI Light"/>
            </a:endParaRPr>
          </a:p>
          <a:p>
            <a:pPr>
              <a:lnSpc>
                <a:spcPct val="100000"/>
              </a:lnSpc>
              <a:spcBef>
                <a:spcPts val="0"/>
              </a:spcBef>
              <a:spcAft>
                <a:spcPts val="1000"/>
              </a:spcAft>
            </a:pPr>
            <a:r>
              <a:rPr lang="en-US" sz="1400" err="1">
                <a:latin typeface="Segoe UI"/>
                <a:cs typeface="Segoe UI Light"/>
              </a:rPr>
              <a:t>Ciancetta</a:t>
            </a:r>
            <a:r>
              <a:rPr lang="en-US" sz="1400">
                <a:latin typeface="Segoe UI"/>
                <a:cs typeface="Segoe UI Light"/>
              </a:rPr>
              <a:t>, M. (n.d.). </a:t>
            </a:r>
            <a:r>
              <a:rPr lang="en-US" sz="1400" i="1">
                <a:latin typeface="Segoe UI"/>
                <a:cs typeface="Segoe UI Light"/>
              </a:rPr>
              <a:t>Navigating changes in Star Rating programs: Enhancing success with four key steps</a:t>
            </a:r>
            <a:r>
              <a:rPr lang="en-US" sz="1400">
                <a:latin typeface="Segoe UI"/>
                <a:cs typeface="Segoe UI Light"/>
              </a:rPr>
              <a:t>. Cotiviti. Retrieved December 1, 2024, from </a:t>
            </a:r>
            <a:r>
              <a:rPr lang="en-US" sz="1400">
                <a:latin typeface="Segoe UI"/>
                <a:cs typeface="Segoe UI Light"/>
                <a:hlinkClick r:id="rId4"/>
              </a:rPr>
              <a:t>https://resources.cotiviti.com/quality-measurement-and-reporting/navigating-changes-in-star-rating-programs-enhancing-success-with-four-key-steps</a:t>
            </a:r>
            <a:endParaRPr lang="en-US" sz="1400">
              <a:latin typeface="Segoe UI"/>
              <a:cs typeface="Segoe UI Light"/>
            </a:endParaRPr>
          </a:p>
          <a:p>
            <a:pPr>
              <a:lnSpc>
                <a:spcPct val="100000"/>
              </a:lnSpc>
              <a:spcBef>
                <a:spcPts val="0"/>
              </a:spcBef>
              <a:spcAft>
                <a:spcPts val="1000"/>
              </a:spcAft>
            </a:pPr>
            <a:r>
              <a:rPr lang="en-US" sz="1400">
                <a:solidFill>
                  <a:srgbClr val="000000"/>
                </a:solidFill>
                <a:latin typeface="Segoe UI"/>
                <a:ea typeface="Calibri"/>
                <a:cs typeface="Calibri"/>
              </a:rPr>
              <a:t>Guan, Z., Guan, X., Gu, K. </a:t>
            </a:r>
            <a:r>
              <a:rPr lang="en-US" sz="1400" i="1">
                <a:solidFill>
                  <a:srgbClr val="000000"/>
                </a:solidFill>
                <a:latin typeface="Segoe UI"/>
                <a:ea typeface="Calibri"/>
                <a:cs typeface="Calibri"/>
              </a:rPr>
              <a:t>et al.</a:t>
            </a:r>
            <a:r>
              <a:rPr lang="en-US" sz="1400">
                <a:solidFill>
                  <a:srgbClr val="000000"/>
                </a:solidFill>
                <a:latin typeface="Segoe UI"/>
                <a:ea typeface="Calibri"/>
                <a:cs typeface="Calibri"/>
              </a:rPr>
              <a:t> Short-term outcomes of on- vs off-pump coronary artery bypass grafting in patients with left ventricular dysfunction: a systematic review and meta-analysis. </a:t>
            </a:r>
            <a:r>
              <a:rPr lang="en-US" sz="1400" i="1">
                <a:solidFill>
                  <a:srgbClr val="000000"/>
                </a:solidFill>
                <a:latin typeface="Segoe UI"/>
                <a:ea typeface="Calibri"/>
                <a:cs typeface="Calibri"/>
              </a:rPr>
              <a:t>J </a:t>
            </a:r>
            <a:r>
              <a:rPr lang="en-US" sz="1400" i="1" err="1">
                <a:solidFill>
                  <a:srgbClr val="000000"/>
                </a:solidFill>
                <a:latin typeface="Segoe UI"/>
                <a:ea typeface="Calibri"/>
                <a:cs typeface="Calibri"/>
              </a:rPr>
              <a:t>Cardiothorac</a:t>
            </a:r>
            <a:r>
              <a:rPr lang="en-US" sz="1400" i="1">
                <a:solidFill>
                  <a:srgbClr val="000000"/>
                </a:solidFill>
                <a:latin typeface="Segoe UI"/>
                <a:ea typeface="Calibri"/>
                <a:cs typeface="Calibri"/>
              </a:rPr>
              <a:t> Surg</a:t>
            </a:r>
            <a:r>
              <a:rPr lang="en-US" sz="1400">
                <a:solidFill>
                  <a:srgbClr val="000000"/>
                </a:solidFill>
                <a:latin typeface="Segoe UI"/>
                <a:ea typeface="Calibri"/>
                <a:cs typeface="Calibri"/>
              </a:rPr>
              <a:t> </a:t>
            </a:r>
            <a:r>
              <a:rPr lang="en-US" sz="1400" b="1">
                <a:solidFill>
                  <a:srgbClr val="000000"/>
                </a:solidFill>
                <a:latin typeface="Segoe UI"/>
                <a:ea typeface="Calibri"/>
                <a:cs typeface="Calibri"/>
              </a:rPr>
              <a:t>15</a:t>
            </a:r>
            <a:r>
              <a:rPr lang="en-US" sz="1400">
                <a:solidFill>
                  <a:srgbClr val="000000"/>
                </a:solidFill>
                <a:latin typeface="Segoe UI"/>
                <a:ea typeface="Calibri"/>
                <a:cs typeface="Calibri"/>
              </a:rPr>
              <a:t>, 84 (2020). </a:t>
            </a:r>
            <a:r>
              <a:rPr lang="en-US" sz="1400">
                <a:solidFill>
                  <a:srgbClr val="444444"/>
                </a:solidFill>
                <a:latin typeface="Segoe UI"/>
                <a:ea typeface="Calibri"/>
                <a:cs typeface="Calibri"/>
                <a:hlinkClick r:id="rId5"/>
              </a:rPr>
              <a:t>https://doi.org/10.1186/s13019-020-01115-0</a:t>
            </a:r>
            <a:endParaRPr lang="en-US" sz="1400">
              <a:solidFill>
                <a:srgbClr val="444444"/>
              </a:solidFill>
              <a:latin typeface="Segoe UI"/>
              <a:ea typeface="Calibri"/>
              <a:cs typeface="Calibri"/>
            </a:endParaRPr>
          </a:p>
          <a:p>
            <a:pPr>
              <a:lnSpc>
                <a:spcPct val="100000"/>
              </a:lnSpc>
              <a:spcBef>
                <a:spcPts val="0"/>
              </a:spcBef>
              <a:spcAft>
                <a:spcPts val="1000"/>
              </a:spcAft>
            </a:pPr>
            <a:r>
              <a:rPr lang="en-US" sz="1400">
                <a:solidFill>
                  <a:srgbClr val="000000"/>
                </a:solidFill>
                <a:latin typeface="Segoe UI"/>
                <a:ea typeface="Calibri"/>
                <a:cs typeface="Segoe UI"/>
              </a:rPr>
              <a:t>Hardiman, S.C., Villan </a:t>
            </a:r>
            <a:r>
              <a:rPr lang="en-US" sz="1400" err="1">
                <a:solidFill>
                  <a:srgbClr val="000000"/>
                </a:solidFill>
                <a:latin typeface="Segoe UI"/>
                <a:ea typeface="Calibri"/>
                <a:cs typeface="Segoe UI"/>
              </a:rPr>
              <a:t>Villan</a:t>
            </a:r>
            <a:r>
              <a:rPr lang="en-US" sz="1400">
                <a:solidFill>
                  <a:srgbClr val="000000"/>
                </a:solidFill>
                <a:latin typeface="Segoe UI"/>
                <a:ea typeface="Calibri"/>
                <a:cs typeface="Segoe UI"/>
              </a:rPr>
              <a:t>, Y.F., Conway, J.M. </a:t>
            </a:r>
            <a:r>
              <a:rPr lang="en-US" sz="1400" i="1">
                <a:solidFill>
                  <a:srgbClr val="000000"/>
                </a:solidFill>
                <a:latin typeface="Segoe UI"/>
                <a:ea typeface="Calibri"/>
                <a:cs typeface="Segoe UI"/>
              </a:rPr>
              <a:t>et al.</a:t>
            </a:r>
            <a:r>
              <a:rPr lang="en-US" sz="1400">
                <a:solidFill>
                  <a:srgbClr val="000000"/>
                </a:solidFill>
                <a:latin typeface="Segoe UI"/>
                <a:ea typeface="Calibri"/>
                <a:cs typeface="Segoe UI"/>
              </a:rPr>
              <a:t> Factors affecting mortality after coronary bypass surgery: a scoping review. </a:t>
            </a:r>
            <a:r>
              <a:rPr lang="en-US" sz="1400" i="1">
                <a:solidFill>
                  <a:srgbClr val="000000"/>
                </a:solidFill>
                <a:latin typeface="Segoe UI"/>
                <a:ea typeface="Calibri"/>
                <a:cs typeface="Segoe UI"/>
              </a:rPr>
              <a:t>J </a:t>
            </a:r>
            <a:r>
              <a:rPr lang="en-US" sz="1400" i="1" err="1">
                <a:solidFill>
                  <a:srgbClr val="000000"/>
                </a:solidFill>
                <a:latin typeface="Segoe UI"/>
                <a:ea typeface="Calibri"/>
                <a:cs typeface="Segoe UI"/>
              </a:rPr>
              <a:t>Cardiothorac</a:t>
            </a:r>
            <a:r>
              <a:rPr lang="en-US" sz="1400" i="1">
                <a:solidFill>
                  <a:srgbClr val="000000"/>
                </a:solidFill>
                <a:latin typeface="Segoe UI"/>
                <a:ea typeface="Calibri"/>
                <a:cs typeface="Segoe UI"/>
              </a:rPr>
              <a:t> Surg</a:t>
            </a:r>
            <a:r>
              <a:rPr lang="en-US" sz="1400">
                <a:solidFill>
                  <a:srgbClr val="000000"/>
                </a:solidFill>
                <a:latin typeface="Segoe UI"/>
                <a:ea typeface="Calibri"/>
                <a:cs typeface="Segoe UI"/>
              </a:rPr>
              <a:t> </a:t>
            </a:r>
            <a:r>
              <a:rPr lang="en-US" sz="1400" b="1">
                <a:solidFill>
                  <a:srgbClr val="000000"/>
                </a:solidFill>
                <a:latin typeface="Segoe UI"/>
                <a:ea typeface="Calibri"/>
                <a:cs typeface="Segoe UI"/>
              </a:rPr>
              <a:t>17</a:t>
            </a:r>
            <a:r>
              <a:rPr lang="en-US" sz="1400">
                <a:solidFill>
                  <a:srgbClr val="000000"/>
                </a:solidFill>
                <a:latin typeface="Segoe UI"/>
                <a:ea typeface="Calibri"/>
                <a:cs typeface="Segoe UI"/>
              </a:rPr>
              <a:t>, 45 (2022). </a:t>
            </a:r>
            <a:r>
              <a:rPr lang="en-US" sz="1400">
                <a:solidFill>
                  <a:srgbClr val="000000"/>
                </a:solidFill>
                <a:latin typeface="Segoe UI"/>
                <a:ea typeface="Calibri"/>
                <a:cs typeface="Segoe UI"/>
                <a:hlinkClick r:id="rId6"/>
              </a:rPr>
              <a:t>https://doi.org/10.1186/s13019-022-01784-z</a:t>
            </a:r>
            <a:endParaRPr lang="en-US" sz="1400">
              <a:solidFill>
                <a:srgbClr val="444444"/>
              </a:solidFill>
              <a:latin typeface="Segoe UI"/>
              <a:ea typeface="Calibri"/>
              <a:cs typeface="Calibri"/>
            </a:endParaRPr>
          </a:p>
          <a:p>
            <a:pPr>
              <a:lnSpc>
                <a:spcPct val="100000"/>
              </a:lnSpc>
              <a:spcBef>
                <a:spcPts val="0"/>
              </a:spcBef>
              <a:spcAft>
                <a:spcPts val="1000"/>
              </a:spcAft>
            </a:pPr>
            <a:r>
              <a:rPr lang="en-US" sz="1400">
                <a:solidFill>
                  <a:srgbClr val="000000"/>
                </a:solidFill>
                <a:latin typeface="Segoe UI"/>
                <a:ea typeface="Calibri"/>
                <a:cs typeface="Segoe UI"/>
              </a:rPr>
              <a:t>Kurian N, Maid J, Mitra S, Rhyne L, </a:t>
            </a:r>
            <a:r>
              <a:rPr lang="en-US" sz="1400" err="1">
                <a:solidFill>
                  <a:srgbClr val="000000"/>
                </a:solidFill>
                <a:latin typeface="Segoe UI"/>
                <a:ea typeface="Calibri"/>
                <a:cs typeface="Segoe UI"/>
              </a:rPr>
              <a:t>Korvink</a:t>
            </a:r>
            <a:r>
              <a:rPr lang="en-US" sz="1400">
                <a:solidFill>
                  <a:srgbClr val="000000"/>
                </a:solidFill>
                <a:latin typeface="Segoe UI"/>
                <a:ea typeface="Calibri"/>
                <a:cs typeface="Segoe UI"/>
              </a:rPr>
              <a:t> M, Gunn LH. Predicting Hospital Overall Quality Star Ratings in the USA. Healthcare (Basel). 2021 Apr 20;9(4):486. </a:t>
            </a:r>
            <a:r>
              <a:rPr lang="en-US" sz="1400" err="1">
                <a:solidFill>
                  <a:srgbClr val="000000"/>
                </a:solidFill>
                <a:latin typeface="Segoe UI"/>
                <a:ea typeface="Calibri"/>
                <a:cs typeface="Segoe UI"/>
              </a:rPr>
              <a:t>doi</a:t>
            </a:r>
            <a:r>
              <a:rPr lang="en-US" sz="1400">
                <a:solidFill>
                  <a:srgbClr val="000000"/>
                </a:solidFill>
                <a:latin typeface="Segoe UI"/>
                <a:ea typeface="Calibri"/>
                <a:cs typeface="Segoe UI"/>
              </a:rPr>
              <a:t>: 10.3390/healthcare9040486. PMID: 33924198; PMCID: PMC8074583.</a:t>
            </a:r>
            <a:endParaRPr lang="en-US" sz="1400">
              <a:solidFill>
                <a:srgbClr val="444444"/>
              </a:solidFill>
              <a:latin typeface="Segoe UI"/>
              <a:ea typeface="Calibri"/>
              <a:cs typeface="Calibri"/>
            </a:endParaRPr>
          </a:p>
          <a:p>
            <a:pPr>
              <a:lnSpc>
                <a:spcPct val="100000"/>
              </a:lnSpc>
              <a:spcBef>
                <a:spcPts val="0"/>
              </a:spcBef>
              <a:spcAft>
                <a:spcPts val="1000"/>
              </a:spcAft>
            </a:pPr>
            <a:r>
              <a:rPr lang="en-US" sz="1400">
                <a:solidFill>
                  <a:srgbClr val="000000"/>
                </a:solidFill>
                <a:latin typeface="Segoe UI"/>
                <a:ea typeface="Calibri"/>
                <a:cs typeface="Calibri"/>
              </a:rPr>
              <a:t>Ruel, M., &amp; Chikwe, J. (2024). Coronary artery bypass grafting: Past and future. </a:t>
            </a:r>
            <a:r>
              <a:rPr lang="en-US" sz="1400" i="1">
                <a:solidFill>
                  <a:srgbClr val="000000"/>
                </a:solidFill>
                <a:latin typeface="Segoe UI"/>
                <a:ea typeface="Calibri"/>
                <a:cs typeface="Calibri"/>
              </a:rPr>
              <a:t>Circulation, 150</a:t>
            </a:r>
            <a:r>
              <a:rPr lang="en-US" sz="1400">
                <a:solidFill>
                  <a:srgbClr val="000000"/>
                </a:solidFill>
                <a:latin typeface="Segoe UI"/>
                <a:ea typeface="Calibri"/>
                <a:cs typeface="Calibri"/>
              </a:rPr>
              <a:t>(11), 1067–1069. </a:t>
            </a:r>
            <a:r>
              <a:rPr lang="en-US" sz="1400">
                <a:solidFill>
                  <a:srgbClr val="444444"/>
                </a:solidFill>
                <a:latin typeface="Segoe UI"/>
                <a:ea typeface="Calibri"/>
                <a:cs typeface="Calibri"/>
                <a:hlinkClick r:id="rId7"/>
              </a:rPr>
              <a:t>https://doi.org/10.1161/CIRCULATIONAHA.124.068312</a:t>
            </a:r>
            <a:endParaRPr lang="en-US" sz="1400">
              <a:solidFill>
                <a:srgbClr val="444444"/>
              </a:solidFill>
              <a:latin typeface="Segoe UI"/>
              <a:ea typeface="Calibri"/>
              <a:cs typeface="Calibri"/>
            </a:endParaRPr>
          </a:p>
          <a:p>
            <a:pPr>
              <a:lnSpc>
                <a:spcPct val="100000"/>
              </a:lnSpc>
              <a:spcBef>
                <a:spcPts val="0"/>
              </a:spcBef>
              <a:spcAft>
                <a:spcPts val="1000"/>
              </a:spcAft>
            </a:pPr>
            <a:r>
              <a:rPr lang="en-US" sz="1400" err="1">
                <a:solidFill>
                  <a:srgbClr val="000000"/>
                </a:solidFill>
                <a:latin typeface="Segoe UI"/>
                <a:ea typeface="Calibri"/>
                <a:cs typeface="Calibri"/>
              </a:rPr>
              <a:t>Ruppar</a:t>
            </a:r>
            <a:r>
              <a:rPr lang="en-US" sz="1400">
                <a:solidFill>
                  <a:srgbClr val="000000"/>
                </a:solidFill>
                <a:latin typeface="Segoe UI"/>
                <a:ea typeface="Calibri"/>
                <a:cs typeface="Calibri"/>
              </a:rPr>
              <a:t>, T. M., Cooper, P. S., Mehr, D. R., Delgado, J. M., &amp; Dunbar-Jacob, J. M. (2016). Medication adherence interventions improve heart failure mortality and readmission rates: Systematic review and meta-analysis of controlled trials. </a:t>
            </a:r>
            <a:r>
              <a:rPr lang="en-US" sz="1400" i="1">
                <a:solidFill>
                  <a:srgbClr val="000000"/>
                </a:solidFill>
                <a:latin typeface="Segoe UI"/>
                <a:ea typeface="Calibri"/>
                <a:cs typeface="Calibri"/>
              </a:rPr>
              <a:t>Journal of the American Heart Association, 5</a:t>
            </a:r>
            <a:r>
              <a:rPr lang="en-US" sz="1400">
                <a:solidFill>
                  <a:srgbClr val="000000"/>
                </a:solidFill>
                <a:latin typeface="Segoe UI"/>
                <a:ea typeface="Calibri"/>
                <a:cs typeface="Calibri"/>
              </a:rPr>
              <a:t>(6), e002606. </a:t>
            </a:r>
            <a:r>
              <a:rPr lang="en-US" sz="1400">
                <a:solidFill>
                  <a:srgbClr val="000000"/>
                </a:solidFill>
                <a:latin typeface="Segoe UI"/>
                <a:ea typeface="Calibri"/>
                <a:cs typeface="Calibri"/>
                <a:hlinkClick r:id="rId8"/>
              </a:rPr>
              <a:t>https://doi.org/10.1161/JAHA.115.002606</a:t>
            </a:r>
          </a:p>
          <a:p>
            <a:pPr>
              <a:lnSpc>
                <a:spcPct val="100000"/>
              </a:lnSpc>
              <a:spcBef>
                <a:spcPts val="0"/>
              </a:spcBef>
              <a:spcAft>
                <a:spcPts val="1000"/>
              </a:spcAft>
            </a:pPr>
            <a:r>
              <a:rPr lang="en-US" sz="1400">
                <a:solidFill>
                  <a:srgbClr val="000000"/>
                </a:solidFill>
                <a:latin typeface="Segoe UI"/>
                <a:ea typeface="Calibri"/>
                <a:cs typeface="Segoe UI"/>
              </a:rPr>
              <a:t>Siddique SM, Tipton K, Leas B, et al. Interventions to Reduce Hospital Length of Stay in High-risk Populations: A Systematic Review. </a:t>
            </a:r>
            <a:r>
              <a:rPr lang="en-US" sz="1400" i="1">
                <a:solidFill>
                  <a:srgbClr val="000000"/>
                </a:solidFill>
                <a:latin typeface="Segoe UI"/>
                <a:ea typeface="Calibri"/>
                <a:cs typeface="Segoe UI"/>
              </a:rPr>
              <a:t>JAMA </a:t>
            </a:r>
            <a:r>
              <a:rPr lang="en-US" sz="1400" i="1" err="1">
                <a:solidFill>
                  <a:srgbClr val="000000"/>
                </a:solidFill>
                <a:latin typeface="Segoe UI"/>
                <a:ea typeface="Calibri"/>
                <a:cs typeface="Segoe UI"/>
              </a:rPr>
              <a:t>Netw</a:t>
            </a:r>
            <a:r>
              <a:rPr lang="en-US" sz="1400" i="1">
                <a:solidFill>
                  <a:srgbClr val="000000"/>
                </a:solidFill>
                <a:latin typeface="Segoe UI"/>
                <a:ea typeface="Calibri"/>
                <a:cs typeface="Segoe UI"/>
              </a:rPr>
              <a:t> Open.</a:t>
            </a:r>
            <a:r>
              <a:rPr lang="en-US" sz="1400">
                <a:solidFill>
                  <a:srgbClr val="000000"/>
                </a:solidFill>
                <a:latin typeface="Segoe UI"/>
                <a:ea typeface="Calibri"/>
                <a:cs typeface="Segoe UI"/>
              </a:rPr>
              <a:t> 2021;4(9):e2125846. doi:10.1001/jamanetworkopen.2021.25846</a:t>
            </a:r>
            <a:endParaRPr lang="en-US"/>
          </a:p>
        </p:txBody>
      </p:sp>
    </p:spTree>
    <p:extLst>
      <p:ext uri="{BB962C8B-B14F-4D97-AF65-F5344CB8AC3E}">
        <p14:creationId xmlns:p14="http://schemas.microsoft.com/office/powerpoint/2010/main" val="246711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8456D-34F2-E524-CCF1-30CABC1D5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527AE-8231-EA93-DCF7-4E0F4FE1B4CC}"/>
              </a:ext>
            </a:extLst>
          </p:cNvPr>
          <p:cNvSpPr>
            <a:spLocks noGrp="1"/>
          </p:cNvSpPr>
          <p:nvPr>
            <p:ph type="title"/>
          </p:nvPr>
        </p:nvSpPr>
        <p:spPr/>
        <p:txBody>
          <a:bodyPr/>
          <a:lstStyle/>
          <a:p>
            <a:r>
              <a:rPr lang="en-US">
                <a:latin typeface="Segoe UI Semibold"/>
                <a:ea typeface="Malgun Gothic"/>
                <a:cs typeface="Segoe UI Semibold"/>
              </a:rPr>
              <a:t>Overall Hospital Quality Star Rating</a:t>
            </a:r>
          </a:p>
        </p:txBody>
      </p:sp>
      <p:sp>
        <p:nvSpPr>
          <p:cNvPr id="3" name="Text Placeholder 2">
            <a:extLst>
              <a:ext uri="{FF2B5EF4-FFF2-40B4-BE49-F238E27FC236}">
                <a16:creationId xmlns:a16="http://schemas.microsoft.com/office/drawing/2014/main" id="{C4F74312-C0E4-EDF6-53DC-178E59A4ACCA}"/>
              </a:ext>
            </a:extLst>
          </p:cNvPr>
          <p:cNvSpPr>
            <a:spLocks noGrp="1"/>
          </p:cNvSpPr>
          <p:nvPr>
            <p:ph type="body" sz="quarter" idx="12"/>
          </p:nvPr>
        </p:nvSpPr>
        <p:spPr>
          <a:xfrm>
            <a:off x="840320" y="1816894"/>
            <a:ext cx="10523918" cy="5036854"/>
          </a:xfrm>
        </p:spPr>
        <p:txBody>
          <a:bodyPr vert="horz" lIns="91440" tIns="45720" rIns="91440" bIns="45720" rtlCol="0" anchor="t">
            <a:noAutofit/>
          </a:bodyPr>
          <a:lstStyle/>
          <a:p>
            <a:pPr>
              <a:spcAft>
                <a:spcPts val="100"/>
              </a:spcAft>
            </a:pPr>
            <a:r>
              <a:rPr lang="en-US" sz="2400" b="1">
                <a:latin typeface="Segoe UI Light"/>
                <a:cs typeface="Segoe UI Light"/>
              </a:rPr>
              <a:t>Purpose:</a:t>
            </a:r>
            <a:r>
              <a:rPr lang="en-US" sz="2400">
                <a:latin typeface="Segoe UI Light"/>
                <a:cs typeface="Segoe UI Light"/>
              </a:rPr>
              <a:t> Summarizes performance across 5 domains into a single metric.</a:t>
            </a:r>
            <a:endParaRPr lang="en-US" sz="2400"/>
          </a:p>
          <a:p>
            <a:pPr>
              <a:spcAft>
                <a:spcPts val="100"/>
              </a:spcAft>
            </a:pPr>
            <a:r>
              <a:rPr lang="en-US" sz="2400" b="1">
                <a:latin typeface="Segoe UI Light"/>
                <a:cs typeface="Segoe UI Light"/>
              </a:rPr>
              <a:t>Data Source:</a:t>
            </a:r>
            <a:r>
              <a:rPr lang="en-US" sz="2400">
                <a:latin typeface="Segoe UI Light"/>
                <a:cs typeface="Segoe UI Light"/>
              </a:rPr>
              <a:t> Reported by facilities to CMS via quality programs.</a:t>
            </a:r>
            <a:endParaRPr lang="en-US" sz="2400"/>
          </a:p>
          <a:p>
            <a:pPr>
              <a:lnSpc>
                <a:spcPct val="100000"/>
              </a:lnSpc>
              <a:spcAft>
                <a:spcPts val="100"/>
              </a:spcAft>
            </a:pPr>
            <a:r>
              <a:rPr lang="en-US" sz="2400" b="1">
                <a:latin typeface="Segoe UI Light"/>
                <a:cs typeface="Segoe UI Light"/>
              </a:rPr>
              <a:t>7-Step Calculation Process:</a:t>
            </a:r>
            <a:r>
              <a:rPr lang="en-US" sz="2400">
                <a:latin typeface="Segoe UI Light"/>
                <a:cs typeface="Segoe UI Light"/>
              </a:rPr>
              <a:t> Developed with stakeholder and public input.</a:t>
            </a:r>
          </a:p>
          <a:p>
            <a:pPr marL="342900" indent="-342900">
              <a:lnSpc>
                <a:spcPct val="100000"/>
              </a:lnSpc>
              <a:spcAft>
                <a:spcPts val="100"/>
              </a:spcAft>
              <a:buChar char="•"/>
            </a:pPr>
            <a:endParaRPr lang="en-US" sz="2400"/>
          </a:p>
          <a:p>
            <a:pPr marL="342900" indent="-342900">
              <a:lnSpc>
                <a:spcPct val="100000"/>
              </a:lnSpc>
              <a:spcAft>
                <a:spcPts val="100"/>
              </a:spcAft>
              <a:buChar char="•"/>
            </a:pPr>
            <a:endParaRPr lang="en-US" sz="2400"/>
          </a:p>
          <a:p>
            <a:pPr marL="342900" indent="-342900">
              <a:lnSpc>
                <a:spcPct val="100000"/>
              </a:lnSpc>
              <a:spcAft>
                <a:spcPts val="100"/>
              </a:spcAft>
              <a:buChar char="•"/>
            </a:pPr>
            <a:endParaRPr lang="en-US" sz="2400"/>
          </a:p>
          <a:p>
            <a:pPr>
              <a:lnSpc>
                <a:spcPct val="100000"/>
              </a:lnSpc>
              <a:spcAft>
                <a:spcPts val="100"/>
              </a:spcAft>
            </a:pPr>
            <a:r>
              <a:rPr lang="en-US" sz="2400" b="1">
                <a:latin typeface="Segoe UI Light"/>
                <a:cs typeface="Segoe UI Light"/>
              </a:rPr>
              <a:t>Group Measures: </a:t>
            </a:r>
            <a:r>
              <a:rPr lang="en-US" sz="2400">
                <a:latin typeface="Segoe UI Light"/>
                <a:cs typeface="Segoe UI Light"/>
              </a:rPr>
              <a:t>Mortality, Safety, Readmission, Patient Experience, Timely &amp; Effective Care</a:t>
            </a:r>
            <a:endParaRPr lang="en-US" sz="2400"/>
          </a:p>
        </p:txBody>
      </p:sp>
      <p:sp>
        <p:nvSpPr>
          <p:cNvPr id="5" name="TextBox 4">
            <a:extLst>
              <a:ext uri="{FF2B5EF4-FFF2-40B4-BE49-F238E27FC236}">
                <a16:creationId xmlns:a16="http://schemas.microsoft.com/office/drawing/2014/main" id="{E2665FBC-74A3-4D75-7AD2-BFFCBD32EB91}"/>
              </a:ext>
            </a:extLst>
          </p:cNvPr>
          <p:cNvSpPr txBox="1"/>
          <p:nvPr/>
        </p:nvSpPr>
        <p:spPr>
          <a:xfrm>
            <a:off x="828111" y="6190360"/>
            <a:ext cx="645403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egoe UI"/>
                <a:ea typeface="+mn-lt"/>
                <a:cs typeface="+mn-lt"/>
              </a:rPr>
              <a:t>(Centers for Medicare &amp; Medicaid Services, 2024)</a:t>
            </a:r>
            <a:endParaRPr lang="en-US">
              <a:latin typeface="Segoe UI"/>
              <a:cs typeface="Segoe UI"/>
            </a:endParaRPr>
          </a:p>
        </p:txBody>
      </p:sp>
      <p:graphicFrame>
        <p:nvGraphicFramePr>
          <p:cNvPr id="6" name="Diagram 5">
            <a:extLst>
              <a:ext uri="{FF2B5EF4-FFF2-40B4-BE49-F238E27FC236}">
                <a16:creationId xmlns:a16="http://schemas.microsoft.com/office/drawing/2014/main" id="{B66AE835-9C09-A12E-2935-E48F3BFDDF12}"/>
              </a:ext>
            </a:extLst>
          </p:cNvPr>
          <p:cNvGraphicFramePr/>
          <p:nvPr>
            <p:extLst>
              <p:ext uri="{D42A27DB-BD31-4B8C-83A1-F6EECF244321}">
                <p14:modId xmlns:p14="http://schemas.microsoft.com/office/powerpoint/2010/main" val="1372358616"/>
              </p:ext>
            </p:extLst>
          </p:nvPr>
        </p:nvGraphicFramePr>
        <p:xfrm>
          <a:off x="835068" y="1224422"/>
          <a:ext cx="10219150" cy="5338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800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E117-9A87-0B01-CBA8-BB6602437B5A}"/>
              </a:ext>
            </a:extLst>
          </p:cNvPr>
          <p:cNvSpPr>
            <a:spLocks noGrp="1"/>
          </p:cNvSpPr>
          <p:nvPr>
            <p:ph type="ctrTitle"/>
          </p:nvPr>
        </p:nvSpPr>
        <p:spPr/>
        <p:txBody>
          <a:bodyPr/>
          <a:lstStyle/>
          <a:p>
            <a:r>
              <a:rPr lang="en-US"/>
              <a:t>Appendix</a:t>
            </a:r>
          </a:p>
        </p:txBody>
      </p:sp>
    </p:spTree>
    <p:extLst>
      <p:ext uri="{BB962C8B-B14F-4D97-AF65-F5344CB8AC3E}">
        <p14:creationId xmlns:p14="http://schemas.microsoft.com/office/powerpoint/2010/main" val="3878463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3E7-2717-A22F-DD90-46524CF47826}"/>
              </a:ext>
            </a:extLst>
          </p:cNvPr>
          <p:cNvSpPr>
            <a:spLocks noGrp="1"/>
          </p:cNvSpPr>
          <p:nvPr>
            <p:ph type="title"/>
          </p:nvPr>
        </p:nvSpPr>
        <p:spPr/>
        <p:txBody>
          <a:bodyPr>
            <a:normAutofit/>
          </a:bodyPr>
          <a:lstStyle/>
          <a:p>
            <a:r>
              <a:rPr lang="en-US"/>
              <a:t>Mortality Measure group dates</a:t>
            </a:r>
          </a:p>
        </p:txBody>
      </p:sp>
      <p:sp>
        <p:nvSpPr>
          <p:cNvPr id="5" name="TextBox 4">
            <a:extLst>
              <a:ext uri="{FF2B5EF4-FFF2-40B4-BE49-F238E27FC236}">
                <a16:creationId xmlns:a16="http://schemas.microsoft.com/office/drawing/2014/main" id="{04BFCEDB-6F7B-01B3-2FE3-572E86728D06}"/>
              </a:ext>
            </a:extLst>
          </p:cNvPr>
          <p:cNvSpPr txBox="1"/>
          <p:nvPr/>
        </p:nvSpPr>
        <p:spPr>
          <a:xfrm>
            <a:off x="1728982" y="6231265"/>
            <a:ext cx="9014326" cy="261610"/>
          </a:xfrm>
          <a:prstGeom prst="rect">
            <a:avLst/>
          </a:prstGeom>
          <a:noFill/>
        </p:spPr>
        <p:txBody>
          <a:bodyPr wrap="square">
            <a:spAutoFit/>
          </a:bodyPr>
          <a:lstStyle/>
          <a:p>
            <a:r>
              <a:rPr lang="en-US" sz="1100">
                <a:latin typeface="Segoe UI" panose="020B0502040204020203" pitchFamily="34" charset="0"/>
                <a:cs typeface="Segoe UI" panose="020B0502040204020203" pitchFamily="34" charset="0"/>
              </a:rPr>
              <a:t>(CMS, 2024)</a:t>
            </a:r>
          </a:p>
        </p:txBody>
      </p:sp>
      <p:graphicFrame>
        <p:nvGraphicFramePr>
          <p:cNvPr id="7" name="Table 6">
            <a:extLst>
              <a:ext uri="{FF2B5EF4-FFF2-40B4-BE49-F238E27FC236}">
                <a16:creationId xmlns:a16="http://schemas.microsoft.com/office/drawing/2014/main" id="{CF599DD6-8AD0-B2A0-D577-B22F17477649}"/>
              </a:ext>
            </a:extLst>
          </p:cNvPr>
          <p:cNvGraphicFramePr/>
          <p:nvPr>
            <p:extLst>
              <p:ext uri="{D42A27DB-BD31-4B8C-83A1-F6EECF244321}">
                <p14:modId xmlns:p14="http://schemas.microsoft.com/office/powerpoint/2010/main" val="1794849401"/>
              </p:ext>
            </p:extLst>
          </p:nvPr>
        </p:nvGraphicFramePr>
        <p:xfrm>
          <a:off x="1728982" y="1690688"/>
          <a:ext cx="8734035" cy="4051248"/>
        </p:xfrm>
        <a:graphic>
          <a:graphicData uri="http://schemas.openxmlformats.org/drawingml/2006/table">
            <a:tbl>
              <a:tblPr>
                <a:tableStyleId>{5C22544A-7EE6-4342-B048-85BDC9FD1C3A}</a:tableStyleId>
              </a:tblPr>
              <a:tblGrid>
                <a:gridCol w="3426978">
                  <a:extLst>
                    <a:ext uri="{9D8B030D-6E8A-4147-A177-3AD203B41FA5}">
                      <a16:colId xmlns:a16="http://schemas.microsoft.com/office/drawing/2014/main" val="2771253692"/>
                    </a:ext>
                  </a:extLst>
                </a:gridCol>
                <a:gridCol w="5307057">
                  <a:extLst>
                    <a:ext uri="{9D8B030D-6E8A-4147-A177-3AD203B41FA5}">
                      <a16:colId xmlns:a16="http://schemas.microsoft.com/office/drawing/2014/main" val="1535929639"/>
                    </a:ext>
                  </a:extLst>
                </a:gridCol>
              </a:tblGrid>
              <a:tr h="292505">
                <a:tc>
                  <a:txBody>
                    <a:bodyPr/>
                    <a:lstStyle/>
                    <a:p>
                      <a:pPr algn="l" fontAlgn="b"/>
                      <a:r>
                        <a:rPr lang="en-US" sz="1600">
                          <a:effectLst/>
                        </a:rPr>
                        <a:t>Measure</a:t>
                      </a:r>
                    </a:p>
                  </a:txBody>
                  <a:tcPr marL="79686" marR="79686" marT="39843" marB="39843" anchor="b"/>
                </a:tc>
                <a:tc>
                  <a:txBody>
                    <a:bodyPr/>
                    <a:lstStyle/>
                    <a:p>
                      <a:pPr algn="l" fontAlgn="b"/>
                      <a:r>
                        <a:rPr lang="en-US" sz="1600">
                          <a:effectLst/>
                        </a:rPr>
                        <a:t>Dates</a:t>
                      </a:r>
                    </a:p>
                  </a:txBody>
                  <a:tcPr marL="79686" marR="79686" marT="39843" marB="39843" anchor="b"/>
                </a:tc>
                <a:extLst>
                  <a:ext uri="{0D108BD9-81ED-4DB2-BD59-A6C34878D82A}">
                    <a16:rowId xmlns:a16="http://schemas.microsoft.com/office/drawing/2014/main" val="2598113684"/>
                  </a:ext>
                </a:extLst>
              </a:tr>
              <a:tr h="552352">
                <a:tc>
                  <a:txBody>
                    <a:bodyPr/>
                    <a:lstStyle/>
                    <a:p>
                      <a:pPr fontAlgn="t"/>
                      <a:r>
                        <a:rPr lang="en-US" sz="1600">
                          <a:effectLst/>
                        </a:rPr>
                        <a:t>MORT-30-AMI</a:t>
                      </a:r>
                    </a:p>
                  </a:txBody>
                  <a:tcPr marL="79686" marR="79686" marT="39843" marB="39843"/>
                </a:tc>
                <a:tc>
                  <a:txBody>
                    <a:bodyPr/>
                    <a:lstStyle/>
                    <a:p>
                      <a:pPr fontAlgn="t"/>
                      <a:r>
                        <a:rPr lang="en-US" sz="1600">
                          <a:effectLst/>
                        </a:rPr>
                        <a:t>July 1, 2019 - December 1, 2019, </a:t>
                      </a:r>
                      <a:br>
                        <a:rPr lang="en-US" sz="1600">
                          <a:effectLst/>
                        </a:rPr>
                      </a:br>
                      <a:r>
                        <a:rPr lang="en-US" sz="1600">
                          <a:effectLst/>
                        </a:rPr>
                        <a:t>July 1, 2020 - June 30, 2022*</a:t>
                      </a:r>
                    </a:p>
                  </a:txBody>
                  <a:tcPr marL="79686" marR="79686" marT="39843" marB="39843"/>
                </a:tc>
                <a:extLst>
                  <a:ext uri="{0D108BD9-81ED-4DB2-BD59-A6C34878D82A}">
                    <a16:rowId xmlns:a16="http://schemas.microsoft.com/office/drawing/2014/main" val="735718785"/>
                  </a:ext>
                </a:extLst>
              </a:tr>
              <a:tr h="552352">
                <a:tc>
                  <a:txBody>
                    <a:bodyPr/>
                    <a:lstStyle/>
                    <a:p>
                      <a:pPr fontAlgn="t"/>
                      <a:r>
                        <a:rPr lang="en-US" sz="1600">
                          <a:effectLst/>
                        </a:rPr>
                        <a:t>MORT-30-CABG</a:t>
                      </a:r>
                    </a:p>
                  </a:txBody>
                  <a:tcPr marL="79686" marR="79686" marT="39843" marB="39843"/>
                </a:tc>
                <a:tc>
                  <a:txBody>
                    <a:bodyPr/>
                    <a:lstStyle/>
                    <a:p>
                      <a:pPr fontAlgn="t"/>
                      <a:r>
                        <a:rPr lang="en-US" sz="1600">
                          <a:effectLst/>
                        </a:rPr>
                        <a:t>July 1, 2019 - December 1, 2019, </a:t>
                      </a:r>
                      <a:br>
                        <a:rPr lang="en-US" sz="1600">
                          <a:effectLst/>
                        </a:rPr>
                      </a:br>
                      <a:r>
                        <a:rPr lang="en-US" sz="1600">
                          <a:effectLst/>
                        </a:rPr>
                        <a:t>July 1, 2020 - June 30, 2022*</a:t>
                      </a:r>
                    </a:p>
                  </a:txBody>
                  <a:tcPr marL="79686" marR="79686" marT="39843" marB="39843"/>
                </a:tc>
                <a:extLst>
                  <a:ext uri="{0D108BD9-81ED-4DB2-BD59-A6C34878D82A}">
                    <a16:rowId xmlns:a16="http://schemas.microsoft.com/office/drawing/2014/main" val="1308933056"/>
                  </a:ext>
                </a:extLst>
              </a:tr>
              <a:tr h="552352">
                <a:tc>
                  <a:txBody>
                    <a:bodyPr/>
                    <a:lstStyle/>
                    <a:p>
                      <a:pPr fontAlgn="t"/>
                      <a:r>
                        <a:rPr lang="en-US" sz="1600">
                          <a:effectLst/>
                        </a:rPr>
                        <a:t>MORT-30-COPD</a:t>
                      </a:r>
                    </a:p>
                  </a:txBody>
                  <a:tcPr marL="79686" marR="79686" marT="39843" marB="39843"/>
                </a:tc>
                <a:tc>
                  <a:txBody>
                    <a:bodyPr/>
                    <a:lstStyle/>
                    <a:p>
                      <a:pPr fontAlgn="t"/>
                      <a:r>
                        <a:rPr lang="en-US" sz="1600">
                          <a:effectLst/>
                        </a:rPr>
                        <a:t>July 1, 2019 - December 1, 2019, </a:t>
                      </a:r>
                      <a:br>
                        <a:rPr lang="en-US" sz="1600">
                          <a:effectLst/>
                        </a:rPr>
                      </a:br>
                      <a:r>
                        <a:rPr lang="en-US" sz="1600">
                          <a:effectLst/>
                        </a:rPr>
                        <a:t>July 1, 2020 - June 30, 2022*</a:t>
                      </a:r>
                    </a:p>
                  </a:txBody>
                  <a:tcPr marL="79686" marR="79686" marT="39843" marB="39843"/>
                </a:tc>
                <a:extLst>
                  <a:ext uri="{0D108BD9-81ED-4DB2-BD59-A6C34878D82A}">
                    <a16:rowId xmlns:a16="http://schemas.microsoft.com/office/drawing/2014/main" val="400962756"/>
                  </a:ext>
                </a:extLst>
              </a:tr>
              <a:tr h="552352">
                <a:tc>
                  <a:txBody>
                    <a:bodyPr/>
                    <a:lstStyle/>
                    <a:p>
                      <a:pPr fontAlgn="t"/>
                      <a:r>
                        <a:rPr lang="en-US" sz="1600">
                          <a:effectLst/>
                        </a:rPr>
                        <a:t>MORT-30-HF</a:t>
                      </a:r>
                    </a:p>
                  </a:txBody>
                  <a:tcPr marL="79686" marR="79686" marT="39843" marB="39843"/>
                </a:tc>
                <a:tc>
                  <a:txBody>
                    <a:bodyPr/>
                    <a:lstStyle/>
                    <a:p>
                      <a:pPr fontAlgn="t"/>
                      <a:r>
                        <a:rPr lang="en-US" sz="1600">
                          <a:effectLst/>
                        </a:rPr>
                        <a:t>July 1, 2019 - December 1, 2019, </a:t>
                      </a:r>
                      <a:br>
                        <a:rPr lang="en-US" sz="1600">
                          <a:effectLst/>
                        </a:rPr>
                      </a:br>
                      <a:r>
                        <a:rPr lang="en-US" sz="1600">
                          <a:effectLst/>
                        </a:rPr>
                        <a:t>July 1, 2020 - June 30, 2022*</a:t>
                      </a:r>
                    </a:p>
                  </a:txBody>
                  <a:tcPr marL="79686" marR="79686" marT="39843" marB="39843"/>
                </a:tc>
                <a:extLst>
                  <a:ext uri="{0D108BD9-81ED-4DB2-BD59-A6C34878D82A}">
                    <a16:rowId xmlns:a16="http://schemas.microsoft.com/office/drawing/2014/main" val="3679591837"/>
                  </a:ext>
                </a:extLst>
              </a:tr>
              <a:tr h="552352">
                <a:tc>
                  <a:txBody>
                    <a:bodyPr/>
                    <a:lstStyle/>
                    <a:p>
                      <a:pPr fontAlgn="t"/>
                      <a:r>
                        <a:rPr lang="en-US" sz="1600">
                          <a:effectLst/>
                        </a:rPr>
                        <a:t>MORT-30-PN</a:t>
                      </a:r>
                    </a:p>
                  </a:txBody>
                  <a:tcPr marL="79686" marR="79686" marT="39843" marB="39843"/>
                </a:tc>
                <a:tc>
                  <a:txBody>
                    <a:bodyPr/>
                    <a:lstStyle/>
                    <a:p>
                      <a:pPr fontAlgn="t"/>
                      <a:r>
                        <a:rPr lang="en-US" sz="1600">
                          <a:effectLst/>
                        </a:rPr>
                        <a:t>July 1, 2019 - December 1, 2019, </a:t>
                      </a:r>
                      <a:br>
                        <a:rPr lang="en-US" sz="1600">
                          <a:effectLst/>
                        </a:rPr>
                      </a:br>
                      <a:r>
                        <a:rPr lang="en-US" sz="1600">
                          <a:effectLst/>
                        </a:rPr>
                        <a:t>July 1, 2020 - June 30, 2022*</a:t>
                      </a:r>
                    </a:p>
                  </a:txBody>
                  <a:tcPr marL="79686" marR="79686" marT="39843" marB="39843"/>
                </a:tc>
                <a:extLst>
                  <a:ext uri="{0D108BD9-81ED-4DB2-BD59-A6C34878D82A}">
                    <a16:rowId xmlns:a16="http://schemas.microsoft.com/office/drawing/2014/main" val="2723899728"/>
                  </a:ext>
                </a:extLst>
              </a:tr>
              <a:tr h="552352">
                <a:tc>
                  <a:txBody>
                    <a:bodyPr/>
                    <a:lstStyle/>
                    <a:p>
                      <a:pPr fontAlgn="t"/>
                      <a:r>
                        <a:rPr lang="en-US" sz="1600">
                          <a:effectLst/>
                        </a:rPr>
                        <a:t>MORT-30-STK</a:t>
                      </a:r>
                    </a:p>
                  </a:txBody>
                  <a:tcPr marL="79686" marR="79686" marT="39843" marB="39843"/>
                </a:tc>
                <a:tc>
                  <a:txBody>
                    <a:bodyPr/>
                    <a:lstStyle/>
                    <a:p>
                      <a:pPr fontAlgn="t"/>
                      <a:r>
                        <a:rPr lang="en-US" sz="1600">
                          <a:effectLst/>
                        </a:rPr>
                        <a:t>July 1, 2019 - December 1, 2019, </a:t>
                      </a:r>
                      <a:br>
                        <a:rPr lang="en-US" sz="1600">
                          <a:effectLst/>
                        </a:rPr>
                      </a:br>
                      <a:r>
                        <a:rPr lang="en-US" sz="1600">
                          <a:effectLst/>
                        </a:rPr>
                        <a:t>July 1, 2020 - June 30, 2022*</a:t>
                      </a:r>
                    </a:p>
                  </a:txBody>
                  <a:tcPr marL="79686" marR="79686" marT="39843" marB="39843"/>
                </a:tc>
                <a:extLst>
                  <a:ext uri="{0D108BD9-81ED-4DB2-BD59-A6C34878D82A}">
                    <a16:rowId xmlns:a16="http://schemas.microsoft.com/office/drawing/2014/main" val="1402143833"/>
                  </a:ext>
                </a:extLst>
              </a:tr>
              <a:tr h="292505">
                <a:tc>
                  <a:txBody>
                    <a:bodyPr/>
                    <a:lstStyle/>
                    <a:p>
                      <a:pPr fontAlgn="t"/>
                      <a:r>
                        <a:rPr lang="en-US" sz="1600">
                          <a:effectLst/>
                        </a:rPr>
                        <a:t>PSI 04</a:t>
                      </a:r>
                    </a:p>
                  </a:txBody>
                  <a:tcPr marL="79686" marR="79686" marT="39843" marB="39843"/>
                </a:tc>
                <a:tc>
                  <a:txBody>
                    <a:bodyPr/>
                    <a:lstStyle/>
                    <a:p>
                      <a:pPr fontAlgn="t"/>
                      <a:r>
                        <a:rPr lang="en-US" sz="1600">
                          <a:effectLst/>
                        </a:rPr>
                        <a:t>July 1, 2020 - June 30, 2022</a:t>
                      </a:r>
                    </a:p>
                  </a:txBody>
                  <a:tcPr marL="79686" marR="79686" marT="39843" marB="39843"/>
                </a:tc>
                <a:extLst>
                  <a:ext uri="{0D108BD9-81ED-4DB2-BD59-A6C34878D82A}">
                    <a16:rowId xmlns:a16="http://schemas.microsoft.com/office/drawing/2014/main" val="1443711800"/>
                  </a:ext>
                </a:extLst>
              </a:tr>
            </a:tbl>
          </a:graphicData>
        </a:graphic>
      </p:graphicFrame>
    </p:spTree>
    <p:extLst>
      <p:ext uri="{BB962C8B-B14F-4D97-AF65-F5344CB8AC3E}">
        <p14:creationId xmlns:p14="http://schemas.microsoft.com/office/powerpoint/2010/main" val="3742940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3E7-2717-A22F-DD90-46524CF47826}"/>
              </a:ext>
            </a:extLst>
          </p:cNvPr>
          <p:cNvSpPr>
            <a:spLocks noGrp="1"/>
          </p:cNvSpPr>
          <p:nvPr>
            <p:ph type="title"/>
          </p:nvPr>
        </p:nvSpPr>
        <p:spPr>
          <a:xfrm>
            <a:off x="838199" y="77813"/>
            <a:ext cx="10515600" cy="1325563"/>
          </a:xfrm>
        </p:spPr>
        <p:txBody>
          <a:bodyPr>
            <a:normAutofit/>
          </a:bodyPr>
          <a:lstStyle/>
          <a:p>
            <a:r>
              <a:rPr lang="en-US"/>
              <a:t>Readmission Measure group dates</a:t>
            </a:r>
          </a:p>
        </p:txBody>
      </p:sp>
      <p:sp>
        <p:nvSpPr>
          <p:cNvPr id="5" name="TextBox 4">
            <a:extLst>
              <a:ext uri="{FF2B5EF4-FFF2-40B4-BE49-F238E27FC236}">
                <a16:creationId xmlns:a16="http://schemas.microsoft.com/office/drawing/2014/main" id="{04BFCEDB-6F7B-01B3-2FE3-572E86728D06}"/>
              </a:ext>
            </a:extLst>
          </p:cNvPr>
          <p:cNvSpPr txBox="1"/>
          <p:nvPr/>
        </p:nvSpPr>
        <p:spPr>
          <a:xfrm>
            <a:off x="1728982" y="5454624"/>
            <a:ext cx="9014326" cy="369332"/>
          </a:xfrm>
          <a:prstGeom prst="rect">
            <a:avLst/>
          </a:prstGeom>
          <a:noFill/>
        </p:spPr>
        <p:txBody>
          <a:bodyPr wrap="square">
            <a:spAutoFit/>
          </a:bodyPr>
          <a:lstStyle/>
          <a:p>
            <a:r>
              <a:rPr lang="en-US"/>
              <a:t>https://qualitynet.cms.gov/inpatient/public-reporting/overall-ratings/data-collection</a:t>
            </a:r>
          </a:p>
        </p:txBody>
      </p:sp>
      <p:graphicFrame>
        <p:nvGraphicFramePr>
          <p:cNvPr id="4" name="Table 3">
            <a:extLst>
              <a:ext uri="{FF2B5EF4-FFF2-40B4-BE49-F238E27FC236}">
                <a16:creationId xmlns:a16="http://schemas.microsoft.com/office/drawing/2014/main" id="{FAA8AE2F-EE1C-E67A-2B0E-A87F1EC91DCB}"/>
              </a:ext>
            </a:extLst>
          </p:cNvPr>
          <p:cNvGraphicFramePr/>
          <p:nvPr>
            <p:extLst>
              <p:ext uri="{D42A27DB-BD31-4B8C-83A1-F6EECF244321}">
                <p14:modId xmlns:p14="http://schemas.microsoft.com/office/powerpoint/2010/main" val="3890593636"/>
              </p:ext>
            </p:extLst>
          </p:nvPr>
        </p:nvGraphicFramePr>
        <p:xfrm>
          <a:off x="976234" y="1034044"/>
          <a:ext cx="9392654" cy="5493528"/>
        </p:xfrm>
        <a:graphic>
          <a:graphicData uri="http://schemas.openxmlformats.org/drawingml/2006/table">
            <a:tbl>
              <a:tblPr>
                <a:tableStyleId>{5C22544A-7EE6-4342-B048-85BDC9FD1C3A}</a:tableStyleId>
              </a:tblPr>
              <a:tblGrid>
                <a:gridCol w="4696327">
                  <a:extLst>
                    <a:ext uri="{9D8B030D-6E8A-4147-A177-3AD203B41FA5}">
                      <a16:colId xmlns:a16="http://schemas.microsoft.com/office/drawing/2014/main" val="2395651477"/>
                    </a:ext>
                  </a:extLst>
                </a:gridCol>
                <a:gridCol w="4696327">
                  <a:extLst>
                    <a:ext uri="{9D8B030D-6E8A-4147-A177-3AD203B41FA5}">
                      <a16:colId xmlns:a16="http://schemas.microsoft.com/office/drawing/2014/main" val="664949588"/>
                    </a:ext>
                  </a:extLst>
                </a:gridCol>
              </a:tblGrid>
              <a:tr h="283504">
                <a:tc>
                  <a:txBody>
                    <a:bodyPr/>
                    <a:lstStyle/>
                    <a:p>
                      <a:pPr marL="0" algn="l" defTabSz="914400" rtl="0" eaLnBrk="1" fontAlgn="t" latinLnBrk="0" hangingPunct="1"/>
                      <a:r>
                        <a:rPr lang="en-US" sz="1800" kern="1200">
                          <a:solidFill>
                            <a:schemeClr val="dk1"/>
                          </a:solidFill>
                          <a:effectLst/>
                          <a:latin typeface="+mn-lt"/>
                          <a:ea typeface="+mn-ea"/>
                          <a:cs typeface="+mn-cs"/>
                        </a:rPr>
                        <a:t>Measure</a:t>
                      </a:r>
                    </a:p>
                  </a:txBody>
                  <a:tcPr marL="46313" marR="46313" marT="23157" marB="23157" anchor="b"/>
                </a:tc>
                <a:tc>
                  <a:txBody>
                    <a:bodyPr/>
                    <a:lstStyle/>
                    <a:p>
                      <a:pPr marL="0" algn="l" defTabSz="914400" rtl="0" eaLnBrk="1" fontAlgn="t" latinLnBrk="0" hangingPunct="1"/>
                      <a:r>
                        <a:rPr lang="en-US" sz="1800" kern="1200">
                          <a:solidFill>
                            <a:schemeClr val="dk1"/>
                          </a:solidFill>
                          <a:effectLst/>
                          <a:latin typeface="+mn-lt"/>
                          <a:ea typeface="+mn-ea"/>
                          <a:cs typeface="+mn-cs"/>
                        </a:rPr>
                        <a:t>Dates</a:t>
                      </a:r>
                    </a:p>
                  </a:txBody>
                  <a:tcPr marL="46313" marR="46313" marT="23157" marB="23157" anchor="b"/>
                </a:tc>
                <a:extLst>
                  <a:ext uri="{0D108BD9-81ED-4DB2-BD59-A6C34878D82A}">
                    <a16:rowId xmlns:a16="http://schemas.microsoft.com/office/drawing/2014/main" val="3545636056"/>
                  </a:ext>
                </a:extLst>
              </a:tr>
              <a:tr h="526058">
                <a:tc>
                  <a:txBody>
                    <a:bodyPr/>
                    <a:lstStyle/>
                    <a:p>
                      <a:pPr marL="0" algn="l" defTabSz="914400" rtl="0" eaLnBrk="1" fontAlgn="t" latinLnBrk="0" hangingPunct="1"/>
                      <a:r>
                        <a:rPr lang="en-US" sz="1800" kern="1200">
                          <a:solidFill>
                            <a:schemeClr val="dk1"/>
                          </a:solidFill>
                          <a:effectLst/>
                          <a:latin typeface="+mn-lt"/>
                          <a:ea typeface="+mn-ea"/>
                          <a:cs typeface="+mn-cs"/>
                        </a:rPr>
                        <a:t>EDAC-30-AMI</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2019 - December 1, 2019, </a:t>
                      </a:r>
                      <a:br>
                        <a:rPr lang="en-US" sz="1800" kern="1200">
                          <a:solidFill>
                            <a:schemeClr val="dk1"/>
                          </a:solidFill>
                          <a:effectLst/>
                          <a:latin typeface="+mn-lt"/>
                          <a:ea typeface="+mn-ea"/>
                          <a:cs typeface="+mn-cs"/>
                        </a:rPr>
                      </a:br>
                      <a:r>
                        <a:rPr lang="en-US" sz="1800" kern="1200">
                          <a:solidFill>
                            <a:schemeClr val="dk1"/>
                          </a:solidFill>
                          <a:effectLst/>
                          <a:latin typeface="+mn-lt"/>
                          <a:ea typeface="+mn-ea"/>
                          <a:cs typeface="+mn-cs"/>
                        </a:rPr>
                        <a:t>July 1, 2020 - June 30, 2022*</a:t>
                      </a:r>
                    </a:p>
                  </a:txBody>
                  <a:tcPr marL="46313" marR="46313" marT="23157" marB="23157"/>
                </a:tc>
                <a:extLst>
                  <a:ext uri="{0D108BD9-81ED-4DB2-BD59-A6C34878D82A}">
                    <a16:rowId xmlns:a16="http://schemas.microsoft.com/office/drawing/2014/main" val="1802928569"/>
                  </a:ext>
                </a:extLst>
              </a:tr>
              <a:tr h="526058">
                <a:tc>
                  <a:txBody>
                    <a:bodyPr/>
                    <a:lstStyle/>
                    <a:p>
                      <a:pPr marL="0" algn="l" defTabSz="914400" rtl="0" eaLnBrk="1" fontAlgn="t" latinLnBrk="0" hangingPunct="1"/>
                      <a:r>
                        <a:rPr lang="en-US" sz="1800" kern="1200">
                          <a:solidFill>
                            <a:schemeClr val="dk1"/>
                          </a:solidFill>
                          <a:effectLst/>
                          <a:latin typeface="+mn-lt"/>
                          <a:ea typeface="+mn-ea"/>
                          <a:cs typeface="+mn-cs"/>
                        </a:rPr>
                        <a:t>EDAC-30-HF</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2019 - December 1, 2019, </a:t>
                      </a:r>
                      <a:br>
                        <a:rPr lang="en-US" sz="1800" kern="1200">
                          <a:solidFill>
                            <a:schemeClr val="dk1"/>
                          </a:solidFill>
                          <a:effectLst/>
                          <a:latin typeface="+mn-lt"/>
                          <a:ea typeface="+mn-ea"/>
                          <a:cs typeface="+mn-cs"/>
                        </a:rPr>
                      </a:br>
                      <a:r>
                        <a:rPr lang="en-US" sz="1800" kern="1200">
                          <a:solidFill>
                            <a:schemeClr val="dk1"/>
                          </a:solidFill>
                          <a:effectLst/>
                          <a:latin typeface="+mn-lt"/>
                          <a:ea typeface="+mn-ea"/>
                          <a:cs typeface="+mn-cs"/>
                        </a:rPr>
                        <a:t>July 1, 2020 - June 30, 2022*</a:t>
                      </a:r>
                    </a:p>
                  </a:txBody>
                  <a:tcPr marL="46313" marR="46313" marT="23157" marB="23157"/>
                </a:tc>
                <a:extLst>
                  <a:ext uri="{0D108BD9-81ED-4DB2-BD59-A6C34878D82A}">
                    <a16:rowId xmlns:a16="http://schemas.microsoft.com/office/drawing/2014/main" val="372225894"/>
                  </a:ext>
                </a:extLst>
              </a:tr>
              <a:tr h="526058">
                <a:tc>
                  <a:txBody>
                    <a:bodyPr/>
                    <a:lstStyle/>
                    <a:p>
                      <a:pPr marL="0" algn="l" defTabSz="914400" rtl="0" eaLnBrk="1" fontAlgn="t" latinLnBrk="0" hangingPunct="1"/>
                      <a:r>
                        <a:rPr lang="en-US" sz="1800" kern="1200">
                          <a:solidFill>
                            <a:schemeClr val="dk1"/>
                          </a:solidFill>
                          <a:effectLst/>
                          <a:latin typeface="+mn-lt"/>
                          <a:ea typeface="+mn-ea"/>
                          <a:cs typeface="+mn-cs"/>
                        </a:rPr>
                        <a:t>EDAC-30-PN</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2019 - December 1, 2019, </a:t>
                      </a:r>
                      <a:br>
                        <a:rPr lang="en-US" sz="1800" kern="1200">
                          <a:solidFill>
                            <a:schemeClr val="dk1"/>
                          </a:solidFill>
                          <a:effectLst/>
                          <a:latin typeface="+mn-lt"/>
                          <a:ea typeface="+mn-ea"/>
                          <a:cs typeface="+mn-cs"/>
                        </a:rPr>
                      </a:br>
                      <a:r>
                        <a:rPr lang="en-US" sz="1800" kern="1200">
                          <a:solidFill>
                            <a:schemeClr val="dk1"/>
                          </a:solidFill>
                          <a:effectLst/>
                          <a:latin typeface="+mn-lt"/>
                          <a:ea typeface="+mn-ea"/>
                          <a:cs typeface="+mn-cs"/>
                        </a:rPr>
                        <a:t>July 1, 2020 - June 30, 2022*</a:t>
                      </a:r>
                    </a:p>
                  </a:txBody>
                  <a:tcPr marL="46313" marR="46313" marT="23157" marB="23157"/>
                </a:tc>
                <a:extLst>
                  <a:ext uri="{0D108BD9-81ED-4DB2-BD59-A6C34878D82A}">
                    <a16:rowId xmlns:a16="http://schemas.microsoft.com/office/drawing/2014/main" val="3102122128"/>
                  </a:ext>
                </a:extLst>
              </a:tr>
              <a:tr h="526058">
                <a:tc>
                  <a:txBody>
                    <a:bodyPr/>
                    <a:lstStyle/>
                    <a:p>
                      <a:pPr marL="0" algn="l" defTabSz="914400" rtl="0" eaLnBrk="1" fontAlgn="t" latinLnBrk="0" hangingPunct="1"/>
                      <a:r>
                        <a:rPr lang="en-US" sz="1800" kern="1200">
                          <a:solidFill>
                            <a:schemeClr val="dk1"/>
                          </a:solidFill>
                          <a:effectLst/>
                          <a:latin typeface="+mn-lt"/>
                          <a:ea typeface="+mn-ea"/>
                          <a:cs typeface="+mn-cs"/>
                        </a:rPr>
                        <a:t>READM-30-CABG</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2019 - December 1, 2019, </a:t>
                      </a:r>
                      <a:br>
                        <a:rPr lang="en-US" sz="1800" kern="1200">
                          <a:solidFill>
                            <a:schemeClr val="dk1"/>
                          </a:solidFill>
                          <a:effectLst/>
                          <a:latin typeface="+mn-lt"/>
                          <a:ea typeface="+mn-ea"/>
                          <a:cs typeface="+mn-cs"/>
                        </a:rPr>
                      </a:br>
                      <a:r>
                        <a:rPr lang="en-US" sz="1800" kern="1200">
                          <a:solidFill>
                            <a:schemeClr val="dk1"/>
                          </a:solidFill>
                          <a:effectLst/>
                          <a:latin typeface="+mn-lt"/>
                          <a:ea typeface="+mn-ea"/>
                          <a:cs typeface="+mn-cs"/>
                        </a:rPr>
                        <a:t>July 1, 2020 - June 30, 2022*</a:t>
                      </a:r>
                    </a:p>
                  </a:txBody>
                  <a:tcPr marL="46313" marR="46313" marT="23157" marB="23157"/>
                </a:tc>
                <a:extLst>
                  <a:ext uri="{0D108BD9-81ED-4DB2-BD59-A6C34878D82A}">
                    <a16:rowId xmlns:a16="http://schemas.microsoft.com/office/drawing/2014/main" val="160795556"/>
                  </a:ext>
                </a:extLst>
              </a:tr>
              <a:tr h="526058">
                <a:tc>
                  <a:txBody>
                    <a:bodyPr/>
                    <a:lstStyle/>
                    <a:p>
                      <a:pPr marL="0" algn="l" defTabSz="914400" rtl="0" eaLnBrk="1" fontAlgn="t" latinLnBrk="0" hangingPunct="1"/>
                      <a:r>
                        <a:rPr lang="en-US" sz="1800" kern="1200">
                          <a:solidFill>
                            <a:schemeClr val="dk1"/>
                          </a:solidFill>
                          <a:effectLst/>
                          <a:latin typeface="+mn-lt"/>
                          <a:ea typeface="+mn-ea"/>
                          <a:cs typeface="+mn-cs"/>
                        </a:rPr>
                        <a:t>READM-30-COPD</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2019 - December 1, 2019, </a:t>
                      </a:r>
                      <a:br>
                        <a:rPr lang="en-US" sz="1800" kern="1200">
                          <a:solidFill>
                            <a:schemeClr val="dk1"/>
                          </a:solidFill>
                          <a:effectLst/>
                          <a:latin typeface="+mn-lt"/>
                          <a:ea typeface="+mn-ea"/>
                          <a:cs typeface="+mn-cs"/>
                        </a:rPr>
                      </a:br>
                      <a:r>
                        <a:rPr lang="en-US" sz="1800" kern="1200">
                          <a:solidFill>
                            <a:schemeClr val="dk1"/>
                          </a:solidFill>
                          <a:effectLst/>
                          <a:latin typeface="+mn-lt"/>
                          <a:ea typeface="+mn-ea"/>
                          <a:cs typeface="+mn-cs"/>
                        </a:rPr>
                        <a:t>July 1, 2020 - June 30, 2022*</a:t>
                      </a:r>
                    </a:p>
                  </a:txBody>
                  <a:tcPr marL="46313" marR="46313" marT="23157" marB="23157"/>
                </a:tc>
                <a:extLst>
                  <a:ext uri="{0D108BD9-81ED-4DB2-BD59-A6C34878D82A}">
                    <a16:rowId xmlns:a16="http://schemas.microsoft.com/office/drawing/2014/main" val="2690788555"/>
                  </a:ext>
                </a:extLst>
              </a:tr>
              <a:tr h="526058">
                <a:tc>
                  <a:txBody>
                    <a:bodyPr/>
                    <a:lstStyle/>
                    <a:p>
                      <a:pPr marL="0" algn="l" defTabSz="914400" rtl="0" eaLnBrk="1" fontAlgn="t" latinLnBrk="0" hangingPunct="1"/>
                      <a:r>
                        <a:rPr lang="en-US" sz="1800" kern="1200">
                          <a:solidFill>
                            <a:schemeClr val="dk1"/>
                          </a:solidFill>
                          <a:effectLst/>
                          <a:latin typeface="+mn-lt"/>
                          <a:ea typeface="+mn-ea"/>
                          <a:cs typeface="+mn-cs"/>
                        </a:rPr>
                        <a:t>READM-30-Hip-Knee</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2019 - December 1, 2019, </a:t>
                      </a:r>
                      <a:br>
                        <a:rPr lang="en-US" sz="1800" kern="1200">
                          <a:solidFill>
                            <a:schemeClr val="dk1"/>
                          </a:solidFill>
                          <a:effectLst/>
                          <a:latin typeface="+mn-lt"/>
                          <a:ea typeface="+mn-ea"/>
                          <a:cs typeface="+mn-cs"/>
                        </a:rPr>
                      </a:br>
                      <a:r>
                        <a:rPr lang="en-US" sz="1800" kern="1200">
                          <a:solidFill>
                            <a:schemeClr val="dk1"/>
                          </a:solidFill>
                          <a:effectLst/>
                          <a:latin typeface="+mn-lt"/>
                          <a:ea typeface="+mn-ea"/>
                          <a:cs typeface="+mn-cs"/>
                        </a:rPr>
                        <a:t>July 1, 2020 - June 30, 2022*</a:t>
                      </a:r>
                    </a:p>
                  </a:txBody>
                  <a:tcPr marL="46313" marR="46313" marT="23157" marB="23157"/>
                </a:tc>
                <a:extLst>
                  <a:ext uri="{0D108BD9-81ED-4DB2-BD59-A6C34878D82A}">
                    <a16:rowId xmlns:a16="http://schemas.microsoft.com/office/drawing/2014/main" val="2601712292"/>
                  </a:ext>
                </a:extLst>
              </a:tr>
              <a:tr h="283504">
                <a:tc>
                  <a:txBody>
                    <a:bodyPr/>
                    <a:lstStyle/>
                    <a:p>
                      <a:pPr marL="0" algn="l" defTabSz="914400" rtl="0" eaLnBrk="1" fontAlgn="t" latinLnBrk="0" hangingPunct="1"/>
                      <a:r>
                        <a:rPr lang="en-US" sz="1800" kern="1200">
                          <a:solidFill>
                            <a:schemeClr val="dk1"/>
                          </a:solidFill>
                          <a:effectLst/>
                          <a:latin typeface="+mn-lt"/>
                          <a:ea typeface="+mn-ea"/>
                          <a:cs typeface="+mn-cs"/>
                        </a:rPr>
                        <a:t>READM-30-HOSP-WIDE</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July 1, 2021 - June 30, 2022</a:t>
                      </a:r>
                    </a:p>
                  </a:txBody>
                  <a:tcPr marL="46313" marR="46313" marT="23157" marB="23157"/>
                </a:tc>
                <a:extLst>
                  <a:ext uri="{0D108BD9-81ED-4DB2-BD59-A6C34878D82A}">
                    <a16:rowId xmlns:a16="http://schemas.microsoft.com/office/drawing/2014/main" val="1083002370"/>
                  </a:ext>
                </a:extLst>
              </a:tr>
              <a:tr h="283504">
                <a:tc>
                  <a:txBody>
                    <a:bodyPr/>
                    <a:lstStyle/>
                    <a:p>
                      <a:pPr marL="0" algn="l" defTabSz="914400" rtl="0" eaLnBrk="1" fontAlgn="t" latinLnBrk="0" hangingPunct="1"/>
                      <a:r>
                        <a:rPr lang="en-US" sz="1800" kern="1200">
                          <a:solidFill>
                            <a:schemeClr val="dk1"/>
                          </a:solidFill>
                          <a:effectLst/>
                          <a:latin typeface="+mn-lt"/>
                          <a:ea typeface="+mn-ea"/>
                          <a:cs typeface="+mn-cs"/>
                        </a:rPr>
                        <a:t>OP-32</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January 1, 2020 - December 31, 2022*</a:t>
                      </a:r>
                    </a:p>
                  </a:txBody>
                  <a:tcPr marL="46313" marR="46313" marT="23157" marB="23157"/>
                </a:tc>
                <a:extLst>
                  <a:ext uri="{0D108BD9-81ED-4DB2-BD59-A6C34878D82A}">
                    <a16:rowId xmlns:a16="http://schemas.microsoft.com/office/drawing/2014/main" val="157487101"/>
                  </a:ext>
                </a:extLst>
              </a:tr>
              <a:tr h="283504">
                <a:tc>
                  <a:txBody>
                    <a:bodyPr/>
                    <a:lstStyle/>
                    <a:p>
                      <a:pPr marL="0" algn="l" defTabSz="914400" rtl="0" eaLnBrk="1" fontAlgn="t" latinLnBrk="0" hangingPunct="1"/>
                      <a:r>
                        <a:rPr lang="en-US" sz="1800" kern="1200">
                          <a:solidFill>
                            <a:schemeClr val="dk1"/>
                          </a:solidFill>
                          <a:effectLst/>
                          <a:latin typeface="+mn-lt"/>
                          <a:ea typeface="+mn-ea"/>
                          <a:cs typeface="+mn-cs"/>
                        </a:rPr>
                        <a:t>OP-35 ADM</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January 1, 2022 - December 31, 2022</a:t>
                      </a:r>
                    </a:p>
                  </a:txBody>
                  <a:tcPr marL="46313" marR="46313" marT="23157" marB="23157"/>
                </a:tc>
                <a:extLst>
                  <a:ext uri="{0D108BD9-81ED-4DB2-BD59-A6C34878D82A}">
                    <a16:rowId xmlns:a16="http://schemas.microsoft.com/office/drawing/2014/main" val="4254929449"/>
                  </a:ext>
                </a:extLst>
              </a:tr>
              <a:tr h="283504">
                <a:tc>
                  <a:txBody>
                    <a:bodyPr/>
                    <a:lstStyle/>
                    <a:p>
                      <a:pPr marL="0" algn="l" defTabSz="914400" rtl="0" eaLnBrk="1" fontAlgn="t" latinLnBrk="0" hangingPunct="1"/>
                      <a:r>
                        <a:rPr lang="en-US" sz="1800" kern="1200">
                          <a:solidFill>
                            <a:schemeClr val="dk1"/>
                          </a:solidFill>
                          <a:effectLst/>
                          <a:latin typeface="+mn-lt"/>
                          <a:ea typeface="+mn-ea"/>
                          <a:cs typeface="+mn-cs"/>
                        </a:rPr>
                        <a:t>OP-35 ED</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January 1, 2022 - December 31, 2022</a:t>
                      </a:r>
                    </a:p>
                  </a:txBody>
                  <a:tcPr marL="46313" marR="46313" marT="23157" marB="23157"/>
                </a:tc>
                <a:extLst>
                  <a:ext uri="{0D108BD9-81ED-4DB2-BD59-A6C34878D82A}">
                    <a16:rowId xmlns:a16="http://schemas.microsoft.com/office/drawing/2014/main" val="2847365814"/>
                  </a:ext>
                </a:extLst>
              </a:tr>
              <a:tr h="283504">
                <a:tc>
                  <a:txBody>
                    <a:bodyPr/>
                    <a:lstStyle/>
                    <a:p>
                      <a:pPr marL="0" algn="l" defTabSz="914400" rtl="0" eaLnBrk="1" fontAlgn="t" latinLnBrk="0" hangingPunct="1"/>
                      <a:r>
                        <a:rPr lang="en-US" sz="1800" kern="1200">
                          <a:solidFill>
                            <a:schemeClr val="dk1"/>
                          </a:solidFill>
                          <a:effectLst/>
                          <a:latin typeface="+mn-lt"/>
                          <a:ea typeface="+mn-ea"/>
                          <a:cs typeface="+mn-cs"/>
                        </a:rPr>
                        <a:t>OP-36</a:t>
                      </a:r>
                    </a:p>
                  </a:txBody>
                  <a:tcPr marL="46313" marR="46313" marT="23157" marB="23157"/>
                </a:tc>
                <a:tc>
                  <a:txBody>
                    <a:bodyPr/>
                    <a:lstStyle/>
                    <a:p>
                      <a:pPr marL="0" algn="l" defTabSz="914400" rtl="0" eaLnBrk="1" fontAlgn="t" latinLnBrk="0" hangingPunct="1"/>
                      <a:r>
                        <a:rPr lang="en-US" sz="1800" kern="1200">
                          <a:solidFill>
                            <a:schemeClr val="dk1"/>
                          </a:solidFill>
                          <a:effectLst/>
                          <a:latin typeface="+mn-lt"/>
                          <a:ea typeface="+mn-ea"/>
                          <a:cs typeface="+mn-cs"/>
                        </a:rPr>
                        <a:t>January 1, 2022 - December 31, 2022</a:t>
                      </a:r>
                    </a:p>
                  </a:txBody>
                  <a:tcPr marL="46313" marR="46313" marT="23157" marB="23157"/>
                </a:tc>
                <a:extLst>
                  <a:ext uri="{0D108BD9-81ED-4DB2-BD59-A6C34878D82A}">
                    <a16:rowId xmlns:a16="http://schemas.microsoft.com/office/drawing/2014/main" val="2682989895"/>
                  </a:ext>
                </a:extLst>
              </a:tr>
            </a:tbl>
          </a:graphicData>
        </a:graphic>
      </p:graphicFrame>
      <p:sp>
        <p:nvSpPr>
          <p:cNvPr id="3" name="TextBox 2">
            <a:extLst>
              <a:ext uri="{FF2B5EF4-FFF2-40B4-BE49-F238E27FC236}">
                <a16:creationId xmlns:a16="http://schemas.microsoft.com/office/drawing/2014/main" id="{E7F61E4B-6F42-6938-7841-0F37590A0B3E}"/>
              </a:ext>
            </a:extLst>
          </p:cNvPr>
          <p:cNvSpPr txBox="1"/>
          <p:nvPr/>
        </p:nvSpPr>
        <p:spPr>
          <a:xfrm>
            <a:off x="976234" y="6596390"/>
            <a:ext cx="9014326" cy="261610"/>
          </a:xfrm>
          <a:prstGeom prst="rect">
            <a:avLst/>
          </a:prstGeom>
          <a:noFill/>
        </p:spPr>
        <p:txBody>
          <a:bodyPr wrap="square">
            <a:spAutoFit/>
          </a:bodyPr>
          <a:lstStyle/>
          <a:p>
            <a:r>
              <a:rPr lang="en-US" sz="1100">
                <a:latin typeface="Segoe UI" panose="020B0502040204020203" pitchFamily="34" charset="0"/>
                <a:cs typeface="Segoe UI" panose="020B0502040204020203" pitchFamily="34" charset="0"/>
              </a:rPr>
              <a:t>(CMS, 2024)</a:t>
            </a:r>
          </a:p>
        </p:txBody>
      </p:sp>
    </p:spTree>
    <p:extLst>
      <p:ext uri="{BB962C8B-B14F-4D97-AF65-F5344CB8AC3E}">
        <p14:creationId xmlns:p14="http://schemas.microsoft.com/office/powerpoint/2010/main" val="1679057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3E7-2717-A22F-DD90-46524CF47826}"/>
              </a:ext>
            </a:extLst>
          </p:cNvPr>
          <p:cNvSpPr>
            <a:spLocks noGrp="1"/>
          </p:cNvSpPr>
          <p:nvPr>
            <p:ph type="title"/>
          </p:nvPr>
        </p:nvSpPr>
        <p:spPr>
          <a:xfrm>
            <a:off x="838199" y="77813"/>
            <a:ext cx="10515600" cy="1325563"/>
          </a:xfrm>
        </p:spPr>
        <p:txBody>
          <a:bodyPr>
            <a:normAutofit/>
          </a:bodyPr>
          <a:lstStyle/>
          <a:p>
            <a:r>
              <a:rPr lang="en-US"/>
              <a:t>Safety of Care Measure group dates</a:t>
            </a:r>
          </a:p>
        </p:txBody>
      </p:sp>
      <p:graphicFrame>
        <p:nvGraphicFramePr>
          <p:cNvPr id="6" name="Table 5">
            <a:extLst>
              <a:ext uri="{FF2B5EF4-FFF2-40B4-BE49-F238E27FC236}">
                <a16:creationId xmlns:a16="http://schemas.microsoft.com/office/drawing/2014/main" id="{7DA1E6C7-C0EF-B5C9-BD80-B6E01BB543DC}"/>
              </a:ext>
            </a:extLst>
          </p:cNvPr>
          <p:cNvGraphicFramePr/>
          <p:nvPr>
            <p:extLst>
              <p:ext uri="{D42A27DB-BD31-4B8C-83A1-F6EECF244321}">
                <p14:modId xmlns:p14="http://schemas.microsoft.com/office/powerpoint/2010/main" val="777616591"/>
              </p:ext>
            </p:extLst>
          </p:nvPr>
        </p:nvGraphicFramePr>
        <p:xfrm>
          <a:off x="1728982" y="1403376"/>
          <a:ext cx="6032806" cy="4229189"/>
        </p:xfrm>
        <a:graphic>
          <a:graphicData uri="http://schemas.openxmlformats.org/drawingml/2006/table">
            <a:tbl>
              <a:tblPr>
                <a:tableStyleId>{5C22544A-7EE6-4342-B048-85BDC9FD1C3A}</a:tableStyleId>
              </a:tblPr>
              <a:tblGrid>
                <a:gridCol w="2367096">
                  <a:extLst>
                    <a:ext uri="{9D8B030D-6E8A-4147-A177-3AD203B41FA5}">
                      <a16:colId xmlns:a16="http://schemas.microsoft.com/office/drawing/2014/main" val="1996967924"/>
                    </a:ext>
                  </a:extLst>
                </a:gridCol>
                <a:gridCol w="3665710">
                  <a:extLst>
                    <a:ext uri="{9D8B030D-6E8A-4147-A177-3AD203B41FA5}">
                      <a16:colId xmlns:a16="http://schemas.microsoft.com/office/drawing/2014/main" val="1871209323"/>
                    </a:ext>
                  </a:extLst>
                </a:gridCol>
              </a:tblGrid>
              <a:tr h="375928">
                <a:tc>
                  <a:txBody>
                    <a:bodyPr/>
                    <a:lstStyle/>
                    <a:p>
                      <a:pPr algn="l" fontAlgn="b"/>
                      <a:r>
                        <a:rPr lang="en-US">
                          <a:effectLst/>
                        </a:rPr>
                        <a:t>Measure</a:t>
                      </a:r>
                    </a:p>
                  </a:txBody>
                  <a:tcPr anchor="b"/>
                </a:tc>
                <a:tc>
                  <a:txBody>
                    <a:bodyPr/>
                    <a:lstStyle/>
                    <a:p>
                      <a:pPr algn="l" fontAlgn="b"/>
                      <a:r>
                        <a:rPr lang="en-US">
                          <a:effectLst/>
                        </a:rPr>
                        <a:t>Dates</a:t>
                      </a:r>
                    </a:p>
                  </a:txBody>
                  <a:tcPr anchor="b"/>
                </a:tc>
                <a:extLst>
                  <a:ext uri="{0D108BD9-81ED-4DB2-BD59-A6C34878D82A}">
                    <a16:rowId xmlns:a16="http://schemas.microsoft.com/office/drawing/2014/main" val="4283950589"/>
                  </a:ext>
                </a:extLst>
              </a:tr>
              <a:tr h="1221765">
                <a:tc>
                  <a:txBody>
                    <a:bodyPr/>
                    <a:lstStyle/>
                    <a:p>
                      <a:pPr fontAlgn="t"/>
                      <a:r>
                        <a:rPr lang="en-US">
                          <a:effectLst/>
                        </a:rPr>
                        <a:t>COMP-HIP-KNEE</a:t>
                      </a:r>
                    </a:p>
                  </a:txBody>
                  <a:tcPr/>
                </a:tc>
                <a:tc>
                  <a:txBody>
                    <a:bodyPr/>
                    <a:lstStyle/>
                    <a:p>
                      <a:pPr fontAlgn="t"/>
                      <a:r>
                        <a:rPr lang="en-US">
                          <a:effectLst/>
                        </a:rPr>
                        <a:t>April 1, 2019 - December 1, 2019, </a:t>
                      </a:r>
                      <a:br>
                        <a:rPr lang="en-US">
                          <a:effectLst/>
                        </a:rPr>
                      </a:br>
                      <a:r>
                        <a:rPr lang="en-US">
                          <a:effectLst/>
                        </a:rPr>
                        <a:t>July 1, 2020 - March 31, 2022*</a:t>
                      </a:r>
                    </a:p>
                  </a:txBody>
                  <a:tcPr/>
                </a:tc>
                <a:extLst>
                  <a:ext uri="{0D108BD9-81ED-4DB2-BD59-A6C34878D82A}">
                    <a16:rowId xmlns:a16="http://schemas.microsoft.com/office/drawing/2014/main" val="3962005038"/>
                  </a:ext>
                </a:extLst>
              </a:tr>
              <a:tr h="375928">
                <a:tc>
                  <a:txBody>
                    <a:bodyPr/>
                    <a:lstStyle/>
                    <a:p>
                      <a:pPr fontAlgn="t"/>
                      <a:r>
                        <a:rPr lang="en-US">
                          <a:effectLst/>
                        </a:rPr>
                        <a:t>HAI-1</a:t>
                      </a:r>
                    </a:p>
                  </a:txBody>
                  <a:tcPr/>
                </a:tc>
                <a:tc>
                  <a:txBody>
                    <a:bodyPr/>
                    <a:lstStyle/>
                    <a:p>
                      <a:pPr fontAlgn="t"/>
                      <a:r>
                        <a:rPr lang="en-US">
                          <a:effectLst/>
                        </a:rPr>
                        <a:t>April 1, 2022 - March 31, 2023</a:t>
                      </a:r>
                    </a:p>
                  </a:txBody>
                  <a:tcPr/>
                </a:tc>
                <a:extLst>
                  <a:ext uri="{0D108BD9-81ED-4DB2-BD59-A6C34878D82A}">
                    <a16:rowId xmlns:a16="http://schemas.microsoft.com/office/drawing/2014/main" val="1920701474"/>
                  </a:ext>
                </a:extLst>
              </a:tr>
              <a:tr h="375928">
                <a:tc>
                  <a:txBody>
                    <a:bodyPr/>
                    <a:lstStyle/>
                    <a:p>
                      <a:pPr fontAlgn="t"/>
                      <a:r>
                        <a:rPr lang="en-US">
                          <a:effectLst/>
                        </a:rPr>
                        <a:t>HAI-2</a:t>
                      </a:r>
                    </a:p>
                  </a:txBody>
                  <a:tcPr/>
                </a:tc>
                <a:tc>
                  <a:txBody>
                    <a:bodyPr/>
                    <a:lstStyle/>
                    <a:p>
                      <a:pPr fontAlgn="t"/>
                      <a:r>
                        <a:rPr lang="en-US">
                          <a:effectLst/>
                        </a:rPr>
                        <a:t>April 1, 2022 - March 31, 2023</a:t>
                      </a:r>
                    </a:p>
                  </a:txBody>
                  <a:tcPr/>
                </a:tc>
                <a:extLst>
                  <a:ext uri="{0D108BD9-81ED-4DB2-BD59-A6C34878D82A}">
                    <a16:rowId xmlns:a16="http://schemas.microsoft.com/office/drawing/2014/main" val="259555289"/>
                  </a:ext>
                </a:extLst>
              </a:tr>
              <a:tr h="375928">
                <a:tc>
                  <a:txBody>
                    <a:bodyPr/>
                    <a:lstStyle/>
                    <a:p>
                      <a:pPr fontAlgn="t"/>
                      <a:r>
                        <a:rPr lang="en-US">
                          <a:effectLst/>
                        </a:rPr>
                        <a:t>HAI-3</a:t>
                      </a:r>
                    </a:p>
                  </a:txBody>
                  <a:tcPr/>
                </a:tc>
                <a:tc>
                  <a:txBody>
                    <a:bodyPr/>
                    <a:lstStyle/>
                    <a:p>
                      <a:pPr fontAlgn="t"/>
                      <a:r>
                        <a:rPr lang="en-US">
                          <a:effectLst/>
                        </a:rPr>
                        <a:t>April 1, 2022 - March 31, 2023</a:t>
                      </a:r>
                    </a:p>
                  </a:txBody>
                  <a:tcPr/>
                </a:tc>
                <a:extLst>
                  <a:ext uri="{0D108BD9-81ED-4DB2-BD59-A6C34878D82A}">
                    <a16:rowId xmlns:a16="http://schemas.microsoft.com/office/drawing/2014/main" val="3004028000"/>
                  </a:ext>
                </a:extLst>
              </a:tr>
              <a:tr h="375928">
                <a:tc>
                  <a:txBody>
                    <a:bodyPr/>
                    <a:lstStyle/>
                    <a:p>
                      <a:pPr fontAlgn="t"/>
                      <a:r>
                        <a:rPr lang="en-US">
                          <a:effectLst/>
                        </a:rPr>
                        <a:t>HAI-4</a:t>
                      </a:r>
                    </a:p>
                  </a:txBody>
                  <a:tcPr/>
                </a:tc>
                <a:tc>
                  <a:txBody>
                    <a:bodyPr/>
                    <a:lstStyle/>
                    <a:p>
                      <a:pPr fontAlgn="t"/>
                      <a:r>
                        <a:rPr lang="en-US">
                          <a:effectLst/>
                        </a:rPr>
                        <a:t>April 1, 2022 - March 31, 2023</a:t>
                      </a:r>
                    </a:p>
                  </a:txBody>
                  <a:tcPr/>
                </a:tc>
                <a:extLst>
                  <a:ext uri="{0D108BD9-81ED-4DB2-BD59-A6C34878D82A}">
                    <a16:rowId xmlns:a16="http://schemas.microsoft.com/office/drawing/2014/main" val="2934840934"/>
                  </a:ext>
                </a:extLst>
              </a:tr>
              <a:tr h="375928">
                <a:tc>
                  <a:txBody>
                    <a:bodyPr/>
                    <a:lstStyle/>
                    <a:p>
                      <a:pPr fontAlgn="t"/>
                      <a:r>
                        <a:rPr lang="en-US">
                          <a:effectLst/>
                        </a:rPr>
                        <a:t>HAI-5</a:t>
                      </a:r>
                    </a:p>
                  </a:txBody>
                  <a:tcPr/>
                </a:tc>
                <a:tc>
                  <a:txBody>
                    <a:bodyPr/>
                    <a:lstStyle/>
                    <a:p>
                      <a:pPr fontAlgn="t"/>
                      <a:r>
                        <a:rPr lang="en-US">
                          <a:effectLst/>
                        </a:rPr>
                        <a:t>April 1, 2022 - March 31, 2023</a:t>
                      </a:r>
                    </a:p>
                  </a:txBody>
                  <a:tcPr/>
                </a:tc>
                <a:extLst>
                  <a:ext uri="{0D108BD9-81ED-4DB2-BD59-A6C34878D82A}">
                    <a16:rowId xmlns:a16="http://schemas.microsoft.com/office/drawing/2014/main" val="3512476815"/>
                  </a:ext>
                </a:extLst>
              </a:tr>
              <a:tr h="375928">
                <a:tc>
                  <a:txBody>
                    <a:bodyPr/>
                    <a:lstStyle/>
                    <a:p>
                      <a:pPr fontAlgn="t"/>
                      <a:r>
                        <a:rPr lang="en-US">
                          <a:effectLst/>
                        </a:rPr>
                        <a:t>HAI-6</a:t>
                      </a:r>
                    </a:p>
                  </a:txBody>
                  <a:tcPr/>
                </a:tc>
                <a:tc>
                  <a:txBody>
                    <a:bodyPr/>
                    <a:lstStyle/>
                    <a:p>
                      <a:pPr fontAlgn="t"/>
                      <a:r>
                        <a:rPr lang="en-US">
                          <a:effectLst/>
                        </a:rPr>
                        <a:t>April 1, 2022 - March 31, 2023</a:t>
                      </a:r>
                    </a:p>
                  </a:txBody>
                  <a:tcPr/>
                </a:tc>
                <a:extLst>
                  <a:ext uri="{0D108BD9-81ED-4DB2-BD59-A6C34878D82A}">
                    <a16:rowId xmlns:a16="http://schemas.microsoft.com/office/drawing/2014/main" val="3689035872"/>
                  </a:ext>
                </a:extLst>
              </a:tr>
              <a:tr h="375928">
                <a:tc>
                  <a:txBody>
                    <a:bodyPr/>
                    <a:lstStyle/>
                    <a:p>
                      <a:pPr fontAlgn="t"/>
                      <a:r>
                        <a:rPr lang="en-US">
                          <a:effectLst/>
                        </a:rPr>
                        <a:t>PSI 90</a:t>
                      </a:r>
                    </a:p>
                  </a:txBody>
                  <a:tcPr/>
                </a:tc>
                <a:tc>
                  <a:txBody>
                    <a:bodyPr/>
                    <a:lstStyle/>
                    <a:p>
                      <a:pPr fontAlgn="t"/>
                      <a:r>
                        <a:rPr lang="en-US">
                          <a:effectLst/>
                        </a:rPr>
                        <a:t>July 1, 2020 - June 30, 2022</a:t>
                      </a:r>
                    </a:p>
                  </a:txBody>
                  <a:tcPr/>
                </a:tc>
                <a:extLst>
                  <a:ext uri="{0D108BD9-81ED-4DB2-BD59-A6C34878D82A}">
                    <a16:rowId xmlns:a16="http://schemas.microsoft.com/office/drawing/2014/main" val="363283962"/>
                  </a:ext>
                </a:extLst>
              </a:tr>
            </a:tbl>
          </a:graphicData>
        </a:graphic>
      </p:graphicFrame>
      <p:sp>
        <p:nvSpPr>
          <p:cNvPr id="3" name="TextBox 2">
            <a:extLst>
              <a:ext uri="{FF2B5EF4-FFF2-40B4-BE49-F238E27FC236}">
                <a16:creationId xmlns:a16="http://schemas.microsoft.com/office/drawing/2014/main" id="{DB5EECED-263F-B144-65E8-7FA29488276A}"/>
              </a:ext>
            </a:extLst>
          </p:cNvPr>
          <p:cNvSpPr txBox="1"/>
          <p:nvPr/>
        </p:nvSpPr>
        <p:spPr>
          <a:xfrm>
            <a:off x="1728982" y="6231265"/>
            <a:ext cx="9014326" cy="261610"/>
          </a:xfrm>
          <a:prstGeom prst="rect">
            <a:avLst/>
          </a:prstGeom>
          <a:noFill/>
        </p:spPr>
        <p:txBody>
          <a:bodyPr wrap="square">
            <a:spAutoFit/>
          </a:bodyPr>
          <a:lstStyle/>
          <a:p>
            <a:r>
              <a:rPr lang="en-US" sz="1100">
                <a:latin typeface="Segoe UI" panose="020B0502040204020203" pitchFamily="34" charset="0"/>
                <a:cs typeface="Segoe UI" panose="020B0502040204020203" pitchFamily="34" charset="0"/>
              </a:rPr>
              <a:t>(CMS, 2024)</a:t>
            </a:r>
          </a:p>
        </p:txBody>
      </p:sp>
    </p:spTree>
    <p:extLst>
      <p:ext uri="{BB962C8B-B14F-4D97-AF65-F5344CB8AC3E}">
        <p14:creationId xmlns:p14="http://schemas.microsoft.com/office/powerpoint/2010/main" val="368187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3E7-2717-A22F-DD90-46524CF47826}"/>
              </a:ext>
            </a:extLst>
          </p:cNvPr>
          <p:cNvSpPr>
            <a:spLocks noGrp="1"/>
          </p:cNvSpPr>
          <p:nvPr>
            <p:ph type="title"/>
          </p:nvPr>
        </p:nvSpPr>
        <p:spPr>
          <a:xfrm>
            <a:off x="838199" y="77813"/>
            <a:ext cx="10515600" cy="1325563"/>
          </a:xfrm>
        </p:spPr>
        <p:txBody>
          <a:bodyPr>
            <a:normAutofit/>
          </a:bodyPr>
          <a:lstStyle/>
          <a:p>
            <a:r>
              <a:rPr lang="en-US"/>
              <a:t>Patient Experience Measure group dates</a:t>
            </a:r>
          </a:p>
        </p:txBody>
      </p:sp>
      <p:graphicFrame>
        <p:nvGraphicFramePr>
          <p:cNvPr id="8" name="Table 7">
            <a:extLst>
              <a:ext uri="{FF2B5EF4-FFF2-40B4-BE49-F238E27FC236}">
                <a16:creationId xmlns:a16="http://schemas.microsoft.com/office/drawing/2014/main" id="{02BA25CF-FFD3-1309-527C-B25550D100DF}"/>
              </a:ext>
            </a:extLst>
          </p:cNvPr>
          <p:cNvGraphicFramePr/>
          <p:nvPr>
            <p:extLst>
              <p:ext uri="{D42A27DB-BD31-4B8C-83A1-F6EECF244321}">
                <p14:modId xmlns:p14="http://schemas.microsoft.com/office/powerpoint/2010/main" val="1183748858"/>
              </p:ext>
            </p:extLst>
          </p:nvPr>
        </p:nvGraphicFramePr>
        <p:xfrm>
          <a:off x="1448693" y="1176009"/>
          <a:ext cx="8878648" cy="5049208"/>
        </p:xfrm>
        <a:graphic>
          <a:graphicData uri="http://schemas.openxmlformats.org/drawingml/2006/table">
            <a:tbl>
              <a:tblPr>
                <a:tableStyleId>{5C22544A-7EE6-4342-B048-85BDC9FD1C3A}</a:tableStyleId>
              </a:tblPr>
              <a:tblGrid>
                <a:gridCol w="3483721">
                  <a:extLst>
                    <a:ext uri="{9D8B030D-6E8A-4147-A177-3AD203B41FA5}">
                      <a16:colId xmlns:a16="http://schemas.microsoft.com/office/drawing/2014/main" val="1290668761"/>
                    </a:ext>
                  </a:extLst>
                </a:gridCol>
                <a:gridCol w="5394927">
                  <a:extLst>
                    <a:ext uri="{9D8B030D-6E8A-4147-A177-3AD203B41FA5}">
                      <a16:colId xmlns:a16="http://schemas.microsoft.com/office/drawing/2014/main" val="537358209"/>
                    </a:ext>
                  </a:extLst>
                </a:gridCol>
              </a:tblGrid>
              <a:tr h="337750">
                <a:tc>
                  <a:txBody>
                    <a:bodyPr/>
                    <a:lstStyle/>
                    <a:p>
                      <a:pPr algn="l" fontAlgn="b"/>
                      <a:r>
                        <a:rPr lang="en-US" sz="1800">
                          <a:effectLst/>
                        </a:rPr>
                        <a:t>Measure</a:t>
                      </a:r>
                    </a:p>
                  </a:txBody>
                  <a:tcPr marL="90311" marR="90311" marT="45156" marB="45156" anchor="b"/>
                </a:tc>
                <a:tc>
                  <a:txBody>
                    <a:bodyPr/>
                    <a:lstStyle/>
                    <a:p>
                      <a:pPr algn="l" fontAlgn="b"/>
                      <a:r>
                        <a:rPr lang="en-US" sz="1800">
                          <a:effectLst/>
                        </a:rPr>
                        <a:t>Dates</a:t>
                      </a:r>
                    </a:p>
                  </a:txBody>
                  <a:tcPr marL="90311" marR="90311" marT="45156" marB="45156" anchor="b"/>
                </a:tc>
                <a:extLst>
                  <a:ext uri="{0D108BD9-81ED-4DB2-BD59-A6C34878D82A}">
                    <a16:rowId xmlns:a16="http://schemas.microsoft.com/office/drawing/2014/main" val="2007664134"/>
                  </a:ext>
                </a:extLst>
              </a:tr>
              <a:tr h="585572">
                <a:tc>
                  <a:txBody>
                    <a:bodyPr/>
                    <a:lstStyle/>
                    <a:p>
                      <a:pPr fontAlgn="t"/>
                      <a:r>
                        <a:rPr lang="en-US" sz="1800">
                          <a:effectLst/>
                        </a:rPr>
                        <a:t>H-COMP-1</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1745248150"/>
                  </a:ext>
                </a:extLst>
              </a:tr>
              <a:tr h="585572">
                <a:tc>
                  <a:txBody>
                    <a:bodyPr/>
                    <a:lstStyle/>
                    <a:p>
                      <a:pPr fontAlgn="t"/>
                      <a:r>
                        <a:rPr lang="en-US" sz="1800">
                          <a:effectLst/>
                        </a:rPr>
                        <a:t>H-COMP-2</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386372825"/>
                  </a:ext>
                </a:extLst>
              </a:tr>
              <a:tr h="585572">
                <a:tc>
                  <a:txBody>
                    <a:bodyPr/>
                    <a:lstStyle/>
                    <a:p>
                      <a:pPr fontAlgn="t"/>
                      <a:r>
                        <a:rPr lang="en-US" sz="1800">
                          <a:effectLst/>
                        </a:rPr>
                        <a:t>H-COMP-3</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596562465"/>
                  </a:ext>
                </a:extLst>
              </a:tr>
              <a:tr h="585572">
                <a:tc>
                  <a:txBody>
                    <a:bodyPr/>
                    <a:lstStyle/>
                    <a:p>
                      <a:pPr fontAlgn="t"/>
                      <a:r>
                        <a:rPr lang="en-US" sz="1800">
                          <a:effectLst/>
                        </a:rPr>
                        <a:t>H-COMP-5</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338438297"/>
                  </a:ext>
                </a:extLst>
              </a:tr>
              <a:tr h="585572">
                <a:tc>
                  <a:txBody>
                    <a:bodyPr/>
                    <a:lstStyle/>
                    <a:p>
                      <a:pPr fontAlgn="t"/>
                      <a:r>
                        <a:rPr lang="en-US" sz="1800">
                          <a:effectLst/>
                        </a:rPr>
                        <a:t>H-COMP-6</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1968336431"/>
                  </a:ext>
                </a:extLst>
              </a:tr>
              <a:tr h="585572">
                <a:tc>
                  <a:txBody>
                    <a:bodyPr/>
                    <a:lstStyle/>
                    <a:p>
                      <a:pPr fontAlgn="t"/>
                      <a:r>
                        <a:rPr lang="en-US" sz="1800">
                          <a:effectLst/>
                        </a:rPr>
                        <a:t>H-COMP-7</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1959069397"/>
                  </a:ext>
                </a:extLst>
              </a:tr>
              <a:tr h="585572">
                <a:tc>
                  <a:txBody>
                    <a:bodyPr/>
                    <a:lstStyle/>
                    <a:p>
                      <a:pPr fontAlgn="t"/>
                      <a:r>
                        <a:rPr lang="en-US" sz="1800">
                          <a:effectLst/>
                        </a:rPr>
                        <a:t>H-CLEAN-HSP / H-QUIET-HSP</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65361258"/>
                  </a:ext>
                </a:extLst>
              </a:tr>
              <a:tr h="585572">
                <a:tc>
                  <a:txBody>
                    <a:bodyPr/>
                    <a:lstStyle/>
                    <a:p>
                      <a:pPr fontAlgn="t"/>
                      <a:r>
                        <a:rPr lang="en-US" sz="1800">
                          <a:effectLst/>
                        </a:rPr>
                        <a:t>H-HSP-RATING / H-RECMND</a:t>
                      </a:r>
                    </a:p>
                  </a:txBody>
                  <a:tcPr marL="90311" marR="90311" marT="45156" marB="45156"/>
                </a:tc>
                <a:tc>
                  <a:txBody>
                    <a:bodyPr/>
                    <a:lstStyle/>
                    <a:p>
                      <a:pPr fontAlgn="t"/>
                      <a:r>
                        <a:rPr lang="en-US" sz="1800">
                          <a:effectLst/>
                        </a:rPr>
                        <a:t>April 1, 2022 – March 31, 2023</a:t>
                      </a:r>
                    </a:p>
                  </a:txBody>
                  <a:tcPr marL="90311" marR="90311" marT="45156" marB="45156"/>
                </a:tc>
                <a:extLst>
                  <a:ext uri="{0D108BD9-81ED-4DB2-BD59-A6C34878D82A}">
                    <a16:rowId xmlns:a16="http://schemas.microsoft.com/office/drawing/2014/main" val="2719901986"/>
                  </a:ext>
                </a:extLst>
              </a:tr>
            </a:tbl>
          </a:graphicData>
        </a:graphic>
      </p:graphicFrame>
      <p:sp>
        <p:nvSpPr>
          <p:cNvPr id="3" name="TextBox 2">
            <a:extLst>
              <a:ext uri="{FF2B5EF4-FFF2-40B4-BE49-F238E27FC236}">
                <a16:creationId xmlns:a16="http://schemas.microsoft.com/office/drawing/2014/main" id="{63A562FD-EB03-335E-5D6F-8E4565B3EB73}"/>
              </a:ext>
            </a:extLst>
          </p:cNvPr>
          <p:cNvSpPr txBox="1"/>
          <p:nvPr/>
        </p:nvSpPr>
        <p:spPr>
          <a:xfrm>
            <a:off x="1728982" y="6231265"/>
            <a:ext cx="9014326" cy="261610"/>
          </a:xfrm>
          <a:prstGeom prst="rect">
            <a:avLst/>
          </a:prstGeom>
          <a:noFill/>
        </p:spPr>
        <p:txBody>
          <a:bodyPr wrap="square">
            <a:spAutoFit/>
          </a:bodyPr>
          <a:lstStyle/>
          <a:p>
            <a:r>
              <a:rPr lang="en-US" sz="1100">
                <a:latin typeface="Segoe UI" panose="020B0502040204020203" pitchFamily="34" charset="0"/>
                <a:cs typeface="Segoe UI" panose="020B0502040204020203" pitchFamily="34" charset="0"/>
              </a:rPr>
              <a:t>(CMS, 2024)</a:t>
            </a:r>
          </a:p>
        </p:txBody>
      </p:sp>
    </p:spTree>
    <p:extLst>
      <p:ext uri="{BB962C8B-B14F-4D97-AF65-F5344CB8AC3E}">
        <p14:creationId xmlns:p14="http://schemas.microsoft.com/office/powerpoint/2010/main" val="503827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3E7-2717-A22F-DD90-46524CF47826}"/>
              </a:ext>
            </a:extLst>
          </p:cNvPr>
          <p:cNvSpPr>
            <a:spLocks noGrp="1"/>
          </p:cNvSpPr>
          <p:nvPr>
            <p:ph type="title"/>
          </p:nvPr>
        </p:nvSpPr>
        <p:spPr>
          <a:xfrm>
            <a:off x="838199" y="77813"/>
            <a:ext cx="10515600" cy="1325563"/>
          </a:xfrm>
        </p:spPr>
        <p:txBody>
          <a:bodyPr>
            <a:normAutofit/>
          </a:bodyPr>
          <a:lstStyle/>
          <a:p>
            <a:r>
              <a:rPr lang="en-US"/>
              <a:t>Timely &amp; Effective Care Measure group dates</a:t>
            </a:r>
          </a:p>
        </p:txBody>
      </p:sp>
      <p:graphicFrame>
        <p:nvGraphicFramePr>
          <p:cNvPr id="4" name="Table 3">
            <a:extLst>
              <a:ext uri="{FF2B5EF4-FFF2-40B4-BE49-F238E27FC236}">
                <a16:creationId xmlns:a16="http://schemas.microsoft.com/office/drawing/2014/main" id="{A4BE5895-718D-74B3-A7E9-9353D77A07F8}"/>
              </a:ext>
            </a:extLst>
          </p:cNvPr>
          <p:cNvGraphicFramePr/>
          <p:nvPr>
            <p:extLst>
              <p:ext uri="{D42A27DB-BD31-4B8C-83A1-F6EECF244321}">
                <p14:modId xmlns:p14="http://schemas.microsoft.com/office/powerpoint/2010/main" val="3267851860"/>
              </p:ext>
            </p:extLst>
          </p:nvPr>
        </p:nvGraphicFramePr>
        <p:xfrm>
          <a:off x="1057146" y="1403376"/>
          <a:ext cx="6662154" cy="4782796"/>
        </p:xfrm>
        <a:graphic>
          <a:graphicData uri="http://schemas.openxmlformats.org/drawingml/2006/table">
            <a:tbl>
              <a:tblPr>
                <a:tableStyleId>{5C22544A-7EE6-4342-B048-85BDC9FD1C3A}</a:tableStyleId>
              </a:tblPr>
              <a:tblGrid>
                <a:gridCol w="2614033">
                  <a:extLst>
                    <a:ext uri="{9D8B030D-6E8A-4147-A177-3AD203B41FA5}">
                      <a16:colId xmlns:a16="http://schemas.microsoft.com/office/drawing/2014/main" val="1599683231"/>
                    </a:ext>
                  </a:extLst>
                </a:gridCol>
                <a:gridCol w="4048121">
                  <a:extLst>
                    <a:ext uri="{9D8B030D-6E8A-4147-A177-3AD203B41FA5}">
                      <a16:colId xmlns:a16="http://schemas.microsoft.com/office/drawing/2014/main" val="2134109367"/>
                    </a:ext>
                  </a:extLst>
                </a:gridCol>
              </a:tblGrid>
              <a:tr h="264993">
                <a:tc>
                  <a:txBody>
                    <a:bodyPr/>
                    <a:lstStyle/>
                    <a:p>
                      <a:pPr algn="l" fontAlgn="b"/>
                      <a:r>
                        <a:rPr lang="en-US" sz="1600">
                          <a:effectLst/>
                        </a:rPr>
                        <a:t>Measure</a:t>
                      </a:r>
                    </a:p>
                  </a:txBody>
                  <a:tcPr marL="79686" marR="79686" marT="39843" marB="39843" anchor="b"/>
                </a:tc>
                <a:tc>
                  <a:txBody>
                    <a:bodyPr/>
                    <a:lstStyle/>
                    <a:p>
                      <a:pPr algn="l" fontAlgn="b"/>
                      <a:r>
                        <a:rPr lang="en-US" sz="1600">
                          <a:effectLst/>
                        </a:rPr>
                        <a:t>Dates</a:t>
                      </a:r>
                    </a:p>
                  </a:txBody>
                  <a:tcPr marL="79686" marR="79686" marT="39843" marB="39843" anchor="b"/>
                </a:tc>
                <a:extLst>
                  <a:ext uri="{0D108BD9-81ED-4DB2-BD59-A6C34878D82A}">
                    <a16:rowId xmlns:a16="http://schemas.microsoft.com/office/drawing/2014/main" val="3542411483"/>
                  </a:ext>
                </a:extLst>
              </a:tr>
              <a:tr h="386884">
                <a:tc>
                  <a:txBody>
                    <a:bodyPr/>
                    <a:lstStyle/>
                    <a:p>
                      <a:pPr fontAlgn="t"/>
                      <a:r>
                        <a:rPr lang="en-US" sz="1600">
                          <a:effectLst/>
                        </a:rPr>
                        <a:t>HCP COVID-19</a:t>
                      </a:r>
                    </a:p>
                  </a:txBody>
                  <a:tcPr marL="79686" marR="79686" marT="39843" marB="39843"/>
                </a:tc>
                <a:tc>
                  <a:txBody>
                    <a:bodyPr/>
                    <a:lstStyle/>
                    <a:p>
                      <a:pPr fontAlgn="t"/>
                      <a:r>
                        <a:rPr lang="en-US" sz="1600">
                          <a:effectLst/>
                        </a:rPr>
                        <a:t>January 1, 2023 - March 31, 2023</a:t>
                      </a:r>
                    </a:p>
                  </a:txBody>
                  <a:tcPr marL="79686" marR="79686" marT="39843" marB="39843"/>
                </a:tc>
                <a:extLst>
                  <a:ext uri="{0D108BD9-81ED-4DB2-BD59-A6C34878D82A}">
                    <a16:rowId xmlns:a16="http://schemas.microsoft.com/office/drawing/2014/main" val="3361214941"/>
                  </a:ext>
                </a:extLst>
              </a:tr>
              <a:tr h="386884">
                <a:tc>
                  <a:txBody>
                    <a:bodyPr/>
                    <a:lstStyle/>
                    <a:p>
                      <a:pPr fontAlgn="t"/>
                      <a:r>
                        <a:rPr lang="en-US" sz="1600">
                          <a:effectLst/>
                        </a:rPr>
                        <a:t>IMM-3</a:t>
                      </a:r>
                    </a:p>
                  </a:txBody>
                  <a:tcPr marL="79686" marR="79686" marT="39843" marB="39843"/>
                </a:tc>
                <a:tc>
                  <a:txBody>
                    <a:bodyPr/>
                    <a:lstStyle/>
                    <a:p>
                      <a:pPr fontAlgn="t"/>
                      <a:r>
                        <a:rPr lang="en-US" sz="1600">
                          <a:effectLst/>
                        </a:rPr>
                        <a:t>October 1, 2022 - March 31, 2023</a:t>
                      </a:r>
                    </a:p>
                  </a:txBody>
                  <a:tcPr marL="79686" marR="79686" marT="39843" marB="39843"/>
                </a:tc>
                <a:extLst>
                  <a:ext uri="{0D108BD9-81ED-4DB2-BD59-A6C34878D82A}">
                    <a16:rowId xmlns:a16="http://schemas.microsoft.com/office/drawing/2014/main" val="3521228438"/>
                  </a:ext>
                </a:extLst>
              </a:tr>
              <a:tr h="264993">
                <a:tc>
                  <a:txBody>
                    <a:bodyPr/>
                    <a:lstStyle/>
                    <a:p>
                      <a:pPr fontAlgn="t"/>
                      <a:r>
                        <a:rPr lang="en-US" sz="1600">
                          <a:effectLst/>
                        </a:rPr>
                        <a:t>OP-10</a:t>
                      </a:r>
                    </a:p>
                  </a:txBody>
                  <a:tcPr marL="79686" marR="79686" marT="39843" marB="39843"/>
                </a:tc>
                <a:tc>
                  <a:txBody>
                    <a:bodyPr/>
                    <a:lstStyle/>
                    <a:p>
                      <a:pPr fontAlgn="t"/>
                      <a:r>
                        <a:rPr lang="en-US" sz="1600">
                          <a:effectLst/>
                        </a:rPr>
                        <a:t>July 1, 2021 - June 30, 2022</a:t>
                      </a:r>
                    </a:p>
                  </a:txBody>
                  <a:tcPr marL="79686" marR="79686" marT="39843" marB="39843"/>
                </a:tc>
                <a:extLst>
                  <a:ext uri="{0D108BD9-81ED-4DB2-BD59-A6C34878D82A}">
                    <a16:rowId xmlns:a16="http://schemas.microsoft.com/office/drawing/2014/main" val="3187019369"/>
                  </a:ext>
                </a:extLst>
              </a:tr>
              <a:tr h="264993">
                <a:tc>
                  <a:txBody>
                    <a:bodyPr/>
                    <a:lstStyle/>
                    <a:p>
                      <a:pPr fontAlgn="t"/>
                      <a:r>
                        <a:rPr lang="en-US" sz="1600">
                          <a:effectLst/>
                        </a:rPr>
                        <a:t>OP-13</a:t>
                      </a:r>
                    </a:p>
                  </a:txBody>
                  <a:tcPr marL="79686" marR="79686" marT="39843" marB="39843"/>
                </a:tc>
                <a:tc>
                  <a:txBody>
                    <a:bodyPr/>
                    <a:lstStyle/>
                    <a:p>
                      <a:pPr fontAlgn="t"/>
                      <a:r>
                        <a:rPr lang="en-US" sz="1600">
                          <a:effectLst/>
                        </a:rPr>
                        <a:t>July 1, 2021 - June 30, 2022</a:t>
                      </a:r>
                    </a:p>
                  </a:txBody>
                  <a:tcPr marL="79686" marR="79686" marT="39843" marB="39843"/>
                </a:tc>
                <a:extLst>
                  <a:ext uri="{0D108BD9-81ED-4DB2-BD59-A6C34878D82A}">
                    <a16:rowId xmlns:a16="http://schemas.microsoft.com/office/drawing/2014/main" val="2441955868"/>
                  </a:ext>
                </a:extLst>
              </a:tr>
              <a:tr h="264993">
                <a:tc>
                  <a:txBody>
                    <a:bodyPr/>
                    <a:lstStyle/>
                    <a:p>
                      <a:pPr fontAlgn="t"/>
                      <a:r>
                        <a:rPr lang="en-US" sz="1600">
                          <a:effectLst/>
                        </a:rPr>
                        <a:t>OP-18b</a:t>
                      </a:r>
                    </a:p>
                  </a:txBody>
                  <a:tcPr marL="79686" marR="79686" marT="39843" marB="39843"/>
                </a:tc>
                <a:tc>
                  <a:txBody>
                    <a:bodyPr/>
                    <a:lstStyle/>
                    <a:p>
                      <a:pPr fontAlgn="t"/>
                      <a:r>
                        <a:rPr lang="en-US" sz="1600">
                          <a:effectLst/>
                        </a:rPr>
                        <a:t>April 1, 2022 - March 31, 2023</a:t>
                      </a:r>
                    </a:p>
                  </a:txBody>
                  <a:tcPr marL="79686" marR="79686" marT="39843" marB="39843"/>
                </a:tc>
                <a:extLst>
                  <a:ext uri="{0D108BD9-81ED-4DB2-BD59-A6C34878D82A}">
                    <a16:rowId xmlns:a16="http://schemas.microsoft.com/office/drawing/2014/main" val="1583844338"/>
                  </a:ext>
                </a:extLst>
              </a:tr>
              <a:tr h="264993">
                <a:tc>
                  <a:txBody>
                    <a:bodyPr/>
                    <a:lstStyle/>
                    <a:p>
                      <a:pPr fontAlgn="t"/>
                      <a:r>
                        <a:rPr lang="en-US" sz="1600">
                          <a:effectLst/>
                        </a:rPr>
                        <a:t>OP-2</a:t>
                      </a:r>
                    </a:p>
                  </a:txBody>
                  <a:tcPr marL="79686" marR="79686" marT="39843" marB="39843"/>
                </a:tc>
                <a:tc>
                  <a:txBody>
                    <a:bodyPr/>
                    <a:lstStyle/>
                    <a:p>
                      <a:pPr fontAlgn="t"/>
                      <a:r>
                        <a:rPr lang="en-US" sz="1600">
                          <a:effectLst/>
                        </a:rPr>
                        <a:t>April 1, 2022 - March 31, 2023</a:t>
                      </a:r>
                    </a:p>
                  </a:txBody>
                  <a:tcPr marL="79686" marR="79686" marT="39843" marB="39843"/>
                </a:tc>
                <a:extLst>
                  <a:ext uri="{0D108BD9-81ED-4DB2-BD59-A6C34878D82A}">
                    <a16:rowId xmlns:a16="http://schemas.microsoft.com/office/drawing/2014/main" val="3616161745"/>
                  </a:ext>
                </a:extLst>
              </a:tr>
              <a:tr h="386884">
                <a:tc>
                  <a:txBody>
                    <a:bodyPr/>
                    <a:lstStyle/>
                    <a:p>
                      <a:pPr fontAlgn="t"/>
                      <a:r>
                        <a:rPr lang="en-US" sz="1600">
                          <a:effectLst/>
                        </a:rPr>
                        <a:t>OP-22</a:t>
                      </a:r>
                    </a:p>
                  </a:txBody>
                  <a:tcPr marL="79686" marR="79686" marT="39843" marB="39843"/>
                </a:tc>
                <a:tc>
                  <a:txBody>
                    <a:bodyPr/>
                    <a:lstStyle/>
                    <a:p>
                      <a:pPr fontAlgn="t"/>
                      <a:r>
                        <a:rPr lang="en-US" sz="1600">
                          <a:effectLst/>
                        </a:rPr>
                        <a:t>January 1, 2022 - December 31, 2022</a:t>
                      </a:r>
                    </a:p>
                  </a:txBody>
                  <a:tcPr marL="79686" marR="79686" marT="39843" marB="39843"/>
                </a:tc>
                <a:extLst>
                  <a:ext uri="{0D108BD9-81ED-4DB2-BD59-A6C34878D82A}">
                    <a16:rowId xmlns:a16="http://schemas.microsoft.com/office/drawing/2014/main" val="1356622770"/>
                  </a:ext>
                </a:extLst>
              </a:tr>
              <a:tr h="264993">
                <a:tc>
                  <a:txBody>
                    <a:bodyPr/>
                    <a:lstStyle/>
                    <a:p>
                      <a:pPr fontAlgn="t"/>
                      <a:r>
                        <a:rPr lang="en-US" sz="1600">
                          <a:effectLst/>
                        </a:rPr>
                        <a:t>OP-23</a:t>
                      </a:r>
                    </a:p>
                  </a:txBody>
                  <a:tcPr marL="79686" marR="79686" marT="39843" marB="39843"/>
                </a:tc>
                <a:tc>
                  <a:txBody>
                    <a:bodyPr/>
                    <a:lstStyle/>
                    <a:p>
                      <a:pPr fontAlgn="t"/>
                      <a:r>
                        <a:rPr lang="en-US" sz="1600">
                          <a:effectLst/>
                        </a:rPr>
                        <a:t>April 1, 2022 - March 31, 2023</a:t>
                      </a:r>
                    </a:p>
                  </a:txBody>
                  <a:tcPr marL="79686" marR="79686" marT="39843" marB="39843"/>
                </a:tc>
                <a:extLst>
                  <a:ext uri="{0D108BD9-81ED-4DB2-BD59-A6C34878D82A}">
                    <a16:rowId xmlns:a16="http://schemas.microsoft.com/office/drawing/2014/main" val="2252424167"/>
                  </a:ext>
                </a:extLst>
              </a:tr>
              <a:tr h="386884">
                <a:tc>
                  <a:txBody>
                    <a:bodyPr/>
                    <a:lstStyle/>
                    <a:p>
                      <a:pPr fontAlgn="t"/>
                      <a:r>
                        <a:rPr lang="en-US" sz="1600">
                          <a:effectLst/>
                        </a:rPr>
                        <a:t>OP-29</a:t>
                      </a:r>
                    </a:p>
                  </a:txBody>
                  <a:tcPr marL="79686" marR="79686" marT="39843" marB="39843"/>
                </a:tc>
                <a:tc>
                  <a:txBody>
                    <a:bodyPr/>
                    <a:lstStyle/>
                    <a:p>
                      <a:pPr fontAlgn="t"/>
                      <a:r>
                        <a:rPr lang="en-US" sz="1600">
                          <a:effectLst/>
                        </a:rPr>
                        <a:t>January 1, 2022 - December 31, 2022</a:t>
                      </a:r>
                    </a:p>
                  </a:txBody>
                  <a:tcPr marL="79686" marR="79686" marT="39843" marB="39843"/>
                </a:tc>
                <a:extLst>
                  <a:ext uri="{0D108BD9-81ED-4DB2-BD59-A6C34878D82A}">
                    <a16:rowId xmlns:a16="http://schemas.microsoft.com/office/drawing/2014/main" val="694055943"/>
                  </a:ext>
                </a:extLst>
              </a:tr>
              <a:tr h="264993">
                <a:tc>
                  <a:txBody>
                    <a:bodyPr/>
                    <a:lstStyle/>
                    <a:p>
                      <a:pPr fontAlgn="t"/>
                      <a:r>
                        <a:rPr lang="en-US" sz="1600">
                          <a:effectLst/>
                        </a:rPr>
                        <a:t>OP-3b</a:t>
                      </a:r>
                    </a:p>
                  </a:txBody>
                  <a:tcPr marL="79686" marR="79686" marT="39843" marB="39843"/>
                </a:tc>
                <a:tc>
                  <a:txBody>
                    <a:bodyPr/>
                    <a:lstStyle/>
                    <a:p>
                      <a:pPr fontAlgn="t"/>
                      <a:r>
                        <a:rPr lang="en-US" sz="1600">
                          <a:effectLst/>
                        </a:rPr>
                        <a:t>April 1, 2022 - March 31, 2023</a:t>
                      </a:r>
                    </a:p>
                  </a:txBody>
                  <a:tcPr marL="79686" marR="79686" marT="39843" marB="39843"/>
                </a:tc>
                <a:extLst>
                  <a:ext uri="{0D108BD9-81ED-4DB2-BD59-A6C34878D82A}">
                    <a16:rowId xmlns:a16="http://schemas.microsoft.com/office/drawing/2014/main" val="1281066817"/>
                  </a:ext>
                </a:extLst>
              </a:tr>
              <a:tr h="264993">
                <a:tc>
                  <a:txBody>
                    <a:bodyPr/>
                    <a:lstStyle/>
                    <a:p>
                      <a:pPr fontAlgn="t"/>
                      <a:r>
                        <a:rPr lang="en-US" sz="1600">
                          <a:effectLst/>
                        </a:rPr>
                        <a:t>OP-8</a:t>
                      </a:r>
                    </a:p>
                  </a:txBody>
                  <a:tcPr marL="79686" marR="79686" marT="39843" marB="39843"/>
                </a:tc>
                <a:tc>
                  <a:txBody>
                    <a:bodyPr/>
                    <a:lstStyle/>
                    <a:p>
                      <a:pPr fontAlgn="t"/>
                      <a:r>
                        <a:rPr lang="en-US" sz="1600">
                          <a:effectLst/>
                        </a:rPr>
                        <a:t>July 1, 2021 - June 30, 2022</a:t>
                      </a:r>
                    </a:p>
                  </a:txBody>
                  <a:tcPr marL="79686" marR="79686" marT="39843" marB="39843"/>
                </a:tc>
                <a:extLst>
                  <a:ext uri="{0D108BD9-81ED-4DB2-BD59-A6C34878D82A}">
                    <a16:rowId xmlns:a16="http://schemas.microsoft.com/office/drawing/2014/main" val="2829393891"/>
                  </a:ext>
                </a:extLst>
              </a:tr>
              <a:tr h="264993">
                <a:tc>
                  <a:txBody>
                    <a:bodyPr/>
                    <a:lstStyle/>
                    <a:p>
                      <a:pPr fontAlgn="t"/>
                      <a:r>
                        <a:rPr lang="en-US" sz="1600">
                          <a:effectLst/>
                        </a:rPr>
                        <a:t>PC-01</a:t>
                      </a:r>
                    </a:p>
                  </a:txBody>
                  <a:tcPr marL="79686" marR="79686" marT="39843" marB="39843"/>
                </a:tc>
                <a:tc>
                  <a:txBody>
                    <a:bodyPr/>
                    <a:lstStyle/>
                    <a:p>
                      <a:pPr fontAlgn="t"/>
                      <a:r>
                        <a:rPr lang="en-US" sz="1600">
                          <a:effectLst/>
                        </a:rPr>
                        <a:t>April 1, 2022 - March 31, 2023</a:t>
                      </a:r>
                    </a:p>
                  </a:txBody>
                  <a:tcPr marL="79686" marR="79686" marT="39843" marB="39843"/>
                </a:tc>
                <a:extLst>
                  <a:ext uri="{0D108BD9-81ED-4DB2-BD59-A6C34878D82A}">
                    <a16:rowId xmlns:a16="http://schemas.microsoft.com/office/drawing/2014/main" val="1860466306"/>
                  </a:ext>
                </a:extLst>
              </a:tr>
              <a:tr h="264993">
                <a:tc>
                  <a:txBody>
                    <a:bodyPr/>
                    <a:lstStyle/>
                    <a:p>
                      <a:pPr fontAlgn="t"/>
                      <a:r>
                        <a:rPr lang="en-US" sz="1600">
                          <a:effectLst/>
                        </a:rPr>
                        <a:t>SEP-1</a:t>
                      </a:r>
                    </a:p>
                  </a:txBody>
                  <a:tcPr marL="79686" marR="79686" marT="39843" marB="39843"/>
                </a:tc>
                <a:tc>
                  <a:txBody>
                    <a:bodyPr/>
                    <a:lstStyle/>
                    <a:p>
                      <a:pPr fontAlgn="t"/>
                      <a:r>
                        <a:rPr lang="en-US" sz="1600">
                          <a:effectLst/>
                        </a:rPr>
                        <a:t>April 1, 2022 - March 31, 2023</a:t>
                      </a:r>
                    </a:p>
                  </a:txBody>
                  <a:tcPr marL="79686" marR="79686" marT="39843" marB="39843"/>
                </a:tc>
                <a:extLst>
                  <a:ext uri="{0D108BD9-81ED-4DB2-BD59-A6C34878D82A}">
                    <a16:rowId xmlns:a16="http://schemas.microsoft.com/office/drawing/2014/main" val="1169512463"/>
                  </a:ext>
                </a:extLst>
              </a:tr>
            </a:tbl>
          </a:graphicData>
        </a:graphic>
      </p:graphicFrame>
      <p:sp>
        <p:nvSpPr>
          <p:cNvPr id="3" name="TextBox 2">
            <a:extLst>
              <a:ext uri="{FF2B5EF4-FFF2-40B4-BE49-F238E27FC236}">
                <a16:creationId xmlns:a16="http://schemas.microsoft.com/office/drawing/2014/main" id="{0A3AABD8-EC2B-56C2-39D7-06F317E30723}"/>
              </a:ext>
            </a:extLst>
          </p:cNvPr>
          <p:cNvSpPr txBox="1"/>
          <p:nvPr/>
        </p:nvSpPr>
        <p:spPr>
          <a:xfrm>
            <a:off x="1057146" y="6298500"/>
            <a:ext cx="9014326" cy="261610"/>
          </a:xfrm>
          <a:prstGeom prst="rect">
            <a:avLst/>
          </a:prstGeom>
          <a:noFill/>
        </p:spPr>
        <p:txBody>
          <a:bodyPr wrap="square">
            <a:spAutoFit/>
          </a:bodyPr>
          <a:lstStyle/>
          <a:p>
            <a:r>
              <a:rPr lang="en-US" sz="1100">
                <a:latin typeface="Segoe UI" panose="020B0502040204020203" pitchFamily="34" charset="0"/>
                <a:cs typeface="Segoe UI" panose="020B0502040204020203" pitchFamily="34" charset="0"/>
              </a:rPr>
              <a:t>(CMS, 2024)</a:t>
            </a:r>
          </a:p>
        </p:txBody>
      </p:sp>
    </p:spTree>
    <p:extLst>
      <p:ext uri="{BB962C8B-B14F-4D97-AF65-F5344CB8AC3E}">
        <p14:creationId xmlns:p14="http://schemas.microsoft.com/office/powerpoint/2010/main" val="176862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78245-A323-003F-59CF-2C50F46B5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EF008-AF78-4C73-9CC4-EBBBF7AD4F72}"/>
              </a:ext>
            </a:extLst>
          </p:cNvPr>
          <p:cNvSpPr>
            <a:spLocks noGrp="1"/>
          </p:cNvSpPr>
          <p:nvPr>
            <p:ph type="title"/>
          </p:nvPr>
        </p:nvSpPr>
        <p:spPr/>
        <p:txBody>
          <a:bodyPr/>
          <a:lstStyle/>
          <a:p>
            <a:r>
              <a:rPr lang="en-US">
                <a:latin typeface="Segoe UI Semibold"/>
                <a:ea typeface="Malgun Gothic"/>
                <a:cs typeface="Segoe UI Semibold"/>
              </a:rPr>
              <a:t>Reverse-Engineering CMS Star Ratings</a:t>
            </a:r>
          </a:p>
        </p:txBody>
      </p:sp>
      <p:graphicFrame>
        <p:nvGraphicFramePr>
          <p:cNvPr id="13" name="Text Placeholder 2">
            <a:extLst>
              <a:ext uri="{FF2B5EF4-FFF2-40B4-BE49-F238E27FC236}">
                <a16:creationId xmlns:a16="http://schemas.microsoft.com/office/drawing/2014/main" id="{2C2FEE95-B899-4C2C-7225-D2F95B54C72D}"/>
              </a:ext>
            </a:extLst>
          </p:cNvPr>
          <p:cNvGraphicFramePr/>
          <p:nvPr>
            <p:extLst>
              <p:ext uri="{D42A27DB-BD31-4B8C-83A1-F6EECF244321}">
                <p14:modId xmlns:p14="http://schemas.microsoft.com/office/powerpoint/2010/main" val="1385515970"/>
              </p:ext>
            </p:extLst>
          </p:nvPr>
        </p:nvGraphicFramePr>
        <p:xfrm>
          <a:off x="829882" y="1816894"/>
          <a:ext cx="10523918"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100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5434A-62F1-FDCC-7863-17F40F08E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E786F-6A2D-74DE-4990-A961B3E73023}"/>
              </a:ext>
            </a:extLst>
          </p:cNvPr>
          <p:cNvSpPr>
            <a:spLocks noGrp="1"/>
          </p:cNvSpPr>
          <p:nvPr>
            <p:ph type="title"/>
          </p:nvPr>
        </p:nvSpPr>
        <p:spPr/>
        <p:txBody>
          <a:bodyPr/>
          <a:lstStyle/>
          <a:p>
            <a:r>
              <a:rPr lang="en-US"/>
              <a:t>Validation of Results</a:t>
            </a:r>
          </a:p>
        </p:txBody>
      </p:sp>
      <p:sp>
        <p:nvSpPr>
          <p:cNvPr id="3" name="Text Placeholder 2">
            <a:extLst>
              <a:ext uri="{FF2B5EF4-FFF2-40B4-BE49-F238E27FC236}">
                <a16:creationId xmlns:a16="http://schemas.microsoft.com/office/drawing/2014/main" id="{4898E206-0F7D-97D7-8B29-C398ED11B718}"/>
              </a:ext>
            </a:extLst>
          </p:cNvPr>
          <p:cNvSpPr>
            <a:spLocks noGrp="1"/>
          </p:cNvSpPr>
          <p:nvPr>
            <p:ph sz="half" idx="1"/>
          </p:nvPr>
        </p:nvSpPr>
        <p:spPr/>
        <p:txBody>
          <a:bodyPr vert="horz" lIns="91440" tIns="45720" rIns="91440" bIns="45720" rtlCol="0" anchor="t">
            <a:noAutofit/>
          </a:bodyPr>
          <a:lstStyle/>
          <a:p>
            <a:r>
              <a:rPr lang="en-US" sz="1800" b="1">
                <a:latin typeface="Segoe UI Light"/>
                <a:cs typeface="Segoe UI Light"/>
              </a:rPr>
              <a:t>Key Steps:</a:t>
            </a:r>
            <a:endParaRPr lang="en-US" sz="1800" b="1"/>
          </a:p>
          <a:p>
            <a:pPr marL="285750" indent="-285750">
              <a:buChar char="•"/>
            </a:pPr>
            <a:r>
              <a:rPr lang="en-US" sz="1800">
                <a:latin typeface="Segoe UI Light"/>
                <a:cs typeface="Segoe UI Light"/>
              </a:rPr>
              <a:t>Compared calculated star ratings with CMS-published data.</a:t>
            </a:r>
            <a:endParaRPr lang="en-US" sz="1800"/>
          </a:p>
          <a:p>
            <a:pPr marL="285750" indent="-285750">
              <a:buChar char="•"/>
            </a:pPr>
            <a:r>
              <a:rPr lang="en-US" sz="1800">
                <a:latin typeface="Segoe UI Light"/>
                <a:cs typeface="Segoe UI Light"/>
              </a:rPr>
              <a:t>Achieved 98% alignment across 4,658 hospitals for star rating</a:t>
            </a:r>
          </a:p>
          <a:p>
            <a:pPr marL="285750" indent="-285750">
              <a:buChar char="•"/>
            </a:pPr>
            <a:r>
              <a:rPr lang="en-US" sz="1800"/>
              <a:t>Observed only 4 differences in measure group counts</a:t>
            </a:r>
          </a:p>
          <a:p>
            <a:pPr marL="285750" indent="-285750">
              <a:buChar char="•"/>
            </a:pPr>
            <a:r>
              <a:rPr lang="en-US" sz="1800">
                <a:latin typeface="Segoe UI Light"/>
                <a:cs typeface="Segoe UI Light"/>
              </a:rPr>
              <a:t>Investigated and resolved discrepancies to improve model fidelity.</a:t>
            </a:r>
            <a:endParaRPr lang="en-US" sz="1800"/>
          </a:p>
          <a:p>
            <a:r>
              <a:rPr lang="en-US" sz="1800" b="1">
                <a:latin typeface="Segoe UI Light"/>
                <a:cs typeface="Segoe UI Light"/>
              </a:rPr>
              <a:t>Results Summary:</a:t>
            </a:r>
            <a:endParaRPr lang="en-US" sz="1800" b="1"/>
          </a:p>
          <a:p>
            <a:r>
              <a:rPr lang="en-US" sz="1800">
                <a:latin typeface="Segoe UI Light"/>
                <a:cs typeface="Segoe UI Light"/>
              </a:rPr>
              <a:t>Model confirmed robust alignment with CMS methodology.</a:t>
            </a:r>
            <a:endParaRPr lang="en-US" sz="2000"/>
          </a:p>
        </p:txBody>
      </p:sp>
      <p:pic>
        <p:nvPicPr>
          <p:cNvPr id="5122" name="Picture 2">
            <a:extLst>
              <a:ext uri="{FF2B5EF4-FFF2-40B4-BE49-F238E27FC236}">
                <a16:creationId xmlns:a16="http://schemas.microsoft.com/office/drawing/2014/main" id="{B93D778C-776A-73CA-8032-CBD7EEA63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90846"/>
            <a:ext cx="5751792" cy="343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56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F02C7-71A0-F380-4F10-5F2C2D85F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D3884-D851-9942-24E7-CE3ADADB0AFE}"/>
              </a:ext>
            </a:extLst>
          </p:cNvPr>
          <p:cNvSpPr>
            <a:spLocks noGrp="1"/>
          </p:cNvSpPr>
          <p:nvPr>
            <p:ph type="ctrTitle"/>
          </p:nvPr>
        </p:nvSpPr>
        <p:spPr/>
        <p:txBody>
          <a:bodyPr/>
          <a:lstStyle/>
          <a:p>
            <a:r>
              <a:rPr lang="en-US">
                <a:latin typeface="Segoe UI Semibold"/>
                <a:ea typeface="Malgun Gothic"/>
                <a:cs typeface="Segoe UI Semibold"/>
              </a:rPr>
              <a:t>Riverside Measure Group Scores</a:t>
            </a:r>
          </a:p>
        </p:txBody>
      </p:sp>
      <p:sp>
        <p:nvSpPr>
          <p:cNvPr id="3" name="Subtitle 2">
            <a:extLst>
              <a:ext uri="{FF2B5EF4-FFF2-40B4-BE49-F238E27FC236}">
                <a16:creationId xmlns:a16="http://schemas.microsoft.com/office/drawing/2014/main" id="{57A0678A-0D1B-2826-9F1F-2B64BFC2D6A3}"/>
              </a:ext>
            </a:extLst>
          </p:cNvPr>
          <p:cNvSpPr>
            <a:spLocks noGrp="1"/>
          </p:cNvSpPr>
          <p:nvPr>
            <p:ph type="subTitle" idx="1"/>
          </p:nvPr>
        </p:nvSpPr>
        <p:spPr/>
        <p:txBody>
          <a:bodyPr/>
          <a:lstStyle/>
          <a:p>
            <a:r>
              <a:rPr lang="en-US">
                <a:latin typeface="Segoe UI Light"/>
                <a:cs typeface="Segoe UI Light"/>
              </a:rPr>
              <a:t>Analyses &amp; Insights</a:t>
            </a:r>
            <a:endParaRPr lang="en-US"/>
          </a:p>
        </p:txBody>
      </p:sp>
    </p:spTree>
    <p:extLst>
      <p:ext uri="{BB962C8B-B14F-4D97-AF65-F5344CB8AC3E}">
        <p14:creationId xmlns:p14="http://schemas.microsoft.com/office/powerpoint/2010/main" val="286296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2151B-82FF-71A2-99C7-E674FE4D3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8E768-D34D-575E-B796-EB46D4B8CADE}"/>
              </a:ext>
            </a:extLst>
          </p:cNvPr>
          <p:cNvSpPr>
            <a:spLocks noGrp="1"/>
          </p:cNvSpPr>
          <p:nvPr>
            <p:ph type="title"/>
          </p:nvPr>
        </p:nvSpPr>
        <p:spPr/>
        <p:txBody>
          <a:bodyPr/>
          <a:lstStyle/>
          <a:p>
            <a:r>
              <a:rPr lang="en-US"/>
              <a:t>Patient Experience</a:t>
            </a:r>
          </a:p>
        </p:txBody>
      </p:sp>
      <p:graphicFrame>
        <p:nvGraphicFramePr>
          <p:cNvPr id="4" name="Table 3">
            <a:extLst>
              <a:ext uri="{FF2B5EF4-FFF2-40B4-BE49-F238E27FC236}">
                <a16:creationId xmlns:a16="http://schemas.microsoft.com/office/drawing/2014/main" id="{19CDEAB3-2C40-659E-3641-D347552B9E4C}"/>
              </a:ext>
            </a:extLst>
          </p:cNvPr>
          <p:cNvGraphicFramePr>
            <a:graphicFrameLocks noGrp="1"/>
          </p:cNvGraphicFramePr>
          <p:nvPr>
            <p:extLst>
              <p:ext uri="{D42A27DB-BD31-4B8C-83A1-F6EECF244321}">
                <p14:modId xmlns:p14="http://schemas.microsoft.com/office/powerpoint/2010/main" val="1441984791"/>
              </p:ext>
            </p:extLst>
          </p:nvPr>
        </p:nvGraphicFramePr>
        <p:xfrm>
          <a:off x="822960" y="3119623"/>
          <a:ext cx="10515600" cy="2468880"/>
        </p:xfrm>
        <a:graphic>
          <a:graphicData uri="http://schemas.openxmlformats.org/drawingml/2006/table">
            <a:tbl>
              <a:tblPr>
                <a:tableStyleId>{22838BEF-8BB2-4498-84A7-C5851F593DF1}</a:tableStyleId>
              </a:tblPr>
              <a:tblGrid>
                <a:gridCol w="1569334">
                  <a:extLst>
                    <a:ext uri="{9D8B030D-6E8A-4147-A177-3AD203B41FA5}">
                      <a16:colId xmlns:a16="http://schemas.microsoft.com/office/drawing/2014/main" val="3866674734"/>
                    </a:ext>
                  </a:extLst>
                </a:gridCol>
                <a:gridCol w="3688466">
                  <a:extLst>
                    <a:ext uri="{9D8B030D-6E8A-4147-A177-3AD203B41FA5}">
                      <a16:colId xmlns:a16="http://schemas.microsoft.com/office/drawing/2014/main" val="2083151211"/>
                    </a:ext>
                  </a:extLst>
                </a:gridCol>
                <a:gridCol w="2628900">
                  <a:extLst>
                    <a:ext uri="{9D8B030D-6E8A-4147-A177-3AD203B41FA5}">
                      <a16:colId xmlns:a16="http://schemas.microsoft.com/office/drawing/2014/main" val="2178262413"/>
                    </a:ext>
                  </a:extLst>
                </a:gridCol>
                <a:gridCol w="2628900">
                  <a:extLst>
                    <a:ext uri="{9D8B030D-6E8A-4147-A177-3AD203B41FA5}">
                      <a16:colId xmlns:a16="http://schemas.microsoft.com/office/drawing/2014/main" val="1469062846"/>
                    </a:ext>
                  </a:extLst>
                </a:gridCol>
              </a:tblGrid>
              <a:tr h="0">
                <a:tc gridSpan="4">
                  <a:txBody>
                    <a:bodyPr/>
                    <a:lstStyle/>
                    <a:p>
                      <a:r>
                        <a:rPr lang="en-US" b="1">
                          <a:solidFill>
                            <a:schemeClr val="bg1"/>
                          </a:solidFill>
                          <a:latin typeface="Segoe UI"/>
                        </a:rPr>
                        <a:t>Patient Experience Group Scores and Ranks (Data from 4/1/2022-3/31/2023)</a:t>
                      </a: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err="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extLst>
                  <a:ext uri="{0D108BD9-81ED-4DB2-BD59-A6C34878D82A}">
                    <a16:rowId xmlns:a16="http://schemas.microsoft.com/office/drawing/2014/main" val="3165945475"/>
                  </a:ext>
                </a:extLst>
              </a:tr>
              <a:tr h="0">
                <a:tc>
                  <a:txBody>
                    <a:bodyPr/>
                    <a:lstStyle/>
                    <a:p>
                      <a:r>
                        <a:rPr lang="en-US" b="1" dirty="0">
                          <a:solidFill>
                            <a:schemeClr val="bg1"/>
                          </a:solidFill>
                          <a:latin typeface="Segoe UI"/>
                        </a:rPr>
                        <a:t>CCN</a:t>
                      </a:r>
                    </a:p>
                  </a:txBody>
                  <a:tcPr anchor="ctr">
                    <a:solidFill>
                      <a:schemeClr val="tx2">
                        <a:lumMod val="90000"/>
                        <a:lumOff val="10000"/>
                      </a:schemeClr>
                    </a:solidFill>
                  </a:tcPr>
                </a:tc>
                <a:tc>
                  <a:txBody>
                    <a:bodyPr/>
                    <a:lstStyle/>
                    <a:p>
                      <a:r>
                        <a:rPr lang="en-US" b="1">
                          <a:solidFill>
                            <a:schemeClr val="bg1"/>
                          </a:solidFill>
                          <a:latin typeface="Segoe UI"/>
                        </a:rPr>
                        <a:t>Hospital Name</a:t>
                      </a:r>
                    </a:p>
                  </a:txBody>
                  <a:tcPr anchor="ctr">
                    <a:solidFill>
                      <a:schemeClr val="tx2">
                        <a:lumMod val="90000"/>
                        <a:lumOff val="10000"/>
                      </a:schemeClr>
                    </a:solidFill>
                  </a:tcPr>
                </a:tc>
                <a:tc>
                  <a:txBody>
                    <a:bodyPr/>
                    <a:lstStyle/>
                    <a:p>
                      <a:r>
                        <a:rPr lang="en-US" b="1" dirty="0" err="1">
                          <a:solidFill>
                            <a:schemeClr val="bg1"/>
                          </a:solidFill>
                          <a:latin typeface="Segoe UI"/>
                        </a:rPr>
                        <a:t>grp_score</a:t>
                      </a:r>
                      <a:endParaRPr lang="en-US" b="1" dirty="0">
                        <a:solidFill>
                          <a:schemeClr val="bg1"/>
                        </a:solidFill>
                        <a:latin typeface="Segoe UI"/>
                      </a:endParaRPr>
                    </a:p>
                  </a:txBody>
                  <a:tcPr anchor="ctr">
                    <a:solidFill>
                      <a:schemeClr val="tx2">
                        <a:lumMod val="90000"/>
                        <a:lumOff val="10000"/>
                      </a:schemeClr>
                    </a:solidFill>
                  </a:tcPr>
                </a:tc>
                <a:tc>
                  <a:txBody>
                    <a:bodyPr/>
                    <a:lstStyle/>
                    <a:p>
                      <a:r>
                        <a:rPr lang="en-US" b="1">
                          <a:solidFill>
                            <a:schemeClr val="bg1"/>
                          </a:solidFill>
                          <a:latin typeface="Segoe UI"/>
                        </a:rPr>
                        <a:t>Rank</a:t>
                      </a:r>
                    </a:p>
                  </a:txBody>
                  <a:tcPr anchor="ctr">
                    <a:solidFill>
                      <a:schemeClr val="tx2">
                        <a:lumMod val="90000"/>
                        <a:lumOff val="10000"/>
                      </a:schemeClr>
                    </a:solidFill>
                  </a:tcPr>
                </a:tc>
                <a:extLst>
                  <a:ext uri="{0D108BD9-81ED-4DB2-BD59-A6C34878D82A}">
                    <a16:rowId xmlns:a16="http://schemas.microsoft.com/office/drawing/2014/main" val="3914697002"/>
                  </a:ext>
                </a:extLst>
              </a:tr>
              <a:tr h="0">
                <a:tc>
                  <a:txBody>
                    <a:bodyPr/>
                    <a:lstStyle/>
                    <a:p>
                      <a:r>
                        <a:rPr lang="en-US" dirty="0">
                          <a:latin typeface="Segoe UI"/>
                        </a:rPr>
                        <a:t>490037</a:t>
                      </a:r>
                    </a:p>
                  </a:txBody>
                  <a:tcPr anchor="ctr"/>
                </a:tc>
                <a:tc>
                  <a:txBody>
                    <a:bodyPr/>
                    <a:lstStyle/>
                    <a:p>
                      <a:r>
                        <a:rPr lang="en-US" dirty="0">
                          <a:latin typeface="Segoe UI"/>
                        </a:rPr>
                        <a:t>Riverside Shore Memorial Hospital</a:t>
                      </a:r>
                    </a:p>
                  </a:txBody>
                  <a:tcPr anchor="ctr"/>
                </a:tc>
                <a:tc>
                  <a:txBody>
                    <a:bodyPr/>
                    <a:lstStyle/>
                    <a:p>
                      <a:r>
                        <a:rPr lang="en-US">
                          <a:solidFill>
                            <a:schemeClr val="tx1"/>
                          </a:solidFill>
                          <a:latin typeface="Segoe UI"/>
                        </a:rPr>
                        <a:t>0.340154</a:t>
                      </a:r>
                    </a:p>
                  </a:txBody>
                  <a:tcPr anchor="ctr"/>
                </a:tc>
                <a:tc>
                  <a:txBody>
                    <a:bodyPr/>
                    <a:lstStyle/>
                    <a:p>
                      <a:r>
                        <a:rPr lang="en-US">
                          <a:latin typeface="Segoe UI"/>
                        </a:rPr>
                        <a:t>1211 of 3231</a:t>
                      </a:r>
                    </a:p>
                  </a:txBody>
                  <a:tcPr anchor="ctr"/>
                </a:tc>
                <a:extLst>
                  <a:ext uri="{0D108BD9-81ED-4DB2-BD59-A6C34878D82A}">
                    <a16:rowId xmlns:a16="http://schemas.microsoft.com/office/drawing/2014/main" val="4025321355"/>
                  </a:ext>
                </a:extLst>
              </a:tr>
              <a:tr h="0">
                <a:tc>
                  <a:txBody>
                    <a:bodyPr/>
                    <a:lstStyle/>
                    <a:p>
                      <a:r>
                        <a:rPr lang="en-US" dirty="0">
                          <a:latin typeface="Segoe UI"/>
                        </a:rPr>
                        <a:t>490052</a:t>
                      </a:r>
                    </a:p>
                  </a:txBody>
                  <a:tcPr anchor="ctr"/>
                </a:tc>
                <a:tc>
                  <a:txBody>
                    <a:bodyPr/>
                    <a:lstStyle/>
                    <a:p>
                      <a:r>
                        <a:rPr lang="en-US">
                          <a:latin typeface="Segoe UI"/>
                        </a:rPr>
                        <a:t>Riverside Regional Medical Center</a:t>
                      </a:r>
                    </a:p>
                  </a:txBody>
                  <a:tcPr anchor="ctr"/>
                </a:tc>
                <a:tc>
                  <a:txBody>
                    <a:bodyPr/>
                    <a:lstStyle/>
                    <a:p>
                      <a:r>
                        <a:rPr lang="en-US">
                          <a:solidFill>
                            <a:schemeClr val="tx1"/>
                          </a:solidFill>
                          <a:latin typeface="Segoe UI"/>
                        </a:rPr>
                        <a:t>0.214651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a:rPr>
                        <a:t>1344 of 3231</a:t>
                      </a:r>
                    </a:p>
                  </a:txBody>
                  <a:tcPr anchor="ctr"/>
                </a:tc>
                <a:extLst>
                  <a:ext uri="{0D108BD9-81ED-4DB2-BD59-A6C34878D82A}">
                    <a16:rowId xmlns:a16="http://schemas.microsoft.com/office/drawing/2014/main" val="2366019225"/>
                  </a:ext>
                </a:extLst>
              </a:tr>
              <a:tr h="0">
                <a:tc>
                  <a:txBody>
                    <a:bodyPr/>
                    <a:lstStyle/>
                    <a:p>
                      <a:r>
                        <a:rPr lang="en-US" dirty="0">
                          <a:latin typeface="Segoe UI"/>
                        </a:rPr>
                        <a:t>490130</a:t>
                      </a:r>
                    </a:p>
                  </a:txBody>
                  <a:tcPr anchor="ctr"/>
                </a:tc>
                <a:tc>
                  <a:txBody>
                    <a:bodyPr/>
                    <a:lstStyle/>
                    <a:p>
                      <a:r>
                        <a:rPr lang="en-US">
                          <a:latin typeface="Segoe UI"/>
                        </a:rPr>
                        <a:t>Riverside Walter Reed Hospital</a:t>
                      </a:r>
                    </a:p>
                  </a:txBody>
                  <a:tcPr anchor="ctr"/>
                </a:tc>
                <a:tc>
                  <a:txBody>
                    <a:bodyPr/>
                    <a:lstStyle/>
                    <a:p>
                      <a:r>
                        <a:rPr lang="en-US">
                          <a:latin typeface="Segoe UI"/>
                        </a:rPr>
                        <a:t>0.857175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egoe UI"/>
                        </a:rPr>
                        <a:t>667 of 3231</a:t>
                      </a:r>
                    </a:p>
                  </a:txBody>
                  <a:tcPr anchor="ctr"/>
                </a:tc>
                <a:extLst>
                  <a:ext uri="{0D108BD9-81ED-4DB2-BD59-A6C34878D82A}">
                    <a16:rowId xmlns:a16="http://schemas.microsoft.com/office/drawing/2014/main" val="670011354"/>
                  </a:ext>
                </a:extLst>
              </a:tr>
              <a:tr h="0">
                <a:tc>
                  <a:txBody>
                    <a:bodyPr/>
                    <a:lstStyle/>
                    <a:p>
                      <a:r>
                        <a:rPr lang="en-US" dirty="0">
                          <a:latin typeface="Segoe UI"/>
                        </a:rPr>
                        <a:t>490143</a:t>
                      </a:r>
                    </a:p>
                  </a:txBody>
                  <a:tcPr anchor="ctr"/>
                </a:tc>
                <a:tc>
                  <a:txBody>
                    <a:bodyPr/>
                    <a:lstStyle/>
                    <a:p>
                      <a:r>
                        <a:rPr lang="en-US" dirty="0">
                          <a:latin typeface="Segoe UI"/>
                        </a:rPr>
                        <a:t>Riverside Doctors' Hospital of Williamsburg</a:t>
                      </a:r>
                    </a:p>
                  </a:txBody>
                  <a:tcPr anchor="ctr"/>
                </a:tc>
                <a:tc>
                  <a:txBody>
                    <a:bodyPr/>
                    <a:lstStyle/>
                    <a:p>
                      <a:r>
                        <a:rPr lang="en-US" dirty="0">
                          <a:latin typeface="Segoe UI"/>
                        </a:rPr>
                        <a:t>0.783366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a:rPr>
                        <a:t>719 of 3231</a:t>
                      </a:r>
                    </a:p>
                  </a:txBody>
                  <a:tcPr anchor="ctr"/>
                </a:tc>
                <a:extLst>
                  <a:ext uri="{0D108BD9-81ED-4DB2-BD59-A6C34878D82A}">
                    <a16:rowId xmlns:a16="http://schemas.microsoft.com/office/drawing/2014/main" val="3875696526"/>
                  </a:ext>
                </a:extLst>
              </a:tr>
            </a:tbl>
          </a:graphicData>
        </a:graphic>
      </p:graphicFrame>
      <p:sp>
        <p:nvSpPr>
          <p:cNvPr id="7" name="Text Placeholder 2">
            <a:extLst>
              <a:ext uri="{FF2B5EF4-FFF2-40B4-BE49-F238E27FC236}">
                <a16:creationId xmlns:a16="http://schemas.microsoft.com/office/drawing/2014/main" id="{CF02A5BF-DC9A-6641-2946-B12478084160}"/>
              </a:ext>
            </a:extLst>
          </p:cNvPr>
          <p:cNvSpPr>
            <a:spLocks noGrp="1"/>
          </p:cNvSpPr>
          <p:nvPr>
            <p:ph type="body" sz="quarter" idx="12"/>
          </p:nvPr>
        </p:nvSpPr>
        <p:spPr>
          <a:xfrm>
            <a:off x="840701" y="1531779"/>
            <a:ext cx="10523537" cy="1591023"/>
          </a:xfrm>
        </p:spPr>
        <p:txBody>
          <a:bodyPr vert="horz" lIns="91440" tIns="45720" rIns="91440" bIns="45720" rtlCol="0" anchor="t">
            <a:noAutofit/>
          </a:bodyPr>
          <a:lstStyle/>
          <a:p>
            <a:pPr marL="342900" indent="-342900">
              <a:buChar char="•"/>
            </a:pPr>
            <a:r>
              <a:rPr lang="en-US" sz="2400" dirty="0">
                <a:latin typeface="Segoe UI Light"/>
                <a:cs typeface="Segoe UI Light"/>
              </a:rPr>
              <a:t>Based on results from the HCAHPS Survey</a:t>
            </a:r>
            <a:endParaRPr lang="en-US" dirty="0"/>
          </a:p>
          <a:p>
            <a:pPr marL="342900" indent="-342900">
              <a:buChar char="•"/>
            </a:pPr>
            <a:r>
              <a:rPr lang="en-US" sz="2400" dirty="0">
                <a:latin typeface="Segoe UI Light"/>
                <a:cs typeface="Segoe UI Light"/>
              </a:rPr>
              <a:t>Riverside performs well in this domain</a:t>
            </a:r>
          </a:p>
          <a:p>
            <a:pPr marL="342900" indent="-342900">
              <a:buChar char="•"/>
            </a:pPr>
            <a:r>
              <a:rPr lang="en-US" sz="2400" dirty="0">
                <a:latin typeface="Segoe UI Light"/>
                <a:cs typeface="Segoe UI Light"/>
              </a:rPr>
              <a:t>Opportunity for improvement at Shore and Regional</a:t>
            </a:r>
          </a:p>
        </p:txBody>
      </p:sp>
    </p:spTree>
    <p:extLst>
      <p:ext uri="{BB962C8B-B14F-4D97-AF65-F5344CB8AC3E}">
        <p14:creationId xmlns:p14="http://schemas.microsoft.com/office/powerpoint/2010/main" val="226925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8124E-B7D8-F7EE-8C98-450444D94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97FD1-7E50-2FA2-C9A0-92FAE603E21B}"/>
              </a:ext>
            </a:extLst>
          </p:cNvPr>
          <p:cNvSpPr>
            <a:spLocks noGrp="1"/>
          </p:cNvSpPr>
          <p:nvPr>
            <p:ph type="title"/>
          </p:nvPr>
        </p:nvSpPr>
        <p:spPr/>
        <p:txBody>
          <a:bodyPr/>
          <a:lstStyle/>
          <a:p>
            <a:r>
              <a:rPr lang="en-US"/>
              <a:t>Timely and Effective Care</a:t>
            </a:r>
          </a:p>
        </p:txBody>
      </p:sp>
      <p:sp>
        <p:nvSpPr>
          <p:cNvPr id="3" name="Text Placeholder 2">
            <a:extLst>
              <a:ext uri="{FF2B5EF4-FFF2-40B4-BE49-F238E27FC236}">
                <a16:creationId xmlns:a16="http://schemas.microsoft.com/office/drawing/2014/main" id="{1753C710-1AB5-5398-1DCC-D25D7865A649}"/>
              </a:ext>
            </a:extLst>
          </p:cNvPr>
          <p:cNvSpPr>
            <a:spLocks noGrp="1"/>
          </p:cNvSpPr>
          <p:nvPr>
            <p:ph type="body" sz="quarter" idx="12"/>
          </p:nvPr>
        </p:nvSpPr>
        <p:spPr>
          <a:xfrm>
            <a:off x="815771" y="1530925"/>
            <a:ext cx="10552140" cy="1317773"/>
          </a:xfrm>
        </p:spPr>
        <p:txBody>
          <a:bodyPr vert="horz" lIns="91440" tIns="45720" rIns="91440" bIns="45720" rtlCol="0" anchor="t">
            <a:normAutofit/>
          </a:bodyPr>
          <a:lstStyle/>
          <a:p>
            <a:pPr marL="342900" indent="-342900">
              <a:buChar char="•"/>
            </a:pPr>
            <a:r>
              <a:rPr lang="en-US" sz="2400">
                <a:latin typeface="Segoe UI Light"/>
                <a:cs typeface="Segoe UI Light"/>
              </a:rPr>
              <a:t>How often or how quickly hospitals provide care that research shows get the best results for patients.</a:t>
            </a:r>
            <a:endParaRPr lang="en-US"/>
          </a:p>
          <a:p>
            <a:pPr marL="342900" indent="-342900">
              <a:buChar char="•"/>
            </a:pPr>
            <a:r>
              <a:rPr lang="en-US" sz="2400">
                <a:latin typeface="Segoe UI Light"/>
                <a:cs typeface="Segoe UI Light"/>
              </a:rPr>
              <a:t>3 of 4 Riverside facilities rank in the top 15% of all hospitals in this domain.</a:t>
            </a:r>
          </a:p>
        </p:txBody>
      </p:sp>
      <p:graphicFrame>
        <p:nvGraphicFramePr>
          <p:cNvPr id="4" name="Table 3">
            <a:extLst>
              <a:ext uri="{FF2B5EF4-FFF2-40B4-BE49-F238E27FC236}">
                <a16:creationId xmlns:a16="http://schemas.microsoft.com/office/drawing/2014/main" id="{E34C32B3-3F9C-D1F7-9572-AC03F4DA7544}"/>
              </a:ext>
            </a:extLst>
          </p:cNvPr>
          <p:cNvGraphicFramePr>
            <a:graphicFrameLocks noGrp="1"/>
          </p:cNvGraphicFramePr>
          <p:nvPr>
            <p:extLst>
              <p:ext uri="{D42A27DB-BD31-4B8C-83A1-F6EECF244321}">
                <p14:modId xmlns:p14="http://schemas.microsoft.com/office/powerpoint/2010/main" val="3299822284"/>
              </p:ext>
            </p:extLst>
          </p:nvPr>
        </p:nvGraphicFramePr>
        <p:xfrm>
          <a:off x="824089" y="3046254"/>
          <a:ext cx="10515600" cy="2468880"/>
        </p:xfrm>
        <a:graphic>
          <a:graphicData uri="http://schemas.openxmlformats.org/drawingml/2006/table">
            <a:tbl>
              <a:tblPr>
                <a:tableStyleId>{22838BEF-8BB2-4498-84A7-C5851F593DF1}</a:tableStyleId>
              </a:tblPr>
              <a:tblGrid>
                <a:gridCol w="1569334">
                  <a:extLst>
                    <a:ext uri="{9D8B030D-6E8A-4147-A177-3AD203B41FA5}">
                      <a16:colId xmlns:a16="http://schemas.microsoft.com/office/drawing/2014/main" val="3866674734"/>
                    </a:ext>
                  </a:extLst>
                </a:gridCol>
                <a:gridCol w="3688466">
                  <a:extLst>
                    <a:ext uri="{9D8B030D-6E8A-4147-A177-3AD203B41FA5}">
                      <a16:colId xmlns:a16="http://schemas.microsoft.com/office/drawing/2014/main" val="2083151211"/>
                    </a:ext>
                  </a:extLst>
                </a:gridCol>
                <a:gridCol w="2628900">
                  <a:extLst>
                    <a:ext uri="{9D8B030D-6E8A-4147-A177-3AD203B41FA5}">
                      <a16:colId xmlns:a16="http://schemas.microsoft.com/office/drawing/2014/main" val="2178262413"/>
                    </a:ext>
                  </a:extLst>
                </a:gridCol>
                <a:gridCol w="2628900">
                  <a:extLst>
                    <a:ext uri="{9D8B030D-6E8A-4147-A177-3AD203B41FA5}">
                      <a16:colId xmlns:a16="http://schemas.microsoft.com/office/drawing/2014/main" val="1469062846"/>
                    </a:ext>
                  </a:extLst>
                </a:gridCol>
              </a:tblGrid>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latin typeface="Segoe UI"/>
                        </a:rPr>
                        <a:t>Timely and Effective Care Group Scores and Ranks (Data from 7/1/2021-3/31/2023)</a:t>
                      </a: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extLst>
                  <a:ext uri="{0D108BD9-81ED-4DB2-BD59-A6C34878D82A}">
                    <a16:rowId xmlns:a16="http://schemas.microsoft.com/office/drawing/2014/main" val="2322937958"/>
                  </a:ext>
                </a:extLst>
              </a:tr>
              <a:tr h="0">
                <a:tc>
                  <a:txBody>
                    <a:bodyPr/>
                    <a:lstStyle/>
                    <a:p>
                      <a:r>
                        <a:rPr lang="en-US" b="1">
                          <a:solidFill>
                            <a:schemeClr val="bg1"/>
                          </a:solidFill>
                          <a:latin typeface="Segoe UI"/>
                        </a:rPr>
                        <a:t>CCN</a:t>
                      </a:r>
                    </a:p>
                  </a:txBody>
                  <a:tcPr anchor="ctr">
                    <a:solidFill>
                      <a:schemeClr val="tx2">
                        <a:lumMod val="90000"/>
                        <a:lumOff val="10000"/>
                      </a:schemeClr>
                    </a:solidFill>
                  </a:tcPr>
                </a:tc>
                <a:tc>
                  <a:txBody>
                    <a:bodyPr/>
                    <a:lstStyle/>
                    <a:p>
                      <a:r>
                        <a:rPr lang="en-US" b="1">
                          <a:solidFill>
                            <a:schemeClr val="bg1"/>
                          </a:solidFill>
                          <a:latin typeface="Segoe UI"/>
                        </a:rPr>
                        <a:t>Hospital Name</a:t>
                      </a:r>
                    </a:p>
                  </a:txBody>
                  <a:tcPr anchor="ctr">
                    <a:solidFill>
                      <a:schemeClr val="tx2">
                        <a:lumMod val="90000"/>
                        <a:lumOff val="10000"/>
                      </a:schemeClr>
                    </a:solidFill>
                  </a:tcPr>
                </a:tc>
                <a:tc>
                  <a:txBody>
                    <a:bodyPr/>
                    <a:lstStyle/>
                    <a:p>
                      <a:r>
                        <a:rPr lang="en-US" b="1">
                          <a:solidFill>
                            <a:schemeClr val="bg1"/>
                          </a:solidFill>
                          <a:latin typeface="Segoe UI"/>
                        </a:rPr>
                        <a:t>grp_score</a:t>
                      </a:r>
                      <a:endParaRPr lang="en-US" b="1" err="1">
                        <a:solidFill>
                          <a:schemeClr val="bg1"/>
                        </a:solidFill>
                        <a:latin typeface="Segoe UI"/>
                      </a:endParaRPr>
                    </a:p>
                  </a:txBody>
                  <a:tcPr anchor="ctr">
                    <a:solidFill>
                      <a:schemeClr val="tx2">
                        <a:lumMod val="90000"/>
                        <a:lumOff val="10000"/>
                      </a:schemeClr>
                    </a:solidFill>
                  </a:tcPr>
                </a:tc>
                <a:tc>
                  <a:txBody>
                    <a:bodyPr/>
                    <a:lstStyle/>
                    <a:p>
                      <a:r>
                        <a:rPr lang="en-US" b="1">
                          <a:solidFill>
                            <a:schemeClr val="bg1"/>
                          </a:solidFill>
                          <a:latin typeface="Segoe UI"/>
                        </a:rPr>
                        <a:t>Rank</a:t>
                      </a:r>
                    </a:p>
                  </a:txBody>
                  <a:tcPr anchor="ctr">
                    <a:solidFill>
                      <a:schemeClr val="tx2">
                        <a:lumMod val="90000"/>
                        <a:lumOff val="10000"/>
                      </a:schemeClr>
                    </a:solidFill>
                  </a:tcPr>
                </a:tc>
                <a:extLst>
                  <a:ext uri="{0D108BD9-81ED-4DB2-BD59-A6C34878D82A}">
                    <a16:rowId xmlns:a16="http://schemas.microsoft.com/office/drawing/2014/main" val="3914697002"/>
                  </a:ext>
                </a:extLst>
              </a:tr>
              <a:tr h="0">
                <a:tc>
                  <a:txBody>
                    <a:bodyPr/>
                    <a:lstStyle/>
                    <a:p>
                      <a:r>
                        <a:rPr lang="en-US">
                          <a:latin typeface="Segoe UI"/>
                        </a:rPr>
                        <a:t>490037</a:t>
                      </a:r>
                    </a:p>
                  </a:txBody>
                  <a:tcPr anchor="ctr"/>
                </a:tc>
                <a:tc>
                  <a:txBody>
                    <a:bodyPr/>
                    <a:lstStyle/>
                    <a:p>
                      <a:r>
                        <a:rPr lang="en-US">
                          <a:latin typeface="Segoe UI"/>
                        </a:rPr>
                        <a:t>Riverside Shore Memorial Hospital</a:t>
                      </a:r>
                    </a:p>
                  </a:txBody>
                  <a:tcPr anchor="ctr"/>
                </a:tc>
                <a:tc>
                  <a:txBody>
                    <a:bodyPr/>
                    <a:lstStyle/>
                    <a:p>
                      <a:r>
                        <a:rPr lang="en-US">
                          <a:latin typeface="Segoe UI"/>
                        </a:rPr>
                        <a:t>1.087315</a:t>
                      </a:r>
                    </a:p>
                  </a:txBody>
                  <a:tcPr anchor="ctr"/>
                </a:tc>
                <a:tc>
                  <a:txBody>
                    <a:bodyPr/>
                    <a:lstStyle/>
                    <a:p>
                      <a:r>
                        <a:rPr lang="en-US">
                          <a:latin typeface="Segoe UI"/>
                        </a:rPr>
                        <a:t>496 of 4588</a:t>
                      </a:r>
                    </a:p>
                  </a:txBody>
                  <a:tcPr anchor="ctr"/>
                </a:tc>
                <a:extLst>
                  <a:ext uri="{0D108BD9-81ED-4DB2-BD59-A6C34878D82A}">
                    <a16:rowId xmlns:a16="http://schemas.microsoft.com/office/drawing/2014/main" val="4025321355"/>
                  </a:ext>
                </a:extLst>
              </a:tr>
              <a:tr h="0">
                <a:tc>
                  <a:txBody>
                    <a:bodyPr/>
                    <a:lstStyle/>
                    <a:p>
                      <a:r>
                        <a:rPr lang="en-US">
                          <a:latin typeface="Segoe UI"/>
                        </a:rPr>
                        <a:t>490052</a:t>
                      </a:r>
                    </a:p>
                  </a:txBody>
                  <a:tcPr anchor="ctr"/>
                </a:tc>
                <a:tc>
                  <a:txBody>
                    <a:bodyPr/>
                    <a:lstStyle/>
                    <a:p>
                      <a:r>
                        <a:rPr lang="en-US">
                          <a:latin typeface="Segoe UI"/>
                        </a:rPr>
                        <a:t>Riverside Regional Medical Center</a:t>
                      </a:r>
                    </a:p>
                  </a:txBody>
                  <a:tcPr anchor="ctr"/>
                </a:tc>
                <a:tc>
                  <a:txBody>
                    <a:bodyPr/>
                    <a:lstStyle/>
                    <a:p>
                      <a:r>
                        <a:rPr lang="en-US">
                          <a:solidFill>
                            <a:schemeClr val="tx1"/>
                          </a:solidFill>
                          <a:latin typeface="Segoe UI"/>
                        </a:rPr>
                        <a:t>0.545521</a:t>
                      </a:r>
                    </a:p>
                  </a:txBody>
                  <a:tcPr anchor="ctr"/>
                </a:tc>
                <a:tc>
                  <a:txBody>
                    <a:bodyPr/>
                    <a:lstStyle/>
                    <a:p>
                      <a:r>
                        <a:rPr lang="en-US">
                          <a:latin typeface="Segoe UI"/>
                        </a:rPr>
                        <a:t>1242 of 4588</a:t>
                      </a:r>
                    </a:p>
                  </a:txBody>
                  <a:tcPr anchor="ctr"/>
                </a:tc>
                <a:extLst>
                  <a:ext uri="{0D108BD9-81ED-4DB2-BD59-A6C34878D82A}">
                    <a16:rowId xmlns:a16="http://schemas.microsoft.com/office/drawing/2014/main" val="2366019225"/>
                  </a:ext>
                </a:extLst>
              </a:tr>
              <a:tr h="0">
                <a:tc>
                  <a:txBody>
                    <a:bodyPr/>
                    <a:lstStyle/>
                    <a:p>
                      <a:r>
                        <a:rPr lang="en-US">
                          <a:latin typeface="Segoe UI"/>
                        </a:rPr>
                        <a:t>490130</a:t>
                      </a:r>
                    </a:p>
                  </a:txBody>
                  <a:tcPr anchor="ctr"/>
                </a:tc>
                <a:tc>
                  <a:txBody>
                    <a:bodyPr/>
                    <a:lstStyle/>
                    <a:p>
                      <a:r>
                        <a:rPr lang="en-US">
                          <a:latin typeface="Segoe UI"/>
                        </a:rPr>
                        <a:t>Riverside Walter Reed Hospital</a:t>
                      </a:r>
                    </a:p>
                  </a:txBody>
                  <a:tcPr anchor="ctr"/>
                </a:tc>
                <a:tc>
                  <a:txBody>
                    <a:bodyPr/>
                    <a:lstStyle/>
                    <a:p>
                      <a:r>
                        <a:rPr lang="en-US">
                          <a:latin typeface="Segoe UI"/>
                        </a:rPr>
                        <a:t>0.978483</a:t>
                      </a:r>
                    </a:p>
                  </a:txBody>
                  <a:tcPr anchor="ctr"/>
                </a:tc>
                <a:tc>
                  <a:txBody>
                    <a:bodyPr/>
                    <a:lstStyle/>
                    <a:p>
                      <a:r>
                        <a:rPr lang="en-US">
                          <a:latin typeface="Segoe UI"/>
                        </a:rPr>
                        <a:t>613 of </a:t>
                      </a:r>
                      <a:r>
                        <a:rPr lang="en-US" sz="1800" b="0" i="0" kern="1200">
                          <a:solidFill>
                            <a:schemeClr val="dk1"/>
                          </a:solidFill>
                          <a:effectLst/>
                          <a:latin typeface="Segoe UI"/>
                          <a:ea typeface="+mn-ea"/>
                          <a:cs typeface="+mn-cs"/>
                        </a:rPr>
                        <a:t>4588</a:t>
                      </a:r>
                      <a:endParaRPr lang="en-US">
                        <a:latin typeface="Segoe UI"/>
                      </a:endParaRPr>
                    </a:p>
                  </a:txBody>
                  <a:tcPr anchor="ctr"/>
                </a:tc>
                <a:extLst>
                  <a:ext uri="{0D108BD9-81ED-4DB2-BD59-A6C34878D82A}">
                    <a16:rowId xmlns:a16="http://schemas.microsoft.com/office/drawing/2014/main" val="670011354"/>
                  </a:ext>
                </a:extLst>
              </a:tr>
              <a:tr h="0">
                <a:tc>
                  <a:txBody>
                    <a:bodyPr/>
                    <a:lstStyle/>
                    <a:p>
                      <a:r>
                        <a:rPr lang="en-US">
                          <a:latin typeface="Segoe UI"/>
                        </a:rPr>
                        <a:t>490143</a:t>
                      </a:r>
                    </a:p>
                  </a:txBody>
                  <a:tcPr anchor="ctr"/>
                </a:tc>
                <a:tc>
                  <a:txBody>
                    <a:bodyPr/>
                    <a:lstStyle/>
                    <a:p>
                      <a:r>
                        <a:rPr lang="en-US">
                          <a:latin typeface="Segoe UI"/>
                        </a:rPr>
                        <a:t>Riverside Doctors' Hospital of Williamsburg</a:t>
                      </a:r>
                    </a:p>
                  </a:txBody>
                  <a:tcPr anchor="ctr"/>
                </a:tc>
                <a:tc>
                  <a:txBody>
                    <a:bodyPr/>
                    <a:lstStyle/>
                    <a:p>
                      <a:r>
                        <a:rPr lang="en-US">
                          <a:latin typeface="Segoe UI"/>
                        </a:rPr>
                        <a:t>1.181454</a:t>
                      </a:r>
                    </a:p>
                  </a:txBody>
                  <a:tcPr anchor="ctr"/>
                </a:tc>
                <a:tc>
                  <a:txBody>
                    <a:bodyPr/>
                    <a:lstStyle/>
                    <a:p>
                      <a:r>
                        <a:rPr lang="en-US">
                          <a:latin typeface="Segoe UI"/>
                        </a:rPr>
                        <a:t>419 of </a:t>
                      </a:r>
                      <a:r>
                        <a:rPr lang="en-US" sz="1800" b="0" i="0" kern="1200">
                          <a:solidFill>
                            <a:schemeClr val="dk1"/>
                          </a:solidFill>
                          <a:effectLst/>
                          <a:latin typeface="Segoe UI"/>
                          <a:ea typeface="+mn-ea"/>
                          <a:cs typeface="+mn-cs"/>
                        </a:rPr>
                        <a:t>4588</a:t>
                      </a:r>
                      <a:endParaRPr lang="en-US">
                        <a:latin typeface="Segoe UI"/>
                      </a:endParaRPr>
                    </a:p>
                  </a:txBody>
                  <a:tcPr anchor="ctr"/>
                </a:tc>
                <a:extLst>
                  <a:ext uri="{0D108BD9-81ED-4DB2-BD59-A6C34878D82A}">
                    <a16:rowId xmlns:a16="http://schemas.microsoft.com/office/drawing/2014/main" val="3875696526"/>
                  </a:ext>
                </a:extLst>
              </a:tr>
            </a:tbl>
          </a:graphicData>
        </a:graphic>
      </p:graphicFrame>
    </p:spTree>
    <p:extLst>
      <p:ext uri="{BB962C8B-B14F-4D97-AF65-F5344CB8AC3E}">
        <p14:creationId xmlns:p14="http://schemas.microsoft.com/office/powerpoint/2010/main" val="114138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F887E-F5C4-CD5B-3870-F245EC1680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69751-4588-1E1C-3B2E-15D63593DC31}"/>
              </a:ext>
            </a:extLst>
          </p:cNvPr>
          <p:cNvSpPr>
            <a:spLocks noGrp="1"/>
          </p:cNvSpPr>
          <p:nvPr>
            <p:ph type="title"/>
          </p:nvPr>
        </p:nvSpPr>
        <p:spPr/>
        <p:txBody>
          <a:bodyPr/>
          <a:lstStyle/>
          <a:p>
            <a:r>
              <a:rPr lang="en-US"/>
              <a:t>Safety of Care</a:t>
            </a:r>
          </a:p>
        </p:txBody>
      </p:sp>
      <p:sp>
        <p:nvSpPr>
          <p:cNvPr id="3" name="Text Placeholder 2">
            <a:extLst>
              <a:ext uri="{FF2B5EF4-FFF2-40B4-BE49-F238E27FC236}">
                <a16:creationId xmlns:a16="http://schemas.microsoft.com/office/drawing/2014/main" id="{AA9DDF2C-6E7E-7234-5F90-F8C82D19F8AD}"/>
              </a:ext>
            </a:extLst>
          </p:cNvPr>
          <p:cNvSpPr>
            <a:spLocks noGrp="1"/>
          </p:cNvSpPr>
          <p:nvPr>
            <p:ph type="body" sz="quarter" idx="12"/>
          </p:nvPr>
        </p:nvSpPr>
        <p:spPr>
          <a:xfrm>
            <a:off x="843993" y="1687674"/>
            <a:ext cx="10509807" cy="1755217"/>
          </a:xfrm>
        </p:spPr>
        <p:txBody>
          <a:bodyPr vert="horz" lIns="91440" tIns="45720" rIns="91440" bIns="45720" rtlCol="0" anchor="t">
            <a:normAutofit/>
          </a:bodyPr>
          <a:lstStyle/>
          <a:p>
            <a:pPr marL="342900" indent="-342900">
              <a:buFont typeface="Arial" panose="020B0604020202020204" pitchFamily="34" charset="0"/>
              <a:buChar char="•"/>
            </a:pPr>
            <a:r>
              <a:rPr lang="en-US" sz="2400">
                <a:latin typeface="Segoe UI Light"/>
                <a:cs typeface="Segoe UI Light"/>
              </a:rPr>
              <a:t>Examine potentially preventable injury and complications due to care provided during a hospitalization.</a:t>
            </a:r>
          </a:p>
          <a:p>
            <a:pPr marL="342900" indent="-342900">
              <a:buFont typeface="Arial" panose="020B0604020202020204" pitchFamily="34" charset="0"/>
              <a:buChar char="•"/>
            </a:pPr>
            <a:r>
              <a:rPr lang="en-US" sz="2400">
                <a:latin typeface="Segoe UI Light"/>
                <a:cs typeface="Segoe UI Light"/>
              </a:rPr>
              <a:t>Significant variance in performance noted across facilities</a:t>
            </a:r>
          </a:p>
          <a:p>
            <a:pPr marL="342900" indent="-342900">
              <a:buFont typeface="Arial" panose="020B0604020202020204" pitchFamily="34" charset="0"/>
              <a:buChar char="•"/>
            </a:pPr>
            <a:r>
              <a:rPr lang="en-US" sz="2400">
                <a:latin typeface="Segoe UI Light"/>
                <a:cs typeface="Segoe UI Light"/>
              </a:rPr>
              <a:t>Room for improvement at Walter Reed and Doctors' Hospital of Williamsburg</a:t>
            </a:r>
          </a:p>
          <a:p>
            <a:pPr marL="342900" indent="-342900">
              <a:buChar char="•"/>
            </a:pPr>
            <a:endParaRPr lang="en-US" sz="2400">
              <a:latin typeface="Segoe UI Light"/>
              <a:cs typeface="Segoe UI Light"/>
            </a:endParaRPr>
          </a:p>
          <a:p>
            <a:pPr marL="342900" indent="-342900">
              <a:buChar char="•"/>
            </a:pPr>
            <a:endParaRPr lang="en-US" sz="2400">
              <a:latin typeface="Segoe UI Light"/>
              <a:cs typeface="Segoe UI Light"/>
            </a:endParaRPr>
          </a:p>
          <a:p>
            <a:pPr marL="342900" indent="-342900">
              <a:buChar char="•"/>
            </a:pPr>
            <a:endParaRPr lang="en-US" sz="2400">
              <a:latin typeface="Segoe UI Light"/>
              <a:cs typeface="Segoe UI Light"/>
            </a:endParaRPr>
          </a:p>
          <a:p>
            <a:pPr marL="342900" indent="-342900">
              <a:buChar char="•"/>
            </a:pPr>
            <a:endParaRPr lang="en-US" sz="2400">
              <a:latin typeface="Segoe UI Light"/>
              <a:cs typeface="Segoe UI Light"/>
            </a:endParaRPr>
          </a:p>
          <a:p>
            <a:pPr marL="342900" indent="-342900">
              <a:buChar char="•"/>
            </a:pPr>
            <a:endParaRPr lang="en-US" sz="2400">
              <a:latin typeface="Segoe UI Light"/>
              <a:cs typeface="Segoe UI Light"/>
            </a:endParaRPr>
          </a:p>
          <a:p>
            <a:pPr marL="342900" indent="-342900">
              <a:buChar char="•"/>
            </a:pPr>
            <a:endParaRPr lang="en-US" sz="2400">
              <a:latin typeface="Segoe UI Light"/>
              <a:cs typeface="Segoe UI Light"/>
            </a:endParaRPr>
          </a:p>
          <a:p>
            <a:pPr marL="342900" indent="-342900">
              <a:buChar char="•"/>
            </a:pPr>
            <a:endParaRPr lang="en-US" sz="2000"/>
          </a:p>
        </p:txBody>
      </p:sp>
      <p:graphicFrame>
        <p:nvGraphicFramePr>
          <p:cNvPr id="6" name="Table 5">
            <a:extLst>
              <a:ext uri="{FF2B5EF4-FFF2-40B4-BE49-F238E27FC236}">
                <a16:creationId xmlns:a16="http://schemas.microsoft.com/office/drawing/2014/main" id="{EF8D5175-39DB-A60B-E428-BB96BE7B95DA}"/>
              </a:ext>
            </a:extLst>
          </p:cNvPr>
          <p:cNvGraphicFramePr>
            <a:graphicFrameLocks noGrp="1"/>
          </p:cNvGraphicFramePr>
          <p:nvPr>
            <p:extLst>
              <p:ext uri="{D42A27DB-BD31-4B8C-83A1-F6EECF244321}">
                <p14:modId xmlns:p14="http://schemas.microsoft.com/office/powerpoint/2010/main" val="514326524"/>
              </p:ext>
            </p:extLst>
          </p:nvPr>
        </p:nvGraphicFramePr>
        <p:xfrm>
          <a:off x="852311" y="3568365"/>
          <a:ext cx="10515600" cy="2468880"/>
        </p:xfrm>
        <a:graphic>
          <a:graphicData uri="http://schemas.openxmlformats.org/drawingml/2006/table">
            <a:tbl>
              <a:tblPr>
                <a:tableStyleId>{22838BEF-8BB2-4498-84A7-C5851F593DF1}</a:tableStyleId>
              </a:tblPr>
              <a:tblGrid>
                <a:gridCol w="1569334">
                  <a:extLst>
                    <a:ext uri="{9D8B030D-6E8A-4147-A177-3AD203B41FA5}">
                      <a16:colId xmlns:a16="http://schemas.microsoft.com/office/drawing/2014/main" val="3866674734"/>
                    </a:ext>
                  </a:extLst>
                </a:gridCol>
                <a:gridCol w="3688466">
                  <a:extLst>
                    <a:ext uri="{9D8B030D-6E8A-4147-A177-3AD203B41FA5}">
                      <a16:colId xmlns:a16="http://schemas.microsoft.com/office/drawing/2014/main" val="2083151211"/>
                    </a:ext>
                  </a:extLst>
                </a:gridCol>
                <a:gridCol w="2628900">
                  <a:extLst>
                    <a:ext uri="{9D8B030D-6E8A-4147-A177-3AD203B41FA5}">
                      <a16:colId xmlns:a16="http://schemas.microsoft.com/office/drawing/2014/main" val="2178262413"/>
                    </a:ext>
                  </a:extLst>
                </a:gridCol>
                <a:gridCol w="2628900">
                  <a:extLst>
                    <a:ext uri="{9D8B030D-6E8A-4147-A177-3AD203B41FA5}">
                      <a16:colId xmlns:a16="http://schemas.microsoft.com/office/drawing/2014/main" val="1469062846"/>
                    </a:ext>
                  </a:extLst>
                </a:gridCol>
              </a:tblGrid>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latin typeface="Segoe UI"/>
                        </a:rPr>
                        <a:t>Safety of Care Group Scores and Ranks (Data from 4/1/2019-3/31/2023)*</a:t>
                      </a: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tc hMerge="1">
                  <a:txBody>
                    <a:bodyPr/>
                    <a:lstStyle/>
                    <a:p>
                      <a:endParaRPr lang="en-US" b="1">
                        <a:solidFill>
                          <a:schemeClr val="bg1"/>
                        </a:solidFill>
                        <a:latin typeface="Segoe UI"/>
                      </a:endParaRPr>
                    </a:p>
                  </a:txBody>
                  <a:tcPr anchor="ctr">
                    <a:solidFill>
                      <a:schemeClr val="tx2">
                        <a:lumMod val="90000"/>
                        <a:lumOff val="10000"/>
                      </a:schemeClr>
                    </a:solidFill>
                  </a:tcPr>
                </a:tc>
                <a:extLst>
                  <a:ext uri="{0D108BD9-81ED-4DB2-BD59-A6C34878D82A}">
                    <a16:rowId xmlns:a16="http://schemas.microsoft.com/office/drawing/2014/main" val="3080614735"/>
                  </a:ext>
                </a:extLst>
              </a:tr>
              <a:tr h="0">
                <a:tc>
                  <a:txBody>
                    <a:bodyPr/>
                    <a:lstStyle/>
                    <a:p>
                      <a:r>
                        <a:rPr lang="en-US" b="1">
                          <a:solidFill>
                            <a:schemeClr val="bg1"/>
                          </a:solidFill>
                          <a:latin typeface="Segoe UI"/>
                        </a:rPr>
                        <a:t>CCN</a:t>
                      </a:r>
                    </a:p>
                  </a:txBody>
                  <a:tcPr anchor="ctr">
                    <a:solidFill>
                      <a:schemeClr val="tx2">
                        <a:lumMod val="90000"/>
                        <a:lumOff val="10000"/>
                      </a:schemeClr>
                    </a:solidFill>
                  </a:tcPr>
                </a:tc>
                <a:tc>
                  <a:txBody>
                    <a:bodyPr/>
                    <a:lstStyle/>
                    <a:p>
                      <a:r>
                        <a:rPr lang="en-US" b="1">
                          <a:solidFill>
                            <a:schemeClr val="bg1"/>
                          </a:solidFill>
                          <a:latin typeface="Segoe UI"/>
                        </a:rPr>
                        <a:t>Hospital Name</a:t>
                      </a:r>
                    </a:p>
                  </a:txBody>
                  <a:tcPr anchor="ctr">
                    <a:solidFill>
                      <a:schemeClr val="tx2">
                        <a:lumMod val="90000"/>
                        <a:lumOff val="10000"/>
                      </a:schemeClr>
                    </a:solidFill>
                  </a:tcPr>
                </a:tc>
                <a:tc>
                  <a:txBody>
                    <a:bodyPr/>
                    <a:lstStyle/>
                    <a:p>
                      <a:r>
                        <a:rPr lang="en-US" b="1">
                          <a:solidFill>
                            <a:schemeClr val="bg1"/>
                          </a:solidFill>
                          <a:latin typeface="Segoe UI"/>
                        </a:rPr>
                        <a:t>grp_score</a:t>
                      </a:r>
                      <a:endParaRPr lang="en-US" b="1" err="1">
                        <a:solidFill>
                          <a:schemeClr val="bg1"/>
                        </a:solidFill>
                        <a:latin typeface="Segoe UI"/>
                      </a:endParaRPr>
                    </a:p>
                  </a:txBody>
                  <a:tcPr anchor="ctr">
                    <a:solidFill>
                      <a:schemeClr val="tx2">
                        <a:lumMod val="90000"/>
                        <a:lumOff val="10000"/>
                      </a:schemeClr>
                    </a:solidFill>
                  </a:tcPr>
                </a:tc>
                <a:tc>
                  <a:txBody>
                    <a:bodyPr/>
                    <a:lstStyle/>
                    <a:p>
                      <a:r>
                        <a:rPr lang="en-US" b="1">
                          <a:solidFill>
                            <a:schemeClr val="bg1"/>
                          </a:solidFill>
                          <a:latin typeface="Segoe UI"/>
                        </a:rPr>
                        <a:t>Rank</a:t>
                      </a:r>
                    </a:p>
                  </a:txBody>
                  <a:tcPr anchor="ctr">
                    <a:solidFill>
                      <a:schemeClr val="tx2">
                        <a:lumMod val="90000"/>
                        <a:lumOff val="10000"/>
                      </a:schemeClr>
                    </a:solidFill>
                  </a:tcPr>
                </a:tc>
                <a:extLst>
                  <a:ext uri="{0D108BD9-81ED-4DB2-BD59-A6C34878D82A}">
                    <a16:rowId xmlns:a16="http://schemas.microsoft.com/office/drawing/2014/main" val="3914697002"/>
                  </a:ext>
                </a:extLst>
              </a:tr>
              <a:tr h="0">
                <a:tc>
                  <a:txBody>
                    <a:bodyPr/>
                    <a:lstStyle/>
                    <a:p>
                      <a:r>
                        <a:rPr lang="en-US">
                          <a:latin typeface="Segoe UI"/>
                        </a:rPr>
                        <a:t>490037</a:t>
                      </a:r>
                    </a:p>
                  </a:txBody>
                  <a:tcPr anchor="ctr"/>
                </a:tc>
                <a:tc>
                  <a:txBody>
                    <a:bodyPr/>
                    <a:lstStyle/>
                    <a:p>
                      <a:r>
                        <a:rPr lang="en-US">
                          <a:latin typeface="Segoe UI"/>
                        </a:rPr>
                        <a:t>Riverside Shore Memorial Hospital</a:t>
                      </a:r>
                    </a:p>
                  </a:txBody>
                  <a:tcPr anchor="ctr"/>
                </a:tc>
                <a:tc>
                  <a:txBody>
                    <a:bodyPr/>
                    <a:lstStyle/>
                    <a:p>
                      <a:r>
                        <a:rPr lang="en-US">
                          <a:latin typeface="Segoe UI"/>
                        </a:rPr>
                        <a:t>0.616953</a:t>
                      </a:r>
                    </a:p>
                  </a:txBody>
                  <a:tcPr anchor="ctr"/>
                </a:tc>
                <a:tc>
                  <a:txBody>
                    <a:bodyPr/>
                    <a:lstStyle/>
                    <a:p>
                      <a:r>
                        <a:rPr lang="en-US">
                          <a:latin typeface="Segoe UI"/>
                        </a:rPr>
                        <a:t>723 of 3458</a:t>
                      </a:r>
                    </a:p>
                  </a:txBody>
                  <a:tcPr anchor="ctr"/>
                </a:tc>
                <a:extLst>
                  <a:ext uri="{0D108BD9-81ED-4DB2-BD59-A6C34878D82A}">
                    <a16:rowId xmlns:a16="http://schemas.microsoft.com/office/drawing/2014/main" val="4025321355"/>
                  </a:ext>
                </a:extLst>
              </a:tr>
              <a:tr h="0">
                <a:tc>
                  <a:txBody>
                    <a:bodyPr/>
                    <a:lstStyle/>
                    <a:p>
                      <a:r>
                        <a:rPr lang="en-US">
                          <a:latin typeface="Segoe UI"/>
                        </a:rPr>
                        <a:t>490052</a:t>
                      </a:r>
                    </a:p>
                  </a:txBody>
                  <a:tcPr anchor="ctr"/>
                </a:tc>
                <a:tc>
                  <a:txBody>
                    <a:bodyPr/>
                    <a:lstStyle/>
                    <a:p>
                      <a:r>
                        <a:rPr lang="en-US">
                          <a:latin typeface="Segoe UI"/>
                        </a:rPr>
                        <a:t>Riverside Regional Medical Center</a:t>
                      </a:r>
                    </a:p>
                  </a:txBody>
                  <a:tcPr anchor="ctr"/>
                </a:tc>
                <a:tc>
                  <a:txBody>
                    <a:bodyPr/>
                    <a:lstStyle/>
                    <a:p>
                      <a:r>
                        <a:rPr lang="en-US">
                          <a:latin typeface="Segoe UI"/>
                        </a:rPr>
                        <a:t>0.590496</a:t>
                      </a:r>
                    </a:p>
                  </a:txBody>
                  <a:tcPr anchor="ctr"/>
                </a:tc>
                <a:tc>
                  <a:txBody>
                    <a:bodyPr/>
                    <a:lstStyle/>
                    <a:p>
                      <a:r>
                        <a:rPr lang="en-US">
                          <a:latin typeface="Segoe UI"/>
                        </a:rPr>
                        <a:t>762 of 3458</a:t>
                      </a:r>
                    </a:p>
                  </a:txBody>
                  <a:tcPr anchor="ctr"/>
                </a:tc>
                <a:extLst>
                  <a:ext uri="{0D108BD9-81ED-4DB2-BD59-A6C34878D82A}">
                    <a16:rowId xmlns:a16="http://schemas.microsoft.com/office/drawing/2014/main" val="2366019225"/>
                  </a:ext>
                </a:extLst>
              </a:tr>
              <a:tr h="0">
                <a:tc>
                  <a:txBody>
                    <a:bodyPr/>
                    <a:lstStyle/>
                    <a:p>
                      <a:r>
                        <a:rPr lang="en-US">
                          <a:latin typeface="Segoe UI"/>
                        </a:rPr>
                        <a:t>490130</a:t>
                      </a:r>
                    </a:p>
                  </a:txBody>
                  <a:tcPr anchor="ctr"/>
                </a:tc>
                <a:tc>
                  <a:txBody>
                    <a:bodyPr/>
                    <a:lstStyle/>
                    <a:p>
                      <a:pPr marL="0" algn="l" defTabSz="914400" rtl="0" eaLnBrk="1" latinLnBrk="0" hangingPunct="1"/>
                      <a:r>
                        <a:rPr lang="en-US" sz="1800" kern="1200">
                          <a:solidFill>
                            <a:schemeClr val="dk1"/>
                          </a:solidFill>
                          <a:latin typeface="Segoe UI"/>
                          <a:ea typeface="+mn-ea"/>
                          <a:cs typeface="+mn-cs"/>
                        </a:rPr>
                        <a:t>Riverside Walter Reed Hospital</a:t>
                      </a:r>
                    </a:p>
                  </a:txBody>
                  <a:tcPr anchor="ctr"/>
                </a:tc>
                <a:tc>
                  <a:txBody>
                    <a:bodyPr/>
                    <a:lstStyle/>
                    <a:p>
                      <a:r>
                        <a:rPr lang="en-US">
                          <a:solidFill>
                            <a:srgbClr val="C00000"/>
                          </a:solidFill>
                          <a:latin typeface="Segoe UI"/>
                        </a:rPr>
                        <a:t>-0.165254</a:t>
                      </a:r>
                    </a:p>
                  </a:txBody>
                  <a:tcPr anchor="ctr"/>
                </a:tc>
                <a:tc>
                  <a:txBody>
                    <a:bodyPr/>
                    <a:lstStyle/>
                    <a:p>
                      <a:r>
                        <a:rPr lang="en-US">
                          <a:latin typeface="Segoe UI"/>
                        </a:rPr>
                        <a:t>2329 of 3458</a:t>
                      </a:r>
                    </a:p>
                  </a:txBody>
                  <a:tcPr anchor="ctr"/>
                </a:tc>
                <a:extLst>
                  <a:ext uri="{0D108BD9-81ED-4DB2-BD59-A6C34878D82A}">
                    <a16:rowId xmlns:a16="http://schemas.microsoft.com/office/drawing/2014/main" val="670011354"/>
                  </a:ext>
                </a:extLst>
              </a:tr>
              <a:tr h="0">
                <a:tc>
                  <a:txBody>
                    <a:bodyPr/>
                    <a:lstStyle/>
                    <a:p>
                      <a:r>
                        <a:rPr lang="en-US">
                          <a:latin typeface="Segoe UI"/>
                        </a:rPr>
                        <a:t>490143</a:t>
                      </a:r>
                    </a:p>
                  </a:txBody>
                  <a:tcPr anchor="ctr"/>
                </a:tc>
                <a:tc>
                  <a:txBody>
                    <a:bodyPr/>
                    <a:lstStyle/>
                    <a:p>
                      <a:r>
                        <a:rPr lang="en-US">
                          <a:latin typeface="Segoe UI"/>
                        </a:rPr>
                        <a:t>Riverside Doctors' Hospital of Williamsburg</a:t>
                      </a:r>
                    </a:p>
                  </a:txBody>
                  <a:tcPr anchor="ctr"/>
                </a:tc>
                <a:tc>
                  <a:txBody>
                    <a:bodyPr/>
                    <a:lstStyle/>
                    <a:p>
                      <a:r>
                        <a:rPr lang="en-US">
                          <a:solidFill>
                            <a:srgbClr val="C00000"/>
                          </a:solidFill>
                          <a:latin typeface="Segoe UI"/>
                        </a:rPr>
                        <a:t>-0.183387</a:t>
                      </a:r>
                    </a:p>
                  </a:txBody>
                  <a:tcPr anchor="ctr"/>
                </a:tc>
                <a:tc>
                  <a:txBody>
                    <a:bodyPr/>
                    <a:lstStyle/>
                    <a:p>
                      <a:r>
                        <a:rPr lang="en-US">
                          <a:latin typeface="Segoe UI"/>
                        </a:rPr>
                        <a:t>2361 of 3458</a:t>
                      </a:r>
                    </a:p>
                  </a:txBody>
                  <a:tcPr anchor="ctr"/>
                </a:tc>
                <a:extLst>
                  <a:ext uri="{0D108BD9-81ED-4DB2-BD59-A6C34878D82A}">
                    <a16:rowId xmlns:a16="http://schemas.microsoft.com/office/drawing/2014/main" val="3875696526"/>
                  </a:ext>
                </a:extLst>
              </a:tr>
            </a:tbl>
          </a:graphicData>
        </a:graphic>
      </p:graphicFrame>
      <p:sp>
        <p:nvSpPr>
          <p:cNvPr id="4" name="TextBox 3">
            <a:extLst>
              <a:ext uri="{FF2B5EF4-FFF2-40B4-BE49-F238E27FC236}">
                <a16:creationId xmlns:a16="http://schemas.microsoft.com/office/drawing/2014/main" id="{B6ABC344-58D5-685B-8666-73AF0A78F2B5}"/>
              </a:ext>
            </a:extLst>
          </p:cNvPr>
          <p:cNvSpPr txBox="1"/>
          <p:nvPr/>
        </p:nvSpPr>
        <p:spPr>
          <a:xfrm>
            <a:off x="824089" y="6037245"/>
            <a:ext cx="10515600" cy="307777"/>
          </a:xfrm>
          <a:prstGeom prst="rect">
            <a:avLst/>
          </a:prstGeom>
          <a:noFill/>
        </p:spPr>
        <p:txBody>
          <a:bodyPr wrap="square" rtlCol="0">
            <a:spAutoFit/>
          </a:bodyPr>
          <a:lstStyle/>
          <a:p>
            <a:r>
              <a:rPr lang="en-US" sz="1400"/>
              <a:t>*Excludes Q1 and Q2 2020 data for some measures</a:t>
            </a:r>
          </a:p>
        </p:txBody>
      </p:sp>
    </p:spTree>
    <p:extLst>
      <p:ext uri="{BB962C8B-B14F-4D97-AF65-F5344CB8AC3E}">
        <p14:creationId xmlns:p14="http://schemas.microsoft.com/office/powerpoint/2010/main" val="448783138"/>
      </p:ext>
    </p:extLst>
  </p:cSld>
  <p:clrMapOvr>
    <a:masterClrMapping/>
  </p:clrMapOvr>
</p:sld>
</file>

<file path=ppt/theme/theme1.xml><?xml version="1.0" encoding="utf-8"?>
<a:theme xmlns:a="http://schemas.openxmlformats.org/drawingml/2006/main" name="Office Theme">
  <a:themeElements>
    <a:clrScheme name="2019 MSOB Brand">
      <a:dk1>
        <a:srgbClr val="183028"/>
      </a:dk1>
      <a:lt1>
        <a:sysClr val="window" lastClr="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2019 MSOB Brand">
      <a:majorFont>
        <a:latin typeface="Muli SemiBold"/>
        <a:ea typeface=""/>
        <a:cs typeface=""/>
      </a:majorFont>
      <a:minorFont>
        <a:latin typeface="Muli Extra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1BCEE4E5C42A47B73EF6234D414115" ma:contentTypeVersion="9" ma:contentTypeDescription="Create a new document." ma:contentTypeScope="" ma:versionID="65b4d2462d4507d2dbedd6ce611849b3">
  <xsd:schema xmlns:xsd="http://www.w3.org/2001/XMLSchema" xmlns:xs="http://www.w3.org/2001/XMLSchema" xmlns:p="http://schemas.microsoft.com/office/2006/metadata/properties" xmlns:ns2="9ddea348-fac5-40f3-a04d-f515d61e49ac" xmlns:ns3="8aef4dde-8435-4018-b9b1-8a8f5ab35460" targetNamespace="http://schemas.microsoft.com/office/2006/metadata/properties" ma:root="true" ma:fieldsID="0aef0915f787fac21b342c93e9ed4452" ns2:_="" ns3:_="">
    <xsd:import namespace="9ddea348-fac5-40f3-a04d-f515d61e49ac"/>
    <xsd:import namespace="8aef4dde-8435-4018-b9b1-8a8f5ab354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2:MediaServiceOCR"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ea348-fac5-40f3-a04d-f515d61e49a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ef4dde-8435-4018-b9b1-8a8f5ab3546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1A680A-84EB-44B3-835E-AE0868B33F4F}">
  <ds:schemaRefs>
    <ds:schemaRef ds:uri="8aef4dde-8435-4018-b9b1-8a8f5ab35460"/>
    <ds:schemaRef ds:uri="9ddea348-fac5-40f3-a04d-f515d61e49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39EA5FB4-D697-4E1F-A55C-1BE8DAF0ABEC}">
  <ds:schemaRefs>
    <ds:schemaRef ds:uri="http://schemas.microsoft.com/sharepoint/v3/contenttype/forms"/>
  </ds:schemaRefs>
</ds:datastoreItem>
</file>

<file path=customXml/itemProps3.xml><?xml version="1.0" encoding="utf-8"?>
<ds:datastoreItem xmlns:ds="http://schemas.openxmlformats.org/officeDocument/2006/customXml" ds:itemID="{2AE0B5DF-7151-42BF-A9EE-315426464AAD}">
  <ds:schemaRefs>
    <ds:schemaRef ds:uri="8aef4dde-8435-4018-b9b1-8a8f5ab35460"/>
    <ds:schemaRef ds:uri="9ddea348-fac5-40f3-a04d-f515d61e49a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TotalTime>
  <Words>2845</Words>
  <Application>Microsoft Office PowerPoint</Application>
  <PresentationFormat>Widescreen</PresentationFormat>
  <Paragraphs>444</Paragraphs>
  <Slides>35</Slides>
  <Notes>31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Malgun Gothic</vt:lpstr>
      <vt:lpstr>Aptos</vt:lpstr>
      <vt:lpstr>Arial</vt:lpstr>
      <vt:lpstr>Calibri</vt:lpstr>
      <vt:lpstr>Courier New</vt:lpstr>
      <vt:lpstr>Courier New,monospace</vt:lpstr>
      <vt:lpstr>Muli ExtraLight</vt:lpstr>
      <vt:lpstr>Muli SemiBold</vt:lpstr>
      <vt:lpstr>Segoe UI</vt:lpstr>
      <vt:lpstr>Segoe UI Light</vt:lpstr>
      <vt:lpstr>Segoe UI Semibold</vt:lpstr>
      <vt:lpstr>Wingdings</vt:lpstr>
      <vt:lpstr>Wingdings,Sans-Serif</vt:lpstr>
      <vt:lpstr>Office Theme</vt:lpstr>
      <vt:lpstr>Predicting Hospital Star Ratings</vt:lpstr>
      <vt:lpstr>Optimizing for Riverside Health System</vt:lpstr>
      <vt:lpstr>Overall Hospital Quality Star Rating</vt:lpstr>
      <vt:lpstr>Reverse-Engineering CMS Star Ratings</vt:lpstr>
      <vt:lpstr>Validation of Results</vt:lpstr>
      <vt:lpstr>Riverside Measure Group Scores</vt:lpstr>
      <vt:lpstr>Patient Experience</vt:lpstr>
      <vt:lpstr>Timely and Effective Care</vt:lpstr>
      <vt:lpstr>Safety of Care</vt:lpstr>
      <vt:lpstr>Readmission</vt:lpstr>
      <vt:lpstr>Mortality</vt:lpstr>
      <vt:lpstr>Mortality &amp; Readmission Heat Map</vt:lpstr>
      <vt:lpstr>Riverside Regional Medical Ctr. - CABG</vt:lpstr>
      <vt:lpstr>All Riverside Locations- HF</vt:lpstr>
      <vt:lpstr>Using Machine Learning to Assess Measure Importance</vt:lpstr>
      <vt:lpstr>ML Feature Importance</vt:lpstr>
      <vt:lpstr>PowerPoint Presentation</vt:lpstr>
      <vt:lpstr>H-COMP-7: Care Transition Ratings</vt:lpstr>
      <vt:lpstr>The 2026 Star Rating Cycle</vt:lpstr>
      <vt:lpstr>2026 Changes to Star Rating Calculation</vt:lpstr>
      <vt:lpstr>Simulating Expected Changes to the Star rating</vt:lpstr>
      <vt:lpstr>PtExp Scenario Analysis Methodology</vt:lpstr>
      <vt:lpstr>Conclusions </vt:lpstr>
      <vt:lpstr>Results</vt:lpstr>
      <vt:lpstr>Recommendations</vt:lpstr>
      <vt:lpstr>Next Steps</vt:lpstr>
      <vt:lpstr>Deliverables </vt:lpstr>
      <vt:lpstr>Thank You</vt:lpstr>
      <vt:lpstr>References</vt:lpstr>
      <vt:lpstr>Appendix</vt:lpstr>
      <vt:lpstr>Mortality Measure group dates</vt:lpstr>
      <vt:lpstr>Readmission Measure group dates</vt:lpstr>
      <vt:lpstr>Safety of Care Measure group dates</vt:lpstr>
      <vt:lpstr>Patient Experience Measure group dates</vt:lpstr>
      <vt:lpstr>Timely &amp; Effective Care Measure group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Cody Watson</dc:creator>
  <cp:lastModifiedBy>Meshejian, Anna</cp:lastModifiedBy>
  <cp:revision>2</cp:revision>
  <dcterms:created xsi:type="dcterms:W3CDTF">2019-08-08T14:49:13Z</dcterms:created>
  <dcterms:modified xsi:type="dcterms:W3CDTF">2024-12-08T21:20:14Z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0x0101007F1BCEE4E5C42A47B73EF6234D414115</vt:lpwstr>
  </property>
</Properties>
</file>